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xml" ContentType="application/vnd.openxmlformats-officedocument.presentationml.notesSlide+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Ex3.xml" ContentType="application/vnd.ms-office.chartex+xml"/>
  <Override PartName="/ppt/charts/style67.xml" ContentType="application/vnd.ms-office.chartstyle+xml"/>
  <Override PartName="/ppt/charts/colors67.xml" ContentType="application/vnd.ms-office.chartcolorstyle+xml"/>
  <Override PartName="/ppt/charts/chart65.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6.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67.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8.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69.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0.xml" ContentType="application/vnd.openxmlformats-officedocument.drawingml.chart+xml"/>
  <Override PartName="/ppt/charts/style73.xml" ContentType="application/vnd.ms-office.chartstyle+xml"/>
  <Override PartName="/ppt/charts/colors7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69"/>
  </p:notesMasterIdLst>
  <p:sldIdLst>
    <p:sldId id="256" r:id="rId5"/>
    <p:sldId id="257" r:id="rId6"/>
    <p:sldId id="258" r:id="rId7"/>
    <p:sldId id="260" r:id="rId8"/>
    <p:sldId id="261" r:id="rId9"/>
    <p:sldId id="262" r:id="rId10"/>
    <p:sldId id="264" r:id="rId11"/>
    <p:sldId id="263" r:id="rId12"/>
    <p:sldId id="265" r:id="rId13"/>
    <p:sldId id="266" r:id="rId14"/>
    <p:sldId id="267" r:id="rId15"/>
    <p:sldId id="268" r:id="rId16"/>
    <p:sldId id="271" r:id="rId17"/>
    <p:sldId id="272" r:id="rId18"/>
    <p:sldId id="269" r:id="rId19"/>
    <p:sldId id="270" r:id="rId20"/>
    <p:sldId id="299" r:id="rId21"/>
    <p:sldId id="320" r:id="rId22"/>
    <p:sldId id="273" r:id="rId23"/>
    <p:sldId id="274" r:id="rId24"/>
    <p:sldId id="276" r:id="rId25"/>
    <p:sldId id="277" r:id="rId26"/>
    <p:sldId id="275" r:id="rId27"/>
    <p:sldId id="314" r:id="rId28"/>
    <p:sldId id="278" r:id="rId29"/>
    <p:sldId id="311" r:id="rId30"/>
    <p:sldId id="279" r:id="rId31"/>
    <p:sldId id="280" r:id="rId32"/>
    <p:sldId id="281" r:id="rId33"/>
    <p:sldId id="282" r:id="rId34"/>
    <p:sldId id="312" r:id="rId35"/>
    <p:sldId id="284" r:id="rId36"/>
    <p:sldId id="283" r:id="rId37"/>
    <p:sldId id="285" r:id="rId38"/>
    <p:sldId id="286" r:id="rId39"/>
    <p:sldId id="287" r:id="rId40"/>
    <p:sldId id="288" r:id="rId41"/>
    <p:sldId id="289" r:id="rId42"/>
    <p:sldId id="290" r:id="rId43"/>
    <p:sldId id="291" r:id="rId44"/>
    <p:sldId id="292" r:id="rId45"/>
    <p:sldId id="305" r:id="rId46"/>
    <p:sldId id="306" r:id="rId47"/>
    <p:sldId id="309" r:id="rId48"/>
    <p:sldId id="313" r:id="rId49"/>
    <p:sldId id="307" r:id="rId50"/>
    <p:sldId id="310" r:id="rId51"/>
    <p:sldId id="308" r:id="rId52"/>
    <p:sldId id="293" r:id="rId53"/>
    <p:sldId id="294" r:id="rId54"/>
    <p:sldId id="295" r:id="rId55"/>
    <p:sldId id="296" r:id="rId56"/>
    <p:sldId id="297" r:id="rId57"/>
    <p:sldId id="301" r:id="rId58"/>
    <p:sldId id="302" r:id="rId59"/>
    <p:sldId id="303" r:id="rId60"/>
    <p:sldId id="304" r:id="rId61"/>
    <p:sldId id="321" r:id="rId62"/>
    <p:sldId id="315" r:id="rId63"/>
    <p:sldId id="316" r:id="rId64"/>
    <p:sldId id="317" r:id="rId65"/>
    <p:sldId id="318" r:id="rId66"/>
    <p:sldId id="319" r:id="rId67"/>
    <p:sldId id="322" r:id="rId68"/>
  </p:sldIdLst>
  <p:sldSz cx="17881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C01C09-04AE-2D9A-36F4-5E226499198A}" name="Melissa Coffman" initials="MC" userId="S::melissacoffman@arc-pa.org::a7b7597c-0e93-4b25-9056-122cd2038b0f" providerId="AD"/>
  <p188:author id="{F2105286-DDD6-A86A-9E64-C9133B3A04D3}" name="Rachel Carlson" initials="RC" userId="S::RachelCarlson@arc-pa.org::e26200f1-5124-4b76-a3c7-f951e9748a50" providerId="AD"/>
  <p188:author id="{334D8DA4-AF6E-DBCA-55AC-F943ABDD6F0E}" name="Suzanne York" initials="SY" userId="S::suzanneyork@arc-pa.org::4487cbfb-3e9b-4778-a7e5-2b1053fccdb6" providerId="AD"/>
  <p188:author id="{9AFC2EBA-013E-0BB1-4147-5A815FF125B3}" name="Sharon Luke" initials="SL" userId="S::sharonluke@arc-pa.org::aa81b66d-902f-4a1b-881e-5c19e391ab96" providerId="AD"/>
  <p188:author id="{5F2428D2-AA6D-BA00-84A0-E771713C93D0}" name="Dawn Ludwig" initials="DL" userId="S::dawnludwig@arc-pa.org::f58faa07-4a62-4478-b67e-555812ea0660" providerId="AD"/>
  <p188:author id="{39194BF1-03E9-7CA7-36C0-970CD675AA9B}" name="Donna Yeisley" initials="DY" userId="S::DonnaYeisley@arc-pa.org::3f1ecbd2-5604-4f6c-b1a0-f19feb3e40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DE6"/>
    <a:srgbClr val="A44607"/>
    <a:srgbClr val="003352"/>
    <a:srgbClr val="02528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B06FA-F985-469A-BAE9-C882766D5A03}" v="1176" dt="2022-10-28T01:5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86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Annual%20Data%20-%20Pulled%202022.01.19.xlsx" TargetMode="External"/><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Commision%20Decisions.xlsx" TargetMode="External"/><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oleObject" Target="https://arcpainc.sharepoint.com/sites/arc-pastaff/Shared%20Documents/Research%20and%20Evaluation%20Docs/Attrition%20Data/AttritionData.xlsx" TargetMode="External"/><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68.xml"/><Relationship Id="rId1" Type="http://schemas.microsoft.com/office/2011/relationships/chartStyle" Target="style68.xml"/></Relationships>
</file>

<file path=ppt/charts/_rels/chart66.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69.xml"/><Relationship Id="rId1" Type="http://schemas.microsoft.com/office/2011/relationships/chartStyle" Target="style69.xml"/></Relationships>
</file>

<file path=ppt/charts/_rels/chart6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2021%20Commision%20Decisions.xlsx" TargetMode="External"/><Relationship Id="rId2" Type="http://schemas.microsoft.com/office/2011/relationships/chartColorStyle" Target="colors70.xml"/><Relationship Id="rId1" Type="http://schemas.microsoft.com/office/2011/relationships/chartStyle" Target="style70.xml"/></Relationships>
</file>

<file path=ppt/charts/_rels/chart6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Commision%20Decisions.xlsx" TargetMode="External"/><Relationship Id="rId2" Type="http://schemas.microsoft.com/office/2011/relationships/chartColorStyle" Target="colors71.xml"/><Relationship Id="rId1" Type="http://schemas.microsoft.com/office/2011/relationships/chartStyle" Target="style71.xml"/></Relationships>
</file>

<file path=ppt/charts/_rels/chart6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Data/Surveys/Survey%20Graphs.xlsx" TargetMode="External"/><Relationship Id="rId2" Type="http://schemas.microsoft.com/office/2011/relationships/chartColorStyle" Target="colors72.xml"/><Relationship Id="rId1" Type="http://schemas.microsoft.com/office/2011/relationships/chartStyle" Target="style72.xml"/></Relationships>
</file>

<file path=ppt/charts/_rels/chart7.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Surveys/Survey%20Graphs.xlsx" TargetMode="External"/><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arcpainc-my.sharepoint.com/personal/christywentworth_arc-pa_org/Documents/Desktop/Priority/Annual%20Publication/2021%20Annual%20Data%20-%20Pulled%202022.01.19.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arcpainc-my.sharepoint.com/personal/christywentworth_arc-pa_org/Documents/Desktop/Priority/Annual%20Publication/2021%20Annual%20Data%20-%20Pulled%202022.01.1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arcpainc-my.sharepoint.com/personal/christywentworth_arc-pa_org/Documents/Desktop/Priority/Annual%20Publication/2021/Data/2021%20Annual%20Data%20-%20Pulled%202022.01.19.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67.xml"/><Relationship Id="rId2" Type="http://schemas.microsoft.com/office/2011/relationships/chartStyle" Target="style67.xml"/><Relationship Id="rId1" Type="http://schemas.openxmlformats.org/officeDocument/2006/relationships/oleObject" Target="https://arcpainc-my.sharepoint.com/personal/christywentworth_arc-pa_org/Documents/Desktop/Priority/Annual%20Publication/2020%20Annu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Organization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'EL-I Graphs'!$E$11</c:f>
              <c:strCache>
                <c:ptCount val="1"/>
                <c:pt idx="0">
                  <c:v>% Type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047-4626-92FB-BB3F95E7BA9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047-4626-92FB-BB3F95E7BA94}"/>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D047-4626-92FB-BB3F95E7BA94}"/>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'EL-I Graphs'!$D$12:$D$13</c:f>
              <c:strCache>
                <c:ptCount val="2"/>
                <c:pt idx="0">
                  <c:v>Not For Profit</c:v>
                </c:pt>
                <c:pt idx="1">
                  <c:v>For Profit</c:v>
                </c:pt>
              </c:strCache>
            </c:strRef>
          </c:cat>
          <c:val>
            <c:numRef>
              <c:f>'EL-I Graphs'!$E$12:$E$13</c:f>
              <c:numCache>
                <c:formatCode>0.00%</c:formatCode>
                <c:ptCount val="2"/>
                <c:pt idx="0">
                  <c:v>0.94117647058823528</c:v>
                </c:pt>
                <c:pt idx="1">
                  <c:v>5.8823529411764705E-2</c:v>
                </c:pt>
              </c:numCache>
            </c:numRef>
          </c:val>
          <c:extLst>
            <c:ext xmlns:c16="http://schemas.microsoft.com/office/drawing/2014/chart" uri="{C3380CC4-5D6E-409C-BE32-E72D297353CC}">
              <c16:uniqueId val="{00000004-D047-4626-92FB-BB3F95E7BA9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Aggregate Enrollment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Graphs'!$E$162</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Graphs'!$D$163:$D$167</c:f>
              <c:strCache>
                <c:ptCount val="5"/>
                <c:pt idx="0">
                  <c:v>200+</c:v>
                </c:pt>
                <c:pt idx="1">
                  <c:v>151 - 200</c:v>
                </c:pt>
                <c:pt idx="2">
                  <c:v>101 - 150</c:v>
                </c:pt>
                <c:pt idx="3">
                  <c:v>51 - 100</c:v>
                </c:pt>
                <c:pt idx="4">
                  <c:v>≤50</c:v>
                </c:pt>
              </c:strCache>
            </c:strRef>
          </c:cat>
          <c:val>
            <c:numRef>
              <c:f>'EL-P Graphs'!$E$163:$E$167</c:f>
              <c:numCache>
                <c:formatCode>General</c:formatCode>
                <c:ptCount val="5"/>
                <c:pt idx="0">
                  <c:v>17</c:v>
                </c:pt>
                <c:pt idx="1">
                  <c:v>28</c:v>
                </c:pt>
                <c:pt idx="2">
                  <c:v>68</c:v>
                </c:pt>
                <c:pt idx="3">
                  <c:v>131</c:v>
                </c:pt>
                <c:pt idx="4">
                  <c:v>28</c:v>
                </c:pt>
              </c:numCache>
            </c:numRef>
          </c:val>
          <c:extLst>
            <c:ext xmlns:c16="http://schemas.microsoft.com/office/drawing/2014/chart" uri="{C3380CC4-5D6E-409C-BE32-E72D297353CC}">
              <c16:uniqueId val="{00000000-D7A9-45C3-8D18-7BE3BC301A06}"/>
            </c:ext>
          </c:extLst>
        </c:ser>
        <c:dLbls>
          <c:dLblPos val="outEnd"/>
          <c:showLegendKey val="0"/>
          <c:showVal val="1"/>
          <c:showCatName val="0"/>
          <c:showSerName val="0"/>
          <c:showPercent val="0"/>
          <c:showBubbleSize val="0"/>
        </c:dLbls>
        <c:gapWidth val="100"/>
        <c:axId val="579035231"/>
        <c:axId val="579026495"/>
      </c:barChart>
      <c:catAx>
        <c:axId val="57903523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Students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9026495"/>
        <c:crosses val="autoZero"/>
        <c:auto val="1"/>
        <c:lblAlgn val="ctr"/>
        <c:lblOffset val="100"/>
        <c:noMultiLvlLbl val="0"/>
      </c:catAx>
      <c:valAx>
        <c:axId val="579026495"/>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903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Distant Campus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'EL-P Graphs'!$E$32</c:f>
              <c:strCache>
                <c:ptCount val="1"/>
                <c:pt idx="0">
                  <c:v>% Programs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7C9-498A-97CC-784593645D6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7C9-498A-97CC-784593645D6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7C9-498A-97CC-784593645D6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7C9-498A-97CC-784593645D6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7C9-498A-97CC-784593645D6A}"/>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C7C9-498A-97CC-784593645D6A}"/>
                </c:ext>
              </c:extLst>
            </c:dLbl>
            <c:dLbl>
              <c:idx val="1"/>
              <c:layout>
                <c:manualLayout>
                  <c:x val="-4.7465046696252303E-2"/>
                  <c:y val="1.706004328070526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C9-498A-97CC-784593645D6A}"/>
                </c:ext>
              </c:extLst>
            </c:dLbl>
            <c:dLbl>
              <c:idx val="2"/>
              <c:layout>
                <c:manualLayout>
                  <c:x val="-5.0836512871049622E-2"/>
                  <c:y val="-8.31431394515459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C9-498A-97CC-784593645D6A}"/>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solidFill>
                </a:ln>
                <a:effectLst/>
              </c:spPr>
            </c:leaderLines>
            <c:extLst>
              <c:ext xmlns:c15="http://schemas.microsoft.com/office/drawing/2012/chart" uri="{CE6537A1-D6FC-4f65-9D91-7224C49458BB}"/>
            </c:extLst>
          </c:dLbls>
          <c:cat>
            <c:numRef>
              <c:f>'EL-P Graphs'!$D$33:$D$37</c:f>
              <c:numCache>
                <c:formatCode>General</c:formatCode>
                <c:ptCount val="5"/>
                <c:pt idx="0">
                  <c:v>0</c:v>
                </c:pt>
                <c:pt idx="1">
                  <c:v>1</c:v>
                </c:pt>
                <c:pt idx="2">
                  <c:v>2</c:v>
                </c:pt>
                <c:pt idx="3">
                  <c:v>3</c:v>
                </c:pt>
                <c:pt idx="4">
                  <c:v>4</c:v>
                </c:pt>
              </c:numCache>
            </c:numRef>
          </c:cat>
          <c:val>
            <c:numRef>
              <c:f>'EL-P Graphs'!$E$33:$E$37</c:f>
              <c:numCache>
                <c:formatCode>0.00%</c:formatCode>
                <c:ptCount val="5"/>
                <c:pt idx="0">
                  <c:v>0.90808823529411764</c:v>
                </c:pt>
                <c:pt idx="1">
                  <c:v>7.720588235294118E-2</c:v>
                </c:pt>
                <c:pt idx="2">
                  <c:v>7.3529411764705881E-3</c:v>
                </c:pt>
                <c:pt idx="3">
                  <c:v>3.6764705882352941E-3</c:v>
                </c:pt>
                <c:pt idx="4">
                  <c:v>3.6764705882352941E-3</c:v>
                </c:pt>
              </c:numCache>
            </c:numRef>
          </c:val>
          <c:extLst>
            <c:ext xmlns:c16="http://schemas.microsoft.com/office/drawing/2014/chart" uri="{C3380CC4-5D6E-409C-BE32-E72D297353CC}">
              <c16:uniqueId val="{0000000A-C7C9-498A-97CC-784593645D6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Semester Hour Credits (n=271*)</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'EL-P Graphs'!$W$1</c:f>
              <c:strCache>
                <c:ptCount val="1"/>
                <c:pt idx="0">
                  <c:v>Norm Dist.</c:v>
                </c:pt>
              </c:strCache>
            </c:strRef>
          </c:tx>
          <c:spPr>
            <a:ln w="9525" cap="rnd">
              <a:solidFill>
                <a:schemeClr val="accent1"/>
              </a:solidFill>
              <a:round/>
            </a:ln>
            <a:effectLst/>
          </c:spPr>
          <c:marker>
            <c:symbol val="none"/>
          </c:marker>
          <c:xVal>
            <c:numRef>
              <c:f>'EL-P Graphs'!$T$2:$T$272</c:f>
              <c:numCache>
                <c:formatCode>General</c:formatCode>
                <c:ptCount val="271"/>
                <c:pt idx="0">
                  <c:v>54</c:v>
                </c:pt>
                <c:pt idx="1">
                  <c:v>68</c:v>
                </c:pt>
                <c:pt idx="2">
                  <c:v>79</c:v>
                </c:pt>
                <c:pt idx="3">
                  <c:v>79</c:v>
                </c:pt>
                <c:pt idx="4">
                  <c:v>80</c:v>
                </c:pt>
                <c:pt idx="5">
                  <c:v>80</c:v>
                </c:pt>
                <c:pt idx="6">
                  <c:v>82</c:v>
                </c:pt>
                <c:pt idx="7">
                  <c:v>82</c:v>
                </c:pt>
                <c:pt idx="8">
                  <c:v>83</c:v>
                </c:pt>
                <c:pt idx="9">
                  <c:v>84</c:v>
                </c:pt>
                <c:pt idx="10">
                  <c:v>85</c:v>
                </c:pt>
                <c:pt idx="11">
                  <c:v>85</c:v>
                </c:pt>
                <c:pt idx="12">
                  <c:v>86</c:v>
                </c:pt>
                <c:pt idx="13">
                  <c:v>86</c:v>
                </c:pt>
                <c:pt idx="14">
                  <c:v>86</c:v>
                </c:pt>
                <c:pt idx="15">
                  <c:v>86</c:v>
                </c:pt>
                <c:pt idx="16">
                  <c:v>86</c:v>
                </c:pt>
                <c:pt idx="17">
                  <c:v>87</c:v>
                </c:pt>
                <c:pt idx="18">
                  <c:v>87</c:v>
                </c:pt>
                <c:pt idx="19">
                  <c:v>87</c:v>
                </c:pt>
                <c:pt idx="20">
                  <c:v>88</c:v>
                </c:pt>
                <c:pt idx="21">
                  <c:v>89</c:v>
                </c:pt>
                <c:pt idx="22">
                  <c:v>89</c:v>
                </c:pt>
                <c:pt idx="23">
                  <c:v>89</c:v>
                </c:pt>
                <c:pt idx="24">
                  <c:v>90</c:v>
                </c:pt>
                <c:pt idx="25">
                  <c:v>90</c:v>
                </c:pt>
                <c:pt idx="26">
                  <c:v>90</c:v>
                </c:pt>
                <c:pt idx="27">
                  <c:v>90</c:v>
                </c:pt>
                <c:pt idx="28">
                  <c:v>90</c:v>
                </c:pt>
                <c:pt idx="29">
                  <c:v>90</c:v>
                </c:pt>
                <c:pt idx="30">
                  <c:v>90</c:v>
                </c:pt>
                <c:pt idx="31">
                  <c:v>91</c:v>
                </c:pt>
                <c:pt idx="32">
                  <c:v>91</c:v>
                </c:pt>
                <c:pt idx="33">
                  <c:v>92</c:v>
                </c:pt>
                <c:pt idx="34">
                  <c:v>92</c:v>
                </c:pt>
                <c:pt idx="35">
                  <c:v>93</c:v>
                </c:pt>
                <c:pt idx="36">
                  <c:v>93</c:v>
                </c:pt>
                <c:pt idx="37">
                  <c:v>94</c:v>
                </c:pt>
                <c:pt idx="38">
                  <c:v>94</c:v>
                </c:pt>
                <c:pt idx="39">
                  <c:v>94</c:v>
                </c:pt>
                <c:pt idx="40">
                  <c:v>94</c:v>
                </c:pt>
                <c:pt idx="41">
                  <c:v>94</c:v>
                </c:pt>
                <c:pt idx="42">
                  <c:v>94</c:v>
                </c:pt>
                <c:pt idx="43">
                  <c:v>95</c:v>
                </c:pt>
                <c:pt idx="44">
                  <c:v>95</c:v>
                </c:pt>
                <c:pt idx="45">
                  <c:v>95</c:v>
                </c:pt>
                <c:pt idx="46">
                  <c:v>95</c:v>
                </c:pt>
                <c:pt idx="47">
                  <c:v>95</c:v>
                </c:pt>
                <c:pt idx="48">
                  <c:v>95</c:v>
                </c:pt>
                <c:pt idx="49">
                  <c:v>96</c:v>
                </c:pt>
                <c:pt idx="50">
                  <c:v>96</c:v>
                </c:pt>
                <c:pt idx="51">
                  <c:v>96</c:v>
                </c:pt>
                <c:pt idx="52">
                  <c:v>97</c:v>
                </c:pt>
                <c:pt idx="53">
                  <c:v>97</c:v>
                </c:pt>
                <c:pt idx="54">
                  <c:v>97</c:v>
                </c:pt>
                <c:pt idx="55">
                  <c:v>97</c:v>
                </c:pt>
                <c:pt idx="56">
                  <c:v>97</c:v>
                </c:pt>
                <c:pt idx="57">
                  <c:v>98</c:v>
                </c:pt>
                <c:pt idx="58">
                  <c:v>98</c:v>
                </c:pt>
                <c:pt idx="59">
                  <c:v>98</c:v>
                </c:pt>
                <c:pt idx="60">
                  <c:v>98</c:v>
                </c:pt>
                <c:pt idx="61">
                  <c:v>98</c:v>
                </c:pt>
                <c:pt idx="62">
                  <c:v>99</c:v>
                </c:pt>
                <c:pt idx="63">
                  <c:v>99</c:v>
                </c:pt>
                <c:pt idx="64">
                  <c:v>99</c:v>
                </c:pt>
                <c:pt idx="65">
                  <c:v>99</c:v>
                </c:pt>
                <c:pt idx="66">
                  <c:v>99</c:v>
                </c:pt>
                <c:pt idx="67">
                  <c:v>100</c:v>
                </c:pt>
                <c:pt idx="68">
                  <c:v>100</c:v>
                </c:pt>
                <c:pt idx="69">
                  <c:v>100</c:v>
                </c:pt>
                <c:pt idx="70">
                  <c:v>100</c:v>
                </c:pt>
                <c:pt idx="71">
                  <c:v>101</c:v>
                </c:pt>
                <c:pt idx="72">
                  <c:v>101</c:v>
                </c:pt>
                <c:pt idx="73">
                  <c:v>101</c:v>
                </c:pt>
                <c:pt idx="74">
                  <c:v>101</c:v>
                </c:pt>
                <c:pt idx="75">
                  <c:v>101</c:v>
                </c:pt>
                <c:pt idx="76">
                  <c:v>101</c:v>
                </c:pt>
                <c:pt idx="77">
                  <c:v>102</c:v>
                </c:pt>
                <c:pt idx="78">
                  <c:v>102</c:v>
                </c:pt>
                <c:pt idx="79">
                  <c:v>102</c:v>
                </c:pt>
                <c:pt idx="80">
                  <c:v>102</c:v>
                </c:pt>
                <c:pt idx="81">
                  <c:v>102</c:v>
                </c:pt>
                <c:pt idx="82">
                  <c:v>102</c:v>
                </c:pt>
                <c:pt idx="83">
                  <c:v>102</c:v>
                </c:pt>
                <c:pt idx="84">
                  <c:v>102</c:v>
                </c:pt>
                <c:pt idx="85">
                  <c:v>103</c:v>
                </c:pt>
                <c:pt idx="86">
                  <c:v>103</c:v>
                </c:pt>
                <c:pt idx="87">
                  <c:v>103</c:v>
                </c:pt>
                <c:pt idx="88">
                  <c:v>103</c:v>
                </c:pt>
                <c:pt idx="89">
                  <c:v>103</c:v>
                </c:pt>
                <c:pt idx="90">
                  <c:v>103</c:v>
                </c:pt>
                <c:pt idx="91">
                  <c:v>103</c:v>
                </c:pt>
                <c:pt idx="92">
                  <c:v>103</c:v>
                </c:pt>
                <c:pt idx="93">
                  <c:v>103</c:v>
                </c:pt>
                <c:pt idx="94">
                  <c:v>103</c:v>
                </c:pt>
                <c:pt idx="95">
                  <c:v>103</c:v>
                </c:pt>
                <c:pt idx="96">
                  <c:v>103</c:v>
                </c:pt>
                <c:pt idx="97">
                  <c:v>103</c:v>
                </c:pt>
                <c:pt idx="98">
                  <c:v>103</c:v>
                </c:pt>
                <c:pt idx="99">
                  <c:v>104</c:v>
                </c:pt>
                <c:pt idx="100">
                  <c:v>104</c:v>
                </c:pt>
                <c:pt idx="101">
                  <c:v>104</c:v>
                </c:pt>
                <c:pt idx="102">
                  <c:v>104</c:v>
                </c:pt>
                <c:pt idx="103">
                  <c:v>104</c:v>
                </c:pt>
                <c:pt idx="104">
                  <c:v>104</c:v>
                </c:pt>
                <c:pt idx="105">
                  <c:v>104</c:v>
                </c:pt>
                <c:pt idx="106">
                  <c:v>105</c:v>
                </c:pt>
                <c:pt idx="107">
                  <c:v>105</c:v>
                </c:pt>
                <c:pt idx="108">
                  <c:v>105</c:v>
                </c:pt>
                <c:pt idx="109">
                  <c:v>105</c:v>
                </c:pt>
                <c:pt idx="110">
                  <c:v>105</c:v>
                </c:pt>
                <c:pt idx="111">
                  <c:v>105</c:v>
                </c:pt>
                <c:pt idx="112">
                  <c:v>106</c:v>
                </c:pt>
                <c:pt idx="113">
                  <c:v>106</c:v>
                </c:pt>
                <c:pt idx="114">
                  <c:v>106</c:v>
                </c:pt>
                <c:pt idx="115">
                  <c:v>106</c:v>
                </c:pt>
                <c:pt idx="116">
                  <c:v>107</c:v>
                </c:pt>
                <c:pt idx="117">
                  <c:v>107</c:v>
                </c:pt>
                <c:pt idx="118">
                  <c:v>107</c:v>
                </c:pt>
                <c:pt idx="119">
                  <c:v>107</c:v>
                </c:pt>
                <c:pt idx="120">
                  <c:v>108</c:v>
                </c:pt>
                <c:pt idx="121">
                  <c:v>108</c:v>
                </c:pt>
                <c:pt idx="122">
                  <c:v>108</c:v>
                </c:pt>
                <c:pt idx="123">
                  <c:v>108</c:v>
                </c:pt>
                <c:pt idx="124">
                  <c:v>108</c:v>
                </c:pt>
                <c:pt idx="125">
                  <c:v>108</c:v>
                </c:pt>
                <c:pt idx="126">
                  <c:v>108</c:v>
                </c:pt>
                <c:pt idx="127">
                  <c:v>108</c:v>
                </c:pt>
                <c:pt idx="128">
                  <c:v>109</c:v>
                </c:pt>
                <c:pt idx="129">
                  <c:v>109</c:v>
                </c:pt>
                <c:pt idx="130">
                  <c:v>109</c:v>
                </c:pt>
                <c:pt idx="131">
                  <c:v>109</c:v>
                </c:pt>
                <c:pt idx="132">
                  <c:v>110</c:v>
                </c:pt>
                <c:pt idx="133">
                  <c:v>110</c:v>
                </c:pt>
                <c:pt idx="134">
                  <c:v>110</c:v>
                </c:pt>
                <c:pt idx="135">
                  <c:v>110</c:v>
                </c:pt>
                <c:pt idx="136">
                  <c:v>110</c:v>
                </c:pt>
                <c:pt idx="137">
                  <c:v>110</c:v>
                </c:pt>
                <c:pt idx="138">
                  <c:v>111</c:v>
                </c:pt>
                <c:pt idx="139">
                  <c:v>111</c:v>
                </c:pt>
                <c:pt idx="140">
                  <c:v>111</c:v>
                </c:pt>
                <c:pt idx="141">
                  <c:v>111</c:v>
                </c:pt>
                <c:pt idx="142">
                  <c:v>111</c:v>
                </c:pt>
                <c:pt idx="143">
                  <c:v>111</c:v>
                </c:pt>
                <c:pt idx="144">
                  <c:v>111</c:v>
                </c:pt>
                <c:pt idx="145">
                  <c:v>112</c:v>
                </c:pt>
                <c:pt idx="146">
                  <c:v>112</c:v>
                </c:pt>
                <c:pt idx="147">
                  <c:v>112</c:v>
                </c:pt>
                <c:pt idx="148">
                  <c:v>112</c:v>
                </c:pt>
                <c:pt idx="149">
                  <c:v>112</c:v>
                </c:pt>
                <c:pt idx="150">
                  <c:v>112</c:v>
                </c:pt>
                <c:pt idx="151">
                  <c:v>112</c:v>
                </c:pt>
                <c:pt idx="152">
                  <c:v>112</c:v>
                </c:pt>
                <c:pt idx="153">
                  <c:v>112</c:v>
                </c:pt>
                <c:pt idx="154">
                  <c:v>112</c:v>
                </c:pt>
                <c:pt idx="155">
                  <c:v>112</c:v>
                </c:pt>
                <c:pt idx="156">
                  <c:v>112</c:v>
                </c:pt>
                <c:pt idx="157">
                  <c:v>113</c:v>
                </c:pt>
                <c:pt idx="158">
                  <c:v>113</c:v>
                </c:pt>
                <c:pt idx="159">
                  <c:v>113</c:v>
                </c:pt>
                <c:pt idx="160">
                  <c:v>113</c:v>
                </c:pt>
                <c:pt idx="161">
                  <c:v>113</c:v>
                </c:pt>
                <c:pt idx="162">
                  <c:v>113</c:v>
                </c:pt>
                <c:pt idx="163">
                  <c:v>113</c:v>
                </c:pt>
                <c:pt idx="164">
                  <c:v>113</c:v>
                </c:pt>
                <c:pt idx="165">
                  <c:v>113</c:v>
                </c:pt>
                <c:pt idx="166">
                  <c:v>113</c:v>
                </c:pt>
                <c:pt idx="167">
                  <c:v>114</c:v>
                </c:pt>
                <c:pt idx="168">
                  <c:v>114</c:v>
                </c:pt>
                <c:pt idx="169">
                  <c:v>114</c:v>
                </c:pt>
                <c:pt idx="170">
                  <c:v>114</c:v>
                </c:pt>
                <c:pt idx="171">
                  <c:v>114</c:v>
                </c:pt>
                <c:pt idx="172">
                  <c:v>114</c:v>
                </c:pt>
                <c:pt idx="173">
                  <c:v>114</c:v>
                </c:pt>
                <c:pt idx="174">
                  <c:v>115</c:v>
                </c:pt>
                <c:pt idx="175">
                  <c:v>115</c:v>
                </c:pt>
                <c:pt idx="176">
                  <c:v>115</c:v>
                </c:pt>
                <c:pt idx="177">
                  <c:v>115</c:v>
                </c:pt>
                <c:pt idx="178">
                  <c:v>115</c:v>
                </c:pt>
                <c:pt idx="179">
                  <c:v>116</c:v>
                </c:pt>
                <c:pt idx="180">
                  <c:v>116</c:v>
                </c:pt>
                <c:pt idx="181">
                  <c:v>116</c:v>
                </c:pt>
                <c:pt idx="182">
                  <c:v>116</c:v>
                </c:pt>
                <c:pt idx="183">
                  <c:v>116</c:v>
                </c:pt>
                <c:pt idx="184">
                  <c:v>116</c:v>
                </c:pt>
                <c:pt idx="185">
                  <c:v>116</c:v>
                </c:pt>
                <c:pt idx="186">
                  <c:v>116</c:v>
                </c:pt>
                <c:pt idx="187">
                  <c:v>117</c:v>
                </c:pt>
                <c:pt idx="188">
                  <c:v>117</c:v>
                </c:pt>
                <c:pt idx="189">
                  <c:v>117</c:v>
                </c:pt>
                <c:pt idx="190">
                  <c:v>117</c:v>
                </c:pt>
                <c:pt idx="191">
                  <c:v>117</c:v>
                </c:pt>
                <c:pt idx="192">
                  <c:v>118</c:v>
                </c:pt>
                <c:pt idx="193">
                  <c:v>118</c:v>
                </c:pt>
                <c:pt idx="194">
                  <c:v>118</c:v>
                </c:pt>
                <c:pt idx="195">
                  <c:v>118</c:v>
                </c:pt>
                <c:pt idx="196">
                  <c:v>118</c:v>
                </c:pt>
                <c:pt idx="197">
                  <c:v>118</c:v>
                </c:pt>
                <c:pt idx="198">
                  <c:v>119</c:v>
                </c:pt>
                <c:pt idx="199">
                  <c:v>120</c:v>
                </c:pt>
                <c:pt idx="200">
                  <c:v>120</c:v>
                </c:pt>
                <c:pt idx="201">
                  <c:v>120</c:v>
                </c:pt>
                <c:pt idx="202">
                  <c:v>120</c:v>
                </c:pt>
                <c:pt idx="203">
                  <c:v>120</c:v>
                </c:pt>
                <c:pt idx="204">
                  <c:v>120</c:v>
                </c:pt>
                <c:pt idx="205">
                  <c:v>120</c:v>
                </c:pt>
                <c:pt idx="206">
                  <c:v>120</c:v>
                </c:pt>
                <c:pt idx="207">
                  <c:v>120</c:v>
                </c:pt>
                <c:pt idx="208">
                  <c:v>120</c:v>
                </c:pt>
                <c:pt idx="209">
                  <c:v>121</c:v>
                </c:pt>
                <c:pt idx="210">
                  <c:v>121</c:v>
                </c:pt>
                <c:pt idx="211">
                  <c:v>121</c:v>
                </c:pt>
                <c:pt idx="212">
                  <c:v>122</c:v>
                </c:pt>
                <c:pt idx="213">
                  <c:v>122</c:v>
                </c:pt>
                <c:pt idx="214">
                  <c:v>122</c:v>
                </c:pt>
                <c:pt idx="215">
                  <c:v>122</c:v>
                </c:pt>
                <c:pt idx="216">
                  <c:v>122</c:v>
                </c:pt>
                <c:pt idx="217">
                  <c:v>122</c:v>
                </c:pt>
                <c:pt idx="218">
                  <c:v>123</c:v>
                </c:pt>
                <c:pt idx="219">
                  <c:v>123</c:v>
                </c:pt>
                <c:pt idx="220">
                  <c:v>123</c:v>
                </c:pt>
                <c:pt idx="221">
                  <c:v>123</c:v>
                </c:pt>
                <c:pt idx="222">
                  <c:v>123</c:v>
                </c:pt>
                <c:pt idx="223">
                  <c:v>123</c:v>
                </c:pt>
                <c:pt idx="224">
                  <c:v>123</c:v>
                </c:pt>
                <c:pt idx="225">
                  <c:v>124</c:v>
                </c:pt>
                <c:pt idx="226">
                  <c:v>124</c:v>
                </c:pt>
                <c:pt idx="227">
                  <c:v>124</c:v>
                </c:pt>
                <c:pt idx="228">
                  <c:v>124</c:v>
                </c:pt>
                <c:pt idx="229">
                  <c:v>124</c:v>
                </c:pt>
                <c:pt idx="230">
                  <c:v>125</c:v>
                </c:pt>
                <c:pt idx="231">
                  <c:v>126</c:v>
                </c:pt>
                <c:pt idx="232">
                  <c:v>126</c:v>
                </c:pt>
                <c:pt idx="233">
                  <c:v>126</c:v>
                </c:pt>
                <c:pt idx="234">
                  <c:v>126</c:v>
                </c:pt>
                <c:pt idx="235">
                  <c:v>126</c:v>
                </c:pt>
                <c:pt idx="236">
                  <c:v>127</c:v>
                </c:pt>
                <c:pt idx="237">
                  <c:v>127</c:v>
                </c:pt>
                <c:pt idx="238">
                  <c:v>127</c:v>
                </c:pt>
                <c:pt idx="239">
                  <c:v>128</c:v>
                </c:pt>
                <c:pt idx="240">
                  <c:v>128</c:v>
                </c:pt>
                <c:pt idx="241">
                  <c:v>128</c:v>
                </c:pt>
                <c:pt idx="242">
                  <c:v>128</c:v>
                </c:pt>
                <c:pt idx="243">
                  <c:v>129</c:v>
                </c:pt>
                <c:pt idx="244">
                  <c:v>129</c:v>
                </c:pt>
                <c:pt idx="245">
                  <c:v>130</c:v>
                </c:pt>
                <c:pt idx="246">
                  <c:v>130</c:v>
                </c:pt>
                <c:pt idx="247">
                  <c:v>130</c:v>
                </c:pt>
                <c:pt idx="248">
                  <c:v>131</c:v>
                </c:pt>
                <c:pt idx="249">
                  <c:v>131</c:v>
                </c:pt>
                <c:pt idx="250">
                  <c:v>131</c:v>
                </c:pt>
                <c:pt idx="251">
                  <c:v>132</c:v>
                </c:pt>
                <c:pt idx="252">
                  <c:v>134</c:v>
                </c:pt>
                <c:pt idx="253">
                  <c:v>134</c:v>
                </c:pt>
                <c:pt idx="254">
                  <c:v>135</c:v>
                </c:pt>
                <c:pt idx="255">
                  <c:v>136</c:v>
                </c:pt>
                <c:pt idx="256">
                  <c:v>142</c:v>
                </c:pt>
                <c:pt idx="257">
                  <c:v>143</c:v>
                </c:pt>
                <c:pt idx="258">
                  <c:v>143</c:v>
                </c:pt>
                <c:pt idx="259">
                  <c:v>144</c:v>
                </c:pt>
                <c:pt idx="260">
                  <c:v>144</c:v>
                </c:pt>
                <c:pt idx="261">
                  <c:v>144</c:v>
                </c:pt>
                <c:pt idx="262">
                  <c:v>144</c:v>
                </c:pt>
                <c:pt idx="263">
                  <c:v>145</c:v>
                </c:pt>
                <c:pt idx="264">
                  <c:v>147</c:v>
                </c:pt>
                <c:pt idx="265">
                  <c:v>152</c:v>
                </c:pt>
                <c:pt idx="266">
                  <c:v>155</c:v>
                </c:pt>
                <c:pt idx="267">
                  <c:v>174</c:v>
                </c:pt>
                <c:pt idx="268">
                  <c:v>174</c:v>
                </c:pt>
                <c:pt idx="269">
                  <c:v>174</c:v>
                </c:pt>
                <c:pt idx="270">
                  <c:v>174</c:v>
                </c:pt>
              </c:numCache>
            </c:numRef>
          </c:xVal>
          <c:yVal>
            <c:numRef>
              <c:f>'EL-P Graphs'!$W$2:$W$273</c:f>
              <c:numCache>
                <c:formatCode>General</c:formatCode>
                <c:ptCount val="272"/>
                <c:pt idx="0">
                  <c:v>9.7279295651474712E-5</c:v>
                </c:pt>
                <c:pt idx="1">
                  <c:v>1.0602656186568134E-3</c:v>
                </c:pt>
                <c:pt idx="2">
                  <c:v>4.304123390577415E-3</c:v>
                </c:pt>
                <c:pt idx="3">
                  <c:v>4.304123390577415E-3</c:v>
                </c:pt>
                <c:pt idx="4">
                  <c:v>4.7883268470075117E-3</c:v>
                </c:pt>
                <c:pt idx="5">
                  <c:v>4.7883268470075117E-3</c:v>
                </c:pt>
                <c:pt idx="6">
                  <c:v>5.8650773460025511E-3</c:v>
                </c:pt>
                <c:pt idx="7">
                  <c:v>5.8650773460025511E-3</c:v>
                </c:pt>
                <c:pt idx="8">
                  <c:v>6.4575031412952922E-3</c:v>
                </c:pt>
                <c:pt idx="9">
                  <c:v>7.0852108310678202E-3</c:v>
                </c:pt>
                <c:pt idx="10">
                  <c:v>7.7470828237104408E-3</c:v>
                </c:pt>
                <c:pt idx="11">
                  <c:v>7.7470828237104408E-3</c:v>
                </c:pt>
                <c:pt idx="12">
                  <c:v>8.4415245837207459E-3</c:v>
                </c:pt>
                <c:pt idx="13">
                  <c:v>8.4415245837207459E-3</c:v>
                </c:pt>
                <c:pt idx="14">
                  <c:v>8.4415245837207459E-3</c:v>
                </c:pt>
                <c:pt idx="15">
                  <c:v>8.4415245837207459E-3</c:v>
                </c:pt>
                <c:pt idx="16">
                  <c:v>8.4415245837207459E-3</c:v>
                </c:pt>
                <c:pt idx="17">
                  <c:v>9.1664431551172574E-3</c:v>
                </c:pt>
                <c:pt idx="18">
                  <c:v>9.1664431551172574E-3</c:v>
                </c:pt>
                <c:pt idx="19">
                  <c:v>9.1664431551172574E-3</c:v>
                </c:pt>
                <c:pt idx="20">
                  <c:v>9.9192327050035226E-3</c:v>
                </c:pt>
                <c:pt idx="21">
                  <c:v>1.0696768027622313E-2</c:v>
                </c:pt>
                <c:pt idx="22">
                  <c:v>1.0696768027622313E-2</c:v>
                </c:pt>
                <c:pt idx="23">
                  <c:v>1.0696768027622313E-2</c:v>
                </c:pt>
                <c:pt idx="24">
                  <c:v>1.1495406831316427E-2</c:v>
                </c:pt>
                <c:pt idx="25">
                  <c:v>1.1495406831316427E-2</c:v>
                </c:pt>
                <c:pt idx="26">
                  <c:v>1.1495406831316427E-2</c:v>
                </c:pt>
                <c:pt idx="27">
                  <c:v>1.1495406831316427E-2</c:v>
                </c:pt>
                <c:pt idx="28">
                  <c:v>1.1495406831316427E-2</c:v>
                </c:pt>
                <c:pt idx="29">
                  <c:v>1.1495406831316427E-2</c:v>
                </c:pt>
                <c:pt idx="30">
                  <c:v>1.1495406831316427E-2</c:v>
                </c:pt>
                <c:pt idx="31">
                  <c:v>1.2311001479175859E-2</c:v>
                </c:pt>
                <c:pt idx="32">
                  <c:v>1.2311001479175859E-2</c:v>
                </c:pt>
                <c:pt idx="33">
                  <c:v>1.3138920670866562E-2</c:v>
                </c:pt>
                <c:pt idx="34">
                  <c:v>1.3138920670866562E-2</c:v>
                </c:pt>
                <c:pt idx="35">
                  <c:v>1.3974081341571605E-2</c:v>
                </c:pt>
                <c:pt idx="36">
                  <c:v>1.3974081341571605E-2</c:v>
                </c:pt>
                <c:pt idx="37">
                  <c:v>1.4810990818772889E-2</c:v>
                </c:pt>
                <c:pt idx="38">
                  <c:v>1.4810990818772889E-2</c:v>
                </c:pt>
                <c:pt idx="39">
                  <c:v>1.4810990818772889E-2</c:v>
                </c:pt>
                <c:pt idx="40">
                  <c:v>1.4810990818772889E-2</c:v>
                </c:pt>
                <c:pt idx="41">
                  <c:v>1.4810990818772889E-2</c:v>
                </c:pt>
                <c:pt idx="42">
                  <c:v>1.4810990818772889E-2</c:v>
                </c:pt>
                <c:pt idx="43">
                  <c:v>1.5643799024589611E-2</c:v>
                </c:pt>
                <c:pt idx="44">
                  <c:v>1.5643799024589611E-2</c:v>
                </c:pt>
                <c:pt idx="45">
                  <c:v>1.5643799024589611E-2</c:v>
                </c:pt>
                <c:pt idx="46">
                  <c:v>1.5643799024589611E-2</c:v>
                </c:pt>
                <c:pt idx="47">
                  <c:v>1.5643799024589611E-2</c:v>
                </c:pt>
                <c:pt idx="48">
                  <c:v>1.5643799024589611E-2</c:v>
                </c:pt>
                <c:pt idx="49">
                  <c:v>1.6466360247445088E-2</c:v>
                </c:pt>
                <c:pt idx="50">
                  <c:v>1.6466360247445088E-2</c:v>
                </c:pt>
                <c:pt idx="51">
                  <c:v>1.6466360247445088E-2</c:v>
                </c:pt>
                <c:pt idx="52">
                  <c:v>1.7272303739681003E-2</c:v>
                </c:pt>
                <c:pt idx="53">
                  <c:v>1.7272303739681003E-2</c:v>
                </c:pt>
                <c:pt idx="54">
                  <c:v>1.7272303739681003E-2</c:v>
                </c:pt>
                <c:pt idx="55">
                  <c:v>1.7272303739681003E-2</c:v>
                </c:pt>
                <c:pt idx="56">
                  <c:v>1.7272303739681003E-2</c:v>
                </c:pt>
                <c:pt idx="57">
                  <c:v>1.8055112135707343E-2</c:v>
                </c:pt>
                <c:pt idx="58">
                  <c:v>1.8055112135707343E-2</c:v>
                </c:pt>
                <c:pt idx="59">
                  <c:v>1.8055112135707343E-2</c:v>
                </c:pt>
                <c:pt idx="60">
                  <c:v>1.8055112135707343E-2</c:v>
                </c:pt>
                <c:pt idx="61">
                  <c:v>1.8055112135707343E-2</c:v>
                </c:pt>
                <c:pt idx="62">
                  <c:v>1.8808206437010991E-2</c:v>
                </c:pt>
                <c:pt idx="63">
                  <c:v>1.8808206437010991E-2</c:v>
                </c:pt>
                <c:pt idx="64">
                  <c:v>1.8808206437010991E-2</c:v>
                </c:pt>
                <c:pt idx="65">
                  <c:v>1.8808206437010991E-2</c:v>
                </c:pt>
                <c:pt idx="66">
                  <c:v>1.8808206437010991E-2</c:v>
                </c:pt>
                <c:pt idx="67">
                  <c:v>1.9525036084490143E-2</c:v>
                </c:pt>
                <c:pt idx="68">
                  <c:v>1.9525036084490143E-2</c:v>
                </c:pt>
                <c:pt idx="69">
                  <c:v>1.9525036084490143E-2</c:v>
                </c:pt>
                <c:pt idx="70">
                  <c:v>1.9525036084490143E-2</c:v>
                </c:pt>
                <c:pt idx="71">
                  <c:v>2.019917244343955E-2</c:v>
                </c:pt>
                <c:pt idx="72">
                  <c:v>2.019917244343955E-2</c:v>
                </c:pt>
                <c:pt idx="73">
                  <c:v>2.019917244343955E-2</c:v>
                </c:pt>
                <c:pt idx="74">
                  <c:v>2.019917244343955E-2</c:v>
                </c:pt>
                <c:pt idx="75">
                  <c:v>2.019917244343955E-2</c:v>
                </c:pt>
                <c:pt idx="76">
                  <c:v>2.019917244343955E-2</c:v>
                </c:pt>
                <c:pt idx="77">
                  <c:v>2.0824403869712647E-2</c:v>
                </c:pt>
                <c:pt idx="78">
                  <c:v>2.0824403869712647E-2</c:v>
                </c:pt>
                <c:pt idx="79">
                  <c:v>2.0824403869712647E-2</c:v>
                </c:pt>
                <c:pt idx="80">
                  <c:v>2.0824403869712647E-2</c:v>
                </c:pt>
                <c:pt idx="81">
                  <c:v>2.0824403869712647E-2</c:v>
                </c:pt>
                <c:pt idx="82">
                  <c:v>2.0824403869712647E-2</c:v>
                </c:pt>
                <c:pt idx="83">
                  <c:v>2.0824403869712647E-2</c:v>
                </c:pt>
                <c:pt idx="84">
                  <c:v>2.0824403869712647E-2</c:v>
                </c:pt>
                <c:pt idx="85">
                  <c:v>2.1394830413755023E-2</c:v>
                </c:pt>
                <c:pt idx="86">
                  <c:v>2.1394830413755023E-2</c:v>
                </c:pt>
                <c:pt idx="87">
                  <c:v>2.1394830413755023E-2</c:v>
                </c:pt>
                <c:pt idx="88">
                  <c:v>2.1394830413755023E-2</c:v>
                </c:pt>
                <c:pt idx="89">
                  <c:v>2.1394830413755023E-2</c:v>
                </c:pt>
                <c:pt idx="90">
                  <c:v>2.1394830413755023E-2</c:v>
                </c:pt>
                <c:pt idx="91">
                  <c:v>2.1394830413755023E-2</c:v>
                </c:pt>
                <c:pt idx="92">
                  <c:v>2.1394830413755023E-2</c:v>
                </c:pt>
                <c:pt idx="93">
                  <c:v>2.1394830413755023E-2</c:v>
                </c:pt>
                <c:pt idx="94">
                  <c:v>2.1394830413755023E-2</c:v>
                </c:pt>
                <c:pt idx="95">
                  <c:v>2.1394830413755023E-2</c:v>
                </c:pt>
                <c:pt idx="96">
                  <c:v>2.1394830413755023E-2</c:v>
                </c:pt>
                <c:pt idx="97">
                  <c:v>2.1394830413755023E-2</c:v>
                </c:pt>
                <c:pt idx="98">
                  <c:v>2.1394830413755023E-2</c:v>
                </c:pt>
                <c:pt idx="99">
                  <c:v>2.1904956157662078E-2</c:v>
                </c:pt>
                <c:pt idx="100">
                  <c:v>2.1904956157662078E-2</c:v>
                </c:pt>
                <c:pt idx="101">
                  <c:v>2.1904956157662078E-2</c:v>
                </c:pt>
                <c:pt idx="102">
                  <c:v>2.1904956157662078E-2</c:v>
                </c:pt>
                <c:pt idx="103">
                  <c:v>2.1904956157662078E-2</c:v>
                </c:pt>
                <c:pt idx="104">
                  <c:v>2.1904956157662078E-2</c:v>
                </c:pt>
                <c:pt idx="105">
                  <c:v>2.1904956157662078E-2</c:v>
                </c:pt>
                <c:pt idx="106">
                  <c:v>2.2349777172923777E-2</c:v>
                </c:pt>
                <c:pt idx="107">
                  <c:v>2.2349777172923777E-2</c:v>
                </c:pt>
                <c:pt idx="108">
                  <c:v>2.2349777172923777E-2</c:v>
                </c:pt>
                <c:pt idx="109">
                  <c:v>2.2349777172923777E-2</c:v>
                </c:pt>
                <c:pt idx="110">
                  <c:v>2.2349777172923777E-2</c:v>
                </c:pt>
                <c:pt idx="111">
                  <c:v>2.2349777172923777E-2</c:v>
                </c:pt>
                <c:pt idx="112">
                  <c:v>2.2724863135081912E-2</c:v>
                </c:pt>
                <c:pt idx="113">
                  <c:v>2.2724863135081912E-2</c:v>
                </c:pt>
                <c:pt idx="114">
                  <c:v>2.2724863135081912E-2</c:v>
                </c:pt>
                <c:pt idx="115">
                  <c:v>2.2724863135081912E-2</c:v>
                </c:pt>
                <c:pt idx="116">
                  <c:v>2.3026430736245034E-2</c:v>
                </c:pt>
                <c:pt idx="117">
                  <c:v>2.3026430736245034E-2</c:v>
                </c:pt>
                <c:pt idx="118">
                  <c:v>2.3026430736245034E-2</c:v>
                </c:pt>
                <c:pt idx="119">
                  <c:v>2.3026430736245034E-2</c:v>
                </c:pt>
                <c:pt idx="120">
                  <c:v>2.3251407195433581E-2</c:v>
                </c:pt>
                <c:pt idx="121">
                  <c:v>2.3251407195433581E-2</c:v>
                </c:pt>
                <c:pt idx="122">
                  <c:v>2.3251407195433581E-2</c:v>
                </c:pt>
                <c:pt idx="123">
                  <c:v>2.3251407195433581E-2</c:v>
                </c:pt>
                <c:pt idx="124">
                  <c:v>2.3251407195433581E-2</c:v>
                </c:pt>
                <c:pt idx="125">
                  <c:v>2.3251407195433581E-2</c:v>
                </c:pt>
                <c:pt idx="126">
                  <c:v>2.3251407195433581E-2</c:v>
                </c:pt>
                <c:pt idx="127">
                  <c:v>2.3251407195433581E-2</c:v>
                </c:pt>
                <c:pt idx="128">
                  <c:v>2.339748237627905E-2</c:v>
                </c:pt>
                <c:pt idx="129">
                  <c:v>2.339748237627905E-2</c:v>
                </c:pt>
                <c:pt idx="130">
                  <c:v>2.339748237627905E-2</c:v>
                </c:pt>
                <c:pt idx="131">
                  <c:v>2.339748237627905E-2</c:v>
                </c:pt>
                <c:pt idx="132">
                  <c:v>2.3463148276060358E-2</c:v>
                </c:pt>
                <c:pt idx="133">
                  <c:v>2.3463148276060358E-2</c:v>
                </c:pt>
                <c:pt idx="134">
                  <c:v>2.3463148276060358E-2</c:v>
                </c:pt>
                <c:pt idx="135">
                  <c:v>2.3463148276060358E-2</c:v>
                </c:pt>
                <c:pt idx="136">
                  <c:v>2.3463148276060358E-2</c:v>
                </c:pt>
                <c:pt idx="137">
                  <c:v>2.3463148276060358E-2</c:v>
                </c:pt>
                <c:pt idx="138">
                  <c:v>2.3447724942161342E-2</c:v>
                </c:pt>
                <c:pt idx="139">
                  <c:v>2.3447724942161342E-2</c:v>
                </c:pt>
                <c:pt idx="140">
                  <c:v>2.3447724942161342E-2</c:v>
                </c:pt>
                <c:pt idx="141">
                  <c:v>2.3447724942161342E-2</c:v>
                </c:pt>
                <c:pt idx="142">
                  <c:v>2.3447724942161342E-2</c:v>
                </c:pt>
                <c:pt idx="143">
                  <c:v>2.3447724942161342E-2</c:v>
                </c:pt>
                <c:pt idx="144">
                  <c:v>2.3447724942161342E-2</c:v>
                </c:pt>
                <c:pt idx="145">
                  <c:v>2.335137219310934E-2</c:v>
                </c:pt>
                <c:pt idx="146">
                  <c:v>2.335137219310934E-2</c:v>
                </c:pt>
                <c:pt idx="147">
                  <c:v>2.335137219310934E-2</c:v>
                </c:pt>
                <c:pt idx="148">
                  <c:v>2.335137219310934E-2</c:v>
                </c:pt>
                <c:pt idx="149">
                  <c:v>2.335137219310934E-2</c:v>
                </c:pt>
                <c:pt idx="150">
                  <c:v>2.335137219310934E-2</c:v>
                </c:pt>
                <c:pt idx="151">
                  <c:v>2.335137219310934E-2</c:v>
                </c:pt>
                <c:pt idx="152">
                  <c:v>2.335137219310934E-2</c:v>
                </c:pt>
                <c:pt idx="153">
                  <c:v>2.335137219310934E-2</c:v>
                </c:pt>
                <c:pt idx="154">
                  <c:v>2.335137219310934E-2</c:v>
                </c:pt>
                <c:pt idx="155">
                  <c:v>2.335137219310934E-2</c:v>
                </c:pt>
                <c:pt idx="156">
                  <c:v>2.335137219310934E-2</c:v>
                </c:pt>
                <c:pt idx="157">
                  <c:v>2.3175086861653524E-2</c:v>
                </c:pt>
                <c:pt idx="158">
                  <c:v>2.3175086861653524E-2</c:v>
                </c:pt>
                <c:pt idx="159">
                  <c:v>2.3175086861653524E-2</c:v>
                </c:pt>
                <c:pt idx="160">
                  <c:v>2.3175086861653524E-2</c:v>
                </c:pt>
                <c:pt idx="161">
                  <c:v>2.3175086861653524E-2</c:v>
                </c:pt>
                <c:pt idx="162">
                  <c:v>2.3175086861653524E-2</c:v>
                </c:pt>
                <c:pt idx="163">
                  <c:v>2.3175086861653524E-2</c:v>
                </c:pt>
                <c:pt idx="164">
                  <c:v>2.3175086861653524E-2</c:v>
                </c:pt>
                <c:pt idx="165">
                  <c:v>2.3175086861653524E-2</c:v>
                </c:pt>
                <c:pt idx="166">
                  <c:v>2.3175086861653524E-2</c:v>
                </c:pt>
                <c:pt idx="167">
                  <c:v>2.2920685626387327E-2</c:v>
                </c:pt>
                <c:pt idx="168">
                  <c:v>2.2920685626387327E-2</c:v>
                </c:pt>
                <c:pt idx="169">
                  <c:v>2.2920685626387327E-2</c:v>
                </c:pt>
                <c:pt idx="170">
                  <c:v>2.2920685626387327E-2</c:v>
                </c:pt>
                <c:pt idx="171">
                  <c:v>2.2920685626387327E-2</c:v>
                </c:pt>
                <c:pt idx="172">
                  <c:v>2.2920685626387327E-2</c:v>
                </c:pt>
                <c:pt idx="173">
                  <c:v>2.2920685626387327E-2</c:v>
                </c:pt>
                <c:pt idx="174">
                  <c:v>2.2590773845404578E-2</c:v>
                </c:pt>
                <c:pt idx="175">
                  <c:v>2.2590773845404578E-2</c:v>
                </c:pt>
                <c:pt idx="176">
                  <c:v>2.2590773845404578E-2</c:v>
                </c:pt>
                <c:pt idx="177">
                  <c:v>2.2590773845404578E-2</c:v>
                </c:pt>
                <c:pt idx="178">
                  <c:v>2.2590773845404578E-2</c:v>
                </c:pt>
                <c:pt idx="179">
                  <c:v>2.2188701139675047E-2</c:v>
                </c:pt>
                <c:pt idx="180">
                  <c:v>2.2188701139675047E-2</c:v>
                </c:pt>
                <c:pt idx="181">
                  <c:v>2.2188701139675047E-2</c:v>
                </c:pt>
                <c:pt idx="182">
                  <c:v>2.2188701139675047E-2</c:v>
                </c:pt>
                <c:pt idx="183">
                  <c:v>2.2188701139675047E-2</c:v>
                </c:pt>
                <c:pt idx="184">
                  <c:v>2.2188701139675047E-2</c:v>
                </c:pt>
                <c:pt idx="185">
                  <c:v>2.2188701139675047E-2</c:v>
                </c:pt>
                <c:pt idx="186">
                  <c:v>2.2188701139675047E-2</c:v>
                </c:pt>
                <c:pt idx="187">
                  <c:v>2.1718504784985809E-2</c:v>
                </c:pt>
                <c:pt idx="188">
                  <c:v>2.1718504784985809E-2</c:v>
                </c:pt>
                <c:pt idx="189">
                  <c:v>2.1718504784985809E-2</c:v>
                </c:pt>
                <c:pt idx="190">
                  <c:v>2.1718504784985809E-2</c:v>
                </c:pt>
                <c:pt idx="191">
                  <c:v>2.1718504784985809E-2</c:v>
                </c:pt>
                <c:pt idx="192">
                  <c:v>2.1184842250040529E-2</c:v>
                </c:pt>
                <c:pt idx="193">
                  <c:v>2.1184842250040529E-2</c:v>
                </c:pt>
                <c:pt idx="194">
                  <c:v>2.1184842250040529E-2</c:v>
                </c:pt>
                <c:pt idx="195">
                  <c:v>2.1184842250040529E-2</c:v>
                </c:pt>
                <c:pt idx="196">
                  <c:v>2.1184842250040529E-2</c:v>
                </c:pt>
                <c:pt idx="197">
                  <c:v>2.1184842250040529E-2</c:v>
                </c:pt>
                <c:pt idx="198">
                  <c:v>2.0592914456471306E-2</c:v>
                </c:pt>
                <c:pt idx="199">
                  <c:v>1.9948381527431395E-2</c:v>
                </c:pt>
                <c:pt idx="200">
                  <c:v>1.9948381527431395E-2</c:v>
                </c:pt>
                <c:pt idx="201">
                  <c:v>1.9948381527431395E-2</c:v>
                </c:pt>
                <c:pt idx="202">
                  <c:v>1.9948381527431395E-2</c:v>
                </c:pt>
                <c:pt idx="203">
                  <c:v>1.9948381527431395E-2</c:v>
                </c:pt>
                <c:pt idx="204">
                  <c:v>1.9948381527431395E-2</c:v>
                </c:pt>
                <c:pt idx="205">
                  <c:v>1.9948381527431395E-2</c:v>
                </c:pt>
                <c:pt idx="206">
                  <c:v>1.9948381527431395E-2</c:v>
                </c:pt>
                <c:pt idx="207">
                  <c:v>1.9948381527431395E-2</c:v>
                </c:pt>
                <c:pt idx="208">
                  <c:v>1.9948381527431395E-2</c:v>
                </c:pt>
                <c:pt idx="209">
                  <c:v>1.9257272930166186E-2</c:v>
                </c:pt>
                <c:pt idx="210">
                  <c:v>1.9257272930166186E-2</c:v>
                </c:pt>
                <c:pt idx="211">
                  <c:v>1.9257272930166186E-2</c:v>
                </c:pt>
                <c:pt idx="212">
                  <c:v>1.8525894001447059E-2</c:v>
                </c:pt>
                <c:pt idx="213">
                  <c:v>1.8525894001447059E-2</c:v>
                </c:pt>
                <c:pt idx="214">
                  <c:v>1.8525894001447059E-2</c:v>
                </c:pt>
                <c:pt idx="215">
                  <c:v>1.8525894001447059E-2</c:v>
                </c:pt>
                <c:pt idx="216">
                  <c:v>1.8525894001447059E-2</c:v>
                </c:pt>
                <c:pt idx="217">
                  <c:v>1.8525894001447059E-2</c:v>
                </c:pt>
                <c:pt idx="218">
                  <c:v>1.776073087189416E-2</c:v>
                </c:pt>
                <c:pt idx="219">
                  <c:v>1.776073087189416E-2</c:v>
                </c:pt>
                <c:pt idx="220">
                  <c:v>1.776073087189416E-2</c:v>
                </c:pt>
                <c:pt idx="221">
                  <c:v>1.776073087189416E-2</c:v>
                </c:pt>
                <c:pt idx="222">
                  <c:v>1.776073087189416E-2</c:v>
                </c:pt>
                <c:pt idx="223">
                  <c:v>1.776073087189416E-2</c:v>
                </c:pt>
                <c:pt idx="224">
                  <c:v>1.776073087189416E-2</c:v>
                </c:pt>
                <c:pt idx="225">
                  <c:v>1.6968355776845516E-2</c:v>
                </c:pt>
                <c:pt idx="226">
                  <c:v>1.6968355776845516E-2</c:v>
                </c:pt>
                <c:pt idx="227">
                  <c:v>1.6968355776845516E-2</c:v>
                </c:pt>
                <c:pt idx="228">
                  <c:v>1.6968355776845516E-2</c:v>
                </c:pt>
                <c:pt idx="229">
                  <c:v>1.6968355776845516E-2</c:v>
                </c:pt>
                <c:pt idx="230">
                  <c:v>1.6155334660241782E-2</c:v>
                </c:pt>
                <c:pt idx="231">
                  <c:v>1.5328138848369531E-2</c:v>
                </c:pt>
                <c:pt idx="232">
                  <c:v>1.5328138848369531E-2</c:v>
                </c:pt>
                <c:pt idx="233">
                  <c:v>1.5328138848369531E-2</c:v>
                </c:pt>
                <c:pt idx="234">
                  <c:v>1.5328138848369531E-2</c:v>
                </c:pt>
                <c:pt idx="235">
                  <c:v>1.5328138848369531E-2</c:v>
                </c:pt>
                <c:pt idx="236">
                  <c:v>1.4493062398092119E-2</c:v>
                </c:pt>
                <c:pt idx="237">
                  <c:v>1.4493062398092119E-2</c:v>
                </c:pt>
                <c:pt idx="238">
                  <c:v>1.4493062398092119E-2</c:v>
                </c:pt>
                <c:pt idx="239">
                  <c:v>1.3656146516438589E-2</c:v>
                </c:pt>
                <c:pt idx="240">
                  <c:v>1.3656146516438589E-2</c:v>
                </c:pt>
                <c:pt idx="241">
                  <c:v>1.3656146516438589E-2</c:v>
                </c:pt>
                <c:pt idx="242">
                  <c:v>1.3656146516438589E-2</c:v>
                </c:pt>
                <c:pt idx="243">
                  <c:v>1.2823112213044066E-2</c:v>
                </c:pt>
                <c:pt idx="244">
                  <c:v>1.2823112213044066E-2</c:v>
                </c:pt>
                <c:pt idx="245">
                  <c:v>1.1999302092412126E-2</c:v>
                </c:pt>
                <c:pt idx="246">
                  <c:v>1.1999302092412126E-2</c:v>
                </c:pt>
                <c:pt idx="247">
                  <c:v>1.1999302092412126E-2</c:v>
                </c:pt>
                <c:pt idx="248">
                  <c:v>1.1189631927984261E-2</c:v>
                </c:pt>
                <c:pt idx="249">
                  <c:v>1.1189631927984261E-2</c:v>
                </c:pt>
                <c:pt idx="250">
                  <c:v>1.1189631927984261E-2</c:v>
                </c:pt>
                <c:pt idx="251">
                  <c:v>1.039855239311384E-2</c:v>
                </c:pt>
                <c:pt idx="252">
                  <c:v>8.8874845577050325E-3</c:v>
                </c:pt>
                <c:pt idx="253">
                  <c:v>8.8874845577050325E-3</c:v>
                </c:pt>
                <c:pt idx="254">
                  <c:v>8.1738704587965352E-3</c:v>
                </c:pt>
                <c:pt idx="255">
                  <c:v>7.4915884523384787E-3</c:v>
                </c:pt>
                <c:pt idx="256">
                  <c:v>4.1294625756349637E-3</c:v>
                </c:pt>
                <c:pt idx="257">
                  <c:v>3.6942015084901999E-3</c:v>
                </c:pt>
                <c:pt idx="258">
                  <c:v>3.6942015084901999E-3</c:v>
                </c:pt>
                <c:pt idx="259">
                  <c:v>3.293403157059453E-3</c:v>
                </c:pt>
                <c:pt idx="260">
                  <c:v>3.293403157059453E-3</c:v>
                </c:pt>
                <c:pt idx="261">
                  <c:v>3.293403157059453E-3</c:v>
                </c:pt>
                <c:pt idx="262">
                  <c:v>3.293403157059453E-3</c:v>
                </c:pt>
                <c:pt idx="263">
                  <c:v>2.9259471880579246E-3</c:v>
                </c:pt>
                <c:pt idx="264">
                  <c:v>2.2856064997868858E-3</c:v>
                </c:pt>
                <c:pt idx="265">
                  <c:v>1.1602220780154127E-3</c:v>
                </c:pt>
                <c:pt idx="266">
                  <c:v>7.4102379898736612E-4</c:v>
                </c:pt>
                <c:pt idx="267">
                  <c:v>2.1018642171952581E-5</c:v>
                </c:pt>
                <c:pt idx="268">
                  <c:v>2.1018642171952581E-5</c:v>
                </c:pt>
                <c:pt idx="269">
                  <c:v>2.1018642171952581E-5</c:v>
                </c:pt>
                <c:pt idx="270">
                  <c:v>2.1018642171952581E-5</c:v>
                </c:pt>
              </c:numCache>
            </c:numRef>
          </c:yVal>
          <c:smooth val="1"/>
          <c:extLst>
            <c:ext xmlns:c16="http://schemas.microsoft.com/office/drawing/2014/chart" uri="{C3380CC4-5D6E-409C-BE32-E72D297353CC}">
              <c16:uniqueId val="{00000000-D525-4FD1-B08F-2EA9B5BC25B0}"/>
            </c:ext>
          </c:extLst>
        </c:ser>
        <c:dLbls>
          <c:showLegendKey val="0"/>
          <c:showVal val="0"/>
          <c:showCatName val="0"/>
          <c:showSerName val="0"/>
          <c:showPercent val="0"/>
          <c:showBubbleSize val="0"/>
        </c:dLbls>
        <c:axId val="562308047"/>
        <c:axId val="732282271"/>
      </c:scatterChart>
      <c:valAx>
        <c:axId val="562308047"/>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Credits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32282271"/>
        <c:crosses val="autoZero"/>
        <c:crossBetween val="midCat"/>
      </c:valAx>
      <c:valAx>
        <c:axId val="732282271"/>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2308047"/>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Program Length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1"/>
          <c:order val="0"/>
          <c:tx>
            <c:strRef>
              <c:f>'EL-P Graphs'!$AF$1</c:f>
              <c:strCache>
                <c:ptCount val="1"/>
                <c:pt idx="0">
                  <c:v>Didactic Phase Length</c:v>
                </c:pt>
              </c:strCache>
            </c:strRef>
          </c:tx>
          <c:spPr>
            <a:ln w="9525" cap="rnd">
              <a:solidFill>
                <a:schemeClr val="accent2"/>
              </a:solidFill>
              <a:round/>
            </a:ln>
            <a:effectLst/>
          </c:spPr>
          <c:marker>
            <c:symbol val="none"/>
          </c:marker>
          <c:xVal>
            <c:numRef>
              <c:f>'EL-P Graphs'!$AF$2:$AF$273</c:f>
              <c:numCache>
                <c:formatCode>General</c:formatCode>
                <c:ptCount val="272"/>
                <c:pt idx="0">
                  <c:v>9</c:v>
                </c:pt>
                <c:pt idx="1">
                  <c:v>9</c:v>
                </c:pt>
                <c:pt idx="2">
                  <c:v>10</c:v>
                </c:pt>
                <c:pt idx="3">
                  <c:v>10.5</c:v>
                </c:pt>
                <c:pt idx="4">
                  <c:v>11</c:v>
                </c:pt>
                <c:pt idx="5">
                  <c:v>11.5</c:v>
                </c:pt>
                <c:pt idx="6">
                  <c:v>11.5</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12.5</c:v>
                </c:pt>
                <c:pt idx="105">
                  <c:v>12.5</c:v>
                </c:pt>
                <c:pt idx="106">
                  <c:v>13</c:v>
                </c:pt>
                <c:pt idx="107">
                  <c:v>13</c:v>
                </c:pt>
                <c:pt idx="108">
                  <c:v>13</c:v>
                </c:pt>
                <c:pt idx="109">
                  <c:v>13</c:v>
                </c:pt>
                <c:pt idx="110">
                  <c:v>13</c:v>
                </c:pt>
                <c:pt idx="111">
                  <c:v>13</c:v>
                </c:pt>
                <c:pt idx="112">
                  <c:v>13</c:v>
                </c:pt>
                <c:pt idx="113">
                  <c:v>13</c:v>
                </c:pt>
                <c:pt idx="114">
                  <c:v>13</c:v>
                </c:pt>
                <c:pt idx="115">
                  <c:v>13</c:v>
                </c:pt>
                <c:pt idx="116">
                  <c:v>13</c:v>
                </c:pt>
                <c:pt idx="117">
                  <c:v>13</c:v>
                </c:pt>
                <c:pt idx="118">
                  <c:v>13</c:v>
                </c:pt>
                <c:pt idx="119">
                  <c:v>13</c:v>
                </c:pt>
                <c:pt idx="120">
                  <c:v>13</c:v>
                </c:pt>
                <c:pt idx="121">
                  <c:v>13.5</c:v>
                </c:pt>
                <c:pt idx="122">
                  <c:v>13.5</c:v>
                </c:pt>
                <c:pt idx="123">
                  <c:v>13.5</c:v>
                </c:pt>
                <c:pt idx="124">
                  <c:v>14</c:v>
                </c:pt>
                <c:pt idx="125">
                  <c:v>14</c:v>
                </c:pt>
                <c:pt idx="126">
                  <c:v>14</c:v>
                </c:pt>
                <c:pt idx="127">
                  <c:v>14</c:v>
                </c:pt>
                <c:pt idx="128">
                  <c:v>14</c:v>
                </c:pt>
                <c:pt idx="129">
                  <c:v>14</c:v>
                </c:pt>
                <c:pt idx="130">
                  <c:v>14</c:v>
                </c:pt>
                <c:pt idx="131">
                  <c:v>14</c:v>
                </c:pt>
                <c:pt idx="132">
                  <c:v>14</c:v>
                </c:pt>
                <c:pt idx="133">
                  <c:v>14</c:v>
                </c:pt>
                <c:pt idx="134">
                  <c:v>14</c:v>
                </c:pt>
                <c:pt idx="135">
                  <c:v>14</c:v>
                </c:pt>
                <c:pt idx="136">
                  <c:v>14</c:v>
                </c:pt>
                <c:pt idx="137">
                  <c:v>14</c:v>
                </c:pt>
                <c:pt idx="138">
                  <c:v>14</c:v>
                </c:pt>
                <c:pt idx="139">
                  <c:v>14</c:v>
                </c:pt>
                <c:pt idx="140">
                  <c:v>14</c:v>
                </c:pt>
                <c:pt idx="141">
                  <c:v>14.5</c:v>
                </c:pt>
                <c:pt idx="142">
                  <c:v>14.5</c:v>
                </c:pt>
                <c:pt idx="143">
                  <c:v>14.5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15</c:v>
                </c:pt>
                <c:pt idx="198">
                  <c:v>15</c:v>
                </c:pt>
                <c:pt idx="199">
                  <c:v>15</c:v>
                </c:pt>
                <c:pt idx="200">
                  <c:v>15</c:v>
                </c:pt>
                <c:pt idx="201">
                  <c:v>15</c:v>
                </c:pt>
                <c:pt idx="202">
                  <c:v>15</c:v>
                </c:pt>
                <c:pt idx="203">
                  <c:v>15</c:v>
                </c:pt>
                <c:pt idx="204">
                  <c:v>15</c:v>
                </c:pt>
                <c:pt idx="205">
                  <c:v>15</c:v>
                </c:pt>
                <c:pt idx="206">
                  <c:v>15</c:v>
                </c:pt>
                <c:pt idx="207">
                  <c:v>15</c:v>
                </c:pt>
                <c:pt idx="208">
                  <c:v>15</c:v>
                </c:pt>
                <c:pt idx="209">
                  <c:v>15</c:v>
                </c:pt>
                <c:pt idx="210">
                  <c:v>15</c:v>
                </c:pt>
                <c:pt idx="211">
                  <c:v>15</c:v>
                </c:pt>
                <c:pt idx="212">
                  <c:v>15</c:v>
                </c:pt>
                <c:pt idx="213">
                  <c:v>15</c:v>
                </c:pt>
                <c:pt idx="214">
                  <c:v>15</c:v>
                </c:pt>
                <c:pt idx="215">
                  <c:v>15</c:v>
                </c:pt>
                <c:pt idx="216">
                  <c:v>15</c:v>
                </c:pt>
                <c:pt idx="217">
                  <c:v>15</c:v>
                </c:pt>
                <c:pt idx="218">
                  <c:v>15</c:v>
                </c:pt>
                <c:pt idx="219">
                  <c:v>15</c:v>
                </c:pt>
                <c:pt idx="220">
                  <c:v>15</c:v>
                </c:pt>
                <c:pt idx="221">
                  <c:v>15</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16</c:v>
                </c:pt>
                <c:pt idx="250">
                  <c:v>16</c:v>
                </c:pt>
                <c:pt idx="251">
                  <c:v>16</c:v>
                </c:pt>
                <c:pt idx="252">
                  <c:v>16</c:v>
                </c:pt>
                <c:pt idx="253">
                  <c:v>17</c:v>
                </c:pt>
                <c:pt idx="254">
                  <c:v>17</c:v>
                </c:pt>
                <c:pt idx="255">
                  <c:v>17</c:v>
                </c:pt>
                <c:pt idx="256">
                  <c:v>17</c:v>
                </c:pt>
                <c:pt idx="257">
                  <c:v>17</c:v>
                </c:pt>
                <c:pt idx="258">
                  <c:v>17</c:v>
                </c:pt>
                <c:pt idx="259">
                  <c:v>18</c:v>
                </c:pt>
                <c:pt idx="260">
                  <c:v>18</c:v>
                </c:pt>
                <c:pt idx="261">
                  <c:v>18</c:v>
                </c:pt>
                <c:pt idx="262">
                  <c:v>18</c:v>
                </c:pt>
                <c:pt idx="263">
                  <c:v>18</c:v>
                </c:pt>
                <c:pt idx="264">
                  <c:v>18</c:v>
                </c:pt>
                <c:pt idx="265">
                  <c:v>18.5</c:v>
                </c:pt>
                <c:pt idx="266">
                  <c:v>19</c:v>
                </c:pt>
                <c:pt idx="267">
                  <c:v>21</c:v>
                </c:pt>
                <c:pt idx="268">
                  <c:v>21</c:v>
                </c:pt>
                <c:pt idx="269">
                  <c:v>21</c:v>
                </c:pt>
                <c:pt idx="270">
                  <c:v>21</c:v>
                </c:pt>
                <c:pt idx="271">
                  <c:v>24</c:v>
                </c:pt>
              </c:numCache>
            </c:numRef>
          </c:xVal>
          <c:yVal>
            <c:numRef>
              <c:f>'EL-P Graphs'!$AI$2:$AI$273</c:f>
              <c:numCache>
                <c:formatCode>General</c:formatCode>
                <c:ptCount val="272"/>
                <c:pt idx="0">
                  <c:v>1.158786363873333E-2</c:v>
                </c:pt>
                <c:pt idx="1">
                  <c:v>1.158786363873333E-2</c:v>
                </c:pt>
                <c:pt idx="2">
                  <c:v>3.1874414602071681E-2</c:v>
                </c:pt>
                <c:pt idx="3">
                  <c:v>4.8562475182341476E-2</c:v>
                </c:pt>
                <c:pt idx="4">
                  <c:v>6.9917441620139131E-2</c:v>
                </c:pt>
                <c:pt idx="5">
                  <c:v>9.5125370245053908E-2</c:v>
                </c:pt>
                <c:pt idx="6">
                  <c:v>9.5125370245053908E-2</c:v>
                </c:pt>
                <c:pt idx="7">
                  <c:v>0.12230192963603623</c:v>
                </c:pt>
                <c:pt idx="8">
                  <c:v>0.12230192963603623</c:v>
                </c:pt>
                <c:pt idx="9">
                  <c:v>0.12230192963603623</c:v>
                </c:pt>
                <c:pt idx="10">
                  <c:v>0.12230192963603623</c:v>
                </c:pt>
                <c:pt idx="11">
                  <c:v>0.12230192963603623</c:v>
                </c:pt>
                <c:pt idx="12">
                  <c:v>0.12230192963603623</c:v>
                </c:pt>
                <c:pt idx="13">
                  <c:v>0.12230192963603623</c:v>
                </c:pt>
                <c:pt idx="14">
                  <c:v>0.12230192963603623</c:v>
                </c:pt>
                <c:pt idx="15">
                  <c:v>0.12230192963603623</c:v>
                </c:pt>
                <c:pt idx="16">
                  <c:v>0.12230192963603623</c:v>
                </c:pt>
                <c:pt idx="17">
                  <c:v>0.12230192963603623</c:v>
                </c:pt>
                <c:pt idx="18">
                  <c:v>0.12230192963603623</c:v>
                </c:pt>
                <c:pt idx="19">
                  <c:v>0.12230192963603623</c:v>
                </c:pt>
                <c:pt idx="20">
                  <c:v>0.12230192963603623</c:v>
                </c:pt>
                <c:pt idx="21">
                  <c:v>0.12230192963603623</c:v>
                </c:pt>
                <c:pt idx="22">
                  <c:v>0.12230192963603623</c:v>
                </c:pt>
                <c:pt idx="23">
                  <c:v>0.12230192963603623</c:v>
                </c:pt>
                <c:pt idx="24">
                  <c:v>0.12230192963603623</c:v>
                </c:pt>
                <c:pt idx="25">
                  <c:v>0.12230192963603623</c:v>
                </c:pt>
                <c:pt idx="26">
                  <c:v>0.12230192963603623</c:v>
                </c:pt>
                <c:pt idx="27">
                  <c:v>0.12230192963603623</c:v>
                </c:pt>
                <c:pt idx="28">
                  <c:v>0.12230192963603623</c:v>
                </c:pt>
                <c:pt idx="29">
                  <c:v>0.12230192963603623</c:v>
                </c:pt>
                <c:pt idx="30">
                  <c:v>0.12230192963603623</c:v>
                </c:pt>
                <c:pt idx="31">
                  <c:v>0.12230192963603623</c:v>
                </c:pt>
                <c:pt idx="32">
                  <c:v>0.12230192963603623</c:v>
                </c:pt>
                <c:pt idx="33">
                  <c:v>0.12230192963603623</c:v>
                </c:pt>
                <c:pt idx="34">
                  <c:v>0.12230192963603623</c:v>
                </c:pt>
                <c:pt idx="35">
                  <c:v>0.12230192963603623</c:v>
                </c:pt>
                <c:pt idx="36">
                  <c:v>0.12230192963603623</c:v>
                </c:pt>
                <c:pt idx="37">
                  <c:v>0.12230192963603623</c:v>
                </c:pt>
                <c:pt idx="38">
                  <c:v>0.12230192963603623</c:v>
                </c:pt>
                <c:pt idx="39">
                  <c:v>0.12230192963603623</c:v>
                </c:pt>
                <c:pt idx="40">
                  <c:v>0.12230192963603623</c:v>
                </c:pt>
                <c:pt idx="41">
                  <c:v>0.12230192963603623</c:v>
                </c:pt>
                <c:pt idx="42">
                  <c:v>0.12230192963603623</c:v>
                </c:pt>
                <c:pt idx="43">
                  <c:v>0.12230192963603623</c:v>
                </c:pt>
                <c:pt idx="44">
                  <c:v>0.12230192963603623</c:v>
                </c:pt>
                <c:pt idx="45">
                  <c:v>0.12230192963603623</c:v>
                </c:pt>
                <c:pt idx="46">
                  <c:v>0.12230192963603623</c:v>
                </c:pt>
                <c:pt idx="47">
                  <c:v>0.12230192963603623</c:v>
                </c:pt>
                <c:pt idx="48">
                  <c:v>0.12230192963603623</c:v>
                </c:pt>
                <c:pt idx="49">
                  <c:v>0.12230192963603623</c:v>
                </c:pt>
                <c:pt idx="50">
                  <c:v>0.12230192963603623</c:v>
                </c:pt>
                <c:pt idx="51">
                  <c:v>0.12230192963603623</c:v>
                </c:pt>
                <c:pt idx="52">
                  <c:v>0.12230192963603623</c:v>
                </c:pt>
                <c:pt idx="53">
                  <c:v>0.12230192963603623</c:v>
                </c:pt>
                <c:pt idx="54">
                  <c:v>0.12230192963603623</c:v>
                </c:pt>
                <c:pt idx="55">
                  <c:v>0.12230192963603623</c:v>
                </c:pt>
                <c:pt idx="56">
                  <c:v>0.12230192963603623</c:v>
                </c:pt>
                <c:pt idx="57">
                  <c:v>0.12230192963603623</c:v>
                </c:pt>
                <c:pt idx="58">
                  <c:v>0.12230192963603623</c:v>
                </c:pt>
                <c:pt idx="59">
                  <c:v>0.12230192963603623</c:v>
                </c:pt>
                <c:pt idx="60">
                  <c:v>0.12230192963603623</c:v>
                </c:pt>
                <c:pt idx="61">
                  <c:v>0.12230192963603623</c:v>
                </c:pt>
                <c:pt idx="62">
                  <c:v>0.12230192963603623</c:v>
                </c:pt>
                <c:pt idx="63">
                  <c:v>0.12230192963603623</c:v>
                </c:pt>
                <c:pt idx="64">
                  <c:v>0.12230192963603623</c:v>
                </c:pt>
                <c:pt idx="65">
                  <c:v>0.12230192963603623</c:v>
                </c:pt>
                <c:pt idx="66">
                  <c:v>0.12230192963603623</c:v>
                </c:pt>
                <c:pt idx="67">
                  <c:v>0.12230192963603623</c:v>
                </c:pt>
                <c:pt idx="68">
                  <c:v>0.12230192963603623</c:v>
                </c:pt>
                <c:pt idx="69">
                  <c:v>0.12230192963603623</c:v>
                </c:pt>
                <c:pt idx="70">
                  <c:v>0.12230192963603623</c:v>
                </c:pt>
                <c:pt idx="71">
                  <c:v>0.12230192963603623</c:v>
                </c:pt>
                <c:pt idx="72">
                  <c:v>0.12230192963603623</c:v>
                </c:pt>
                <c:pt idx="73">
                  <c:v>0.12230192963603623</c:v>
                </c:pt>
                <c:pt idx="74">
                  <c:v>0.12230192963603623</c:v>
                </c:pt>
                <c:pt idx="75">
                  <c:v>0.12230192963603623</c:v>
                </c:pt>
                <c:pt idx="76">
                  <c:v>0.12230192963603623</c:v>
                </c:pt>
                <c:pt idx="77">
                  <c:v>0.12230192963603623</c:v>
                </c:pt>
                <c:pt idx="78">
                  <c:v>0.12230192963603623</c:v>
                </c:pt>
                <c:pt idx="79">
                  <c:v>0.12230192963603623</c:v>
                </c:pt>
                <c:pt idx="80">
                  <c:v>0.12230192963603623</c:v>
                </c:pt>
                <c:pt idx="81">
                  <c:v>0.12230192963603623</c:v>
                </c:pt>
                <c:pt idx="82">
                  <c:v>0.12230192963603623</c:v>
                </c:pt>
                <c:pt idx="83">
                  <c:v>0.12230192963603623</c:v>
                </c:pt>
                <c:pt idx="84">
                  <c:v>0.12230192963603623</c:v>
                </c:pt>
                <c:pt idx="85">
                  <c:v>0.12230192963603623</c:v>
                </c:pt>
                <c:pt idx="86">
                  <c:v>0.12230192963603623</c:v>
                </c:pt>
                <c:pt idx="87">
                  <c:v>0.12230192963603623</c:v>
                </c:pt>
                <c:pt idx="88">
                  <c:v>0.12230192963603623</c:v>
                </c:pt>
                <c:pt idx="89">
                  <c:v>0.12230192963603623</c:v>
                </c:pt>
                <c:pt idx="90">
                  <c:v>0.12230192963603623</c:v>
                </c:pt>
                <c:pt idx="91">
                  <c:v>0.12230192963603623</c:v>
                </c:pt>
                <c:pt idx="92">
                  <c:v>0.12230192963603623</c:v>
                </c:pt>
                <c:pt idx="93">
                  <c:v>0.12230192963603623</c:v>
                </c:pt>
                <c:pt idx="94">
                  <c:v>0.12230192963603623</c:v>
                </c:pt>
                <c:pt idx="95">
                  <c:v>0.12230192963603623</c:v>
                </c:pt>
                <c:pt idx="96">
                  <c:v>0.12230192963603623</c:v>
                </c:pt>
                <c:pt idx="97">
                  <c:v>0.12230192963603623</c:v>
                </c:pt>
                <c:pt idx="98">
                  <c:v>0.12230192963603623</c:v>
                </c:pt>
                <c:pt idx="99">
                  <c:v>0.12230192963603623</c:v>
                </c:pt>
                <c:pt idx="100">
                  <c:v>0.12230192963603623</c:v>
                </c:pt>
                <c:pt idx="101">
                  <c:v>0.12230192963603623</c:v>
                </c:pt>
                <c:pt idx="102">
                  <c:v>0.12230192963603623</c:v>
                </c:pt>
                <c:pt idx="103">
                  <c:v>0.12230192963603623</c:v>
                </c:pt>
                <c:pt idx="104">
                  <c:v>0.1485923242003703</c:v>
                </c:pt>
                <c:pt idx="105">
                  <c:v>0.1485923242003703</c:v>
                </c:pt>
                <c:pt idx="106">
                  <c:v>0.17060256626549208</c:v>
                </c:pt>
                <c:pt idx="107">
                  <c:v>0.17060256626549208</c:v>
                </c:pt>
                <c:pt idx="108">
                  <c:v>0.17060256626549208</c:v>
                </c:pt>
                <c:pt idx="109">
                  <c:v>0.17060256626549208</c:v>
                </c:pt>
                <c:pt idx="110">
                  <c:v>0.17060256626549208</c:v>
                </c:pt>
                <c:pt idx="111">
                  <c:v>0.17060256626549208</c:v>
                </c:pt>
                <c:pt idx="112">
                  <c:v>0.17060256626549208</c:v>
                </c:pt>
                <c:pt idx="113">
                  <c:v>0.17060256626549208</c:v>
                </c:pt>
                <c:pt idx="114">
                  <c:v>0.17060256626549208</c:v>
                </c:pt>
                <c:pt idx="115">
                  <c:v>0.17060256626549208</c:v>
                </c:pt>
                <c:pt idx="116">
                  <c:v>0.17060256626549208</c:v>
                </c:pt>
                <c:pt idx="117">
                  <c:v>0.17060256626549208</c:v>
                </c:pt>
                <c:pt idx="118">
                  <c:v>0.17060256626549208</c:v>
                </c:pt>
                <c:pt idx="119">
                  <c:v>0.17060256626549208</c:v>
                </c:pt>
                <c:pt idx="120">
                  <c:v>0.17060256626549208</c:v>
                </c:pt>
                <c:pt idx="121">
                  <c:v>0.18509763127856094</c:v>
                </c:pt>
                <c:pt idx="122">
                  <c:v>0.18509763127856094</c:v>
                </c:pt>
                <c:pt idx="123">
                  <c:v>0.18509763127856094</c:v>
                </c:pt>
                <c:pt idx="124">
                  <c:v>0.18977643316587239</c:v>
                </c:pt>
                <c:pt idx="125">
                  <c:v>0.18977643316587239</c:v>
                </c:pt>
                <c:pt idx="126">
                  <c:v>0.18977643316587239</c:v>
                </c:pt>
                <c:pt idx="127">
                  <c:v>0.18977643316587239</c:v>
                </c:pt>
                <c:pt idx="128">
                  <c:v>0.18977643316587239</c:v>
                </c:pt>
                <c:pt idx="129">
                  <c:v>0.18977643316587239</c:v>
                </c:pt>
                <c:pt idx="130">
                  <c:v>0.18977643316587239</c:v>
                </c:pt>
                <c:pt idx="131">
                  <c:v>0.18977643316587239</c:v>
                </c:pt>
                <c:pt idx="132">
                  <c:v>0.18977643316587239</c:v>
                </c:pt>
                <c:pt idx="133">
                  <c:v>0.18977643316587239</c:v>
                </c:pt>
                <c:pt idx="134">
                  <c:v>0.18977643316587239</c:v>
                </c:pt>
                <c:pt idx="135">
                  <c:v>0.18977643316587239</c:v>
                </c:pt>
                <c:pt idx="136">
                  <c:v>0.18977643316587239</c:v>
                </c:pt>
                <c:pt idx="137">
                  <c:v>0.18977643316587239</c:v>
                </c:pt>
                <c:pt idx="138">
                  <c:v>0.18977643316587239</c:v>
                </c:pt>
                <c:pt idx="139">
                  <c:v>0.18977643316587239</c:v>
                </c:pt>
                <c:pt idx="140">
                  <c:v>0.18977643316587239</c:v>
                </c:pt>
                <c:pt idx="141">
                  <c:v>0.18386955121211868</c:v>
                </c:pt>
                <c:pt idx="142">
                  <c:v>0.18386955121211868</c:v>
                </c:pt>
                <c:pt idx="143">
                  <c:v>0.18386955121211868</c:v>
                </c:pt>
                <c:pt idx="144">
                  <c:v>0.16834625890765231</c:v>
                </c:pt>
                <c:pt idx="145">
                  <c:v>0.16834625890765231</c:v>
                </c:pt>
                <c:pt idx="146">
                  <c:v>0.16834625890765231</c:v>
                </c:pt>
                <c:pt idx="147">
                  <c:v>0.16834625890765231</c:v>
                </c:pt>
                <c:pt idx="148">
                  <c:v>0.16834625890765231</c:v>
                </c:pt>
                <c:pt idx="149">
                  <c:v>0.16834625890765231</c:v>
                </c:pt>
                <c:pt idx="150">
                  <c:v>0.16834625890765231</c:v>
                </c:pt>
                <c:pt idx="151">
                  <c:v>0.16834625890765231</c:v>
                </c:pt>
                <c:pt idx="152">
                  <c:v>0.16834625890765231</c:v>
                </c:pt>
                <c:pt idx="153">
                  <c:v>0.16834625890765231</c:v>
                </c:pt>
                <c:pt idx="154">
                  <c:v>0.16834625890765231</c:v>
                </c:pt>
                <c:pt idx="155">
                  <c:v>0.16834625890765231</c:v>
                </c:pt>
                <c:pt idx="156">
                  <c:v>0.16834625890765231</c:v>
                </c:pt>
                <c:pt idx="157">
                  <c:v>0.16834625890765231</c:v>
                </c:pt>
                <c:pt idx="158">
                  <c:v>0.16834625890765231</c:v>
                </c:pt>
                <c:pt idx="159">
                  <c:v>0.16834625890765231</c:v>
                </c:pt>
                <c:pt idx="160">
                  <c:v>0.16834625890765231</c:v>
                </c:pt>
                <c:pt idx="161">
                  <c:v>0.16834625890765231</c:v>
                </c:pt>
                <c:pt idx="162">
                  <c:v>0.16834625890765231</c:v>
                </c:pt>
                <c:pt idx="163">
                  <c:v>0.16834625890765231</c:v>
                </c:pt>
                <c:pt idx="164">
                  <c:v>0.16834625890765231</c:v>
                </c:pt>
                <c:pt idx="165">
                  <c:v>0.16834625890765231</c:v>
                </c:pt>
                <c:pt idx="166">
                  <c:v>0.16834625890765231</c:v>
                </c:pt>
                <c:pt idx="167">
                  <c:v>0.16834625890765231</c:v>
                </c:pt>
                <c:pt idx="168">
                  <c:v>0.16834625890765231</c:v>
                </c:pt>
                <c:pt idx="169">
                  <c:v>0.16834625890765231</c:v>
                </c:pt>
                <c:pt idx="170">
                  <c:v>0.16834625890765231</c:v>
                </c:pt>
                <c:pt idx="171">
                  <c:v>0.16834625890765231</c:v>
                </c:pt>
                <c:pt idx="172">
                  <c:v>0.16834625890765231</c:v>
                </c:pt>
                <c:pt idx="173">
                  <c:v>0.16834625890765231</c:v>
                </c:pt>
                <c:pt idx="174">
                  <c:v>0.16834625890765231</c:v>
                </c:pt>
                <c:pt idx="175">
                  <c:v>0.16834625890765231</c:v>
                </c:pt>
                <c:pt idx="176">
                  <c:v>0.16834625890765231</c:v>
                </c:pt>
                <c:pt idx="177">
                  <c:v>0.16834625890765231</c:v>
                </c:pt>
                <c:pt idx="178">
                  <c:v>0.16834625890765231</c:v>
                </c:pt>
                <c:pt idx="179">
                  <c:v>0.16834625890765231</c:v>
                </c:pt>
                <c:pt idx="180">
                  <c:v>0.16834625890765231</c:v>
                </c:pt>
                <c:pt idx="181">
                  <c:v>0.16834625890765231</c:v>
                </c:pt>
                <c:pt idx="182">
                  <c:v>0.16834625890765231</c:v>
                </c:pt>
                <c:pt idx="183">
                  <c:v>0.16834625890765231</c:v>
                </c:pt>
                <c:pt idx="184">
                  <c:v>0.16834625890765231</c:v>
                </c:pt>
                <c:pt idx="185">
                  <c:v>0.16834625890765231</c:v>
                </c:pt>
                <c:pt idx="186">
                  <c:v>0.16834625890765231</c:v>
                </c:pt>
                <c:pt idx="187">
                  <c:v>0.16834625890765231</c:v>
                </c:pt>
                <c:pt idx="188">
                  <c:v>0.16834625890765231</c:v>
                </c:pt>
                <c:pt idx="189">
                  <c:v>0.16834625890765231</c:v>
                </c:pt>
                <c:pt idx="190">
                  <c:v>0.16834625890765231</c:v>
                </c:pt>
                <c:pt idx="191">
                  <c:v>0.16834625890765231</c:v>
                </c:pt>
                <c:pt idx="192">
                  <c:v>0.16834625890765231</c:v>
                </c:pt>
                <c:pt idx="193">
                  <c:v>0.16834625890765231</c:v>
                </c:pt>
                <c:pt idx="194">
                  <c:v>0.16834625890765231</c:v>
                </c:pt>
                <c:pt idx="195">
                  <c:v>0.16834625890765231</c:v>
                </c:pt>
                <c:pt idx="196">
                  <c:v>0.16834625890765231</c:v>
                </c:pt>
                <c:pt idx="197">
                  <c:v>0.16834625890765231</c:v>
                </c:pt>
                <c:pt idx="198">
                  <c:v>0.16834625890765231</c:v>
                </c:pt>
                <c:pt idx="199">
                  <c:v>0.16834625890765231</c:v>
                </c:pt>
                <c:pt idx="200">
                  <c:v>0.16834625890765231</c:v>
                </c:pt>
                <c:pt idx="201">
                  <c:v>0.16834625890765231</c:v>
                </c:pt>
                <c:pt idx="202">
                  <c:v>0.16834625890765231</c:v>
                </c:pt>
                <c:pt idx="203">
                  <c:v>0.16834625890765231</c:v>
                </c:pt>
                <c:pt idx="204">
                  <c:v>0.16834625890765231</c:v>
                </c:pt>
                <c:pt idx="205">
                  <c:v>0.16834625890765231</c:v>
                </c:pt>
                <c:pt idx="206">
                  <c:v>0.16834625890765231</c:v>
                </c:pt>
                <c:pt idx="207">
                  <c:v>0.16834625890765231</c:v>
                </c:pt>
                <c:pt idx="208">
                  <c:v>0.16834625890765231</c:v>
                </c:pt>
                <c:pt idx="209">
                  <c:v>0.16834625890765231</c:v>
                </c:pt>
                <c:pt idx="210">
                  <c:v>0.16834625890765231</c:v>
                </c:pt>
                <c:pt idx="211">
                  <c:v>0.16834625890765231</c:v>
                </c:pt>
                <c:pt idx="212">
                  <c:v>0.16834625890765231</c:v>
                </c:pt>
                <c:pt idx="213">
                  <c:v>0.16834625890765231</c:v>
                </c:pt>
                <c:pt idx="214">
                  <c:v>0.16834625890765231</c:v>
                </c:pt>
                <c:pt idx="215">
                  <c:v>0.16834625890765231</c:v>
                </c:pt>
                <c:pt idx="216">
                  <c:v>0.16834625890765231</c:v>
                </c:pt>
                <c:pt idx="217">
                  <c:v>0.16834625890765231</c:v>
                </c:pt>
                <c:pt idx="218">
                  <c:v>0.16834625890765231</c:v>
                </c:pt>
                <c:pt idx="219">
                  <c:v>0.16834625890765231</c:v>
                </c:pt>
                <c:pt idx="220">
                  <c:v>0.16834625890765231</c:v>
                </c:pt>
                <c:pt idx="221">
                  <c:v>0.16834625890765231</c:v>
                </c:pt>
                <c:pt idx="222">
                  <c:v>0.11908830918571735</c:v>
                </c:pt>
                <c:pt idx="223">
                  <c:v>0.11908830918571735</c:v>
                </c:pt>
                <c:pt idx="224">
                  <c:v>0.11908830918571735</c:v>
                </c:pt>
                <c:pt idx="225">
                  <c:v>0.11908830918571735</c:v>
                </c:pt>
                <c:pt idx="226">
                  <c:v>0.11908830918571735</c:v>
                </c:pt>
                <c:pt idx="227">
                  <c:v>0.11908830918571735</c:v>
                </c:pt>
                <c:pt idx="228">
                  <c:v>0.11908830918571735</c:v>
                </c:pt>
                <c:pt idx="229">
                  <c:v>0.11908830918571735</c:v>
                </c:pt>
                <c:pt idx="230">
                  <c:v>0.11908830918571735</c:v>
                </c:pt>
                <c:pt idx="231">
                  <c:v>0.11908830918571735</c:v>
                </c:pt>
                <c:pt idx="232">
                  <c:v>0.11908830918571735</c:v>
                </c:pt>
                <c:pt idx="233">
                  <c:v>0.11908830918571735</c:v>
                </c:pt>
                <c:pt idx="234">
                  <c:v>0.11908830918571735</c:v>
                </c:pt>
                <c:pt idx="235">
                  <c:v>0.11908830918571735</c:v>
                </c:pt>
                <c:pt idx="236">
                  <c:v>0.11908830918571735</c:v>
                </c:pt>
                <c:pt idx="237">
                  <c:v>0.11908830918571735</c:v>
                </c:pt>
                <c:pt idx="238">
                  <c:v>0.11908830918571735</c:v>
                </c:pt>
                <c:pt idx="239">
                  <c:v>0.11908830918571735</c:v>
                </c:pt>
                <c:pt idx="240">
                  <c:v>0.11908830918571735</c:v>
                </c:pt>
                <c:pt idx="241">
                  <c:v>0.11908830918571735</c:v>
                </c:pt>
                <c:pt idx="242">
                  <c:v>0.11908830918571735</c:v>
                </c:pt>
                <c:pt idx="243">
                  <c:v>0.11908830918571735</c:v>
                </c:pt>
                <c:pt idx="244">
                  <c:v>0.11908830918571735</c:v>
                </c:pt>
                <c:pt idx="245">
                  <c:v>0.11908830918571735</c:v>
                </c:pt>
                <c:pt idx="246">
                  <c:v>0.11908830918571735</c:v>
                </c:pt>
                <c:pt idx="247">
                  <c:v>0.11908830918571735</c:v>
                </c:pt>
                <c:pt idx="248">
                  <c:v>0.11908830918571735</c:v>
                </c:pt>
                <c:pt idx="249">
                  <c:v>0.11908830918571735</c:v>
                </c:pt>
                <c:pt idx="250">
                  <c:v>0.11908830918571735</c:v>
                </c:pt>
                <c:pt idx="251">
                  <c:v>0.11908830918571735</c:v>
                </c:pt>
                <c:pt idx="252">
                  <c:v>0.11908830918571735</c:v>
                </c:pt>
                <c:pt idx="253">
                  <c:v>6.7179885360381247E-2</c:v>
                </c:pt>
                <c:pt idx="254">
                  <c:v>6.7179885360381247E-2</c:v>
                </c:pt>
                <c:pt idx="255">
                  <c:v>6.7179885360381247E-2</c:v>
                </c:pt>
                <c:pt idx="256">
                  <c:v>6.7179885360381247E-2</c:v>
                </c:pt>
                <c:pt idx="257">
                  <c:v>6.7179885360381247E-2</c:v>
                </c:pt>
                <c:pt idx="258">
                  <c:v>6.7179885360381247E-2</c:v>
                </c:pt>
                <c:pt idx="259">
                  <c:v>3.0221349773457098E-2</c:v>
                </c:pt>
                <c:pt idx="260">
                  <c:v>3.0221349773457098E-2</c:v>
                </c:pt>
                <c:pt idx="261">
                  <c:v>3.0221349773457098E-2</c:v>
                </c:pt>
                <c:pt idx="262">
                  <c:v>3.0221349773457098E-2</c:v>
                </c:pt>
                <c:pt idx="263">
                  <c:v>3.0221349773457098E-2</c:v>
                </c:pt>
                <c:pt idx="264">
                  <c:v>3.0221349773457098E-2</c:v>
                </c:pt>
                <c:pt idx="265">
                  <c:v>1.8620456881994929E-2</c:v>
                </c:pt>
                <c:pt idx="266">
                  <c:v>1.0841588663735739E-2</c:v>
                </c:pt>
                <c:pt idx="267">
                  <c:v>7.0756195313520964E-4</c:v>
                </c:pt>
                <c:pt idx="268">
                  <c:v>7.0756195313520964E-4</c:v>
                </c:pt>
                <c:pt idx="269">
                  <c:v>7.0756195313520964E-4</c:v>
                </c:pt>
                <c:pt idx="270">
                  <c:v>7.0756195313520964E-4</c:v>
                </c:pt>
                <c:pt idx="271">
                  <c:v>2.1605051905938127E-6</c:v>
                </c:pt>
              </c:numCache>
            </c:numRef>
          </c:yVal>
          <c:smooth val="1"/>
          <c:extLst>
            <c:ext xmlns:c16="http://schemas.microsoft.com/office/drawing/2014/chart" uri="{C3380CC4-5D6E-409C-BE32-E72D297353CC}">
              <c16:uniqueId val="{00000000-F437-410C-AD27-CFD909A1DDEF}"/>
            </c:ext>
          </c:extLst>
        </c:ser>
        <c:ser>
          <c:idx val="2"/>
          <c:order val="1"/>
          <c:tx>
            <c:strRef>
              <c:f>'EL-P Graphs'!$AL$1</c:f>
              <c:strCache>
                <c:ptCount val="1"/>
                <c:pt idx="0">
                  <c:v>Clinical Phase Length</c:v>
                </c:pt>
              </c:strCache>
            </c:strRef>
          </c:tx>
          <c:spPr>
            <a:ln w="9525" cap="rnd">
              <a:solidFill>
                <a:schemeClr val="accent3"/>
              </a:solidFill>
              <a:round/>
            </a:ln>
            <a:effectLst/>
          </c:spPr>
          <c:marker>
            <c:symbol val="none"/>
          </c:marker>
          <c:xVal>
            <c:numRef>
              <c:f>'EL-P Graphs'!$AL$2:$AL$273</c:f>
              <c:numCache>
                <c:formatCode>General</c:formatCode>
                <c:ptCount val="272"/>
                <c:pt idx="0">
                  <c:v>10</c:v>
                </c:pt>
                <c:pt idx="1">
                  <c:v>11</c:v>
                </c:pt>
                <c:pt idx="2">
                  <c:v>11</c:v>
                </c:pt>
                <c:pt idx="3">
                  <c:v>11</c:v>
                </c:pt>
                <c:pt idx="4">
                  <c:v>11</c:v>
                </c:pt>
                <c:pt idx="5">
                  <c:v>11</c:v>
                </c:pt>
                <c:pt idx="6">
                  <c:v>11</c:v>
                </c:pt>
                <c:pt idx="7">
                  <c:v>11</c:v>
                </c:pt>
                <c:pt idx="8">
                  <c:v>11.5</c:v>
                </c:pt>
                <c:pt idx="9">
                  <c:v>11.5</c:v>
                </c:pt>
                <c:pt idx="10">
                  <c:v>11.5</c:v>
                </c:pt>
                <c:pt idx="11">
                  <c:v>11.5</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12.5</c:v>
                </c:pt>
                <c:pt idx="183">
                  <c:v>12.5</c:v>
                </c:pt>
                <c:pt idx="184">
                  <c:v>12.5</c:v>
                </c:pt>
                <c:pt idx="185">
                  <c:v>12.5</c:v>
                </c:pt>
                <c:pt idx="186">
                  <c:v>13</c:v>
                </c:pt>
                <c:pt idx="187">
                  <c:v>13</c:v>
                </c:pt>
                <c:pt idx="188">
                  <c:v>13</c:v>
                </c:pt>
                <c:pt idx="189">
                  <c:v>13</c:v>
                </c:pt>
                <c:pt idx="190">
                  <c:v>13</c:v>
                </c:pt>
                <c:pt idx="191">
                  <c:v>13</c:v>
                </c:pt>
                <c:pt idx="192">
                  <c:v>13</c:v>
                </c:pt>
                <c:pt idx="193">
                  <c:v>13</c:v>
                </c:pt>
                <c:pt idx="194">
                  <c:v>13</c:v>
                </c:pt>
                <c:pt idx="195">
                  <c:v>13</c:v>
                </c:pt>
                <c:pt idx="196">
                  <c:v>13</c:v>
                </c:pt>
                <c:pt idx="197">
                  <c:v>13</c:v>
                </c:pt>
                <c:pt idx="198">
                  <c:v>13</c:v>
                </c:pt>
                <c:pt idx="199">
                  <c:v>13</c:v>
                </c:pt>
                <c:pt idx="200">
                  <c:v>13</c:v>
                </c:pt>
                <c:pt idx="201">
                  <c:v>13</c:v>
                </c:pt>
                <c:pt idx="202">
                  <c:v>13</c:v>
                </c:pt>
                <c:pt idx="203">
                  <c:v>13</c:v>
                </c:pt>
                <c:pt idx="204">
                  <c:v>13</c:v>
                </c:pt>
                <c:pt idx="205">
                  <c:v>13</c:v>
                </c:pt>
                <c:pt idx="206">
                  <c:v>13</c:v>
                </c:pt>
                <c:pt idx="207">
                  <c:v>13</c:v>
                </c:pt>
                <c:pt idx="208">
                  <c:v>13.5</c:v>
                </c:pt>
                <c:pt idx="209">
                  <c:v>13.5</c:v>
                </c:pt>
                <c:pt idx="210">
                  <c:v>14</c:v>
                </c:pt>
                <c:pt idx="211">
                  <c:v>14</c:v>
                </c:pt>
                <c:pt idx="212">
                  <c:v>14</c:v>
                </c:pt>
                <c:pt idx="213">
                  <c:v>14</c:v>
                </c:pt>
                <c:pt idx="214">
                  <c:v>14</c:v>
                </c:pt>
                <c:pt idx="215">
                  <c:v>14</c:v>
                </c:pt>
                <c:pt idx="216">
                  <c:v>14</c:v>
                </c:pt>
                <c:pt idx="217">
                  <c:v>14</c:v>
                </c:pt>
                <c:pt idx="218">
                  <c:v>14</c:v>
                </c:pt>
                <c:pt idx="219">
                  <c:v>14</c:v>
                </c:pt>
                <c:pt idx="220">
                  <c:v>14.5</c:v>
                </c:pt>
                <c:pt idx="221">
                  <c:v>14.5</c:v>
                </c:pt>
                <c:pt idx="222">
                  <c:v>15</c:v>
                </c:pt>
                <c:pt idx="223">
                  <c:v>15</c:v>
                </c:pt>
                <c:pt idx="224">
                  <c:v>15</c:v>
                </c:pt>
                <c:pt idx="225">
                  <c:v>15</c:v>
                </c:pt>
                <c:pt idx="226">
                  <c:v>15</c:v>
                </c:pt>
                <c:pt idx="227">
                  <c:v>15</c:v>
                </c:pt>
                <c:pt idx="228">
                  <c:v>15</c:v>
                </c:pt>
                <c:pt idx="229">
                  <c:v>15</c:v>
                </c:pt>
                <c:pt idx="230">
                  <c:v>15</c:v>
                </c:pt>
                <c:pt idx="231">
                  <c:v>15</c:v>
                </c:pt>
                <c:pt idx="232">
                  <c:v>15</c:v>
                </c:pt>
                <c:pt idx="233">
                  <c:v>15</c:v>
                </c:pt>
                <c:pt idx="234">
                  <c:v>15</c:v>
                </c:pt>
                <c:pt idx="235">
                  <c:v>15</c:v>
                </c:pt>
                <c:pt idx="236">
                  <c:v>15</c:v>
                </c:pt>
                <c:pt idx="237">
                  <c:v>15</c:v>
                </c:pt>
                <c:pt idx="238">
                  <c:v>15</c:v>
                </c:pt>
                <c:pt idx="239">
                  <c:v>15</c:v>
                </c:pt>
                <c:pt idx="240">
                  <c:v>15</c:v>
                </c:pt>
                <c:pt idx="241">
                  <c:v>15</c:v>
                </c:pt>
                <c:pt idx="242">
                  <c:v>15</c:v>
                </c:pt>
                <c:pt idx="243">
                  <c:v>15</c:v>
                </c:pt>
                <c:pt idx="244">
                  <c:v>15</c:v>
                </c:pt>
                <c:pt idx="245">
                  <c:v>15</c:v>
                </c:pt>
                <c:pt idx="246">
                  <c:v>15</c:v>
                </c:pt>
                <c:pt idx="247">
                  <c:v>15.5</c:v>
                </c:pt>
                <c:pt idx="248">
                  <c:v>15.5</c:v>
                </c:pt>
                <c:pt idx="249">
                  <c:v>16</c:v>
                </c:pt>
                <c:pt idx="250">
                  <c:v>16</c:v>
                </c:pt>
                <c:pt idx="251">
                  <c:v>16</c:v>
                </c:pt>
                <c:pt idx="252">
                  <c:v>16</c:v>
                </c:pt>
                <c:pt idx="253">
                  <c:v>16</c:v>
                </c:pt>
                <c:pt idx="254">
                  <c:v>16</c:v>
                </c:pt>
                <c:pt idx="255">
                  <c:v>16</c:v>
                </c:pt>
                <c:pt idx="256">
                  <c:v>16</c:v>
                </c:pt>
                <c:pt idx="257">
                  <c:v>16</c:v>
                </c:pt>
                <c:pt idx="258">
                  <c:v>16</c:v>
                </c:pt>
                <c:pt idx="259">
                  <c:v>16</c:v>
                </c:pt>
                <c:pt idx="260">
                  <c:v>16</c:v>
                </c:pt>
                <c:pt idx="261">
                  <c:v>16</c:v>
                </c:pt>
                <c:pt idx="262">
                  <c:v>16</c:v>
                </c:pt>
                <c:pt idx="263">
                  <c:v>16</c:v>
                </c:pt>
                <c:pt idx="264">
                  <c:v>16</c:v>
                </c:pt>
                <c:pt idx="265">
                  <c:v>16</c:v>
                </c:pt>
                <c:pt idx="266">
                  <c:v>16.5</c:v>
                </c:pt>
                <c:pt idx="267">
                  <c:v>17</c:v>
                </c:pt>
                <c:pt idx="268">
                  <c:v>18</c:v>
                </c:pt>
                <c:pt idx="269">
                  <c:v>18</c:v>
                </c:pt>
                <c:pt idx="270">
                  <c:v>18</c:v>
                </c:pt>
                <c:pt idx="271">
                  <c:v>24</c:v>
                </c:pt>
              </c:numCache>
            </c:numRef>
          </c:xVal>
          <c:yVal>
            <c:numRef>
              <c:f>'EL-P Graphs'!$AO$2:$AO$273</c:f>
              <c:numCache>
                <c:formatCode>General</c:formatCode>
                <c:ptCount val="272"/>
                <c:pt idx="0">
                  <c:v>5.266734186848341E-2</c:v>
                </c:pt>
                <c:pt idx="1">
                  <c:v>0.12857090593467341</c:v>
                </c:pt>
                <c:pt idx="2">
                  <c:v>0.12857090593467341</c:v>
                </c:pt>
                <c:pt idx="3">
                  <c:v>0.12857090593467341</c:v>
                </c:pt>
                <c:pt idx="4">
                  <c:v>0.12857090593467341</c:v>
                </c:pt>
                <c:pt idx="5">
                  <c:v>0.12857090593467341</c:v>
                </c:pt>
                <c:pt idx="6">
                  <c:v>0.12857090593467341</c:v>
                </c:pt>
                <c:pt idx="7">
                  <c:v>0.12857090593467341</c:v>
                </c:pt>
                <c:pt idx="8">
                  <c:v>0.17419042363875836</c:v>
                </c:pt>
                <c:pt idx="9">
                  <c:v>0.17419042363875836</c:v>
                </c:pt>
                <c:pt idx="10">
                  <c:v>0.17419042363875836</c:v>
                </c:pt>
                <c:pt idx="11">
                  <c:v>0.17419042363875836</c:v>
                </c:pt>
                <c:pt idx="12">
                  <c:v>0.21459839010654264</c:v>
                </c:pt>
                <c:pt idx="13">
                  <c:v>0.21459839010654264</c:v>
                </c:pt>
                <c:pt idx="14">
                  <c:v>0.21459839010654264</c:v>
                </c:pt>
                <c:pt idx="15">
                  <c:v>0.21459839010654264</c:v>
                </c:pt>
                <c:pt idx="16">
                  <c:v>0.21459839010654264</c:v>
                </c:pt>
                <c:pt idx="17">
                  <c:v>0.21459839010654264</c:v>
                </c:pt>
                <c:pt idx="18">
                  <c:v>0.21459839010654264</c:v>
                </c:pt>
                <c:pt idx="19">
                  <c:v>0.21459839010654264</c:v>
                </c:pt>
                <c:pt idx="20">
                  <c:v>0.21459839010654264</c:v>
                </c:pt>
                <c:pt idx="21">
                  <c:v>0.21459839010654264</c:v>
                </c:pt>
                <c:pt idx="22">
                  <c:v>0.21459839010654264</c:v>
                </c:pt>
                <c:pt idx="23">
                  <c:v>0.21459839010654264</c:v>
                </c:pt>
                <c:pt idx="24">
                  <c:v>0.21459839010654264</c:v>
                </c:pt>
                <c:pt idx="25">
                  <c:v>0.21459839010654264</c:v>
                </c:pt>
                <c:pt idx="26">
                  <c:v>0.21459839010654264</c:v>
                </c:pt>
                <c:pt idx="27">
                  <c:v>0.21459839010654264</c:v>
                </c:pt>
                <c:pt idx="28">
                  <c:v>0.21459839010654264</c:v>
                </c:pt>
                <c:pt idx="29">
                  <c:v>0.21459839010654264</c:v>
                </c:pt>
                <c:pt idx="30">
                  <c:v>0.21459839010654264</c:v>
                </c:pt>
                <c:pt idx="31">
                  <c:v>0.21459839010654264</c:v>
                </c:pt>
                <c:pt idx="32">
                  <c:v>0.21459839010654264</c:v>
                </c:pt>
                <c:pt idx="33">
                  <c:v>0.21459839010654264</c:v>
                </c:pt>
                <c:pt idx="34">
                  <c:v>0.21459839010654264</c:v>
                </c:pt>
                <c:pt idx="35">
                  <c:v>0.21459839010654264</c:v>
                </c:pt>
                <c:pt idx="36">
                  <c:v>0.21459839010654264</c:v>
                </c:pt>
                <c:pt idx="37">
                  <c:v>0.21459839010654264</c:v>
                </c:pt>
                <c:pt idx="38">
                  <c:v>0.21459839010654264</c:v>
                </c:pt>
                <c:pt idx="39">
                  <c:v>0.21459839010654264</c:v>
                </c:pt>
                <c:pt idx="40">
                  <c:v>0.21459839010654264</c:v>
                </c:pt>
                <c:pt idx="41">
                  <c:v>0.21459839010654264</c:v>
                </c:pt>
                <c:pt idx="42">
                  <c:v>0.21459839010654264</c:v>
                </c:pt>
                <c:pt idx="43">
                  <c:v>0.21459839010654264</c:v>
                </c:pt>
                <c:pt idx="44">
                  <c:v>0.21459839010654264</c:v>
                </c:pt>
                <c:pt idx="45">
                  <c:v>0.21459839010654264</c:v>
                </c:pt>
                <c:pt idx="46">
                  <c:v>0.21459839010654264</c:v>
                </c:pt>
                <c:pt idx="47">
                  <c:v>0.21459839010654264</c:v>
                </c:pt>
                <c:pt idx="48">
                  <c:v>0.21459839010654264</c:v>
                </c:pt>
                <c:pt idx="49">
                  <c:v>0.21459839010654264</c:v>
                </c:pt>
                <c:pt idx="50">
                  <c:v>0.21459839010654264</c:v>
                </c:pt>
                <c:pt idx="51">
                  <c:v>0.21459839010654264</c:v>
                </c:pt>
                <c:pt idx="52">
                  <c:v>0.21459839010654264</c:v>
                </c:pt>
                <c:pt idx="53">
                  <c:v>0.21459839010654264</c:v>
                </c:pt>
                <c:pt idx="54">
                  <c:v>0.21459839010654264</c:v>
                </c:pt>
                <c:pt idx="55">
                  <c:v>0.21459839010654264</c:v>
                </c:pt>
                <c:pt idx="56">
                  <c:v>0.21459839010654264</c:v>
                </c:pt>
                <c:pt idx="57">
                  <c:v>0.21459839010654264</c:v>
                </c:pt>
                <c:pt idx="58">
                  <c:v>0.21459839010654264</c:v>
                </c:pt>
                <c:pt idx="59">
                  <c:v>0.21459839010654264</c:v>
                </c:pt>
                <c:pt idx="60">
                  <c:v>0.21459839010654264</c:v>
                </c:pt>
                <c:pt idx="61">
                  <c:v>0.21459839010654264</c:v>
                </c:pt>
                <c:pt idx="62">
                  <c:v>0.21459839010654264</c:v>
                </c:pt>
                <c:pt idx="63">
                  <c:v>0.21459839010654264</c:v>
                </c:pt>
                <c:pt idx="64">
                  <c:v>0.21459839010654264</c:v>
                </c:pt>
                <c:pt idx="65">
                  <c:v>0.21459839010654264</c:v>
                </c:pt>
                <c:pt idx="66">
                  <c:v>0.21459839010654264</c:v>
                </c:pt>
                <c:pt idx="67">
                  <c:v>0.21459839010654264</c:v>
                </c:pt>
                <c:pt idx="68">
                  <c:v>0.21459839010654264</c:v>
                </c:pt>
                <c:pt idx="69">
                  <c:v>0.21459839010654264</c:v>
                </c:pt>
                <c:pt idx="70">
                  <c:v>0.21459839010654264</c:v>
                </c:pt>
                <c:pt idx="71">
                  <c:v>0.21459839010654264</c:v>
                </c:pt>
                <c:pt idx="72">
                  <c:v>0.21459839010654264</c:v>
                </c:pt>
                <c:pt idx="73">
                  <c:v>0.21459839010654264</c:v>
                </c:pt>
                <c:pt idx="74">
                  <c:v>0.21459839010654264</c:v>
                </c:pt>
                <c:pt idx="75">
                  <c:v>0.21459839010654264</c:v>
                </c:pt>
                <c:pt idx="76">
                  <c:v>0.21459839010654264</c:v>
                </c:pt>
                <c:pt idx="77">
                  <c:v>0.21459839010654264</c:v>
                </c:pt>
                <c:pt idx="78">
                  <c:v>0.21459839010654264</c:v>
                </c:pt>
                <c:pt idx="79">
                  <c:v>0.21459839010654264</c:v>
                </c:pt>
                <c:pt idx="80">
                  <c:v>0.21459839010654264</c:v>
                </c:pt>
                <c:pt idx="81">
                  <c:v>0.21459839010654264</c:v>
                </c:pt>
                <c:pt idx="82">
                  <c:v>0.21459839010654264</c:v>
                </c:pt>
                <c:pt idx="83">
                  <c:v>0.21459839010654264</c:v>
                </c:pt>
                <c:pt idx="84">
                  <c:v>0.21459839010654264</c:v>
                </c:pt>
                <c:pt idx="85">
                  <c:v>0.21459839010654264</c:v>
                </c:pt>
                <c:pt idx="86">
                  <c:v>0.21459839010654264</c:v>
                </c:pt>
                <c:pt idx="87">
                  <c:v>0.21459839010654264</c:v>
                </c:pt>
                <c:pt idx="88">
                  <c:v>0.21459839010654264</c:v>
                </c:pt>
                <c:pt idx="89">
                  <c:v>0.21459839010654264</c:v>
                </c:pt>
                <c:pt idx="90">
                  <c:v>0.21459839010654264</c:v>
                </c:pt>
                <c:pt idx="91">
                  <c:v>0.21459839010654264</c:v>
                </c:pt>
                <c:pt idx="92">
                  <c:v>0.21459839010654264</c:v>
                </c:pt>
                <c:pt idx="93">
                  <c:v>0.21459839010654264</c:v>
                </c:pt>
                <c:pt idx="94">
                  <c:v>0.21459839010654264</c:v>
                </c:pt>
                <c:pt idx="95">
                  <c:v>0.21459839010654264</c:v>
                </c:pt>
                <c:pt idx="96">
                  <c:v>0.21459839010654264</c:v>
                </c:pt>
                <c:pt idx="97">
                  <c:v>0.21459839010654264</c:v>
                </c:pt>
                <c:pt idx="98">
                  <c:v>0.21459839010654264</c:v>
                </c:pt>
                <c:pt idx="99">
                  <c:v>0.21459839010654264</c:v>
                </c:pt>
                <c:pt idx="100">
                  <c:v>0.21459839010654264</c:v>
                </c:pt>
                <c:pt idx="101">
                  <c:v>0.21459839010654264</c:v>
                </c:pt>
                <c:pt idx="102">
                  <c:v>0.21459839010654264</c:v>
                </c:pt>
                <c:pt idx="103">
                  <c:v>0.21459839010654264</c:v>
                </c:pt>
                <c:pt idx="104">
                  <c:v>0.21459839010654264</c:v>
                </c:pt>
                <c:pt idx="105">
                  <c:v>0.21459839010654264</c:v>
                </c:pt>
                <c:pt idx="106">
                  <c:v>0.21459839010654264</c:v>
                </c:pt>
                <c:pt idx="107">
                  <c:v>0.21459839010654264</c:v>
                </c:pt>
                <c:pt idx="108">
                  <c:v>0.21459839010654264</c:v>
                </c:pt>
                <c:pt idx="109">
                  <c:v>0.21459839010654264</c:v>
                </c:pt>
                <c:pt idx="110">
                  <c:v>0.21459839010654264</c:v>
                </c:pt>
                <c:pt idx="111">
                  <c:v>0.21459839010654264</c:v>
                </c:pt>
                <c:pt idx="112">
                  <c:v>0.21459839010654264</c:v>
                </c:pt>
                <c:pt idx="113">
                  <c:v>0.21459839010654264</c:v>
                </c:pt>
                <c:pt idx="114">
                  <c:v>0.21459839010654264</c:v>
                </c:pt>
                <c:pt idx="115">
                  <c:v>0.21459839010654264</c:v>
                </c:pt>
                <c:pt idx="116">
                  <c:v>0.21459839010654264</c:v>
                </c:pt>
                <c:pt idx="117">
                  <c:v>0.21459839010654264</c:v>
                </c:pt>
                <c:pt idx="118">
                  <c:v>0.21459839010654264</c:v>
                </c:pt>
                <c:pt idx="119">
                  <c:v>0.21459839010654264</c:v>
                </c:pt>
                <c:pt idx="120">
                  <c:v>0.21459839010654264</c:v>
                </c:pt>
                <c:pt idx="121">
                  <c:v>0.21459839010654264</c:v>
                </c:pt>
                <c:pt idx="122">
                  <c:v>0.21459839010654264</c:v>
                </c:pt>
                <c:pt idx="123">
                  <c:v>0.21459839010654264</c:v>
                </c:pt>
                <c:pt idx="124">
                  <c:v>0.21459839010654264</c:v>
                </c:pt>
                <c:pt idx="125">
                  <c:v>0.21459839010654264</c:v>
                </c:pt>
                <c:pt idx="126">
                  <c:v>0.21459839010654264</c:v>
                </c:pt>
                <c:pt idx="127">
                  <c:v>0.21459839010654264</c:v>
                </c:pt>
                <c:pt idx="128">
                  <c:v>0.21459839010654264</c:v>
                </c:pt>
                <c:pt idx="129">
                  <c:v>0.21459839010654264</c:v>
                </c:pt>
                <c:pt idx="130">
                  <c:v>0.21459839010654264</c:v>
                </c:pt>
                <c:pt idx="131">
                  <c:v>0.21459839010654264</c:v>
                </c:pt>
                <c:pt idx="132">
                  <c:v>0.21459839010654264</c:v>
                </c:pt>
                <c:pt idx="133">
                  <c:v>0.21459839010654264</c:v>
                </c:pt>
                <c:pt idx="134">
                  <c:v>0.21459839010654264</c:v>
                </c:pt>
                <c:pt idx="135">
                  <c:v>0.21459839010654264</c:v>
                </c:pt>
                <c:pt idx="136">
                  <c:v>0.21459839010654264</c:v>
                </c:pt>
                <c:pt idx="137">
                  <c:v>0.21459839010654264</c:v>
                </c:pt>
                <c:pt idx="138">
                  <c:v>0.21459839010654264</c:v>
                </c:pt>
                <c:pt idx="139">
                  <c:v>0.21459839010654264</c:v>
                </c:pt>
                <c:pt idx="140">
                  <c:v>0.21459839010654264</c:v>
                </c:pt>
                <c:pt idx="141">
                  <c:v>0.21459839010654264</c:v>
                </c:pt>
                <c:pt idx="142">
                  <c:v>0.21459839010654264</c:v>
                </c:pt>
                <c:pt idx="143">
                  <c:v>0.21459839010654264</c:v>
                </c:pt>
                <c:pt idx="144">
                  <c:v>0.21459839010654264</c:v>
                </c:pt>
                <c:pt idx="145">
                  <c:v>0.21459839010654264</c:v>
                </c:pt>
                <c:pt idx="146">
                  <c:v>0.21459839010654264</c:v>
                </c:pt>
                <c:pt idx="147">
                  <c:v>0.21459839010654264</c:v>
                </c:pt>
                <c:pt idx="148">
                  <c:v>0.21459839010654264</c:v>
                </c:pt>
                <c:pt idx="149">
                  <c:v>0.21459839010654264</c:v>
                </c:pt>
                <c:pt idx="150">
                  <c:v>0.21459839010654264</c:v>
                </c:pt>
                <c:pt idx="151">
                  <c:v>0.21459839010654264</c:v>
                </c:pt>
                <c:pt idx="152">
                  <c:v>0.21459839010654264</c:v>
                </c:pt>
                <c:pt idx="153">
                  <c:v>0.21459839010654264</c:v>
                </c:pt>
                <c:pt idx="154">
                  <c:v>0.21459839010654264</c:v>
                </c:pt>
                <c:pt idx="155">
                  <c:v>0.21459839010654264</c:v>
                </c:pt>
                <c:pt idx="156">
                  <c:v>0.21459839010654264</c:v>
                </c:pt>
                <c:pt idx="157">
                  <c:v>0.21459839010654264</c:v>
                </c:pt>
                <c:pt idx="158">
                  <c:v>0.21459839010654264</c:v>
                </c:pt>
                <c:pt idx="159">
                  <c:v>0.21459839010654264</c:v>
                </c:pt>
                <c:pt idx="160">
                  <c:v>0.21459839010654264</c:v>
                </c:pt>
                <c:pt idx="161">
                  <c:v>0.21459839010654264</c:v>
                </c:pt>
                <c:pt idx="162">
                  <c:v>0.21459839010654264</c:v>
                </c:pt>
                <c:pt idx="163">
                  <c:v>0.21459839010654264</c:v>
                </c:pt>
                <c:pt idx="164">
                  <c:v>0.21459839010654264</c:v>
                </c:pt>
                <c:pt idx="165">
                  <c:v>0.21459839010654264</c:v>
                </c:pt>
                <c:pt idx="166">
                  <c:v>0.21459839010654264</c:v>
                </c:pt>
                <c:pt idx="167">
                  <c:v>0.21459839010654264</c:v>
                </c:pt>
                <c:pt idx="168">
                  <c:v>0.21459839010654264</c:v>
                </c:pt>
                <c:pt idx="169">
                  <c:v>0.21459839010654264</c:v>
                </c:pt>
                <c:pt idx="170">
                  <c:v>0.21459839010654264</c:v>
                </c:pt>
                <c:pt idx="171">
                  <c:v>0.21459839010654264</c:v>
                </c:pt>
                <c:pt idx="172">
                  <c:v>0.21459839010654264</c:v>
                </c:pt>
                <c:pt idx="173">
                  <c:v>0.21459839010654264</c:v>
                </c:pt>
                <c:pt idx="174">
                  <c:v>0.21459839010654264</c:v>
                </c:pt>
                <c:pt idx="175">
                  <c:v>0.21459839010654264</c:v>
                </c:pt>
                <c:pt idx="176">
                  <c:v>0.21459839010654264</c:v>
                </c:pt>
                <c:pt idx="177">
                  <c:v>0.21459839010654264</c:v>
                </c:pt>
                <c:pt idx="178">
                  <c:v>0.21459839010654264</c:v>
                </c:pt>
                <c:pt idx="179">
                  <c:v>0.21459839010654264</c:v>
                </c:pt>
                <c:pt idx="180">
                  <c:v>0.21459839010654264</c:v>
                </c:pt>
                <c:pt idx="181">
                  <c:v>0.21459839010654264</c:v>
                </c:pt>
                <c:pt idx="182">
                  <c:v>0.24040818889512144</c:v>
                </c:pt>
                <c:pt idx="183">
                  <c:v>0.24040818889512144</c:v>
                </c:pt>
                <c:pt idx="184">
                  <c:v>0.24040818889512144</c:v>
                </c:pt>
                <c:pt idx="185">
                  <c:v>0.24040818889512144</c:v>
                </c:pt>
                <c:pt idx="186">
                  <c:v>0.24490218884924755</c:v>
                </c:pt>
                <c:pt idx="187">
                  <c:v>0.24490218884924755</c:v>
                </c:pt>
                <c:pt idx="188">
                  <c:v>0.24490218884924755</c:v>
                </c:pt>
                <c:pt idx="189">
                  <c:v>0.24490218884924755</c:v>
                </c:pt>
                <c:pt idx="190">
                  <c:v>0.24490218884924755</c:v>
                </c:pt>
                <c:pt idx="191">
                  <c:v>0.24490218884924755</c:v>
                </c:pt>
                <c:pt idx="192">
                  <c:v>0.24490218884924755</c:v>
                </c:pt>
                <c:pt idx="193">
                  <c:v>0.24490218884924755</c:v>
                </c:pt>
                <c:pt idx="194">
                  <c:v>0.24490218884924755</c:v>
                </c:pt>
                <c:pt idx="195">
                  <c:v>0.24490218884924755</c:v>
                </c:pt>
                <c:pt idx="196">
                  <c:v>0.24490218884924755</c:v>
                </c:pt>
                <c:pt idx="197">
                  <c:v>0.24490218884924755</c:v>
                </c:pt>
                <c:pt idx="198">
                  <c:v>0.24490218884924755</c:v>
                </c:pt>
                <c:pt idx="199">
                  <c:v>0.24490218884924755</c:v>
                </c:pt>
                <c:pt idx="200">
                  <c:v>0.24490218884924755</c:v>
                </c:pt>
                <c:pt idx="201">
                  <c:v>0.24490218884924755</c:v>
                </c:pt>
                <c:pt idx="202">
                  <c:v>0.24490218884924755</c:v>
                </c:pt>
                <c:pt idx="203">
                  <c:v>0.24490218884924755</c:v>
                </c:pt>
                <c:pt idx="204">
                  <c:v>0.24490218884924755</c:v>
                </c:pt>
                <c:pt idx="205">
                  <c:v>0.24490218884924755</c:v>
                </c:pt>
                <c:pt idx="206">
                  <c:v>0.24490218884924755</c:v>
                </c:pt>
                <c:pt idx="207">
                  <c:v>0.24490218884924755</c:v>
                </c:pt>
                <c:pt idx="208">
                  <c:v>0.22685935322871031</c:v>
                </c:pt>
                <c:pt idx="209">
                  <c:v>0.22685935322871031</c:v>
                </c:pt>
                <c:pt idx="210">
                  <c:v>0.19109148056804703</c:v>
                </c:pt>
                <c:pt idx="211">
                  <c:v>0.19109148056804703</c:v>
                </c:pt>
                <c:pt idx="212">
                  <c:v>0.19109148056804703</c:v>
                </c:pt>
                <c:pt idx="213">
                  <c:v>0.19109148056804703</c:v>
                </c:pt>
                <c:pt idx="214">
                  <c:v>0.19109148056804703</c:v>
                </c:pt>
                <c:pt idx="215">
                  <c:v>0.19109148056804703</c:v>
                </c:pt>
                <c:pt idx="216">
                  <c:v>0.19109148056804703</c:v>
                </c:pt>
                <c:pt idx="217">
                  <c:v>0.19109148056804703</c:v>
                </c:pt>
                <c:pt idx="218">
                  <c:v>0.19109148056804703</c:v>
                </c:pt>
                <c:pt idx="219">
                  <c:v>0.19109148056804703</c:v>
                </c:pt>
                <c:pt idx="220">
                  <c:v>0.14636814673248602</c:v>
                </c:pt>
                <c:pt idx="221">
                  <c:v>0.14636814673248602</c:v>
                </c:pt>
                <c:pt idx="222">
                  <c:v>0.10194652703991337</c:v>
                </c:pt>
                <c:pt idx="223">
                  <c:v>0.10194652703991337</c:v>
                </c:pt>
                <c:pt idx="224">
                  <c:v>0.10194652703991337</c:v>
                </c:pt>
                <c:pt idx="225">
                  <c:v>0.10194652703991337</c:v>
                </c:pt>
                <c:pt idx="226">
                  <c:v>0.10194652703991337</c:v>
                </c:pt>
                <c:pt idx="227">
                  <c:v>0.10194652703991337</c:v>
                </c:pt>
                <c:pt idx="228">
                  <c:v>0.10194652703991337</c:v>
                </c:pt>
                <c:pt idx="229">
                  <c:v>0.10194652703991337</c:v>
                </c:pt>
                <c:pt idx="230">
                  <c:v>0.10194652703991337</c:v>
                </c:pt>
                <c:pt idx="231">
                  <c:v>0.10194652703991337</c:v>
                </c:pt>
                <c:pt idx="232">
                  <c:v>0.10194652703991337</c:v>
                </c:pt>
                <c:pt idx="233">
                  <c:v>0.10194652703991337</c:v>
                </c:pt>
                <c:pt idx="234">
                  <c:v>0.10194652703991337</c:v>
                </c:pt>
                <c:pt idx="235">
                  <c:v>0.10194652703991337</c:v>
                </c:pt>
                <c:pt idx="236">
                  <c:v>0.10194652703991337</c:v>
                </c:pt>
                <c:pt idx="237">
                  <c:v>0.10194652703991337</c:v>
                </c:pt>
                <c:pt idx="238">
                  <c:v>0.10194652703991337</c:v>
                </c:pt>
                <c:pt idx="239">
                  <c:v>0.10194652703991337</c:v>
                </c:pt>
                <c:pt idx="240">
                  <c:v>0.10194652703991337</c:v>
                </c:pt>
                <c:pt idx="241">
                  <c:v>0.10194652703991337</c:v>
                </c:pt>
                <c:pt idx="242">
                  <c:v>0.10194652703991337</c:v>
                </c:pt>
                <c:pt idx="243">
                  <c:v>0.10194652703991337</c:v>
                </c:pt>
                <c:pt idx="244">
                  <c:v>0.10194652703991337</c:v>
                </c:pt>
                <c:pt idx="245">
                  <c:v>0.10194652703991337</c:v>
                </c:pt>
                <c:pt idx="246">
                  <c:v>0.10194652703991337</c:v>
                </c:pt>
                <c:pt idx="247">
                  <c:v>6.4568234245711884E-2</c:v>
                </c:pt>
                <c:pt idx="248">
                  <c:v>6.4568234245711884E-2</c:v>
                </c:pt>
                <c:pt idx="249">
                  <c:v>3.7186559315635435E-2</c:v>
                </c:pt>
                <c:pt idx="250">
                  <c:v>3.7186559315635435E-2</c:v>
                </c:pt>
                <c:pt idx="251">
                  <c:v>3.7186559315635435E-2</c:v>
                </c:pt>
                <c:pt idx="252">
                  <c:v>3.7186559315635435E-2</c:v>
                </c:pt>
                <c:pt idx="253">
                  <c:v>3.7186559315635435E-2</c:v>
                </c:pt>
                <c:pt idx="254">
                  <c:v>3.7186559315635435E-2</c:v>
                </c:pt>
                <c:pt idx="255">
                  <c:v>3.7186559315635435E-2</c:v>
                </c:pt>
                <c:pt idx="256">
                  <c:v>3.7186559315635435E-2</c:v>
                </c:pt>
                <c:pt idx="257">
                  <c:v>3.7186559315635435E-2</c:v>
                </c:pt>
                <c:pt idx="258">
                  <c:v>3.7186559315635435E-2</c:v>
                </c:pt>
                <c:pt idx="259">
                  <c:v>3.7186559315635435E-2</c:v>
                </c:pt>
                <c:pt idx="260">
                  <c:v>3.7186559315635435E-2</c:v>
                </c:pt>
                <c:pt idx="261">
                  <c:v>3.7186559315635435E-2</c:v>
                </c:pt>
                <c:pt idx="262">
                  <c:v>3.7186559315635435E-2</c:v>
                </c:pt>
                <c:pt idx="263">
                  <c:v>3.7186559315635435E-2</c:v>
                </c:pt>
                <c:pt idx="264">
                  <c:v>3.7186559315635435E-2</c:v>
                </c:pt>
                <c:pt idx="265">
                  <c:v>3.7186559315635435E-2</c:v>
                </c:pt>
                <c:pt idx="266">
                  <c:v>1.9474830985982503E-2</c:v>
                </c:pt>
                <c:pt idx="267">
                  <c:v>9.27431858354817E-3</c:v>
                </c:pt>
                <c:pt idx="268">
                  <c:v>1.58146824170267E-3</c:v>
                </c:pt>
                <c:pt idx="269">
                  <c:v>1.58146824170267E-3</c:v>
                </c:pt>
                <c:pt idx="270">
                  <c:v>1.58146824170267E-3</c:v>
                </c:pt>
                <c:pt idx="271">
                  <c:v>1.3251429954111976E-11</c:v>
                </c:pt>
              </c:numCache>
            </c:numRef>
          </c:yVal>
          <c:smooth val="1"/>
          <c:extLst>
            <c:ext xmlns:c16="http://schemas.microsoft.com/office/drawing/2014/chart" uri="{C3380CC4-5D6E-409C-BE32-E72D297353CC}">
              <c16:uniqueId val="{00000001-F437-410C-AD27-CFD909A1DDEF}"/>
            </c:ext>
          </c:extLst>
        </c:ser>
        <c:ser>
          <c:idx val="0"/>
          <c:order val="2"/>
          <c:tx>
            <c:strRef>
              <c:f>'EL-P Graphs'!$AC$1</c:f>
              <c:strCache>
                <c:ptCount val="1"/>
                <c:pt idx="0">
                  <c:v>Total Program Length</c:v>
                </c:pt>
              </c:strCache>
            </c:strRef>
          </c:tx>
          <c:spPr>
            <a:ln w="9525" cap="rnd">
              <a:solidFill>
                <a:schemeClr val="accent1"/>
              </a:solidFill>
              <a:round/>
            </a:ln>
            <a:effectLst/>
          </c:spPr>
          <c:marker>
            <c:symbol val="none"/>
          </c:marker>
          <c:xVal>
            <c:numRef>
              <c:f>'EL-P Graphs'!$Z$2:$Z$356</c:f>
              <c:numCache>
                <c:formatCode>General</c:formatCode>
                <c:ptCount val="355"/>
                <c:pt idx="0">
                  <c:v>23</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pt idx="30">
                  <c:v>24</c:v>
                </c:pt>
                <c:pt idx="31">
                  <c:v>24</c:v>
                </c:pt>
                <c:pt idx="32">
                  <c:v>24</c:v>
                </c:pt>
                <c:pt idx="33">
                  <c:v>24</c:v>
                </c:pt>
                <c:pt idx="34">
                  <c:v>24</c:v>
                </c:pt>
                <c:pt idx="35">
                  <c:v>24</c:v>
                </c:pt>
                <c:pt idx="36">
                  <c:v>24</c:v>
                </c:pt>
                <c:pt idx="37">
                  <c:v>24</c:v>
                </c:pt>
                <c:pt idx="38">
                  <c:v>24</c:v>
                </c:pt>
                <c:pt idx="39">
                  <c:v>24</c:v>
                </c:pt>
                <c:pt idx="40">
                  <c:v>24</c:v>
                </c:pt>
                <c:pt idx="41">
                  <c:v>24</c:v>
                </c:pt>
                <c:pt idx="42">
                  <c:v>24</c:v>
                </c:pt>
                <c:pt idx="43">
                  <c:v>24</c:v>
                </c:pt>
                <c:pt idx="44">
                  <c:v>24</c:v>
                </c:pt>
                <c:pt idx="45">
                  <c:v>24</c:v>
                </c:pt>
                <c:pt idx="46">
                  <c:v>24</c:v>
                </c:pt>
                <c:pt idx="47">
                  <c:v>24</c:v>
                </c:pt>
                <c:pt idx="48">
                  <c:v>24</c:v>
                </c:pt>
                <c:pt idx="49">
                  <c:v>24</c:v>
                </c:pt>
                <c:pt idx="50">
                  <c:v>24</c:v>
                </c:pt>
                <c:pt idx="51">
                  <c:v>24</c:v>
                </c:pt>
                <c:pt idx="52">
                  <c:v>24</c:v>
                </c:pt>
                <c:pt idx="53">
                  <c:v>24</c:v>
                </c:pt>
                <c:pt idx="54">
                  <c:v>24</c:v>
                </c:pt>
                <c:pt idx="55">
                  <c:v>24</c:v>
                </c:pt>
                <c:pt idx="56">
                  <c:v>24</c:v>
                </c:pt>
                <c:pt idx="57">
                  <c:v>24</c:v>
                </c:pt>
                <c:pt idx="58">
                  <c:v>24</c:v>
                </c:pt>
                <c:pt idx="59">
                  <c:v>24</c:v>
                </c:pt>
                <c:pt idx="60">
                  <c:v>24</c:v>
                </c:pt>
                <c:pt idx="61">
                  <c:v>24</c:v>
                </c:pt>
                <c:pt idx="62">
                  <c:v>24</c:v>
                </c:pt>
                <c:pt idx="63">
                  <c:v>24</c:v>
                </c:pt>
                <c:pt idx="64">
                  <c:v>25</c:v>
                </c:pt>
                <c:pt idx="65">
                  <c:v>25</c:v>
                </c:pt>
                <c:pt idx="66">
                  <c:v>25</c:v>
                </c:pt>
                <c:pt idx="67">
                  <c:v>25</c:v>
                </c:pt>
                <c:pt idx="68">
                  <c:v>25</c:v>
                </c:pt>
                <c:pt idx="69">
                  <c:v>25</c:v>
                </c:pt>
                <c:pt idx="70">
                  <c:v>25</c:v>
                </c:pt>
                <c:pt idx="71">
                  <c:v>25</c:v>
                </c:pt>
                <c:pt idx="72">
                  <c:v>25</c:v>
                </c:pt>
                <c:pt idx="73">
                  <c:v>26</c:v>
                </c:pt>
                <c:pt idx="74">
                  <c:v>26</c:v>
                </c:pt>
                <c:pt idx="75">
                  <c:v>26</c:v>
                </c:pt>
                <c:pt idx="76">
                  <c:v>26</c:v>
                </c:pt>
                <c:pt idx="77">
                  <c:v>26</c:v>
                </c:pt>
                <c:pt idx="78">
                  <c:v>26</c:v>
                </c:pt>
                <c:pt idx="79">
                  <c:v>26</c:v>
                </c:pt>
                <c:pt idx="80">
                  <c:v>26</c:v>
                </c:pt>
                <c:pt idx="81">
                  <c:v>26</c:v>
                </c:pt>
                <c:pt idx="82">
                  <c:v>26</c:v>
                </c:pt>
                <c:pt idx="83">
                  <c:v>26</c:v>
                </c:pt>
                <c:pt idx="84">
                  <c:v>26</c:v>
                </c:pt>
                <c:pt idx="85">
                  <c:v>26</c:v>
                </c:pt>
                <c:pt idx="86">
                  <c:v>26</c:v>
                </c:pt>
                <c:pt idx="87">
                  <c:v>26</c:v>
                </c:pt>
                <c:pt idx="88">
                  <c:v>26.5</c:v>
                </c:pt>
                <c:pt idx="89">
                  <c:v>27</c:v>
                </c:pt>
                <c:pt idx="90">
                  <c:v>27</c:v>
                </c:pt>
                <c:pt idx="91">
                  <c:v>27</c:v>
                </c:pt>
                <c:pt idx="92">
                  <c:v>27</c:v>
                </c:pt>
                <c:pt idx="93">
                  <c:v>27</c:v>
                </c:pt>
                <c:pt idx="94">
                  <c:v>27</c:v>
                </c:pt>
                <c:pt idx="95">
                  <c:v>27</c:v>
                </c:pt>
                <c:pt idx="96">
                  <c:v>27</c:v>
                </c:pt>
                <c:pt idx="97">
                  <c:v>27</c:v>
                </c:pt>
                <c:pt idx="98">
                  <c:v>27</c:v>
                </c:pt>
                <c:pt idx="99">
                  <c:v>27</c:v>
                </c:pt>
                <c:pt idx="100">
                  <c:v>27</c:v>
                </c:pt>
                <c:pt idx="101">
                  <c:v>27</c:v>
                </c:pt>
                <c:pt idx="102">
                  <c:v>27</c:v>
                </c:pt>
                <c:pt idx="103">
                  <c:v>27</c:v>
                </c:pt>
                <c:pt idx="104">
                  <c:v>27</c:v>
                </c:pt>
                <c:pt idx="105">
                  <c:v>27</c:v>
                </c:pt>
                <c:pt idx="106">
                  <c:v>27</c:v>
                </c:pt>
                <c:pt idx="107">
                  <c:v>27</c:v>
                </c:pt>
                <c:pt idx="108">
                  <c:v>27</c:v>
                </c:pt>
                <c:pt idx="109">
                  <c:v>27</c:v>
                </c:pt>
                <c:pt idx="110">
                  <c:v>27</c:v>
                </c:pt>
                <c:pt idx="111">
                  <c:v>27</c:v>
                </c:pt>
                <c:pt idx="112">
                  <c:v>27</c:v>
                </c:pt>
                <c:pt idx="113">
                  <c:v>27</c:v>
                </c:pt>
                <c:pt idx="114">
                  <c:v>27</c:v>
                </c:pt>
                <c:pt idx="115">
                  <c:v>27</c:v>
                </c:pt>
                <c:pt idx="116">
                  <c:v>27</c:v>
                </c:pt>
                <c:pt idx="117">
                  <c:v>27</c:v>
                </c:pt>
                <c:pt idx="118">
                  <c:v>27</c:v>
                </c:pt>
                <c:pt idx="119">
                  <c:v>27</c:v>
                </c:pt>
                <c:pt idx="120">
                  <c:v>27</c:v>
                </c:pt>
                <c:pt idx="121">
                  <c:v>27</c:v>
                </c:pt>
                <c:pt idx="122">
                  <c:v>27</c:v>
                </c:pt>
                <c:pt idx="123">
                  <c:v>27</c:v>
                </c:pt>
                <c:pt idx="124">
                  <c:v>27</c:v>
                </c:pt>
                <c:pt idx="125">
                  <c:v>27</c:v>
                </c:pt>
                <c:pt idx="126">
                  <c:v>27</c:v>
                </c:pt>
                <c:pt idx="127">
                  <c:v>27</c:v>
                </c:pt>
                <c:pt idx="128">
                  <c:v>27</c:v>
                </c:pt>
                <c:pt idx="129">
                  <c:v>27</c:v>
                </c:pt>
                <c:pt idx="130">
                  <c:v>27</c:v>
                </c:pt>
                <c:pt idx="131">
                  <c:v>27</c:v>
                </c:pt>
                <c:pt idx="132">
                  <c:v>27</c:v>
                </c:pt>
                <c:pt idx="133">
                  <c:v>27</c:v>
                </c:pt>
                <c:pt idx="134">
                  <c:v>27</c:v>
                </c:pt>
                <c:pt idx="135">
                  <c:v>27</c:v>
                </c:pt>
                <c:pt idx="136">
                  <c:v>27</c:v>
                </c:pt>
                <c:pt idx="137">
                  <c:v>27</c:v>
                </c:pt>
                <c:pt idx="138">
                  <c:v>27</c:v>
                </c:pt>
                <c:pt idx="139">
                  <c:v>27</c:v>
                </c:pt>
                <c:pt idx="140">
                  <c:v>27</c:v>
                </c:pt>
                <c:pt idx="141">
                  <c:v>27</c:v>
                </c:pt>
                <c:pt idx="142">
                  <c:v>27</c:v>
                </c:pt>
                <c:pt idx="143">
                  <c:v>27</c:v>
                </c:pt>
                <c:pt idx="144">
                  <c:v>27</c:v>
                </c:pt>
                <c:pt idx="145">
                  <c:v>27</c:v>
                </c:pt>
                <c:pt idx="146">
                  <c:v>27</c:v>
                </c:pt>
                <c:pt idx="147">
                  <c:v>27</c:v>
                </c:pt>
                <c:pt idx="148">
                  <c:v>27</c:v>
                </c:pt>
                <c:pt idx="149">
                  <c:v>27</c:v>
                </c:pt>
                <c:pt idx="150">
                  <c:v>27</c:v>
                </c:pt>
                <c:pt idx="151">
                  <c:v>27</c:v>
                </c:pt>
                <c:pt idx="152">
                  <c:v>27</c:v>
                </c:pt>
                <c:pt idx="153">
                  <c:v>27</c:v>
                </c:pt>
                <c:pt idx="154">
                  <c:v>27</c:v>
                </c:pt>
                <c:pt idx="155">
                  <c:v>27</c:v>
                </c:pt>
                <c:pt idx="156">
                  <c:v>27</c:v>
                </c:pt>
                <c:pt idx="157">
                  <c:v>27</c:v>
                </c:pt>
                <c:pt idx="158">
                  <c:v>27</c:v>
                </c:pt>
                <c:pt idx="159">
                  <c:v>27</c:v>
                </c:pt>
                <c:pt idx="160">
                  <c:v>27</c:v>
                </c:pt>
                <c:pt idx="161">
                  <c:v>27</c:v>
                </c:pt>
                <c:pt idx="162">
                  <c:v>27</c:v>
                </c:pt>
                <c:pt idx="163">
                  <c:v>27</c:v>
                </c:pt>
                <c:pt idx="164">
                  <c:v>27</c:v>
                </c:pt>
                <c:pt idx="165">
                  <c:v>27</c:v>
                </c:pt>
                <c:pt idx="166">
                  <c:v>27</c:v>
                </c:pt>
                <c:pt idx="167">
                  <c:v>27</c:v>
                </c:pt>
                <c:pt idx="168">
                  <c:v>27</c:v>
                </c:pt>
                <c:pt idx="169">
                  <c:v>27</c:v>
                </c:pt>
                <c:pt idx="170">
                  <c:v>27</c:v>
                </c:pt>
                <c:pt idx="171">
                  <c:v>27</c:v>
                </c:pt>
                <c:pt idx="172">
                  <c:v>27</c:v>
                </c:pt>
                <c:pt idx="173">
                  <c:v>27</c:v>
                </c:pt>
                <c:pt idx="174">
                  <c:v>27</c:v>
                </c:pt>
                <c:pt idx="175">
                  <c:v>27</c:v>
                </c:pt>
                <c:pt idx="176">
                  <c:v>27</c:v>
                </c:pt>
                <c:pt idx="177">
                  <c:v>27</c:v>
                </c:pt>
                <c:pt idx="178">
                  <c:v>27</c:v>
                </c:pt>
                <c:pt idx="179">
                  <c:v>27</c:v>
                </c:pt>
                <c:pt idx="180">
                  <c:v>27</c:v>
                </c:pt>
                <c:pt idx="181">
                  <c:v>27</c:v>
                </c:pt>
                <c:pt idx="182">
                  <c:v>27</c:v>
                </c:pt>
                <c:pt idx="183">
                  <c:v>27</c:v>
                </c:pt>
                <c:pt idx="184">
                  <c:v>27.5</c:v>
                </c:pt>
                <c:pt idx="185">
                  <c:v>28</c:v>
                </c:pt>
                <c:pt idx="186">
                  <c:v>28</c:v>
                </c:pt>
                <c:pt idx="187">
                  <c:v>28</c:v>
                </c:pt>
                <c:pt idx="188">
                  <c:v>28</c:v>
                </c:pt>
                <c:pt idx="189">
                  <c:v>28</c:v>
                </c:pt>
                <c:pt idx="190">
                  <c:v>28</c:v>
                </c:pt>
                <c:pt idx="191">
                  <c:v>28</c:v>
                </c:pt>
                <c:pt idx="192">
                  <c:v>28</c:v>
                </c:pt>
                <c:pt idx="193">
                  <c:v>28</c:v>
                </c:pt>
                <c:pt idx="194">
                  <c:v>28</c:v>
                </c:pt>
                <c:pt idx="195">
                  <c:v>28</c:v>
                </c:pt>
                <c:pt idx="196">
                  <c:v>28</c:v>
                </c:pt>
                <c:pt idx="197">
                  <c:v>28</c:v>
                </c:pt>
                <c:pt idx="198">
                  <c:v>28</c:v>
                </c:pt>
                <c:pt idx="199">
                  <c:v>28</c:v>
                </c:pt>
                <c:pt idx="200">
                  <c:v>28</c:v>
                </c:pt>
                <c:pt idx="201">
                  <c:v>28</c:v>
                </c:pt>
                <c:pt idx="202">
                  <c:v>28</c:v>
                </c:pt>
                <c:pt idx="203">
                  <c:v>28</c:v>
                </c:pt>
                <c:pt idx="204">
                  <c:v>28</c:v>
                </c:pt>
                <c:pt idx="205">
                  <c:v>28</c:v>
                </c:pt>
                <c:pt idx="206">
                  <c:v>28</c:v>
                </c:pt>
                <c:pt idx="207">
                  <c:v>28</c:v>
                </c:pt>
                <c:pt idx="208">
                  <c:v>28</c:v>
                </c:pt>
                <c:pt idx="209">
                  <c:v>28</c:v>
                </c:pt>
                <c:pt idx="210">
                  <c:v>28</c:v>
                </c:pt>
                <c:pt idx="211">
                  <c:v>28</c:v>
                </c:pt>
                <c:pt idx="212">
                  <c:v>28</c:v>
                </c:pt>
                <c:pt idx="213">
                  <c:v>28</c:v>
                </c:pt>
                <c:pt idx="214">
                  <c:v>28</c:v>
                </c:pt>
                <c:pt idx="215">
                  <c:v>28</c:v>
                </c:pt>
                <c:pt idx="216">
                  <c:v>28</c:v>
                </c:pt>
                <c:pt idx="217">
                  <c:v>28</c:v>
                </c:pt>
                <c:pt idx="218">
                  <c:v>28</c:v>
                </c:pt>
                <c:pt idx="219">
                  <c:v>28</c:v>
                </c:pt>
                <c:pt idx="220">
                  <c:v>28</c:v>
                </c:pt>
                <c:pt idx="221">
                  <c:v>28</c:v>
                </c:pt>
                <c:pt idx="222">
                  <c:v>28</c:v>
                </c:pt>
                <c:pt idx="223">
                  <c:v>28</c:v>
                </c:pt>
                <c:pt idx="224">
                  <c:v>28</c:v>
                </c:pt>
                <c:pt idx="225">
                  <c:v>28</c:v>
                </c:pt>
                <c:pt idx="226">
                  <c:v>28</c:v>
                </c:pt>
                <c:pt idx="227">
                  <c:v>28</c:v>
                </c:pt>
                <c:pt idx="228">
                  <c:v>28</c:v>
                </c:pt>
                <c:pt idx="229">
                  <c:v>28</c:v>
                </c:pt>
                <c:pt idx="230">
                  <c:v>28</c:v>
                </c:pt>
                <c:pt idx="231">
                  <c:v>28</c:v>
                </c:pt>
                <c:pt idx="232">
                  <c:v>28</c:v>
                </c:pt>
                <c:pt idx="233">
                  <c:v>28</c:v>
                </c:pt>
                <c:pt idx="234">
                  <c:v>28</c:v>
                </c:pt>
                <c:pt idx="235">
                  <c:v>28</c:v>
                </c:pt>
                <c:pt idx="236">
                  <c:v>28</c:v>
                </c:pt>
                <c:pt idx="237">
                  <c:v>28</c:v>
                </c:pt>
                <c:pt idx="238">
                  <c:v>28</c:v>
                </c:pt>
                <c:pt idx="239">
                  <c:v>29</c:v>
                </c:pt>
                <c:pt idx="240">
                  <c:v>29</c:v>
                </c:pt>
                <c:pt idx="241">
                  <c:v>29</c:v>
                </c:pt>
                <c:pt idx="242">
                  <c:v>29</c:v>
                </c:pt>
                <c:pt idx="243">
                  <c:v>29</c:v>
                </c:pt>
                <c:pt idx="244">
                  <c:v>29</c:v>
                </c:pt>
                <c:pt idx="245">
                  <c:v>29</c:v>
                </c:pt>
                <c:pt idx="246">
                  <c:v>29</c:v>
                </c:pt>
                <c:pt idx="247">
                  <c:v>29</c:v>
                </c:pt>
                <c:pt idx="248">
                  <c:v>29</c:v>
                </c:pt>
                <c:pt idx="249">
                  <c:v>29</c:v>
                </c:pt>
                <c:pt idx="250">
                  <c:v>30</c:v>
                </c:pt>
                <c:pt idx="251">
                  <c:v>30</c:v>
                </c:pt>
                <c:pt idx="252">
                  <c:v>30</c:v>
                </c:pt>
                <c:pt idx="253">
                  <c:v>30</c:v>
                </c:pt>
                <c:pt idx="254">
                  <c:v>30</c:v>
                </c:pt>
                <c:pt idx="255">
                  <c:v>30</c:v>
                </c:pt>
                <c:pt idx="256">
                  <c:v>30</c:v>
                </c:pt>
                <c:pt idx="257">
                  <c:v>30</c:v>
                </c:pt>
                <c:pt idx="258">
                  <c:v>30</c:v>
                </c:pt>
                <c:pt idx="259">
                  <c:v>30</c:v>
                </c:pt>
                <c:pt idx="260">
                  <c:v>30</c:v>
                </c:pt>
                <c:pt idx="261">
                  <c:v>30</c:v>
                </c:pt>
                <c:pt idx="262">
                  <c:v>32</c:v>
                </c:pt>
                <c:pt idx="263">
                  <c:v>32</c:v>
                </c:pt>
                <c:pt idx="264">
                  <c:v>32.5</c:v>
                </c:pt>
                <c:pt idx="265">
                  <c:v>33</c:v>
                </c:pt>
                <c:pt idx="266">
                  <c:v>33</c:v>
                </c:pt>
                <c:pt idx="267">
                  <c:v>33</c:v>
                </c:pt>
                <c:pt idx="268">
                  <c:v>33</c:v>
                </c:pt>
                <c:pt idx="269">
                  <c:v>34</c:v>
                </c:pt>
                <c:pt idx="270">
                  <c:v>36</c:v>
                </c:pt>
                <c:pt idx="271">
                  <c:v>36</c:v>
                </c:pt>
              </c:numCache>
            </c:numRef>
          </c:xVal>
          <c:yVal>
            <c:numRef>
              <c:f>'EL-P Graphs'!$AC$2:$AC$356</c:f>
              <c:numCache>
                <c:formatCode>General</c:formatCode>
                <c:ptCount val="355"/>
                <c:pt idx="0">
                  <c:v>3.8651053042768786E-2</c:v>
                </c:pt>
                <c:pt idx="1">
                  <c:v>7.8809362306751604E-2</c:v>
                </c:pt>
                <c:pt idx="2">
                  <c:v>7.8809362306751604E-2</c:v>
                </c:pt>
                <c:pt idx="3">
                  <c:v>7.8809362306751604E-2</c:v>
                </c:pt>
                <c:pt idx="4">
                  <c:v>7.8809362306751604E-2</c:v>
                </c:pt>
                <c:pt idx="5">
                  <c:v>7.8809362306751604E-2</c:v>
                </c:pt>
                <c:pt idx="6">
                  <c:v>7.8809362306751604E-2</c:v>
                </c:pt>
                <c:pt idx="7">
                  <c:v>7.8809362306751604E-2</c:v>
                </c:pt>
                <c:pt idx="8">
                  <c:v>7.8809362306751604E-2</c:v>
                </c:pt>
                <c:pt idx="9">
                  <c:v>7.8809362306751604E-2</c:v>
                </c:pt>
                <c:pt idx="10">
                  <c:v>7.8809362306751604E-2</c:v>
                </c:pt>
                <c:pt idx="11">
                  <c:v>7.8809362306751604E-2</c:v>
                </c:pt>
                <c:pt idx="12">
                  <c:v>7.8809362306751604E-2</c:v>
                </c:pt>
                <c:pt idx="13">
                  <c:v>7.8809362306751604E-2</c:v>
                </c:pt>
                <c:pt idx="14">
                  <c:v>7.8809362306751604E-2</c:v>
                </c:pt>
                <c:pt idx="15">
                  <c:v>7.8809362306751604E-2</c:v>
                </c:pt>
                <c:pt idx="16">
                  <c:v>7.8809362306751604E-2</c:v>
                </c:pt>
                <c:pt idx="17">
                  <c:v>7.8809362306751604E-2</c:v>
                </c:pt>
                <c:pt idx="18">
                  <c:v>7.8809362306751604E-2</c:v>
                </c:pt>
                <c:pt idx="19">
                  <c:v>7.8809362306751604E-2</c:v>
                </c:pt>
                <c:pt idx="20">
                  <c:v>7.8809362306751604E-2</c:v>
                </c:pt>
                <c:pt idx="21">
                  <c:v>7.8809362306751604E-2</c:v>
                </c:pt>
                <c:pt idx="22">
                  <c:v>7.8809362306751604E-2</c:v>
                </c:pt>
                <c:pt idx="23">
                  <c:v>7.8809362306751604E-2</c:v>
                </c:pt>
                <c:pt idx="24">
                  <c:v>7.8809362306751604E-2</c:v>
                </c:pt>
                <c:pt idx="25">
                  <c:v>7.8809362306751604E-2</c:v>
                </c:pt>
                <c:pt idx="26">
                  <c:v>7.8809362306751604E-2</c:v>
                </c:pt>
                <c:pt idx="27">
                  <c:v>7.8809362306751604E-2</c:v>
                </c:pt>
                <c:pt idx="28">
                  <c:v>7.8809362306751604E-2</c:v>
                </c:pt>
                <c:pt idx="29">
                  <c:v>7.8809362306751604E-2</c:v>
                </c:pt>
                <c:pt idx="30">
                  <c:v>7.8809362306751604E-2</c:v>
                </c:pt>
                <c:pt idx="31">
                  <c:v>7.8809362306751604E-2</c:v>
                </c:pt>
                <c:pt idx="32">
                  <c:v>7.8809362306751604E-2</c:v>
                </c:pt>
                <c:pt idx="33">
                  <c:v>7.8809362306751604E-2</c:v>
                </c:pt>
                <c:pt idx="34">
                  <c:v>7.8809362306751604E-2</c:v>
                </c:pt>
                <c:pt idx="35">
                  <c:v>7.8809362306751604E-2</c:v>
                </c:pt>
                <c:pt idx="36">
                  <c:v>7.8809362306751604E-2</c:v>
                </c:pt>
                <c:pt idx="37">
                  <c:v>7.8809362306751604E-2</c:v>
                </c:pt>
                <c:pt idx="38">
                  <c:v>7.8809362306751604E-2</c:v>
                </c:pt>
                <c:pt idx="39">
                  <c:v>7.8809362306751604E-2</c:v>
                </c:pt>
                <c:pt idx="40">
                  <c:v>7.8809362306751604E-2</c:v>
                </c:pt>
                <c:pt idx="41">
                  <c:v>7.8809362306751604E-2</c:v>
                </c:pt>
                <c:pt idx="42">
                  <c:v>7.8809362306751604E-2</c:v>
                </c:pt>
                <c:pt idx="43">
                  <c:v>7.8809362306751604E-2</c:v>
                </c:pt>
                <c:pt idx="44">
                  <c:v>7.8809362306751604E-2</c:v>
                </c:pt>
                <c:pt idx="45">
                  <c:v>7.8809362306751604E-2</c:v>
                </c:pt>
                <c:pt idx="46">
                  <c:v>7.8809362306751604E-2</c:v>
                </c:pt>
                <c:pt idx="47">
                  <c:v>7.8809362306751604E-2</c:v>
                </c:pt>
                <c:pt idx="48">
                  <c:v>7.8809362306751604E-2</c:v>
                </c:pt>
                <c:pt idx="49">
                  <c:v>7.8809362306751604E-2</c:v>
                </c:pt>
                <c:pt idx="50">
                  <c:v>7.8809362306751604E-2</c:v>
                </c:pt>
                <c:pt idx="51">
                  <c:v>7.8809362306751604E-2</c:v>
                </c:pt>
                <c:pt idx="52">
                  <c:v>7.8809362306751604E-2</c:v>
                </c:pt>
                <c:pt idx="53">
                  <c:v>7.8809362306751604E-2</c:v>
                </c:pt>
                <c:pt idx="54">
                  <c:v>7.8809362306751604E-2</c:v>
                </c:pt>
                <c:pt idx="55">
                  <c:v>7.8809362306751604E-2</c:v>
                </c:pt>
                <c:pt idx="56">
                  <c:v>7.8809362306751604E-2</c:v>
                </c:pt>
                <c:pt idx="57">
                  <c:v>7.8809362306751604E-2</c:v>
                </c:pt>
                <c:pt idx="58">
                  <c:v>7.8809362306751604E-2</c:v>
                </c:pt>
                <c:pt idx="59">
                  <c:v>7.8809362306751604E-2</c:v>
                </c:pt>
                <c:pt idx="60">
                  <c:v>7.8809362306751604E-2</c:v>
                </c:pt>
                <c:pt idx="61">
                  <c:v>7.8809362306751604E-2</c:v>
                </c:pt>
                <c:pt idx="62">
                  <c:v>7.8809362306751604E-2</c:v>
                </c:pt>
                <c:pt idx="63">
                  <c:v>7.8809362306751604E-2</c:v>
                </c:pt>
                <c:pt idx="64">
                  <c:v>0.12964052961643527</c:v>
                </c:pt>
                <c:pt idx="65">
                  <c:v>0.12964052961643527</c:v>
                </c:pt>
                <c:pt idx="66">
                  <c:v>0.12964052961643527</c:v>
                </c:pt>
                <c:pt idx="67">
                  <c:v>0.12964052961643527</c:v>
                </c:pt>
                <c:pt idx="68">
                  <c:v>0.12964052961643527</c:v>
                </c:pt>
                <c:pt idx="69">
                  <c:v>0.12964052961643527</c:v>
                </c:pt>
                <c:pt idx="70">
                  <c:v>0.12964052961643527</c:v>
                </c:pt>
                <c:pt idx="71">
                  <c:v>0.12964052961643527</c:v>
                </c:pt>
                <c:pt idx="72">
                  <c:v>0.12964052961643527</c:v>
                </c:pt>
                <c:pt idx="73">
                  <c:v>0.17204825821970721</c:v>
                </c:pt>
                <c:pt idx="74">
                  <c:v>0.17204825821970721</c:v>
                </c:pt>
                <c:pt idx="75">
                  <c:v>0.17204825821970721</c:v>
                </c:pt>
                <c:pt idx="76">
                  <c:v>0.17204825821970721</c:v>
                </c:pt>
                <c:pt idx="77">
                  <c:v>0.17204825821970721</c:v>
                </c:pt>
                <c:pt idx="78">
                  <c:v>0.17204825821970721</c:v>
                </c:pt>
                <c:pt idx="79">
                  <c:v>0.17204825821970721</c:v>
                </c:pt>
                <c:pt idx="80">
                  <c:v>0.17204825821970721</c:v>
                </c:pt>
                <c:pt idx="81">
                  <c:v>0.17204825821970721</c:v>
                </c:pt>
                <c:pt idx="82">
                  <c:v>0.17204825821970721</c:v>
                </c:pt>
                <c:pt idx="83">
                  <c:v>0.17204825821970721</c:v>
                </c:pt>
                <c:pt idx="84">
                  <c:v>0.17204825821970721</c:v>
                </c:pt>
                <c:pt idx="85">
                  <c:v>0.17204825821970721</c:v>
                </c:pt>
                <c:pt idx="86">
                  <c:v>0.17204825821970721</c:v>
                </c:pt>
                <c:pt idx="87">
                  <c:v>0.17204825821970721</c:v>
                </c:pt>
                <c:pt idx="88">
                  <c:v>0.18286683983715771</c:v>
                </c:pt>
                <c:pt idx="89">
                  <c:v>0.18420705717781</c:v>
                </c:pt>
                <c:pt idx="90">
                  <c:v>0.18420705717781</c:v>
                </c:pt>
                <c:pt idx="91">
                  <c:v>0.18420705717781</c:v>
                </c:pt>
                <c:pt idx="92">
                  <c:v>0.18420705717781</c:v>
                </c:pt>
                <c:pt idx="93">
                  <c:v>0.18420705717781</c:v>
                </c:pt>
                <c:pt idx="94">
                  <c:v>0.18420705717781</c:v>
                </c:pt>
                <c:pt idx="95">
                  <c:v>0.18420705717781</c:v>
                </c:pt>
                <c:pt idx="96">
                  <c:v>0.18420705717781</c:v>
                </c:pt>
                <c:pt idx="97">
                  <c:v>0.18420705717781</c:v>
                </c:pt>
                <c:pt idx="98">
                  <c:v>0.18420705717781</c:v>
                </c:pt>
                <c:pt idx="99">
                  <c:v>0.18420705717781</c:v>
                </c:pt>
                <c:pt idx="100">
                  <c:v>0.18420705717781</c:v>
                </c:pt>
                <c:pt idx="101">
                  <c:v>0.18420705717781</c:v>
                </c:pt>
                <c:pt idx="102">
                  <c:v>0.18420705717781</c:v>
                </c:pt>
                <c:pt idx="103">
                  <c:v>0.18420705717781</c:v>
                </c:pt>
                <c:pt idx="104">
                  <c:v>0.18420705717781</c:v>
                </c:pt>
                <c:pt idx="105">
                  <c:v>0.18420705717781</c:v>
                </c:pt>
                <c:pt idx="106">
                  <c:v>0.18420705717781</c:v>
                </c:pt>
                <c:pt idx="107">
                  <c:v>0.18420705717781</c:v>
                </c:pt>
                <c:pt idx="108">
                  <c:v>0.18420705717781</c:v>
                </c:pt>
                <c:pt idx="109">
                  <c:v>0.18420705717781</c:v>
                </c:pt>
                <c:pt idx="110">
                  <c:v>0.18420705717781</c:v>
                </c:pt>
                <c:pt idx="111">
                  <c:v>0.18420705717781</c:v>
                </c:pt>
                <c:pt idx="112">
                  <c:v>0.18420705717781</c:v>
                </c:pt>
                <c:pt idx="113">
                  <c:v>0.18420705717781</c:v>
                </c:pt>
                <c:pt idx="114">
                  <c:v>0.18420705717781</c:v>
                </c:pt>
                <c:pt idx="115">
                  <c:v>0.18420705717781</c:v>
                </c:pt>
                <c:pt idx="116">
                  <c:v>0.18420705717781</c:v>
                </c:pt>
                <c:pt idx="117">
                  <c:v>0.18420705717781</c:v>
                </c:pt>
                <c:pt idx="118">
                  <c:v>0.18420705717781</c:v>
                </c:pt>
                <c:pt idx="119">
                  <c:v>0.18420705717781</c:v>
                </c:pt>
                <c:pt idx="120">
                  <c:v>0.18420705717781</c:v>
                </c:pt>
                <c:pt idx="121">
                  <c:v>0.18420705717781</c:v>
                </c:pt>
                <c:pt idx="122">
                  <c:v>0.18420705717781</c:v>
                </c:pt>
                <c:pt idx="123">
                  <c:v>0.18420705717781</c:v>
                </c:pt>
                <c:pt idx="124">
                  <c:v>0.18420705717781</c:v>
                </c:pt>
                <c:pt idx="125">
                  <c:v>0.18420705717781</c:v>
                </c:pt>
                <c:pt idx="126">
                  <c:v>0.18420705717781</c:v>
                </c:pt>
                <c:pt idx="127">
                  <c:v>0.18420705717781</c:v>
                </c:pt>
                <c:pt idx="128">
                  <c:v>0.18420705717781</c:v>
                </c:pt>
                <c:pt idx="129">
                  <c:v>0.18420705717781</c:v>
                </c:pt>
                <c:pt idx="130">
                  <c:v>0.18420705717781</c:v>
                </c:pt>
                <c:pt idx="131">
                  <c:v>0.18420705717781</c:v>
                </c:pt>
                <c:pt idx="132">
                  <c:v>0.18420705717781</c:v>
                </c:pt>
                <c:pt idx="133">
                  <c:v>0.18420705717781</c:v>
                </c:pt>
                <c:pt idx="134">
                  <c:v>0.18420705717781</c:v>
                </c:pt>
                <c:pt idx="135">
                  <c:v>0.18420705717781</c:v>
                </c:pt>
                <c:pt idx="136">
                  <c:v>0.18420705717781</c:v>
                </c:pt>
                <c:pt idx="137">
                  <c:v>0.18420705717781</c:v>
                </c:pt>
                <c:pt idx="138">
                  <c:v>0.18420705717781</c:v>
                </c:pt>
                <c:pt idx="139">
                  <c:v>0.18420705717781</c:v>
                </c:pt>
                <c:pt idx="140">
                  <c:v>0.18420705717781</c:v>
                </c:pt>
                <c:pt idx="141">
                  <c:v>0.18420705717781</c:v>
                </c:pt>
                <c:pt idx="142">
                  <c:v>0.18420705717781</c:v>
                </c:pt>
                <c:pt idx="143">
                  <c:v>0.18420705717781</c:v>
                </c:pt>
                <c:pt idx="144">
                  <c:v>0.18420705717781</c:v>
                </c:pt>
                <c:pt idx="145">
                  <c:v>0.18420705717781</c:v>
                </c:pt>
                <c:pt idx="146">
                  <c:v>0.18420705717781</c:v>
                </c:pt>
                <c:pt idx="147">
                  <c:v>0.18420705717781</c:v>
                </c:pt>
                <c:pt idx="148">
                  <c:v>0.18420705717781</c:v>
                </c:pt>
                <c:pt idx="149">
                  <c:v>0.18420705717781</c:v>
                </c:pt>
                <c:pt idx="150">
                  <c:v>0.18420705717781</c:v>
                </c:pt>
                <c:pt idx="151">
                  <c:v>0.18420705717781</c:v>
                </c:pt>
                <c:pt idx="152">
                  <c:v>0.18420705717781</c:v>
                </c:pt>
                <c:pt idx="153">
                  <c:v>0.18420705717781</c:v>
                </c:pt>
                <c:pt idx="154">
                  <c:v>0.18420705717781</c:v>
                </c:pt>
                <c:pt idx="155">
                  <c:v>0.18420705717781</c:v>
                </c:pt>
                <c:pt idx="156">
                  <c:v>0.18420705717781</c:v>
                </c:pt>
                <c:pt idx="157">
                  <c:v>0.18420705717781</c:v>
                </c:pt>
                <c:pt idx="158">
                  <c:v>0.18420705717781</c:v>
                </c:pt>
                <c:pt idx="159">
                  <c:v>0.18420705717781</c:v>
                </c:pt>
                <c:pt idx="160">
                  <c:v>0.18420705717781</c:v>
                </c:pt>
                <c:pt idx="161">
                  <c:v>0.18420705717781</c:v>
                </c:pt>
                <c:pt idx="162">
                  <c:v>0.18420705717781</c:v>
                </c:pt>
                <c:pt idx="163">
                  <c:v>0.18420705717781</c:v>
                </c:pt>
                <c:pt idx="164">
                  <c:v>0.18420705717781</c:v>
                </c:pt>
                <c:pt idx="165">
                  <c:v>0.18420705717781</c:v>
                </c:pt>
                <c:pt idx="166">
                  <c:v>0.18420705717781</c:v>
                </c:pt>
                <c:pt idx="167">
                  <c:v>0.18420705717781</c:v>
                </c:pt>
                <c:pt idx="168">
                  <c:v>0.18420705717781</c:v>
                </c:pt>
                <c:pt idx="169">
                  <c:v>0.18420705717781</c:v>
                </c:pt>
                <c:pt idx="170">
                  <c:v>0.18420705717781</c:v>
                </c:pt>
                <c:pt idx="171">
                  <c:v>0.18420705717781</c:v>
                </c:pt>
                <c:pt idx="172">
                  <c:v>0.18420705717781</c:v>
                </c:pt>
                <c:pt idx="173">
                  <c:v>0.18420705717781</c:v>
                </c:pt>
                <c:pt idx="174">
                  <c:v>0.18420705717781</c:v>
                </c:pt>
                <c:pt idx="175">
                  <c:v>0.18420705717781</c:v>
                </c:pt>
                <c:pt idx="176">
                  <c:v>0.18420705717781</c:v>
                </c:pt>
                <c:pt idx="177">
                  <c:v>0.18420705717781</c:v>
                </c:pt>
                <c:pt idx="178">
                  <c:v>0.18420705717781</c:v>
                </c:pt>
                <c:pt idx="179">
                  <c:v>0.18420705717781</c:v>
                </c:pt>
                <c:pt idx="180">
                  <c:v>0.18420705717781</c:v>
                </c:pt>
                <c:pt idx="181">
                  <c:v>0.18420705717781</c:v>
                </c:pt>
                <c:pt idx="182">
                  <c:v>0.18420705717781</c:v>
                </c:pt>
                <c:pt idx="183">
                  <c:v>0.18420705717781</c:v>
                </c:pt>
                <c:pt idx="184">
                  <c:v>0.17585883600950003</c:v>
                </c:pt>
                <c:pt idx="185">
                  <c:v>0.15911413025094787</c:v>
                </c:pt>
                <c:pt idx="186">
                  <c:v>0.15911413025094787</c:v>
                </c:pt>
                <c:pt idx="187">
                  <c:v>0.15911413025094787</c:v>
                </c:pt>
                <c:pt idx="188">
                  <c:v>0.15911413025094787</c:v>
                </c:pt>
                <c:pt idx="189">
                  <c:v>0.15911413025094787</c:v>
                </c:pt>
                <c:pt idx="190">
                  <c:v>0.15911413025094787</c:v>
                </c:pt>
                <c:pt idx="191">
                  <c:v>0.15911413025094787</c:v>
                </c:pt>
                <c:pt idx="192">
                  <c:v>0.15911413025094787</c:v>
                </c:pt>
                <c:pt idx="193">
                  <c:v>0.15911413025094787</c:v>
                </c:pt>
                <c:pt idx="194">
                  <c:v>0.15911413025094787</c:v>
                </c:pt>
                <c:pt idx="195">
                  <c:v>0.15911413025094787</c:v>
                </c:pt>
                <c:pt idx="196">
                  <c:v>0.15911413025094787</c:v>
                </c:pt>
                <c:pt idx="197">
                  <c:v>0.15911413025094787</c:v>
                </c:pt>
                <c:pt idx="198">
                  <c:v>0.15911413025094787</c:v>
                </c:pt>
                <c:pt idx="199">
                  <c:v>0.15911413025094787</c:v>
                </c:pt>
                <c:pt idx="200">
                  <c:v>0.15911413025094787</c:v>
                </c:pt>
                <c:pt idx="201">
                  <c:v>0.15911413025094787</c:v>
                </c:pt>
                <c:pt idx="202">
                  <c:v>0.15911413025094787</c:v>
                </c:pt>
                <c:pt idx="203">
                  <c:v>0.15911413025094787</c:v>
                </c:pt>
                <c:pt idx="204">
                  <c:v>0.15911413025094787</c:v>
                </c:pt>
                <c:pt idx="205">
                  <c:v>0.15911413025094787</c:v>
                </c:pt>
                <c:pt idx="206">
                  <c:v>0.15911413025094787</c:v>
                </c:pt>
                <c:pt idx="207">
                  <c:v>0.15911413025094787</c:v>
                </c:pt>
                <c:pt idx="208">
                  <c:v>0.15911413025094787</c:v>
                </c:pt>
                <c:pt idx="209">
                  <c:v>0.15911413025094787</c:v>
                </c:pt>
                <c:pt idx="210">
                  <c:v>0.15911413025094787</c:v>
                </c:pt>
                <c:pt idx="211">
                  <c:v>0.15911413025094787</c:v>
                </c:pt>
                <c:pt idx="212">
                  <c:v>0.15911413025094787</c:v>
                </c:pt>
                <c:pt idx="213">
                  <c:v>0.15911413025094787</c:v>
                </c:pt>
                <c:pt idx="214">
                  <c:v>0.15911413025094787</c:v>
                </c:pt>
                <c:pt idx="215">
                  <c:v>0.15911413025094787</c:v>
                </c:pt>
                <c:pt idx="216">
                  <c:v>0.15911413025094787</c:v>
                </c:pt>
                <c:pt idx="217">
                  <c:v>0.15911413025094787</c:v>
                </c:pt>
                <c:pt idx="218">
                  <c:v>0.15911413025094787</c:v>
                </c:pt>
                <c:pt idx="219">
                  <c:v>0.15911413025094787</c:v>
                </c:pt>
                <c:pt idx="220">
                  <c:v>0.15911413025094787</c:v>
                </c:pt>
                <c:pt idx="221">
                  <c:v>0.15911413025094787</c:v>
                </c:pt>
                <c:pt idx="222">
                  <c:v>0.15911413025094787</c:v>
                </c:pt>
                <c:pt idx="223">
                  <c:v>0.15911413025094787</c:v>
                </c:pt>
                <c:pt idx="224">
                  <c:v>0.15911413025094787</c:v>
                </c:pt>
                <c:pt idx="225">
                  <c:v>0.15911413025094787</c:v>
                </c:pt>
                <c:pt idx="226">
                  <c:v>0.15911413025094787</c:v>
                </c:pt>
                <c:pt idx="227">
                  <c:v>0.15911413025094787</c:v>
                </c:pt>
                <c:pt idx="228">
                  <c:v>0.15911413025094787</c:v>
                </c:pt>
                <c:pt idx="229">
                  <c:v>0.15911413025094787</c:v>
                </c:pt>
                <c:pt idx="230">
                  <c:v>0.15911413025094787</c:v>
                </c:pt>
                <c:pt idx="231">
                  <c:v>0.15911413025094787</c:v>
                </c:pt>
                <c:pt idx="232">
                  <c:v>0.15911413025094787</c:v>
                </c:pt>
                <c:pt idx="233">
                  <c:v>0.15911413025094787</c:v>
                </c:pt>
                <c:pt idx="234">
                  <c:v>0.15911413025094787</c:v>
                </c:pt>
                <c:pt idx="235">
                  <c:v>0.15911413025094787</c:v>
                </c:pt>
                <c:pt idx="236">
                  <c:v>0.15911413025094787</c:v>
                </c:pt>
                <c:pt idx="237">
                  <c:v>0.15911413025094787</c:v>
                </c:pt>
                <c:pt idx="238">
                  <c:v>0.15911413025094787</c:v>
                </c:pt>
                <c:pt idx="239">
                  <c:v>0.11088115328976691</c:v>
                </c:pt>
                <c:pt idx="240">
                  <c:v>0.11088115328976691</c:v>
                </c:pt>
                <c:pt idx="241">
                  <c:v>0.11088115328976691</c:v>
                </c:pt>
                <c:pt idx="242">
                  <c:v>0.11088115328976691</c:v>
                </c:pt>
                <c:pt idx="243">
                  <c:v>0.11088115328976691</c:v>
                </c:pt>
                <c:pt idx="244">
                  <c:v>0.11088115328976691</c:v>
                </c:pt>
                <c:pt idx="245">
                  <c:v>0.11088115328976691</c:v>
                </c:pt>
                <c:pt idx="246">
                  <c:v>0.11088115328976691</c:v>
                </c:pt>
                <c:pt idx="247">
                  <c:v>0.11088115328976691</c:v>
                </c:pt>
                <c:pt idx="248">
                  <c:v>0.11088115328976691</c:v>
                </c:pt>
                <c:pt idx="249">
                  <c:v>0.11088115328976691</c:v>
                </c:pt>
                <c:pt idx="250">
                  <c:v>6.2338051038037683E-2</c:v>
                </c:pt>
                <c:pt idx="251">
                  <c:v>6.2338051038037683E-2</c:v>
                </c:pt>
                <c:pt idx="252">
                  <c:v>6.2338051038037683E-2</c:v>
                </c:pt>
                <c:pt idx="253">
                  <c:v>6.2338051038037683E-2</c:v>
                </c:pt>
                <c:pt idx="254">
                  <c:v>6.2338051038037683E-2</c:v>
                </c:pt>
                <c:pt idx="255">
                  <c:v>6.2338051038037683E-2</c:v>
                </c:pt>
                <c:pt idx="256">
                  <c:v>6.2338051038037683E-2</c:v>
                </c:pt>
                <c:pt idx="257">
                  <c:v>6.2338051038037683E-2</c:v>
                </c:pt>
                <c:pt idx="258">
                  <c:v>6.2338051038037683E-2</c:v>
                </c:pt>
                <c:pt idx="259">
                  <c:v>6.2338051038037683E-2</c:v>
                </c:pt>
                <c:pt idx="260">
                  <c:v>6.2338051038037683E-2</c:v>
                </c:pt>
                <c:pt idx="261">
                  <c:v>6.2338051038037683E-2</c:v>
                </c:pt>
                <c:pt idx="262">
                  <c:v>1.0346267272319108E-2</c:v>
                </c:pt>
                <c:pt idx="263">
                  <c:v>1.0346267272319108E-2</c:v>
                </c:pt>
                <c:pt idx="264">
                  <c:v>5.7744134236114852E-3</c:v>
                </c:pt>
                <c:pt idx="265">
                  <c:v>3.0543491479599325E-3</c:v>
                </c:pt>
                <c:pt idx="266">
                  <c:v>3.0543491479599325E-3</c:v>
                </c:pt>
                <c:pt idx="267">
                  <c:v>3.0543491479599325E-3</c:v>
                </c:pt>
                <c:pt idx="268">
                  <c:v>3.0543491479599325E-3</c:v>
                </c:pt>
                <c:pt idx="269">
                  <c:v>7.2744500863637087E-4</c:v>
                </c:pt>
                <c:pt idx="270">
                  <c:v>2.1667192682449604E-5</c:v>
                </c:pt>
                <c:pt idx="271">
                  <c:v>2.1667192682449604E-5</c:v>
                </c:pt>
              </c:numCache>
            </c:numRef>
          </c:yVal>
          <c:smooth val="1"/>
          <c:extLst>
            <c:ext xmlns:c16="http://schemas.microsoft.com/office/drawing/2014/chart" uri="{C3380CC4-5D6E-409C-BE32-E72D297353CC}">
              <c16:uniqueId val="{00000002-F437-410C-AD27-CFD909A1DDEF}"/>
            </c:ext>
          </c:extLst>
        </c:ser>
        <c:dLbls>
          <c:showLegendKey val="0"/>
          <c:showVal val="0"/>
          <c:showCatName val="0"/>
          <c:showSerName val="0"/>
          <c:showPercent val="0"/>
          <c:showBubbleSize val="0"/>
        </c:dLbls>
        <c:axId val="563337119"/>
        <c:axId val="563327551"/>
      </c:scatterChart>
      <c:valAx>
        <c:axId val="563337119"/>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Months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3327551"/>
        <c:crosses val="autoZero"/>
        <c:crossBetween val="midCat"/>
      </c:valAx>
      <c:valAx>
        <c:axId val="56332755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33371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Didactic Program Length</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Graphs'!$E$299</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Graphs'!$D$300:$D$304</c:f>
              <c:strCache>
                <c:ptCount val="5"/>
                <c:pt idx="0">
                  <c:v>&gt;20</c:v>
                </c:pt>
                <c:pt idx="1">
                  <c:v>16-20</c:v>
                </c:pt>
                <c:pt idx="2">
                  <c:v>13-15</c:v>
                </c:pt>
                <c:pt idx="3">
                  <c:v>10.5 - 12.5</c:v>
                </c:pt>
                <c:pt idx="4">
                  <c:v>≤10</c:v>
                </c:pt>
              </c:strCache>
            </c:strRef>
          </c:cat>
          <c:val>
            <c:numRef>
              <c:f>'EL-P Graphs'!$E$300:$E$304</c:f>
              <c:numCache>
                <c:formatCode>General</c:formatCode>
                <c:ptCount val="5"/>
                <c:pt idx="0">
                  <c:v>5</c:v>
                </c:pt>
                <c:pt idx="1">
                  <c:v>45</c:v>
                </c:pt>
                <c:pt idx="2">
                  <c:v>116</c:v>
                </c:pt>
                <c:pt idx="3">
                  <c:v>103</c:v>
                </c:pt>
                <c:pt idx="4">
                  <c:v>3</c:v>
                </c:pt>
              </c:numCache>
            </c:numRef>
          </c:val>
          <c:extLst>
            <c:ext xmlns:c16="http://schemas.microsoft.com/office/drawing/2014/chart" uri="{C3380CC4-5D6E-409C-BE32-E72D297353CC}">
              <c16:uniqueId val="{00000000-6BBA-4E93-BFCE-5FD11541E4D7}"/>
            </c:ext>
          </c:extLst>
        </c:ser>
        <c:dLbls>
          <c:dLblPos val="outEnd"/>
          <c:showLegendKey val="0"/>
          <c:showVal val="1"/>
          <c:showCatName val="0"/>
          <c:showSerName val="0"/>
          <c:showPercent val="0"/>
          <c:showBubbleSize val="0"/>
        </c:dLbls>
        <c:gapWidth val="100"/>
        <c:axId val="588838591"/>
        <c:axId val="588840255"/>
      </c:barChart>
      <c:catAx>
        <c:axId val="58883859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Months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88840255"/>
        <c:crosses val="autoZero"/>
        <c:auto val="1"/>
        <c:lblAlgn val="ctr"/>
        <c:lblOffset val="100"/>
        <c:noMultiLvlLbl val="0"/>
      </c:catAx>
      <c:valAx>
        <c:axId val="588840255"/>
        <c:scaling>
          <c:orientation val="minMax"/>
          <c:max val="125"/>
          <c:min val="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88838591"/>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Clinical Program Length</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Graphs'!$E$321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Graphs'!$D$322:$D$325</c:f>
              <c:strCache>
                <c:ptCount val="4"/>
                <c:pt idx="0">
                  <c:v>&gt;20</c:v>
                </c:pt>
                <c:pt idx="1">
                  <c:v>15.5 - 20</c:v>
                </c:pt>
                <c:pt idx="2">
                  <c:v>13 - 15</c:v>
                </c:pt>
                <c:pt idx="3">
                  <c:v>10.5 - 12.5</c:v>
                </c:pt>
              </c:strCache>
            </c:strRef>
          </c:cat>
          <c:val>
            <c:numRef>
              <c:f>'EL-P Graphs'!$E$322:$E$325</c:f>
              <c:numCache>
                <c:formatCode>General</c:formatCode>
                <c:ptCount val="4"/>
                <c:pt idx="0">
                  <c:v>1</c:v>
                </c:pt>
                <c:pt idx="1">
                  <c:v>24</c:v>
                </c:pt>
                <c:pt idx="2">
                  <c:v>61</c:v>
                </c:pt>
                <c:pt idx="3">
                  <c:v>185</c:v>
                </c:pt>
              </c:numCache>
            </c:numRef>
          </c:val>
          <c:extLst>
            <c:ext xmlns:c16="http://schemas.microsoft.com/office/drawing/2014/chart" uri="{C3380CC4-5D6E-409C-BE32-E72D297353CC}">
              <c16:uniqueId val="{00000000-AF8A-4945-8057-9CAFE48DCBFF}"/>
            </c:ext>
          </c:extLst>
        </c:ser>
        <c:dLbls>
          <c:dLblPos val="outEnd"/>
          <c:showLegendKey val="0"/>
          <c:showVal val="1"/>
          <c:showCatName val="0"/>
          <c:showSerName val="0"/>
          <c:showPercent val="0"/>
          <c:showBubbleSize val="0"/>
        </c:dLbls>
        <c:gapWidth val="100"/>
        <c:axId val="579021503"/>
        <c:axId val="579022751"/>
      </c:barChart>
      <c:catAx>
        <c:axId val="579021503"/>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Months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9022751"/>
        <c:crosses val="autoZero"/>
        <c:auto val="1"/>
        <c:lblAlgn val="ctr"/>
        <c:lblOffset val="100"/>
        <c:noMultiLvlLbl val="0"/>
      </c:catAx>
      <c:valAx>
        <c:axId val="57902275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902150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r>
              <a:rPr lang="en-US" sz="2400" b="0">
                <a:solidFill>
                  <a:schemeClr val="accent4"/>
                </a:solidFill>
              </a:rPr>
              <a:t>Total Program Length</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Arial Narrow" panose="020B0606020202030204" pitchFamily="34" charset="0"/>
              <a:ea typeface="+mn-ea"/>
              <a:cs typeface="+mn-cs"/>
            </a:defRPr>
          </a:pPr>
          <a:endParaRPr lang="en-US"/>
        </a:p>
      </c:txPr>
    </c:title>
    <c:autoTitleDeleted val="0"/>
    <c:plotArea>
      <c:layout/>
      <c:barChart>
        <c:barDir val="bar"/>
        <c:grouping val="clustered"/>
        <c:varyColors val="0"/>
        <c:ser>
          <c:idx val="0"/>
          <c:order val="0"/>
          <c:tx>
            <c:strRef>
              <c:f>'EL-P Graphs'!$E$340</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Graphs'!$D$341:$D$345</c:f>
              <c:strCache>
                <c:ptCount val="5"/>
                <c:pt idx="0">
                  <c:v>&gt;35</c:v>
                </c:pt>
                <c:pt idx="1">
                  <c:v>30.5 - 35</c:v>
                </c:pt>
                <c:pt idx="2">
                  <c:v>27.5 - 30</c:v>
                </c:pt>
                <c:pt idx="3">
                  <c:v>25 - 27</c:v>
                </c:pt>
                <c:pt idx="4">
                  <c:v>≤25</c:v>
                </c:pt>
              </c:strCache>
            </c:strRef>
          </c:cat>
          <c:val>
            <c:numRef>
              <c:f>'EL-P Graphs'!$E$341:$E$345</c:f>
              <c:numCache>
                <c:formatCode>General</c:formatCode>
                <c:ptCount val="5"/>
                <c:pt idx="0">
                  <c:v>2</c:v>
                </c:pt>
                <c:pt idx="1">
                  <c:v>8</c:v>
                </c:pt>
                <c:pt idx="2">
                  <c:v>78</c:v>
                </c:pt>
                <c:pt idx="3">
                  <c:v>111</c:v>
                </c:pt>
                <c:pt idx="4">
                  <c:v>73</c:v>
                </c:pt>
              </c:numCache>
            </c:numRef>
          </c:val>
          <c:extLst>
            <c:ext xmlns:c16="http://schemas.microsoft.com/office/drawing/2014/chart" uri="{C3380CC4-5D6E-409C-BE32-E72D297353CC}">
              <c16:uniqueId val="{00000000-CA05-4515-A47A-738527D5C006}"/>
            </c:ext>
          </c:extLst>
        </c:ser>
        <c:dLbls>
          <c:dLblPos val="outEnd"/>
          <c:showLegendKey val="0"/>
          <c:showVal val="1"/>
          <c:showCatName val="0"/>
          <c:showSerName val="0"/>
          <c:showPercent val="0"/>
          <c:showBubbleSize val="0"/>
        </c:dLbls>
        <c:gapWidth val="100"/>
        <c:axId val="750503535"/>
        <c:axId val="750503951"/>
      </c:barChart>
      <c:catAx>
        <c:axId val="75050353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Arial Narrow" panose="020B0606020202030204" pitchFamily="34" charset="0"/>
                    <a:ea typeface="+mn-ea"/>
                    <a:cs typeface="+mn-cs"/>
                  </a:defRPr>
                </a:pPr>
                <a:r>
                  <a:rPr lang="en-US"/>
                  <a:t>Months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Narrow" panose="020B0606020202030204" pitchFamily="34" charset="0"/>
                <a:ea typeface="+mn-ea"/>
                <a:cs typeface="+mn-cs"/>
              </a:defRPr>
            </a:pPr>
            <a:endParaRPr lang="en-US"/>
          </a:p>
        </c:txPr>
        <c:crossAx val="750503951"/>
        <c:crosses val="autoZero"/>
        <c:auto val="1"/>
        <c:lblAlgn val="ctr"/>
        <c:lblOffset val="100"/>
        <c:noMultiLvlLbl val="0"/>
      </c:catAx>
      <c:valAx>
        <c:axId val="75050395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Arial Narrow" panose="020B0606020202030204" pitchFamily="34" charset="0"/>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Narrow" panose="020B0606020202030204" pitchFamily="34" charset="0"/>
                <a:ea typeface="+mn-ea"/>
                <a:cs typeface="+mn-cs"/>
              </a:defRPr>
            </a:pPr>
            <a:endParaRPr lang="en-US"/>
          </a:p>
        </c:txPr>
        <c:crossAx val="750503535"/>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Curriculum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percentStacked"/>
        <c:varyColors val="0"/>
        <c:ser>
          <c:idx val="0"/>
          <c:order val="0"/>
          <c:tx>
            <c:strRef>
              <c:f>Sheet2!$B$49</c:f>
              <c:strCache>
                <c:ptCount val="1"/>
                <c:pt idx="0">
                  <c:v>In-Person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Sheet2!$A$50:$A$51</c:f>
              <c:strCache>
                <c:ptCount val="2"/>
                <c:pt idx="0">
                  <c:v>Didactic Instruction (n=272)</c:v>
                </c:pt>
                <c:pt idx="1">
                  <c:v>Clinical Encounters (n=256)</c:v>
                </c:pt>
              </c:strCache>
            </c:strRef>
          </c:cat>
          <c:val>
            <c:numRef>
              <c:f>Sheet2!$B$50:$B$51</c:f>
              <c:numCache>
                <c:formatCode>0%</c:formatCode>
                <c:ptCount val="2"/>
                <c:pt idx="0">
                  <c:v>0.86</c:v>
                </c:pt>
                <c:pt idx="1">
                  <c:v>0.98</c:v>
                </c:pt>
              </c:numCache>
            </c:numRef>
          </c:val>
          <c:extLst>
            <c:ext xmlns:c16="http://schemas.microsoft.com/office/drawing/2014/chart" uri="{C3380CC4-5D6E-409C-BE32-E72D297353CC}">
              <c16:uniqueId val="{00000000-58CD-4575-83BA-5C90FF0ED926}"/>
            </c:ext>
          </c:extLst>
        </c:ser>
        <c:ser>
          <c:idx val="1"/>
          <c:order val="1"/>
          <c:tx>
            <c:strRef>
              <c:f>Sheet2!$C$49</c:f>
              <c:strCache>
                <c:ptCount val="1"/>
                <c:pt idx="0">
                  <c:v>Distance/Simulated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D-4575-83BA-5C90FF0ED926}"/>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Sheet2!$A$50:$A$51</c:f>
              <c:strCache>
                <c:ptCount val="2"/>
                <c:pt idx="0">
                  <c:v>Didactic Instruction (n=272)</c:v>
                </c:pt>
                <c:pt idx="1">
                  <c:v>Clinical Encounters (n=256)</c:v>
                </c:pt>
              </c:strCache>
            </c:strRef>
          </c:cat>
          <c:val>
            <c:numRef>
              <c:f>Sheet2!$C$50:$C$51</c:f>
              <c:numCache>
                <c:formatCode>0%</c:formatCode>
                <c:ptCount val="2"/>
                <c:pt idx="0">
                  <c:v>0.14000000000000001</c:v>
                </c:pt>
                <c:pt idx="1">
                  <c:v>0.02</c:v>
                </c:pt>
              </c:numCache>
            </c:numRef>
          </c:val>
          <c:extLst>
            <c:ext xmlns:c16="http://schemas.microsoft.com/office/drawing/2014/chart" uri="{C3380CC4-5D6E-409C-BE32-E72D297353CC}">
              <c16:uniqueId val="{00000002-58CD-4575-83BA-5C90FF0ED926}"/>
            </c:ext>
          </c:extLst>
        </c:ser>
        <c:dLbls>
          <c:dLblPos val="ctr"/>
          <c:showLegendKey val="0"/>
          <c:showVal val="1"/>
          <c:showCatName val="0"/>
          <c:showSerName val="0"/>
          <c:showPercent val="0"/>
          <c:showBubbleSize val="0"/>
        </c:dLbls>
        <c:gapWidth val="150"/>
        <c:overlap val="100"/>
        <c:axId val="357739039"/>
        <c:axId val="357737375"/>
      </c:barChart>
      <c:catAx>
        <c:axId val="3577390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7737375"/>
        <c:crosses val="autoZero"/>
        <c:auto val="1"/>
        <c:lblAlgn val="ctr"/>
        <c:lblOffset val="100"/>
        <c:noMultiLvlLbl val="0"/>
      </c:catAx>
      <c:valAx>
        <c:axId val="357737375"/>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7739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Telemedicine/Telehealth SCPEs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756-486D-BFF3-85EBAF64F5C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756-486D-BFF3-85EBAF64F5C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756-486D-BFF3-85EBAF64F5C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756-486D-BFF3-85EBAF64F5C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756-486D-BFF3-85EBAF64F5C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756-486D-BFF3-85EBAF64F5C9}"/>
              </c:ext>
            </c:extLst>
          </c:dPt>
          <c:dPt>
            <c:idx val="6"/>
            <c:invertIfNegative val="0"/>
            <c:bubble3D val="0"/>
            <c:spPr>
              <a:solidFill>
                <a:srgbClr val="003352"/>
              </a:solidFill>
              <a:ln>
                <a:noFill/>
              </a:ln>
              <a:effectLst/>
            </c:spPr>
            <c:extLst>
              <c:ext xmlns:c16="http://schemas.microsoft.com/office/drawing/2014/chart" uri="{C3380CC4-5D6E-409C-BE32-E72D297353CC}">
                <c16:uniqueId val="{0000000D-C756-486D-BFF3-85EBAF64F5C9}"/>
              </c:ext>
            </c:extLst>
          </c:dPt>
          <c:dPt>
            <c:idx val="7"/>
            <c:invertIfNegative val="0"/>
            <c:bubble3D val="0"/>
            <c:spPr>
              <a:solidFill>
                <a:srgbClr val="A44607"/>
              </a:solidFill>
              <a:ln>
                <a:noFill/>
              </a:ln>
              <a:effectLst/>
            </c:spPr>
            <c:extLst>
              <c:ext xmlns:c16="http://schemas.microsoft.com/office/drawing/2014/chart" uri="{C3380CC4-5D6E-409C-BE32-E72D297353CC}">
                <c16:uniqueId val="{0000000F-C756-486D-BFF3-85EBAF64F5C9}"/>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Sheet2!$H$31:$O$31</c:f>
              <c:strCache>
                <c:ptCount val="8"/>
                <c:pt idx="0">
                  <c:v>Behavioral 
Medicine</c:v>
                </c:pt>
                <c:pt idx="1">
                  <c:v>Family 
Medicine</c:v>
                </c:pt>
                <c:pt idx="2">
                  <c:v>Internal 
Medicine</c:v>
                </c:pt>
                <c:pt idx="3">
                  <c:v>Pediatrics</c:v>
                </c:pt>
                <c:pt idx="4">
                  <c:v>Elective</c:v>
                </c:pt>
                <c:pt idx="5">
                  <c:v>Ob/Gyn</c:v>
                </c:pt>
                <c:pt idx="6">
                  <c:v>Surgery</c:v>
                </c:pt>
                <c:pt idx="7">
                  <c:v>Emergency 
Medicine</c:v>
                </c:pt>
              </c:strCache>
            </c:strRef>
          </c:cat>
          <c:val>
            <c:numRef>
              <c:f>Sheet2!$H$32:$O$32</c:f>
              <c:numCache>
                <c:formatCode>0.0%</c:formatCode>
                <c:ptCount val="8"/>
                <c:pt idx="0">
                  <c:v>0.86096256684491979</c:v>
                </c:pt>
                <c:pt idx="1">
                  <c:v>0.56149732620320858</c:v>
                </c:pt>
                <c:pt idx="2">
                  <c:v>0.36898395721925131</c:v>
                </c:pt>
                <c:pt idx="3">
                  <c:v>0.31550802139037432</c:v>
                </c:pt>
                <c:pt idx="4">
                  <c:v>0.29946524064171121</c:v>
                </c:pt>
                <c:pt idx="5">
                  <c:v>0.18716577540106952</c:v>
                </c:pt>
                <c:pt idx="6">
                  <c:v>0.12299465240641712</c:v>
                </c:pt>
                <c:pt idx="7">
                  <c:v>6.4171122994652413E-2</c:v>
                </c:pt>
              </c:numCache>
            </c:numRef>
          </c:val>
          <c:extLst>
            <c:ext xmlns:c16="http://schemas.microsoft.com/office/drawing/2014/chart" uri="{C3380CC4-5D6E-409C-BE32-E72D297353CC}">
              <c16:uniqueId val="{00000010-C756-486D-BFF3-85EBAF64F5C9}"/>
            </c:ext>
          </c:extLst>
        </c:ser>
        <c:dLbls>
          <c:showLegendKey val="0"/>
          <c:showVal val="0"/>
          <c:showCatName val="0"/>
          <c:showSerName val="0"/>
          <c:showPercent val="0"/>
          <c:showBubbleSize val="0"/>
        </c:dLbls>
        <c:gapWidth val="100"/>
        <c:axId val="595721616"/>
        <c:axId val="595743664"/>
      </c:barChart>
      <c:catAx>
        <c:axId val="59572161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595743664"/>
        <c:crosses val="autoZero"/>
        <c:auto val="1"/>
        <c:lblAlgn val="ctr"/>
        <c:lblOffset val="100"/>
        <c:noMultiLvlLbl val="0"/>
      </c:catAx>
      <c:valAx>
        <c:axId val="59574366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957216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SCPE Settings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'EL-S Graphs'!$B$7</c:f>
              <c:strCache>
                <c:ptCount val="1"/>
                <c:pt idx="0">
                  <c:v>% SCPE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0E3-425C-8824-0C2DE3D4C45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0E3-425C-8824-0C2DE3D4C45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0E3-425C-8824-0C2DE3D4C45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0E3-425C-8824-0C2DE3D4C45E}"/>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'EL-S Graphs'!$A$8:$A$11</c:f>
              <c:strCache>
                <c:ptCount val="4"/>
                <c:pt idx="0">
                  <c:v>Outpatient</c:v>
                </c:pt>
                <c:pt idx="1">
                  <c:v>Inpatient</c:v>
                </c:pt>
                <c:pt idx="2">
                  <c:v>Operating Room</c:v>
                </c:pt>
                <c:pt idx="3">
                  <c:v>Emergency Department</c:v>
                </c:pt>
              </c:strCache>
            </c:strRef>
          </c:cat>
          <c:val>
            <c:numRef>
              <c:f>'EL-S Graphs'!$B$8:$B$11</c:f>
              <c:numCache>
                <c:formatCode>0.00%</c:formatCode>
                <c:ptCount val="4"/>
                <c:pt idx="0">
                  <c:v>0.50075299901331161</c:v>
                </c:pt>
                <c:pt idx="1">
                  <c:v>0.22458411951046409</c:v>
                </c:pt>
                <c:pt idx="2">
                  <c:v>0.17132025827000641</c:v>
                </c:pt>
                <c:pt idx="3">
                  <c:v>0.10334262320621787</c:v>
                </c:pt>
              </c:numCache>
            </c:numRef>
          </c:val>
          <c:extLst>
            <c:ext xmlns:c16="http://schemas.microsoft.com/office/drawing/2014/chart" uri="{C3380CC4-5D6E-409C-BE32-E72D297353CC}">
              <c16:uniqueId val="{00000008-30E3-425C-8824-0C2DE3D4C4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Institution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'EL-I Graphs'!$E$1</c:f>
              <c:strCache>
                <c:ptCount val="1"/>
                <c:pt idx="0">
                  <c:v>% Type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6DC-4BEA-86C5-4CC8CA82F19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6DC-4BEA-86C5-4CC8CA82F190}"/>
              </c:ext>
            </c:extLst>
          </c:dPt>
          <c:dPt>
            <c:idx val="2"/>
            <c:bubble3D val="0"/>
            <c:spPr>
              <a:solidFill>
                <a:schemeClr val="accent4"/>
              </a:solidFill>
              <a:ln>
                <a:noFill/>
              </a:ln>
              <a:effectLst/>
            </c:spPr>
            <c:extLst>
              <c:ext xmlns:c16="http://schemas.microsoft.com/office/drawing/2014/chart" uri="{C3380CC4-5D6E-409C-BE32-E72D297353CC}">
                <c16:uniqueId val="{00000005-56DC-4BEA-86C5-4CC8CA82F190}"/>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56DC-4BEA-86C5-4CC8CA82F190}"/>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'EL-I Graphs'!$D$2:$D$4</c:f>
              <c:strCache>
                <c:ptCount val="3"/>
                <c:pt idx="0">
                  <c:v>Private</c:v>
                </c:pt>
                <c:pt idx="1">
                  <c:v>Public</c:v>
                </c:pt>
                <c:pt idx="2">
                  <c:v>Military</c:v>
                </c:pt>
              </c:strCache>
            </c:strRef>
          </c:cat>
          <c:val>
            <c:numRef>
              <c:f>'EL-I Graphs'!$E$2:$E$4</c:f>
              <c:numCache>
                <c:formatCode>0.00%</c:formatCode>
                <c:ptCount val="3"/>
                <c:pt idx="0">
                  <c:v>0.68382352941176472</c:v>
                </c:pt>
                <c:pt idx="1">
                  <c:v>0.3125</c:v>
                </c:pt>
                <c:pt idx="2">
                  <c:v>3.6764705882352941E-3</c:v>
                </c:pt>
              </c:numCache>
            </c:numRef>
          </c:val>
          <c:extLst>
            <c:ext xmlns:c16="http://schemas.microsoft.com/office/drawing/2014/chart" uri="{C3380CC4-5D6E-409C-BE32-E72D297353CC}">
              <c16:uniqueId val="{00000006-56DC-4BEA-86C5-4CC8CA82F1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Required Clinical Experiences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'EL-S Graphs'!$B$13</c:f>
              <c:strCache>
                <c:ptCount val="1"/>
                <c:pt idx="0">
                  <c:v>% SCPE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322-42E3-ACB1-42C0DBC1BF5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322-42E3-ACB1-42C0DBC1BF5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322-42E3-ACB1-42C0DBC1BF5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322-42E3-ACB1-42C0DBC1BF5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322-42E3-ACB1-42C0DBC1BF5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1322-42E3-ACB1-42C0DBC1BF5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1322-42E3-ACB1-42C0DBC1BF5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1322-42E3-ACB1-42C0DBC1BF57}"/>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'EL-S Graphs'!$A$14:$A$21</c:f>
              <c:strCache>
                <c:ptCount val="8"/>
                <c:pt idx="0">
                  <c:v>Elective/Other</c:v>
                </c:pt>
                <c:pt idx="1">
                  <c:v>Family Medicine</c:v>
                </c:pt>
                <c:pt idx="2">
                  <c:v>Internal Medicine</c:v>
                </c:pt>
                <c:pt idx="3">
                  <c:v>Emergency</c:v>
                </c:pt>
                <c:pt idx="4">
                  <c:v>Behavior &amp; Mental</c:v>
                </c:pt>
                <c:pt idx="5">
                  <c:v>Surgery</c:v>
                </c:pt>
                <c:pt idx="6">
                  <c:v>Pediatrics</c:v>
                </c:pt>
                <c:pt idx="7">
                  <c:v>Women's Health</c:v>
                </c:pt>
              </c:strCache>
            </c:strRef>
          </c:cat>
          <c:val>
            <c:numRef>
              <c:f>'EL-S Graphs'!$B$14:$B$21</c:f>
              <c:numCache>
                <c:formatCode>0.00%</c:formatCode>
                <c:ptCount val="8"/>
                <c:pt idx="0">
                  <c:v>0.25214241610755872</c:v>
                </c:pt>
                <c:pt idx="1">
                  <c:v>0.14048362680851387</c:v>
                </c:pt>
                <c:pt idx="2">
                  <c:v>0.12329581902793571</c:v>
                </c:pt>
                <c:pt idx="3">
                  <c:v>0.10272792825981186</c:v>
                </c:pt>
                <c:pt idx="4">
                  <c:v>9.8803085704476448E-2</c:v>
                </c:pt>
                <c:pt idx="5">
                  <c:v>9.887171683112711E-2</c:v>
                </c:pt>
                <c:pt idx="6">
                  <c:v>9.5127030983249719E-2</c:v>
                </c:pt>
                <c:pt idx="7">
                  <c:v>8.8548376277326563E-2</c:v>
                </c:pt>
              </c:numCache>
            </c:numRef>
          </c:val>
          <c:extLst>
            <c:ext xmlns:c16="http://schemas.microsoft.com/office/drawing/2014/chart" uri="{C3380CC4-5D6E-409C-BE32-E72D297353CC}">
              <c16:uniqueId val="{00000010-1322-42E3-ACB1-42C0DBC1BF5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Total Budget (n=270)</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Graphs'!$D$1</c:f>
              <c:strCache>
                <c:ptCount val="1"/>
                <c:pt idx="0">
                  <c:v>Norm Dist</c:v>
                </c:pt>
              </c:strCache>
            </c:strRef>
          </c:tx>
          <c:spPr>
            <a:ln w="9525" cap="rnd">
              <a:solidFill>
                <a:schemeClr val="accent1"/>
              </a:solidFill>
              <a:round/>
            </a:ln>
            <a:effectLst/>
          </c:spPr>
          <c:marker>
            <c:symbol val="none"/>
          </c:marker>
          <c:xVal>
            <c:numRef>
              <c:f>'EL-B Graphs'!$A$2:$A$271</c:f>
              <c:numCache>
                <c:formatCode>"$"#,##0.00</c:formatCode>
                <c:ptCount val="270"/>
                <c:pt idx="0">
                  <c:v>253422</c:v>
                </c:pt>
                <c:pt idx="1">
                  <c:v>488500</c:v>
                </c:pt>
                <c:pt idx="2">
                  <c:v>572650</c:v>
                </c:pt>
                <c:pt idx="3">
                  <c:v>633734</c:v>
                </c:pt>
                <c:pt idx="4">
                  <c:v>652300</c:v>
                </c:pt>
                <c:pt idx="5">
                  <c:v>897282</c:v>
                </c:pt>
                <c:pt idx="6">
                  <c:v>914997</c:v>
                </c:pt>
                <c:pt idx="7">
                  <c:v>934945</c:v>
                </c:pt>
                <c:pt idx="8">
                  <c:v>952581</c:v>
                </c:pt>
                <c:pt idx="9">
                  <c:v>983283</c:v>
                </c:pt>
                <c:pt idx="10">
                  <c:v>991894</c:v>
                </c:pt>
                <c:pt idx="11">
                  <c:v>1004482</c:v>
                </c:pt>
                <c:pt idx="12">
                  <c:v>1026675</c:v>
                </c:pt>
                <c:pt idx="13">
                  <c:v>1071360</c:v>
                </c:pt>
                <c:pt idx="14">
                  <c:v>1092802</c:v>
                </c:pt>
                <c:pt idx="15">
                  <c:v>1109015</c:v>
                </c:pt>
                <c:pt idx="16">
                  <c:v>1110238</c:v>
                </c:pt>
                <c:pt idx="17">
                  <c:v>1112712</c:v>
                </c:pt>
                <c:pt idx="18">
                  <c:v>1114532</c:v>
                </c:pt>
                <c:pt idx="19">
                  <c:v>1114956</c:v>
                </c:pt>
                <c:pt idx="20">
                  <c:v>1116523</c:v>
                </c:pt>
                <c:pt idx="21">
                  <c:v>1119251</c:v>
                </c:pt>
                <c:pt idx="22">
                  <c:v>1173978</c:v>
                </c:pt>
                <c:pt idx="23">
                  <c:v>1192625</c:v>
                </c:pt>
                <c:pt idx="24">
                  <c:v>1193684.25</c:v>
                </c:pt>
                <c:pt idx="25">
                  <c:v>1194762</c:v>
                </c:pt>
                <c:pt idx="26">
                  <c:v>1197468</c:v>
                </c:pt>
                <c:pt idx="27">
                  <c:v>1200418</c:v>
                </c:pt>
                <c:pt idx="28">
                  <c:v>1220249</c:v>
                </c:pt>
                <c:pt idx="29">
                  <c:v>1235783.25</c:v>
                </c:pt>
                <c:pt idx="30">
                  <c:v>1249252</c:v>
                </c:pt>
                <c:pt idx="31">
                  <c:v>1255297</c:v>
                </c:pt>
                <c:pt idx="32">
                  <c:v>1264098</c:v>
                </c:pt>
                <c:pt idx="33">
                  <c:v>1279260</c:v>
                </c:pt>
                <c:pt idx="34">
                  <c:v>1295221</c:v>
                </c:pt>
                <c:pt idx="35">
                  <c:v>1300361.875</c:v>
                </c:pt>
                <c:pt idx="36">
                  <c:v>1308323</c:v>
                </c:pt>
                <c:pt idx="37">
                  <c:v>1310165</c:v>
                </c:pt>
                <c:pt idx="38">
                  <c:v>1323502.25</c:v>
                </c:pt>
                <c:pt idx="39">
                  <c:v>1335318</c:v>
                </c:pt>
                <c:pt idx="40">
                  <c:v>1348874</c:v>
                </c:pt>
                <c:pt idx="41">
                  <c:v>1372587</c:v>
                </c:pt>
                <c:pt idx="42">
                  <c:v>1378769</c:v>
                </c:pt>
                <c:pt idx="43">
                  <c:v>1390907</c:v>
                </c:pt>
                <c:pt idx="44">
                  <c:v>1395491</c:v>
                </c:pt>
                <c:pt idx="45">
                  <c:v>1414497</c:v>
                </c:pt>
                <c:pt idx="46">
                  <c:v>1437427</c:v>
                </c:pt>
                <c:pt idx="47">
                  <c:v>1440247</c:v>
                </c:pt>
                <c:pt idx="48">
                  <c:v>1444942</c:v>
                </c:pt>
                <c:pt idx="49">
                  <c:v>1455322.125</c:v>
                </c:pt>
                <c:pt idx="50">
                  <c:v>1460720.5</c:v>
                </c:pt>
                <c:pt idx="51">
                  <c:v>1479559.75</c:v>
                </c:pt>
                <c:pt idx="52">
                  <c:v>1482600</c:v>
                </c:pt>
                <c:pt idx="53">
                  <c:v>1490056</c:v>
                </c:pt>
                <c:pt idx="54">
                  <c:v>1493582.5</c:v>
                </c:pt>
                <c:pt idx="55">
                  <c:v>1500000</c:v>
                </c:pt>
                <c:pt idx="56">
                  <c:v>1507099</c:v>
                </c:pt>
                <c:pt idx="57">
                  <c:v>1517934</c:v>
                </c:pt>
                <c:pt idx="58">
                  <c:v>1542696</c:v>
                </c:pt>
                <c:pt idx="59">
                  <c:v>1548583</c:v>
                </c:pt>
                <c:pt idx="60">
                  <c:v>1556450</c:v>
                </c:pt>
                <c:pt idx="61">
                  <c:v>1564740</c:v>
                </c:pt>
                <c:pt idx="62">
                  <c:v>1574326</c:v>
                </c:pt>
                <c:pt idx="63">
                  <c:v>1582358</c:v>
                </c:pt>
                <c:pt idx="64">
                  <c:v>1584191</c:v>
                </c:pt>
                <c:pt idx="65">
                  <c:v>1594593</c:v>
                </c:pt>
                <c:pt idx="66">
                  <c:v>1601560</c:v>
                </c:pt>
                <c:pt idx="67">
                  <c:v>1602232</c:v>
                </c:pt>
                <c:pt idx="68">
                  <c:v>1608540</c:v>
                </c:pt>
                <c:pt idx="69">
                  <c:v>1613614.25</c:v>
                </c:pt>
                <c:pt idx="70">
                  <c:v>1621317</c:v>
                </c:pt>
                <c:pt idx="71">
                  <c:v>1629630</c:v>
                </c:pt>
                <c:pt idx="72">
                  <c:v>1632209</c:v>
                </c:pt>
                <c:pt idx="73">
                  <c:v>1633678</c:v>
                </c:pt>
                <c:pt idx="74">
                  <c:v>1635378</c:v>
                </c:pt>
                <c:pt idx="75">
                  <c:v>1659430</c:v>
                </c:pt>
                <c:pt idx="76">
                  <c:v>1659756</c:v>
                </c:pt>
                <c:pt idx="77">
                  <c:v>1678593</c:v>
                </c:pt>
                <c:pt idx="78">
                  <c:v>1681096</c:v>
                </c:pt>
                <c:pt idx="79">
                  <c:v>1695394</c:v>
                </c:pt>
                <c:pt idx="80">
                  <c:v>1709468</c:v>
                </c:pt>
                <c:pt idx="81">
                  <c:v>1713215</c:v>
                </c:pt>
                <c:pt idx="82">
                  <c:v>1714302</c:v>
                </c:pt>
                <c:pt idx="83">
                  <c:v>1750492.5</c:v>
                </c:pt>
                <c:pt idx="84">
                  <c:v>1777635.75</c:v>
                </c:pt>
                <c:pt idx="85">
                  <c:v>1780666</c:v>
                </c:pt>
                <c:pt idx="86">
                  <c:v>1795819</c:v>
                </c:pt>
                <c:pt idx="87">
                  <c:v>1802774</c:v>
                </c:pt>
                <c:pt idx="88">
                  <c:v>1809904</c:v>
                </c:pt>
                <c:pt idx="89">
                  <c:v>1816162</c:v>
                </c:pt>
                <c:pt idx="90">
                  <c:v>1817000</c:v>
                </c:pt>
                <c:pt idx="91">
                  <c:v>1817966</c:v>
                </c:pt>
                <c:pt idx="92">
                  <c:v>1830485</c:v>
                </c:pt>
                <c:pt idx="93">
                  <c:v>1830757</c:v>
                </c:pt>
                <c:pt idx="94">
                  <c:v>1851400</c:v>
                </c:pt>
                <c:pt idx="95">
                  <c:v>1852743</c:v>
                </c:pt>
                <c:pt idx="96">
                  <c:v>1857913</c:v>
                </c:pt>
                <c:pt idx="97">
                  <c:v>1882723.5</c:v>
                </c:pt>
                <c:pt idx="98">
                  <c:v>1885500</c:v>
                </c:pt>
                <c:pt idx="99">
                  <c:v>1896698</c:v>
                </c:pt>
                <c:pt idx="100">
                  <c:v>1932071</c:v>
                </c:pt>
                <c:pt idx="101">
                  <c:v>1945275</c:v>
                </c:pt>
                <c:pt idx="102">
                  <c:v>1976266</c:v>
                </c:pt>
                <c:pt idx="103">
                  <c:v>1991968.125</c:v>
                </c:pt>
                <c:pt idx="104">
                  <c:v>1992900</c:v>
                </c:pt>
                <c:pt idx="105">
                  <c:v>1998288.75</c:v>
                </c:pt>
                <c:pt idx="106">
                  <c:v>2002274</c:v>
                </c:pt>
                <c:pt idx="107">
                  <c:v>2020788</c:v>
                </c:pt>
                <c:pt idx="108">
                  <c:v>2042313</c:v>
                </c:pt>
                <c:pt idx="109">
                  <c:v>2051599</c:v>
                </c:pt>
                <c:pt idx="110">
                  <c:v>2082551.125</c:v>
                </c:pt>
                <c:pt idx="111">
                  <c:v>2089246</c:v>
                </c:pt>
                <c:pt idx="112">
                  <c:v>2127181</c:v>
                </c:pt>
                <c:pt idx="113">
                  <c:v>2140400</c:v>
                </c:pt>
                <c:pt idx="114">
                  <c:v>2157196</c:v>
                </c:pt>
                <c:pt idx="115">
                  <c:v>2178643</c:v>
                </c:pt>
                <c:pt idx="116">
                  <c:v>2186188.5</c:v>
                </c:pt>
                <c:pt idx="117">
                  <c:v>2231309</c:v>
                </c:pt>
                <c:pt idx="118">
                  <c:v>2257924.5</c:v>
                </c:pt>
                <c:pt idx="119">
                  <c:v>2289020</c:v>
                </c:pt>
                <c:pt idx="120">
                  <c:v>2311614.5</c:v>
                </c:pt>
                <c:pt idx="121">
                  <c:v>2323249</c:v>
                </c:pt>
                <c:pt idx="122">
                  <c:v>2350844</c:v>
                </c:pt>
                <c:pt idx="123">
                  <c:v>2351859</c:v>
                </c:pt>
                <c:pt idx="124">
                  <c:v>2356932</c:v>
                </c:pt>
                <c:pt idx="125">
                  <c:v>2356932</c:v>
                </c:pt>
                <c:pt idx="126">
                  <c:v>2361517.5</c:v>
                </c:pt>
                <c:pt idx="127">
                  <c:v>2378969</c:v>
                </c:pt>
                <c:pt idx="128">
                  <c:v>2395078</c:v>
                </c:pt>
                <c:pt idx="129">
                  <c:v>2403573</c:v>
                </c:pt>
                <c:pt idx="130">
                  <c:v>2405974</c:v>
                </c:pt>
                <c:pt idx="131">
                  <c:v>2406403</c:v>
                </c:pt>
                <c:pt idx="132">
                  <c:v>2410596</c:v>
                </c:pt>
                <c:pt idx="133">
                  <c:v>2421950</c:v>
                </c:pt>
                <c:pt idx="134">
                  <c:v>2444678</c:v>
                </c:pt>
                <c:pt idx="135">
                  <c:v>2446175</c:v>
                </c:pt>
                <c:pt idx="136">
                  <c:v>2450500</c:v>
                </c:pt>
                <c:pt idx="137">
                  <c:v>2458259</c:v>
                </c:pt>
                <c:pt idx="138">
                  <c:v>2459533.75</c:v>
                </c:pt>
                <c:pt idx="139">
                  <c:v>2464438</c:v>
                </c:pt>
                <c:pt idx="140">
                  <c:v>2467697</c:v>
                </c:pt>
                <c:pt idx="141">
                  <c:v>2475301</c:v>
                </c:pt>
                <c:pt idx="142">
                  <c:v>2513067</c:v>
                </c:pt>
                <c:pt idx="143">
                  <c:v>2516259.75</c:v>
                </c:pt>
                <c:pt idx="144">
                  <c:v>2533840</c:v>
                </c:pt>
                <c:pt idx="145">
                  <c:v>2538616</c:v>
                </c:pt>
                <c:pt idx="146">
                  <c:v>2539725</c:v>
                </c:pt>
                <c:pt idx="147">
                  <c:v>2563979</c:v>
                </c:pt>
                <c:pt idx="148">
                  <c:v>2567496</c:v>
                </c:pt>
                <c:pt idx="149">
                  <c:v>2572236</c:v>
                </c:pt>
                <c:pt idx="150">
                  <c:v>2586474</c:v>
                </c:pt>
                <c:pt idx="151">
                  <c:v>2606749</c:v>
                </c:pt>
                <c:pt idx="152">
                  <c:v>2633616</c:v>
                </c:pt>
                <c:pt idx="153">
                  <c:v>2652496</c:v>
                </c:pt>
                <c:pt idx="154">
                  <c:v>2710920</c:v>
                </c:pt>
                <c:pt idx="155">
                  <c:v>2715755</c:v>
                </c:pt>
                <c:pt idx="156">
                  <c:v>2721970</c:v>
                </c:pt>
                <c:pt idx="157">
                  <c:v>2762813</c:v>
                </c:pt>
                <c:pt idx="158">
                  <c:v>2774792</c:v>
                </c:pt>
                <c:pt idx="159">
                  <c:v>2774993</c:v>
                </c:pt>
                <c:pt idx="160">
                  <c:v>2807402</c:v>
                </c:pt>
                <c:pt idx="161">
                  <c:v>2850000</c:v>
                </c:pt>
                <c:pt idx="162">
                  <c:v>2858792</c:v>
                </c:pt>
                <c:pt idx="163">
                  <c:v>2935626</c:v>
                </c:pt>
                <c:pt idx="164">
                  <c:v>2937968</c:v>
                </c:pt>
                <c:pt idx="165">
                  <c:v>2950387</c:v>
                </c:pt>
                <c:pt idx="166">
                  <c:v>2954670</c:v>
                </c:pt>
                <c:pt idx="167">
                  <c:v>2954950</c:v>
                </c:pt>
                <c:pt idx="168">
                  <c:v>2989002</c:v>
                </c:pt>
                <c:pt idx="169">
                  <c:v>2992695</c:v>
                </c:pt>
                <c:pt idx="170">
                  <c:v>3051401</c:v>
                </c:pt>
                <c:pt idx="171">
                  <c:v>3055563</c:v>
                </c:pt>
                <c:pt idx="172">
                  <c:v>3062763</c:v>
                </c:pt>
                <c:pt idx="173">
                  <c:v>3090240</c:v>
                </c:pt>
                <c:pt idx="174">
                  <c:v>3114990</c:v>
                </c:pt>
                <c:pt idx="175">
                  <c:v>3135000</c:v>
                </c:pt>
                <c:pt idx="176">
                  <c:v>3140855</c:v>
                </c:pt>
                <c:pt idx="177">
                  <c:v>3143403</c:v>
                </c:pt>
                <c:pt idx="178">
                  <c:v>3177000</c:v>
                </c:pt>
                <c:pt idx="179">
                  <c:v>3197596</c:v>
                </c:pt>
                <c:pt idx="180">
                  <c:v>3213000</c:v>
                </c:pt>
                <c:pt idx="181">
                  <c:v>3218020</c:v>
                </c:pt>
                <c:pt idx="182">
                  <c:v>3238698.75</c:v>
                </c:pt>
                <c:pt idx="183">
                  <c:v>3247700</c:v>
                </c:pt>
                <c:pt idx="184">
                  <c:v>3263911.25</c:v>
                </c:pt>
                <c:pt idx="185">
                  <c:v>3299575</c:v>
                </c:pt>
                <c:pt idx="186">
                  <c:v>3302806</c:v>
                </c:pt>
                <c:pt idx="187">
                  <c:v>3329532</c:v>
                </c:pt>
                <c:pt idx="188">
                  <c:v>3407482</c:v>
                </c:pt>
                <c:pt idx="189">
                  <c:v>3422000</c:v>
                </c:pt>
                <c:pt idx="190">
                  <c:v>3438436</c:v>
                </c:pt>
                <c:pt idx="191">
                  <c:v>3511124</c:v>
                </c:pt>
                <c:pt idx="192">
                  <c:v>3513312.25</c:v>
                </c:pt>
                <c:pt idx="193">
                  <c:v>3544436</c:v>
                </c:pt>
                <c:pt idx="194">
                  <c:v>3556356</c:v>
                </c:pt>
                <c:pt idx="195">
                  <c:v>3562832</c:v>
                </c:pt>
                <c:pt idx="196">
                  <c:v>3653907</c:v>
                </c:pt>
                <c:pt idx="197">
                  <c:v>3663501</c:v>
                </c:pt>
                <c:pt idx="198">
                  <c:v>3677281</c:v>
                </c:pt>
                <c:pt idx="199">
                  <c:v>3688000</c:v>
                </c:pt>
                <c:pt idx="200">
                  <c:v>3726000</c:v>
                </c:pt>
                <c:pt idx="201">
                  <c:v>3766250</c:v>
                </c:pt>
                <c:pt idx="202">
                  <c:v>3804305.75</c:v>
                </c:pt>
                <c:pt idx="203">
                  <c:v>3825734</c:v>
                </c:pt>
                <c:pt idx="204">
                  <c:v>3846388.5</c:v>
                </c:pt>
                <c:pt idx="205">
                  <c:v>3928418</c:v>
                </c:pt>
                <c:pt idx="206">
                  <c:v>3939195</c:v>
                </c:pt>
                <c:pt idx="207">
                  <c:v>3940174.5</c:v>
                </c:pt>
                <c:pt idx="208">
                  <c:v>3982802</c:v>
                </c:pt>
                <c:pt idx="209">
                  <c:v>4194114</c:v>
                </c:pt>
                <c:pt idx="210">
                  <c:v>4218058</c:v>
                </c:pt>
                <c:pt idx="211">
                  <c:v>4222720</c:v>
                </c:pt>
                <c:pt idx="212">
                  <c:v>4244993</c:v>
                </c:pt>
                <c:pt idx="213">
                  <c:v>4322723</c:v>
                </c:pt>
                <c:pt idx="214">
                  <c:v>4398622</c:v>
                </c:pt>
                <c:pt idx="215">
                  <c:v>4411931</c:v>
                </c:pt>
                <c:pt idx="216">
                  <c:v>4437582</c:v>
                </c:pt>
                <c:pt idx="217">
                  <c:v>4551951</c:v>
                </c:pt>
                <c:pt idx="218">
                  <c:v>4555275</c:v>
                </c:pt>
                <c:pt idx="219">
                  <c:v>4685094</c:v>
                </c:pt>
                <c:pt idx="220">
                  <c:v>4699556</c:v>
                </c:pt>
                <c:pt idx="221">
                  <c:v>4711000</c:v>
                </c:pt>
                <c:pt idx="222">
                  <c:v>4724272</c:v>
                </c:pt>
                <c:pt idx="223">
                  <c:v>4736134</c:v>
                </c:pt>
                <c:pt idx="224">
                  <c:v>4747428</c:v>
                </c:pt>
                <c:pt idx="225">
                  <c:v>4749315</c:v>
                </c:pt>
                <c:pt idx="226">
                  <c:v>4756804</c:v>
                </c:pt>
                <c:pt idx="227">
                  <c:v>4965935</c:v>
                </c:pt>
                <c:pt idx="228">
                  <c:v>4983300</c:v>
                </c:pt>
                <c:pt idx="229">
                  <c:v>5031300</c:v>
                </c:pt>
                <c:pt idx="230">
                  <c:v>5047369</c:v>
                </c:pt>
                <c:pt idx="231">
                  <c:v>5056600</c:v>
                </c:pt>
                <c:pt idx="232">
                  <c:v>5063862</c:v>
                </c:pt>
                <c:pt idx="233">
                  <c:v>5163542</c:v>
                </c:pt>
                <c:pt idx="234">
                  <c:v>5213948</c:v>
                </c:pt>
                <c:pt idx="235">
                  <c:v>5217408</c:v>
                </c:pt>
                <c:pt idx="236">
                  <c:v>5235180</c:v>
                </c:pt>
                <c:pt idx="237">
                  <c:v>5245500</c:v>
                </c:pt>
                <c:pt idx="238">
                  <c:v>5255000</c:v>
                </c:pt>
                <c:pt idx="239">
                  <c:v>5287000</c:v>
                </c:pt>
                <c:pt idx="240">
                  <c:v>5294100</c:v>
                </c:pt>
                <c:pt idx="241">
                  <c:v>5301076</c:v>
                </c:pt>
                <c:pt idx="242">
                  <c:v>5322194</c:v>
                </c:pt>
                <c:pt idx="243">
                  <c:v>5378317</c:v>
                </c:pt>
                <c:pt idx="244">
                  <c:v>5521869</c:v>
                </c:pt>
                <c:pt idx="245">
                  <c:v>5568590</c:v>
                </c:pt>
                <c:pt idx="246">
                  <c:v>5962820</c:v>
                </c:pt>
                <c:pt idx="247">
                  <c:v>6112578</c:v>
                </c:pt>
                <c:pt idx="248">
                  <c:v>6114703</c:v>
                </c:pt>
                <c:pt idx="249">
                  <c:v>6326561</c:v>
                </c:pt>
                <c:pt idx="250">
                  <c:v>6337984</c:v>
                </c:pt>
                <c:pt idx="251">
                  <c:v>6347000</c:v>
                </c:pt>
                <c:pt idx="252">
                  <c:v>6478766</c:v>
                </c:pt>
                <c:pt idx="253">
                  <c:v>6917500</c:v>
                </c:pt>
                <c:pt idx="254">
                  <c:v>6992340</c:v>
                </c:pt>
                <c:pt idx="255">
                  <c:v>7222307</c:v>
                </c:pt>
                <c:pt idx="256">
                  <c:v>7452205.5</c:v>
                </c:pt>
                <c:pt idx="257">
                  <c:v>7588510</c:v>
                </c:pt>
                <c:pt idx="258">
                  <c:v>7607271</c:v>
                </c:pt>
                <c:pt idx="259">
                  <c:v>7742779</c:v>
                </c:pt>
                <c:pt idx="260">
                  <c:v>8725078</c:v>
                </c:pt>
                <c:pt idx="261">
                  <c:v>8961306</c:v>
                </c:pt>
                <c:pt idx="262">
                  <c:v>9558991</c:v>
                </c:pt>
                <c:pt idx="263">
                  <c:v>10304000</c:v>
                </c:pt>
                <c:pt idx="264">
                  <c:v>10312918</c:v>
                </c:pt>
                <c:pt idx="265">
                  <c:v>10523934</c:v>
                </c:pt>
                <c:pt idx="266">
                  <c:v>11374960</c:v>
                </c:pt>
                <c:pt idx="267">
                  <c:v>12307872</c:v>
                </c:pt>
                <c:pt idx="268">
                  <c:v>12509161</c:v>
                </c:pt>
                <c:pt idx="269">
                  <c:v>16056726</c:v>
                </c:pt>
              </c:numCache>
            </c:numRef>
          </c:xVal>
          <c:yVal>
            <c:numRef>
              <c:f>'EL-B Graphs'!$D$2:$D$271</c:f>
              <c:numCache>
                <c:formatCode>0.0000E+00</c:formatCode>
                <c:ptCount val="270"/>
                <c:pt idx="0">
                  <c:v>7.9871084184001008E-8</c:v>
                </c:pt>
                <c:pt idx="1">
                  <c:v>9.0833269580118995E-8</c:v>
                </c:pt>
                <c:pt idx="2">
                  <c:v>9.4855590556547902E-8</c:v>
                </c:pt>
                <c:pt idx="3">
                  <c:v>9.7798976631574838E-8</c:v>
                </c:pt>
                <c:pt idx="4">
                  <c:v>9.8696848191151651E-8</c:v>
                </c:pt>
                <c:pt idx="5">
                  <c:v>1.106234850951308E-7</c:v>
                </c:pt>
                <c:pt idx="6">
                  <c:v>1.114874930168156E-7</c:v>
                </c:pt>
                <c:pt idx="7">
                  <c:v>1.1245997095371578E-7</c:v>
                </c:pt>
                <c:pt idx="8">
                  <c:v>1.1331922604214195E-7</c:v>
                </c:pt>
                <c:pt idx="9">
                  <c:v>1.1481358843986667E-7</c:v>
                </c:pt>
                <c:pt idx="10">
                  <c:v>1.1523230683199692E-7</c:v>
                </c:pt>
                <c:pt idx="11">
                  <c:v>1.1584404303285634E-7</c:v>
                </c:pt>
                <c:pt idx="12">
                  <c:v>1.169213712467679E-7</c:v>
                </c:pt>
                <c:pt idx="13">
                  <c:v>1.1908514350614122E-7</c:v>
                </c:pt>
                <c:pt idx="14">
                  <c:v>1.2012042224912508E-7</c:v>
                </c:pt>
                <c:pt idx="15">
                  <c:v>1.2090175918977919E-7</c:v>
                </c:pt>
                <c:pt idx="16">
                  <c:v>1.2096064365827372E-7</c:v>
                </c:pt>
                <c:pt idx="17">
                  <c:v>1.2107973676297731E-7</c:v>
                </c:pt>
                <c:pt idx="18">
                  <c:v>1.2116732706641253E-7</c:v>
                </c:pt>
                <c:pt idx="19">
                  <c:v>1.2118773019173902E-7</c:v>
                </c:pt>
                <c:pt idx="20">
                  <c:v>1.2126312680696389E-7</c:v>
                </c:pt>
                <c:pt idx="21">
                  <c:v>1.213943537540053E-7</c:v>
                </c:pt>
                <c:pt idx="22">
                  <c:v>1.2401780767602537E-7</c:v>
                </c:pt>
                <c:pt idx="23">
                  <c:v>1.2490734653897109E-7</c:v>
                </c:pt>
                <c:pt idx="24">
                  <c:v>1.2495780521394041E-7</c:v>
                </c:pt>
                <c:pt idx="25">
                  <c:v>1.2500913704897796E-7</c:v>
                </c:pt>
                <c:pt idx="26">
                  <c:v>1.2513798408496512E-7</c:v>
                </c:pt>
                <c:pt idx="27">
                  <c:v>1.2527838979795538E-7</c:v>
                </c:pt>
                <c:pt idx="28">
                  <c:v>1.2622059733785018E-7</c:v>
                </c:pt>
                <c:pt idx="29">
                  <c:v>1.2695657231198502E-7</c:v>
                </c:pt>
                <c:pt idx="30">
                  <c:v>1.2759313563786818E-7</c:v>
                </c:pt>
                <c:pt idx="31">
                  <c:v>1.2787835163844254E-7</c:v>
                </c:pt>
                <c:pt idx="32">
                  <c:v>1.2829305158512064E-7</c:v>
                </c:pt>
                <c:pt idx="33">
                  <c:v>1.2900590989782615E-7</c:v>
                </c:pt>
                <c:pt idx="34">
                  <c:v>1.2975411470775972E-7</c:v>
                </c:pt>
                <c:pt idx="35">
                  <c:v>1.2999460460408268E-7</c:v>
                </c:pt>
                <c:pt idx="36">
                  <c:v>1.3036653442339399E-7</c:v>
                </c:pt>
                <c:pt idx="37">
                  <c:v>1.3045250339449988E-7</c:v>
                </c:pt>
                <c:pt idx="38">
                  <c:v>1.3107399129736166E-7</c:v>
                </c:pt>
                <c:pt idx="39">
                  <c:v>1.3162310901530092E-7</c:v>
                </c:pt>
                <c:pt idx="40">
                  <c:v>1.322513496605203E-7</c:v>
                </c:pt>
                <c:pt idx="41">
                  <c:v>1.3334564323799599E-7</c:v>
                </c:pt>
                <c:pt idx="42">
                  <c:v>1.3362992128046126E-7</c:v>
                </c:pt>
                <c:pt idx="43">
                  <c:v>1.3418684042173165E-7</c:v>
                </c:pt>
                <c:pt idx="44">
                  <c:v>1.343967293011883E-7</c:v>
                </c:pt>
                <c:pt idx="45">
                  <c:v>1.3526435527093408E-7</c:v>
                </c:pt>
                <c:pt idx="46">
                  <c:v>1.3630535400488144E-7</c:v>
                </c:pt>
                <c:pt idx="47">
                  <c:v>1.3643293217846482E-7</c:v>
                </c:pt>
                <c:pt idx="48">
                  <c:v>1.3664511508059858E-7</c:v>
                </c:pt>
                <c:pt idx="49">
                  <c:v>1.3711323656077189E-7</c:v>
                </c:pt>
                <c:pt idx="50">
                  <c:v>1.3735614558168616E-7</c:v>
                </c:pt>
                <c:pt idx="51">
                  <c:v>1.3820086268656812E-7</c:v>
                </c:pt>
                <c:pt idx="52">
                  <c:v>1.38336739986902E-7</c:v>
                </c:pt>
                <c:pt idx="53">
                  <c:v>1.386694411033976E-7</c:v>
                </c:pt>
                <c:pt idx="54">
                  <c:v>1.388265368020499E-7</c:v>
                </c:pt>
                <c:pt idx="55">
                  <c:v>1.391119800768155E-7</c:v>
                </c:pt>
                <c:pt idx="56">
                  <c:v>1.3942707047543675E-7</c:v>
                </c:pt>
                <c:pt idx="57">
                  <c:v>1.3990661911816137E-7</c:v>
                </c:pt>
                <c:pt idx="58">
                  <c:v>1.4099623490064701E-7</c:v>
                </c:pt>
                <c:pt idx="59">
                  <c:v>1.4125396000769674E-7</c:v>
                </c:pt>
                <c:pt idx="60">
                  <c:v>1.4159755758181309E-7</c:v>
                </c:pt>
                <c:pt idx="61">
                  <c:v>1.4195861722552466E-7</c:v>
                </c:pt>
                <c:pt idx="62">
                  <c:v>1.4237481030074961E-7</c:v>
                </c:pt>
                <c:pt idx="63">
                  <c:v>1.4272243664248735E-7</c:v>
                </c:pt>
                <c:pt idx="64">
                  <c:v>1.4280162770550696E-7</c:v>
                </c:pt>
                <c:pt idx="65">
                  <c:v>1.4325001972227855E-7</c:v>
                </c:pt>
                <c:pt idx="66">
                  <c:v>1.4354937697942218E-7</c:v>
                </c:pt>
                <c:pt idx="67">
                  <c:v>1.4357821014002874E-7</c:v>
                </c:pt>
                <c:pt idx="68">
                  <c:v>1.4384850813047925E-7</c:v>
                </c:pt>
                <c:pt idx="69">
                  <c:v>1.4406547015913946E-7</c:v>
                </c:pt>
                <c:pt idx="70">
                  <c:v>1.4439401280666522E-7</c:v>
                </c:pt>
                <c:pt idx="71">
                  <c:v>1.4474748171466533E-7</c:v>
                </c:pt>
                <c:pt idx="72">
                  <c:v>1.4485690630554875E-7</c:v>
                </c:pt>
                <c:pt idx="73">
                  <c:v>1.4491918470142283E-7</c:v>
                </c:pt>
                <c:pt idx="74">
                  <c:v>1.4499121102622295E-7</c:v>
                </c:pt>
                <c:pt idx="75">
                  <c:v>1.4600498200680718E-7</c:v>
                </c:pt>
                <c:pt idx="76">
                  <c:v>1.4601865419108732E-7</c:v>
                </c:pt>
                <c:pt idx="77">
                  <c:v>1.4680549787036312E-7</c:v>
                </c:pt>
                <c:pt idx="78">
                  <c:v>1.4690957853084726E-7</c:v>
                </c:pt>
                <c:pt idx="79">
                  <c:v>1.4750196661466169E-7</c:v>
                </c:pt>
                <c:pt idx="80">
                  <c:v>1.4808144452856395E-7</c:v>
                </c:pt>
                <c:pt idx="81">
                  <c:v>1.4823510746489061E-7</c:v>
                </c:pt>
                <c:pt idx="82">
                  <c:v>1.4827963615843034E-7</c:v>
                </c:pt>
                <c:pt idx="83">
                  <c:v>1.4974946025801886E-7</c:v>
                </c:pt>
                <c:pt idx="84">
                  <c:v>1.5083524936108233E-7</c:v>
                </c:pt>
                <c:pt idx="85">
                  <c:v>1.5095556170100271E-7</c:v>
                </c:pt>
                <c:pt idx="86">
                  <c:v>1.5155442361679905E-7</c:v>
                </c:pt>
                <c:pt idx="87">
                  <c:v>1.5182773320378711E-7</c:v>
                </c:pt>
                <c:pt idx="88">
                  <c:v>1.5210689111887756E-7</c:v>
                </c:pt>
                <c:pt idx="89">
                  <c:v>1.5235104384730935E-7</c:v>
                </c:pt>
                <c:pt idx="90">
                  <c:v>1.5238367636773235E-7</c:v>
                </c:pt>
                <c:pt idx="91">
                  <c:v>1.5242127522024212E-7</c:v>
                </c:pt>
                <c:pt idx="92">
                  <c:v>1.5290677947501631E-7</c:v>
                </c:pt>
                <c:pt idx="93">
                  <c:v>1.529172915161379E-7</c:v>
                </c:pt>
                <c:pt idx="94">
                  <c:v>1.5371050638589259E-7</c:v>
                </c:pt>
                <c:pt idx="95">
                  <c:v>1.5376179618290636E-7</c:v>
                </c:pt>
                <c:pt idx="96">
                  <c:v>1.5395887797214791E-7</c:v>
                </c:pt>
                <c:pt idx="97">
                  <c:v>1.5489656347927085E-7</c:v>
                </c:pt>
                <c:pt idx="98">
                  <c:v>1.5500065579620257E-7</c:v>
                </c:pt>
                <c:pt idx="99">
                  <c:v>1.5541873230450099E-7</c:v>
                </c:pt>
                <c:pt idx="100">
                  <c:v>1.5672076780138578E-7</c:v>
                </c:pt>
                <c:pt idx="101">
                  <c:v>1.5719941413553869E-7</c:v>
                </c:pt>
                <c:pt idx="102">
                  <c:v>1.5830672664231885E-7</c:v>
                </c:pt>
                <c:pt idx="103">
                  <c:v>1.5885899475150683E-7</c:v>
                </c:pt>
                <c:pt idx="104">
                  <c:v>1.5889158239445375E-7</c:v>
                </c:pt>
                <c:pt idx="105">
                  <c:v>1.5907961163535379E-7</c:v>
                </c:pt>
                <c:pt idx="106">
                  <c:v>1.5921821201831795E-7</c:v>
                </c:pt>
                <c:pt idx="107">
                  <c:v>1.5985696908021992E-7</c:v>
                </c:pt>
                <c:pt idx="108">
                  <c:v>1.6058887593417414E-7</c:v>
                </c:pt>
                <c:pt idx="109">
                  <c:v>1.6090101630257896E-7</c:v>
                </c:pt>
                <c:pt idx="110">
                  <c:v>1.6192549556163746E-7</c:v>
                </c:pt>
                <c:pt idx="111">
                  <c:v>1.6214382398173079E-7</c:v>
                </c:pt>
                <c:pt idx="112">
                  <c:v>1.6335861452486744E-7</c:v>
                </c:pt>
                <c:pt idx="113">
                  <c:v>1.6377289379579018E-7</c:v>
                </c:pt>
                <c:pt idx="114">
                  <c:v>1.6429243934743831E-7</c:v>
                </c:pt>
                <c:pt idx="115">
                  <c:v>1.6494460769646527E-7</c:v>
                </c:pt>
                <c:pt idx="116">
                  <c:v>1.6517102572471996E-7</c:v>
                </c:pt>
                <c:pt idx="117">
                  <c:v>1.6649156107985268E-7</c:v>
                </c:pt>
                <c:pt idx="118">
                  <c:v>1.6724325806511187E-7</c:v>
                </c:pt>
                <c:pt idx="119">
                  <c:v>1.6809536350686866E-7</c:v>
                </c:pt>
                <c:pt idx="120">
                  <c:v>1.6869660331615969E-7</c:v>
                </c:pt>
                <c:pt idx="121">
                  <c:v>1.6900024938417073E-7</c:v>
                </c:pt>
                <c:pt idx="122">
                  <c:v>1.6970410707288617E-7</c:v>
                </c:pt>
                <c:pt idx="123">
                  <c:v>1.6972955522343138E-7</c:v>
                </c:pt>
                <c:pt idx="124">
                  <c:v>1.6985627408678705E-7</c:v>
                </c:pt>
                <c:pt idx="125">
                  <c:v>1.6985627408678705E-7</c:v>
                </c:pt>
                <c:pt idx="126">
                  <c:v>1.6997013800797122E-7</c:v>
                </c:pt>
                <c:pt idx="127">
                  <c:v>1.7039757210687962E-7</c:v>
                </c:pt>
                <c:pt idx="128">
                  <c:v>1.7078376866479376E-7</c:v>
                </c:pt>
                <c:pt idx="129">
                  <c:v>1.7098417631582287E-7</c:v>
                </c:pt>
                <c:pt idx="130">
                  <c:v>1.7104041032960647E-7</c:v>
                </c:pt>
                <c:pt idx="131">
                  <c:v>1.7105043898084508E-7</c:v>
                </c:pt>
                <c:pt idx="132">
                  <c:v>1.7114815446177467E-7</c:v>
                </c:pt>
                <c:pt idx="133">
                  <c:v>1.7140998235767098E-7</c:v>
                </c:pt>
                <c:pt idx="134">
                  <c:v>1.7192187472897647E-7</c:v>
                </c:pt>
                <c:pt idx="135">
                  <c:v>1.719550158059684E-7</c:v>
                </c:pt>
                <c:pt idx="136">
                  <c:v>1.7205036313947658E-7</c:v>
                </c:pt>
                <c:pt idx="137">
                  <c:v>1.7221991950076854E-7</c:v>
                </c:pt>
                <c:pt idx="138">
                  <c:v>1.7224759240788818E-7</c:v>
                </c:pt>
                <c:pt idx="139">
                  <c:v>1.7235357113792932E-7</c:v>
                </c:pt>
                <c:pt idx="140">
                  <c:v>1.7242357025076629E-7</c:v>
                </c:pt>
                <c:pt idx="141">
                  <c:v>1.7258556746131791E-7</c:v>
                </c:pt>
                <c:pt idx="142">
                  <c:v>1.7336244577940098E-7</c:v>
                </c:pt>
                <c:pt idx="143">
                  <c:v>1.7342599662995886E-7</c:v>
                </c:pt>
                <c:pt idx="144">
                  <c:v>1.7376994552310376E-7</c:v>
                </c:pt>
                <c:pt idx="145">
                  <c:v>1.7386163153746822E-7</c:v>
                </c:pt>
                <c:pt idx="146">
                  <c:v>1.7388281376724796E-7</c:v>
                </c:pt>
                <c:pt idx="147">
                  <c:v>1.7433590441845125E-7</c:v>
                </c:pt>
                <c:pt idx="148">
                  <c:v>1.7439998612210814E-7</c:v>
                </c:pt>
                <c:pt idx="149">
                  <c:v>1.7448570024715187E-7</c:v>
                </c:pt>
                <c:pt idx="150">
                  <c:v>1.7473866058175689E-7</c:v>
                </c:pt>
                <c:pt idx="151">
                  <c:v>1.7508715661284106E-7</c:v>
                </c:pt>
                <c:pt idx="152">
                  <c:v>1.7552761183876686E-7</c:v>
                </c:pt>
                <c:pt idx="153">
                  <c:v>1.7582247875989185E-7</c:v>
                </c:pt>
                <c:pt idx="154">
                  <c:v>1.7665761576482954E-7</c:v>
                </c:pt>
                <c:pt idx="155">
                  <c:v>1.7672145652657153E-7</c:v>
                </c:pt>
                <c:pt idx="156">
                  <c:v>1.7680232822236473E-7</c:v>
                </c:pt>
                <c:pt idx="157">
                  <c:v>1.7730034897210533E-7</c:v>
                </c:pt>
                <c:pt idx="158">
                  <c:v>1.774353601871963E-7</c:v>
                </c:pt>
                <c:pt idx="159">
                  <c:v>1.7743758266494039E-7</c:v>
                </c:pt>
                <c:pt idx="160">
                  <c:v>1.777773508066053E-7</c:v>
                </c:pt>
                <c:pt idx="161">
                  <c:v>1.7816751768627478E-7</c:v>
                </c:pt>
                <c:pt idx="162">
                  <c:v>1.782400321468596E-7</c:v>
                </c:pt>
                <c:pt idx="163">
                  <c:v>1.7875637772875714E-7</c:v>
                </c:pt>
                <c:pt idx="164">
                  <c:v>1.7876879755664746E-7</c:v>
                </c:pt>
                <c:pt idx="165">
                  <c:v>1.7883136541874966E-7</c:v>
                </c:pt>
                <c:pt idx="166">
                  <c:v>1.788516585159546E-7</c:v>
                </c:pt>
                <c:pt idx="167">
                  <c:v>1.7885296221094746E-7</c:v>
                </c:pt>
                <c:pt idx="168">
                  <c:v>1.7899048037410982E-7</c:v>
                </c:pt>
                <c:pt idx="169">
                  <c:v>1.7900288487754396E-7</c:v>
                </c:pt>
                <c:pt idx="170">
                  <c:v>1.7913401082454833E-7</c:v>
                </c:pt>
                <c:pt idx="171">
                  <c:v>1.7913858438806322E-7</c:v>
                </c:pt>
                <c:pt idx="172">
                  <c:v>1.7914501892249839E-7</c:v>
                </c:pt>
                <c:pt idx="173">
                  <c:v>1.7915236399131043E-7</c:v>
                </c:pt>
                <c:pt idx="174">
                  <c:v>1.7913563076617595E-7</c:v>
                </c:pt>
                <c:pt idx="175">
                  <c:v>1.7910592757040532E-7</c:v>
                </c:pt>
                <c:pt idx="176">
                  <c:v>1.7909450245039312E-7</c:v>
                </c:pt>
                <c:pt idx="177">
                  <c:v>1.7908914401735138E-7</c:v>
                </c:pt>
                <c:pt idx="178">
                  <c:v>1.7899658577355271E-7</c:v>
                </c:pt>
                <c:pt idx="179">
                  <c:v>1.7891973078288954E-7</c:v>
                </c:pt>
                <c:pt idx="180">
                  <c:v>1.7885227062060309E-7</c:v>
                </c:pt>
                <c:pt idx="181">
                  <c:v>1.7882844280031517E-7</c:v>
                </c:pt>
                <c:pt idx="182">
                  <c:v>1.7872074615153328E-7</c:v>
                </c:pt>
                <c:pt idx="183">
                  <c:v>1.7866907410574129E-7</c:v>
                </c:pt>
                <c:pt idx="184">
                  <c:v>1.7856869099087934E-7</c:v>
                </c:pt>
                <c:pt idx="185">
                  <c:v>1.7831478596792557E-7</c:v>
                </c:pt>
                <c:pt idx="186">
                  <c:v>1.7828954178044731E-7</c:v>
                </c:pt>
                <c:pt idx="187">
                  <c:v>1.7806648961104475E-7</c:v>
                </c:pt>
                <c:pt idx="188">
                  <c:v>1.7727161217358942E-7</c:v>
                </c:pt>
                <c:pt idx="189">
                  <c:v>1.7709998638022636E-7</c:v>
                </c:pt>
                <c:pt idx="190">
                  <c:v>1.7689681239828951E-7</c:v>
                </c:pt>
                <c:pt idx="191">
                  <c:v>1.7588614029362225E-7</c:v>
                </c:pt>
                <c:pt idx="192">
                  <c:v>1.7585289870765869E-7</c:v>
                </c:pt>
                <c:pt idx="193">
                  <c:v>1.7536244539072394E-7</c:v>
                </c:pt>
                <c:pt idx="194">
                  <c:v>1.7516590803021825E-7</c:v>
                </c:pt>
                <c:pt idx="195">
                  <c:v>1.7505712101920578E-7</c:v>
                </c:pt>
                <c:pt idx="196">
                  <c:v>1.7337894671601897E-7</c:v>
                </c:pt>
                <c:pt idx="197">
                  <c:v>1.7318623756559745E-7</c:v>
                </c:pt>
                <c:pt idx="198">
                  <c:v>1.7290420578763513E-7</c:v>
                </c:pt>
                <c:pt idx="199">
                  <c:v>1.7268056787994097E-7</c:v>
                </c:pt>
                <c:pt idx="200">
                  <c:v>1.7185799128034855E-7</c:v>
                </c:pt>
                <c:pt idx="201">
                  <c:v>1.7093668823429368E-7</c:v>
                </c:pt>
                <c:pt idx="202">
                  <c:v>1.7001905874319032E-7</c:v>
                </c:pt>
                <c:pt idx="203">
                  <c:v>1.6948274973498383E-7</c:v>
                </c:pt>
                <c:pt idx="204">
                  <c:v>1.6895259934833943E-7</c:v>
                </c:pt>
                <c:pt idx="205">
                  <c:v>1.6672176365267898E-7</c:v>
                </c:pt>
                <c:pt idx="206">
                  <c:v>1.6641409134298279E-7</c:v>
                </c:pt>
                <c:pt idx="207">
                  <c:v>1.6638596258886248E-7</c:v>
                </c:pt>
                <c:pt idx="208">
                  <c:v>1.6513544927022955E-7</c:v>
                </c:pt>
                <c:pt idx="209">
                  <c:v>1.5821546458330747E-7</c:v>
                </c:pt>
                <c:pt idx="210">
                  <c:v>1.5736047154857429E-7</c:v>
                </c:pt>
                <c:pt idx="211">
                  <c:v>1.5719242508916049E-7</c:v>
                </c:pt>
                <c:pt idx="212">
                  <c:v>1.5638258583012065E-7</c:v>
                </c:pt>
                <c:pt idx="213">
                  <c:v>1.5346856102592763E-7</c:v>
                </c:pt>
                <c:pt idx="214">
                  <c:v>1.5049853286919914E-7</c:v>
                </c:pt>
                <c:pt idx="215">
                  <c:v>1.4996573481418988E-7</c:v>
                </c:pt>
                <c:pt idx="216">
                  <c:v>1.4892915771703926E-7</c:v>
                </c:pt>
                <c:pt idx="217">
                  <c:v>1.441609480009038E-7</c:v>
                </c:pt>
                <c:pt idx="218">
                  <c:v>1.4401899141857971E-7</c:v>
                </c:pt>
                <c:pt idx="219">
                  <c:v>1.3834153722439827E-7</c:v>
                </c:pt>
                <c:pt idx="220">
                  <c:v>1.3769410869156313E-7</c:v>
                </c:pt>
                <c:pt idx="221">
                  <c:v>1.3717983597320364E-7</c:v>
                </c:pt>
                <c:pt idx="222">
                  <c:v>1.3658130358775948E-7</c:v>
                </c:pt>
                <c:pt idx="223">
                  <c:v>1.3604447906220966E-7</c:v>
                </c:pt>
                <c:pt idx="224">
                  <c:v>1.3553174677386495E-7</c:v>
                </c:pt>
                <c:pt idx="225">
                  <c:v>1.3544592844384951E-7</c:v>
                </c:pt>
                <c:pt idx="226">
                  <c:v>1.3510491725161699E-7</c:v>
                </c:pt>
                <c:pt idx="227">
                  <c:v>1.2534730322697156E-7</c:v>
                </c:pt>
                <c:pt idx="228">
                  <c:v>1.2452010845228534E-7</c:v>
                </c:pt>
                <c:pt idx="229">
                  <c:v>1.2222320878339119E-7</c:v>
                </c:pt>
                <c:pt idx="230">
                  <c:v>1.2145117045145747E-7</c:v>
                </c:pt>
                <c:pt idx="231">
                  <c:v>1.2100702297733104E-7</c:v>
                </c:pt>
                <c:pt idx="232">
                  <c:v>1.206572981316967E-7</c:v>
                </c:pt>
                <c:pt idx="233">
                  <c:v>1.1583322884433328E-7</c:v>
                </c:pt>
                <c:pt idx="234">
                  <c:v>1.1338119719987345E-7</c:v>
                </c:pt>
                <c:pt idx="235">
                  <c:v>1.1321267214099424E-7</c:v>
                </c:pt>
                <c:pt idx="236">
                  <c:v>1.1234672222958376E-7</c:v>
                </c:pt>
                <c:pt idx="237">
                  <c:v>1.118436484973562E-7</c:v>
                </c:pt>
                <c:pt idx="238">
                  <c:v>1.1138042458186137E-7</c:v>
                </c:pt>
                <c:pt idx="239">
                  <c:v>1.0981945429849035E-7</c:v>
                </c:pt>
                <c:pt idx="240">
                  <c:v>1.0947302587018849E-7</c:v>
                </c:pt>
                <c:pt idx="241">
                  <c:v>1.0913263157614628E-7</c:v>
                </c:pt>
                <c:pt idx="242">
                  <c:v>1.081021487491964E-7</c:v>
                </c:pt>
                <c:pt idx="243">
                  <c:v>1.0536452643347355E-7</c:v>
                </c:pt>
                <c:pt idx="244">
                  <c:v>9.8388749343726259E-8</c:v>
                </c:pt>
                <c:pt idx="245">
                  <c:v>9.6133317769707061E-8</c:v>
                </c:pt>
                <c:pt idx="246">
                  <c:v>7.767450671334675E-8</c:v>
                </c:pt>
                <c:pt idx="247">
                  <c:v>7.1045464749976287E-8</c:v>
                </c:pt>
                <c:pt idx="248">
                  <c:v>7.0953282522524319E-8</c:v>
                </c:pt>
                <c:pt idx="249">
                  <c:v>6.205415778147823E-8</c:v>
                </c:pt>
                <c:pt idx="250">
                  <c:v>6.1591541008562328E-8</c:v>
                </c:pt>
                <c:pt idx="251">
                  <c:v>6.1227703534819798E-8</c:v>
                </c:pt>
                <c:pt idx="252">
                  <c:v>5.6044190456235646E-8</c:v>
                </c:pt>
                <c:pt idx="253">
                  <c:v>4.0705553038212277E-8</c:v>
                </c:pt>
                <c:pt idx="254">
                  <c:v>3.8395528933170213E-8</c:v>
                </c:pt>
                <c:pt idx="255">
                  <c:v>3.185997306520863E-8</c:v>
                </c:pt>
                <c:pt idx="256">
                  <c:v>2.6158005376030122E-8</c:v>
                </c:pt>
                <c:pt idx="257">
                  <c:v>2.3154918061794844E-8</c:v>
                </c:pt>
                <c:pt idx="258">
                  <c:v>2.2762828709011134E-8</c:v>
                </c:pt>
                <c:pt idx="259">
                  <c:v>2.007884577963138E-8</c:v>
                </c:pt>
                <c:pt idx="260">
                  <c:v>7.2389429609712732E-9</c:v>
                </c:pt>
                <c:pt idx="261">
                  <c:v>5.5019912894167501E-9</c:v>
                </c:pt>
                <c:pt idx="262">
                  <c:v>2.6134657255537515E-9</c:v>
                </c:pt>
                <c:pt idx="263">
                  <c:v>9.3415219310760875E-10</c:v>
                </c:pt>
                <c:pt idx="264">
                  <c:v>9.2209332471029622E-10</c:v>
                </c:pt>
                <c:pt idx="265">
                  <c:v>6.7487706849757255E-10</c:v>
                </c:pt>
                <c:pt idx="266">
                  <c:v>1.7497356612451446E-10</c:v>
                </c:pt>
                <c:pt idx="267">
                  <c:v>3.3684623379460233E-11</c:v>
                </c:pt>
                <c:pt idx="268">
                  <c:v>2.3069920317549325E-11</c:v>
                </c:pt>
                <c:pt idx="269">
                  <c:v>7.6469512204638872E-15</c:v>
                </c:pt>
              </c:numCache>
            </c:numRef>
          </c:yVal>
          <c:smooth val="1"/>
          <c:extLst>
            <c:ext xmlns:c16="http://schemas.microsoft.com/office/drawing/2014/chart" uri="{C3380CC4-5D6E-409C-BE32-E72D297353CC}">
              <c16:uniqueId val="{00000000-6192-442B-B0D9-C0DADE24DD3A}"/>
            </c:ext>
          </c:extLst>
        </c:ser>
        <c:dLbls>
          <c:showLegendKey val="0"/>
          <c:showVal val="0"/>
          <c:showCatName val="0"/>
          <c:showSerName val="0"/>
          <c:showPercent val="0"/>
          <c:showBubbleSize val="0"/>
        </c:dLbls>
        <c:axId val="805533583"/>
        <c:axId val="805527759"/>
      </c:scatterChart>
      <c:valAx>
        <c:axId val="80553358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5527759"/>
        <c:crosses val="autoZero"/>
        <c:crossBetween val="midCat"/>
      </c:valAx>
      <c:valAx>
        <c:axId val="8055277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5533583"/>
        <c:crosses val="autoZero"/>
        <c:crossBetween val="midCat"/>
        <c:majorUnit val="5.0000000000000024E-8"/>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Operations Budget (n=251)</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Graphs'!$J$1</c:f>
              <c:strCache>
                <c:ptCount val="1"/>
                <c:pt idx="0">
                  <c:v>Norm Dist</c:v>
                </c:pt>
              </c:strCache>
            </c:strRef>
          </c:tx>
          <c:spPr>
            <a:ln w="9525" cap="rnd">
              <a:solidFill>
                <a:schemeClr val="accent1"/>
              </a:solidFill>
              <a:round/>
            </a:ln>
            <a:effectLst/>
          </c:spPr>
          <c:marker>
            <c:symbol val="none"/>
          </c:marker>
          <c:xVal>
            <c:numRef>
              <c:f>'EL-B Graphs'!$G$2:$G$272</c:f>
              <c:numCache>
                <c:formatCode>"$"#,##0.00</c:formatCode>
                <c:ptCount val="271"/>
                <c:pt idx="0">
                  <c:v>7393</c:v>
                </c:pt>
                <c:pt idx="1">
                  <c:v>7824</c:v>
                </c:pt>
                <c:pt idx="2">
                  <c:v>8240.919921875</c:v>
                </c:pt>
                <c:pt idx="3">
                  <c:v>9785</c:v>
                </c:pt>
                <c:pt idx="4">
                  <c:v>15000</c:v>
                </c:pt>
                <c:pt idx="5">
                  <c:v>15170.6904296875</c:v>
                </c:pt>
                <c:pt idx="6">
                  <c:v>30930</c:v>
                </c:pt>
                <c:pt idx="7">
                  <c:v>33910</c:v>
                </c:pt>
                <c:pt idx="8">
                  <c:v>34400</c:v>
                </c:pt>
                <c:pt idx="9">
                  <c:v>35141</c:v>
                </c:pt>
                <c:pt idx="10">
                  <c:v>36014</c:v>
                </c:pt>
                <c:pt idx="11">
                  <c:v>36662</c:v>
                </c:pt>
                <c:pt idx="12">
                  <c:v>36951</c:v>
                </c:pt>
                <c:pt idx="13">
                  <c:v>37670</c:v>
                </c:pt>
                <c:pt idx="14">
                  <c:v>38300</c:v>
                </c:pt>
                <c:pt idx="15">
                  <c:v>39000</c:v>
                </c:pt>
                <c:pt idx="16">
                  <c:v>42920</c:v>
                </c:pt>
                <c:pt idx="17">
                  <c:v>42931.30078125</c:v>
                </c:pt>
                <c:pt idx="18">
                  <c:v>43415</c:v>
                </c:pt>
                <c:pt idx="19">
                  <c:v>44950</c:v>
                </c:pt>
                <c:pt idx="20">
                  <c:v>45280</c:v>
                </c:pt>
                <c:pt idx="21">
                  <c:v>46230</c:v>
                </c:pt>
                <c:pt idx="22">
                  <c:v>46497</c:v>
                </c:pt>
                <c:pt idx="23">
                  <c:v>47570</c:v>
                </c:pt>
                <c:pt idx="24">
                  <c:v>48200</c:v>
                </c:pt>
                <c:pt idx="25">
                  <c:v>50969.828125</c:v>
                </c:pt>
                <c:pt idx="26">
                  <c:v>53890</c:v>
                </c:pt>
                <c:pt idx="27">
                  <c:v>54309</c:v>
                </c:pt>
                <c:pt idx="28">
                  <c:v>56150</c:v>
                </c:pt>
                <c:pt idx="29">
                  <c:v>58900</c:v>
                </c:pt>
                <c:pt idx="30">
                  <c:v>61530.05859375</c:v>
                </c:pt>
                <c:pt idx="31">
                  <c:v>64460</c:v>
                </c:pt>
                <c:pt idx="32">
                  <c:v>65680</c:v>
                </c:pt>
                <c:pt idx="33">
                  <c:v>65932</c:v>
                </c:pt>
                <c:pt idx="34">
                  <c:v>66167</c:v>
                </c:pt>
                <c:pt idx="35">
                  <c:v>67000</c:v>
                </c:pt>
                <c:pt idx="36">
                  <c:v>68400</c:v>
                </c:pt>
                <c:pt idx="37">
                  <c:v>69280</c:v>
                </c:pt>
                <c:pt idx="38">
                  <c:v>70639</c:v>
                </c:pt>
                <c:pt idx="39">
                  <c:v>74725</c:v>
                </c:pt>
                <c:pt idx="40">
                  <c:v>75000</c:v>
                </c:pt>
                <c:pt idx="41">
                  <c:v>76300</c:v>
                </c:pt>
                <c:pt idx="42">
                  <c:v>77300</c:v>
                </c:pt>
                <c:pt idx="43">
                  <c:v>81656</c:v>
                </c:pt>
                <c:pt idx="44">
                  <c:v>81821</c:v>
                </c:pt>
                <c:pt idx="45">
                  <c:v>82427</c:v>
                </c:pt>
                <c:pt idx="46">
                  <c:v>86065</c:v>
                </c:pt>
                <c:pt idx="47">
                  <c:v>89395</c:v>
                </c:pt>
                <c:pt idx="48">
                  <c:v>90718</c:v>
                </c:pt>
                <c:pt idx="49">
                  <c:v>95653</c:v>
                </c:pt>
                <c:pt idx="50">
                  <c:v>96150</c:v>
                </c:pt>
                <c:pt idx="51">
                  <c:v>96825</c:v>
                </c:pt>
                <c:pt idx="52">
                  <c:v>101948</c:v>
                </c:pt>
                <c:pt idx="53">
                  <c:v>103000</c:v>
                </c:pt>
                <c:pt idx="54">
                  <c:v>103500</c:v>
                </c:pt>
                <c:pt idx="55">
                  <c:v>103865</c:v>
                </c:pt>
                <c:pt idx="56">
                  <c:v>104794</c:v>
                </c:pt>
                <c:pt idx="57">
                  <c:v>107630</c:v>
                </c:pt>
                <c:pt idx="58">
                  <c:v>108930</c:v>
                </c:pt>
                <c:pt idx="59">
                  <c:v>110511</c:v>
                </c:pt>
                <c:pt idx="60">
                  <c:v>110812</c:v>
                </c:pt>
                <c:pt idx="61">
                  <c:v>111927</c:v>
                </c:pt>
                <c:pt idx="62">
                  <c:v>117878</c:v>
                </c:pt>
                <c:pt idx="63">
                  <c:v>120117</c:v>
                </c:pt>
                <c:pt idx="64">
                  <c:v>121440</c:v>
                </c:pt>
                <c:pt idx="65">
                  <c:v>122485</c:v>
                </c:pt>
                <c:pt idx="66">
                  <c:v>122705</c:v>
                </c:pt>
                <c:pt idx="67">
                  <c:v>123282</c:v>
                </c:pt>
                <c:pt idx="68">
                  <c:v>131521.671875</c:v>
                </c:pt>
                <c:pt idx="69">
                  <c:v>133256</c:v>
                </c:pt>
                <c:pt idx="70">
                  <c:v>134600</c:v>
                </c:pt>
                <c:pt idx="71">
                  <c:v>139376</c:v>
                </c:pt>
                <c:pt idx="72">
                  <c:v>141865.578125</c:v>
                </c:pt>
                <c:pt idx="73">
                  <c:v>142353</c:v>
                </c:pt>
                <c:pt idx="74">
                  <c:v>143865</c:v>
                </c:pt>
                <c:pt idx="75">
                  <c:v>150000</c:v>
                </c:pt>
                <c:pt idx="76">
                  <c:v>150423</c:v>
                </c:pt>
                <c:pt idx="77">
                  <c:v>153565</c:v>
                </c:pt>
                <c:pt idx="78">
                  <c:v>154010</c:v>
                </c:pt>
                <c:pt idx="79">
                  <c:v>156770.453125</c:v>
                </c:pt>
                <c:pt idx="80">
                  <c:v>156973</c:v>
                </c:pt>
                <c:pt idx="81">
                  <c:v>160593</c:v>
                </c:pt>
                <c:pt idx="82">
                  <c:v>162700</c:v>
                </c:pt>
                <c:pt idx="83">
                  <c:v>162979.828125</c:v>
                </c:pt>
                <c:pt idx="84">
                  <c:v>164521</c:v>
                </c:pt>
                <c:pt idx="85">
                  <c:v>167134</c:v>
                </c:pt>
                <c:pt idx="86">
                  <c:v>168827.4375</c:v>
                </c:pt>
                <c:pt idx="87">
                  <c:v>172821</c:v>
                </c:pt>
                <c:pt idx="88">
                  <c:v>174429</c:v>
                </c:pt>
                <c:pt idx="89">
                  <c:v>175635</c:v>
                </c:pt>
                <c:pt idx="90">
                  <c:v>180335</c:v>
                </c:pt>
                <c:pt idx="91">
                  <c:v>183500</c:v>
                </c:pt>
                <c:pt idx="92">
                  <c:v>183900</c:v>
                </c:pt>
                <c:pt idx="93">
                  <c:v>184104</c:v>
                </c:pt>
                <c:pt idx="94">
                  <c:v>191537</c:v>
                </c:pt>
                <c:pt idx="95">
                  <c:v>193900</c:v>
                </c:pt>
                <c:pt idx="96">
                  <c:v>200704</c:v>
                </c:pt>
                <c:pt idx="97">
                  <c:v>200952</c:v>
                </c:pt>
                <c:pt idx="98">
                  <c:v>201640</c:v>
                </c:pt>
                <c:pt idx="99">
                  <c:v>206287.796875</c:v>
                </c:pt>
                <c:pt idx="100">
                  <c:v>206500</c:v>
                </c:pt>
                <c:pt idx="101">
                  <c:v>207000</c:v>
                </c:pt>
                <c:pt idx="102">
                  <c:v>212176</c:v>
                </c:pt>
                <c:pt idx="103">
                  <c:v>213124</c:v>
                </c:pt>
                <c:pt idx="104">
                  <c:v>213678</c:v>
                </c:pt>
                <c:pt idx="105">
                  <c:v>213900</c:v>
                </c:pt>
                <c:pt idx="106">
                  <c:v>218071</c:v>
                </c:pt>
                <c:pt idx="107">
                  <c:v>219035</c:v>
                </c:pt>
                <c:pt idx="108">
                  <c:v>221100</c:v>
                </c:pt>
                <c:pt idx="109">
                  <c:v>221675</c:v>
                </c:pt>
                <c:pt idx="110">
                  <c:v>222559</c:v>
                </c:pt>
                <c:pt idx="111">
                  <c:v>224600</c:v>
                </c:pt>
                <c:pt idx="112">
                  <c:v>228613.78125</c:v>
                </c:pt>
                <c:pt idx="113">
                  <c:v>228993</c:v>
                </c:pt>
                <c:pt idx="114">
                  <c:v>234000</c:v>
                </c:pt>
                <c:pt idx="115">
                  <c:v>234753.796875</c:v>
                </c:pt>
                <c:pt idx="116">
                  <c:v>238695</c:v>
                </c:pt>
                <c:pt idx="117">
                  <c:v>243002</c:v>
                </c:pt>
                <c:pt idx="118">
                  <c:v>243514</c:v>
                </c:pt>
                <c:pt idx="119">
                  <c:v>243705</c:v>
                </c:pt>
                <c:pt idx="120">
                  <c:v>248333</c:v>
                </c:pt>
                <c:pt idx="121">
                  <c:v>250136</c:v>
                </c:pt>
                <c:pt idx="122">
                  <c:v>250140</c:v>
                </c:pt>
                <c:pt idx="123">
                  <c:v>250257</c:v>
                </c:pt>
                <c:pt idx="124">
                  <c:v>256820.875</c:v>
                </c:pt>
                <c:pt idx="125">
                  <c:v>262781</c:v>
                </c:pt>
                <c:pt idx="126">
                  <c:v>267780</c:v>
                </c:pt>
                <c:pt idx="127">
                  <c:v>268184</c:v>
                </c:pt>
                <c:pt idx="128">
                  <c:v>273489</c:v>
                </c:pt>
                <c:pt idx="129">
                  <c:v>277714</c:v>
                </c:pt>
                <c:pt idx="130">
                  <c:v>278729</c:v>
                </c:pt>
                <c:pt idx="131">
                  <c:v>283057.40625</c:v>
                </c:pt>
                <c:pt idx="132">
                  <c:v>288960</c:v>
                </c:pt>
                <c:pt idx="133">
                  <c:v>289030</c:v>
                </c:pt>
                <c:pt idx="134">
                  <c:v>290157</c:v>
                </c:pt>
                <c:pt idx="135">
                  <c:v>295000</c:v>
                </c:pt>
                <c:pt idx="136">
                  <c:v>295324</c:v>
                </c:pt>
                <c:pt idx="137">
                  <c:v>299004</c:v>
                </c:pt>
                <c:pt idx="138">
                  <c:v>305203.40625</c:v>
                </c:pt>
                <c:pt idx="139">
                  <c:v>309209</c:v>
                </c:pt>
                <c:pt idx="140">
                  <c:v>321044</c:v>
                </c:pt>
                <c:pt idx="141">
                  <c:v>321837</c:v>
                </c:pt>
                <c:pt idx="142">
                  <c:v>322685</c:v>
                </c:pt>
                <c:pt idx="143">
                  <c:v>325621</c:v>
                </c:pt>
                <c:pt idx="144">
                  <c:v>329880</c:v>
                </c:pt>
                <c:pt idx="145">
                  <c:v>334063</c:v>
                </c:pt>
                <c:pt idx="146">
                  <c:v>334714</c:v>
                </c:pt>
                <c:pt idx="147">
                  <c:v>342219.0625</c:v>
                </c:pt>
                <c:pt idx="148">
                  <c:v>348784.5</c:v>
                </c:pt>
                <c:pt idx="149">
                  <c:v>351132</c:v>
                </c:pt>
                <c:pt idx="150">
                  <c:v>360853</c:v>
                </c:pt>
                <c:pt idx="151">
                  <c:v>363162</c:v>
                </c:pt>
                <c:pt idx="152">
                  <c:v>369554.96875</c:v>
                </c:pt>
                <c:pt idx="153">
                  <c:v>376000</c:v>
                </c:pt>
                <c:pt idx="154">
                  <c:v>379435</c:v>
                </c:pt>
                <c:pt idx="155">
                  <c:v>379779.65625</c:v>
                </c:pt>
                <c:pt idx="156">
                  <c:v>380417</c:v>
                </c:pt>
                <c:pt idx="157">
                  <c:v>402650</c:v>
                </c:pt>
                <c:pt idx="158">
                  <c:v>403876</c:v>
                </c:pt>
                <c:pt idx="159">
                  <c:v>404900</c:v>
                </c:pt>
                <c:pt idx="160">
                  <c:v>406820</c:v>
                </c:pt>
                <c:pt idx="161">
                  <c:v>413530</c:v>
                </c:pt>
                <c:pt idx="162">
                  <c:v>414246</c:v>
                </c:pt>
                <c:pt idx="163">
                  <c:v>414507</c:v>
                </c:pt>
                <c:pt idx="164">
                  <c:v>414542</c:v>
                </c:pt>
                <c:pt idx="165">
                  <c:v>414685</c:v>
                </c:pt>
                <c:pt idx="166">
                  <c:v>426713</c:v>
                </c:pt>
                <c:pt idx="167">
                  <c:v>434650</c:v>
                </c:pt>
                <c:pt idx="168">
                  <c:v>436319.59375</c:v>
                </c:pt>
                <c:pt idx="169">
                  <c:v>439838</c:v>
                </c:pt>
                <c:pt idx="170">
                  <c:v>457631</c:v>
                </c:pt>
                <c:pt idx="171">
                  <c:v>460205</c:v>
                </c:pt>
                <c:pt idx="172">
                  <c:v>469163</c:v>
                </c:pt>
                <c:pt idx="173">
                  <c:v>470114</c:v>
                </c:pt>
                <c:pt idx="174">
                  <c:v>471930</c:v>
                </c:pt>
                <c:pt idx="175">
                  <c:v>475000</c:v>
                </c:pt>
                <c:pt idx="176">
                  <c:v>479115</c:v>
                </c:pt>
                <c:pt idx="177">
                  <c:v>482735</c:v>
                </c:pt>
                <c:pt idx="178">
                  <c:v>487057</c:v>
                </c:pt>
                <c:pt idx="179">
                  <c:v>489000</c:v>
                </c:pt>
                <c:pt idx="180">
                  <c:v>498631</c:v>
                </c:pt>
                <c:pt idx="181">
                  <c:v>506833.03125</c:v>
                </c:pt>
                <c:pt idx="182">
                  <c:v>510775</c:v>
                </c:pt>
                <c:pt idx="183">
                  <c:v>513247</c:v>
                </c:pt>
                <c:pt idx="184">
                  <c:v>537691</c:v>
                </c:pt>
                <c:pt idx="185">
                  <c:v>539000</c:v>
                </c:pt>
                <c:pt idx="186">
                  <c:v>539490</c:v>
                </c:pt>
                <c:pt idx="187">
                  <c:v>540269</c:v>
                </c:pt>
                <c:pt idx="188">
                  <c:v>541945</c:v>
                </c:pt>
                <c:pt idx="189">
                  <c:v>543301</c:v>
                </c:pt>
                <c:pt idx="190">
                  <c:v>554788.5</c:v>
                </c:pt>
                <c:pt idx="191">
                  <c:v>558141</c:v>
                </c:pt>
                <c:pt idx="192">
                  <c:v>560100</c:v>
                </c:pt>
                <c:pt idx="193">
                  <c:v>579000</c:v>
                </c:pt>
                <c:pt idx="194">
                  <c:v>606304</c:v>
                </c:pt>
                <c:pt idx="195">
                  <c:v>620080</c:v>
                </c:pt>
                <c:pt idx="196">
                  <c:v>620820</c:v>
                </c:pt>
                <c:pt idx="197">
                  <c:v>630563.5</c:v>
                </c:pt>
                <c:pt idx="198">
                  <c:v>631708</c:v>
                </c:pt>
                <c:pt idx="199">
                  <c:v>644340</c:v>
                </c:pt>
                <c:pt idx="200">
                  <c:v>644444</c:v>
                </c:pt>
                <c:pt idx="201">
                  <c:v>661846</c:v>
                </c:pt>
                <c:pt idx="202">
                  <c:v>662350</c:v>
                </c:pt>
                <c:pt idx="203">
                  <c:v>664437.75</c:v>
                </c:pt>
                <c:pt idx="204">
                  <c:v>664627</c:v>
                </c:pt>
                <c:pt idx="205">
                  <c:v>678241.8125</c:v>
                </c:pt>
                <c:pt idx="206">
                  <c:v>687000</c:v>
                </c:pt>
                <c:pt idx="207">
                  <c:v>689078</c:v>
                </c:pt>
                <c:pt idx="208">
                  <c:v>693941</c:v>
                </c:pt>
                <c:pt idx="209">
                  <c:v>702500</c:v>
                </c:pt>
                <c:pt idx="210">
                  <c:v>706602</c:v>
                </c:pt>
                <c:pt idx="211">
                  <c:v>711601</c:v>
                </c:pt>
                <c:pt idx="212">
                  <c:v>721900</c:v>
                </c:pt>
                <c:pt idx="213">
                  <c:v>731840</c:v>
                </c:pt>
                <c:pt idx="214">
                  <c:v>732842.5625</c:v>
                </c:pt>
                <c:pt idx="215">
                  <c:v>734240</c:v>
                </c:pt>
                <c:pt idx="216">
                  <c:v>735000</c:v>
                </c:pt>
                <c:pt idx="217">
                  <c:v>745657</c:v>
                </c:pt>
                <c:pt idx="218">
                  <c:v>746196</c:v>
                </c:pt>
                <c:pt idx="219">
                  <c:v>757565</c:v>
                </c:pt>
                <c:pt idx="220">
                  <c:v>758490</c:v>
                </c:pt>
                <c:pt idx="221">
                  <c:v>780887</c:v>
                </c:pt>
                <c:pt idx="222">
                  <c:v>783133</c:v>
                </c:pt>
                <c:pt idx="223">
                  <c:v>792600.75</c:v>
                </c:pt>
                <c:pt idx="224">
                  <c:v>794434</c:v>
                </c:pt>
                <c:pt idx="225">
                  <c:v>805275</c:v>
                </c:pt>
                <c:pt idx="226">
                  <c:v>822679</c:v>
                </c:pt>
                <c:pt idx="227">
                  <c:v>829637.4375</c:v>
                </c:pt>
                <c:pt idx="228">
                  <c:v>894333</c:v>
                </c:pt>
                <c:pt idx="229">
                  <c:v>899274</c:v>
                </c:pt>
                <c:pt idx="230">
                  <c:v>905971</c:v>
                </c:pt>
                <c:pt idx="231">
                  <c:v>908277</c:v>
                </c:pt>
                <c:pt idx="232">
                  <c:v>929534</c:v>
                </c:pt>
                <c:pt idx="233">
                  <c:v>988378</c:v>
                </c:pt>
                <c:pt idx="234">
                  <c:v>1138410</c:v>
                </c:pt>
                <c:pt idx="235">
                  <c:v>1167338</c:v>
                </c:pt>
                <c:pt idx="236">
                  <c:v>1268840</c:v>
                </c:pt>
                <c:pt idx="237">
                  <c:v>1368943</c:v>
                </c:pt>
                <c:pt idx="238">
                  <c:v>1387000</c:v>
                </c:pt>
                <c:pt idx="239">
                  <c:v>1679750</c:v>
                </c:pt>
                <c:pt idx="240">
                  <c:v>1680771</c:v>
                </c:pt>
                <c:pt idx="241">
                  <c:v>1750000</c:v>
                </c:pt>
                <c:pt idx="242">
                  <c:v>1851191</c:v>
                </c:pt>
                <c:pt idx="243">
                  <c:v>1907185</c:v>
                </c:pt>
                <c:pt idx="244">
                  <c:v>2040150</c:v>
                </c:pt>
                <c:pt idx="245">
                  <c:v>2145309</c:v>
                </c:pt>
                <c:pt idx="246">
                  <c:v>2310285.5</c:v>
                </c:pt>
                <c:pt idx="247">
                  <c:v>5711689</c:v>
                </c:pt>
                <c:pt idx="248">
                  <c:v>6118118</c:v>
                </c:pt>
                <c:pt idx="249">
                  <c:v>6437951</c:v>
                </c:pt>
                <c:pt idx="250">
                  <c:v>6803311</c:v>
                </c:pt>
              </c:numCache>
            </c:numRef>
          </c:xVal>
          <c:yVal>
            <c:numRef>
              <c:f>'EL-B Graphs'!$J$2:$J$272</c:f>
              <c:numCache>
                <c:formatCode>0.0000E+00</c:formatCode>
                <c:ptCount val="271"/>
                <c:pt idx="0">
                  <c:v>4.0734055455927282E-7</c:v>
                </c:pt>
                <c:pt idx="1">
                  <c:v>4.074589723971945E-7</c:v>
                </c:pt>
                <c:pt idx="2">
                  <c:v>4.0757345126863598E-7</c:v>
                </c:pt>
                <c:pt idx="3">
                  <c:v>4.0799682381794416E-7</c:v>
                </c:pt>
                <c:pt idx="4">
                  <c:v>4.0941964552296482E-7</c:v>
                </c:pt>
                <c:pt idx="5">
                  <c:v>4.0946602957740025E-7</c:v>
                </c:pt>
                <c:pt idx="6">
                  <c:v>4.1369684515806815E-7</c:v>
                </c:pt>
                <c:pt idx="7">
                  <c:v>4.1448519126349631E-7</c:v>
                </c:pt>
                <c:pt idx="8">
                  <c:v>4.1461445743767812E-7</c:v>
                </c:pt>
                <c:pt idx="9">
                  <c:v>4.1480974511392071E-7</c:v>
                </c:pt>
                <c:pt idx="10">
                  <c:v>4.1503952002757081E-7</c:v>
                </c:pt>
                <c:pt idx="11">
                  <c:v>4.1520986377726623E-7</c:v>
                </c:pt>
                <c:pt idx="12">
                  <c:v>4.1528577697925456E-7</c:v>
                </c:pt>
                <c:pt idx="13">
                  <c:v>4.1547448516414357E-7</c:v>
                </c:pt>
                <c:pt idx="14">
                  <c:v>4.1563965194708865E-7</c:v>
                </c:pt>
                <c:pt idx="15">
                  <c:v>4.158229703144234E-7</c:v>
                </c:pt>
                <c:pt idx="16">
                  <c:v>4.1684564101866124E-7</c:v>
                </c:pt>
                <c:pt idx="17">
                  <c:v>4.1684857959543776E-7</c:v>
                </c:pt>
                <c:pt idx="18">
                  <c:v>4.1697430529671665E-7</c:v>
                </c:pt>
                <c:pt idx="19">
                  <c:v>4.1737261555479154E-7</c:v>
                </c:pt>
                <c:pt idx="20">
                  <c:v>4.1745811142476644E-7</c:v>
                </c:pt>
                <c:pt idx="21">
                  <c:v>4.1770396987637781E-7</c:v>
                </c:pt>
                <c:pt idx="22">
                  <c:v>4.1777299786990949E-7</c:v>
                </c:pt>
                <c:pt idx="23">
                  <c:v>4.1805008702245899E-7</c:v>
                </c:pt>
                <c:pt idx="24">
                  <c:v>4.1821254106709347E-7</c:v>
                </c:pt>
                <c:pt idx="25">
                  <c:v>4.189247023758461E-7</c:v>
                </c:pt>
                <c:pt idx="26">
                  <c:v>4.1967183773602535E-7</c:v>
                </c:pt>
                <c:pt idx="27">
                  <c:v>4.1977872881148987E-7</c:v>
                </c:pt>
                <c:pt idx="28">
                  <c:v>4.2024745655695757E-7</c:v>
                </c:pt>
                <c:pt idx="29">
                  <c:v>4.2094478856162426E-7</c:v>
                </c:pt>
                <c:pt idx="30">
                  <c:v>4.216085158012885E-7</c:v>
                </c:pt>
                <c:pt idx="31">
                  <c:v>4.2234422642143255E-7</c:v>
                </c:pt>
                <c:pt idx="32">
                  <c:v>4.2264941513856542E-7</c:v>
                </c:pt>
                <c:pt idx="33">
                  <c:v>4.227123692821314E-7</c:v>
                </c:pt>
                <c:pt idx="34">
                  <c:v>4.2277105031273093E-7</c:v>
                </c:pt>
                <c:pt idx="35">
                  <c:v>4.2297885192805986E-7</c:v>
                </c:pt>
                <c:pt idx="36">
                  <c:v>4.233273805356929E-7</c:v>
                </c:pt>
                <c:pt idx="37">
                  <c:v>4.2354599394831E-7</c:v>
                </c:pt>
                <c:pt idx="38">
                  <c:v>4.238829005952336E-7</c:v>
                </c:pt>
                <c:pt idx="39">
                  <c:v>4.2489069571741787E-7</c:v>
                </c:pt>
                <c:pt idx="40">
                  <c:v>4.249582442917479E-7</c:v>
                </c:pt>
                <c:pt idx="41">
                  <c:v>4.2527708653141621E-7</c:v>
                </c:pt>
                <c:pt idx="42">
                  <c:v>4.2552181155588408E-7</c:v>
                </c:pt>
                <c:pt idx="43">
                  <c:v>4.2658234890140203E-7</c:v>
                </c:pt>
                <c:pt idx="44">
                  <c:v>4.2662234473656669E-7</c:v>
                </c:pt>
                <c:pt idx="45">
                  <c:v>4.2676912788923421E-7</c:v>
                </c:pt>
                <c:pt idx="46">
                  <c:v>4.2764664412058721E-7</c:v>
                </c:pt>
                <c:pt idx="47">
                  <c:v>4.2844432896728994E-7</c:v>
                </c:pt>
                <c:pt idx="48">
                  <c:v>4.2875976931599405E-7</c:v>
                </c:pt>
                <c:pt idx="49">
                  <c:v>4.2992895168800446E-7</c:v>
                </c:pt>
                <c:pt idx="50">
                  <c:v>4.3004604411171508E-7</c:v>
                </c:pt>
                <c:pt idx="51">
                  <c:v>4.3020488035557225E-7</c:v>
                </c:pt>
                <c:pt idx="52">
                  <c:v>4.3140312404716323E-7</c:v>
                </c:pt>
                <c:pt idx="53">
                  <c:v>4.3164758579732308E-7</c:v>
                </c:pt>
                <c:pt idx="54">
                  <c:v>4.317635834190088E-7</c:v>
                </c:pt>
                <c:pt idx="55">
                  <c:v>4.3184818370620193E-7</c:v>
                </c:pt>
                <c:pt idx="56">
                  <c:v>4.3206321158995545E-7</c:v>
                </c:pt>
                <c:pt idx="57">
                  <c:v>4.3271698998027722E-7</c:v>
                </c:pt>
                <c:pt idx="58">
                  <c:v>4.3301533976334744E-7</c:v>
                </c:pt>
                <c:pt idx="59">
                  <c:v>4.3337704232385812E-7</c:v>
                </c:pt>
                <c:pt idx="60">
                  <c:v>4.3344576372351261E-7</c:v>
                </c:pt>
                <c:pt idx="61">
                  <c:v>4.3369993420843787E-7</c:v>
                </c:pt>
                <c:pt idx="62">
                  <c:v>4.3504591732444949E-7</c:v>
                </c:pt>
                <c:pt idx="63">
                  <c:v>4.3554768908742925E-7</c:v>
                </c:pt>
                <c:pt idx="64">
                  <c:v>4.3584298120654208E-7</c:v>
                </c:pt>
                <c:pt idx="65">
                  <c:v>4.3607559262639417E-7</c:v>
                </c:pt>
                <c:pt idx="66">
                  <c:v>4.3612449233248119E-7</c:v>
                </c:pt>
                <c:pt idx="67">
                  <c:v>4.3625262527969801E-7</c:v>
                </c:pt>
                <c:pt idx="68">
                  <c:v>4.380637061517595E-7</c:v>
                </c:pt>
                <c:pt idx="69">
                  <c:v>4.3844043608850271E-7</c:v>
                </c:pt>
                <c:pt idx="70">
                  <c:v>4.3873130179631655E-7</c:v>
                </c:pt>
                <c:pt idx="71">
                  <c:v>4.3975726914101845E-7</c:v>
                </c:pt>
                <c:pt idx="72">
                  <c:v>4.4028732005458413E-7</c:v>
                </c:pt>
                <c:pt idx="73">
                  <c:v>4.403907130788596E-7</c:v>
                </c:pt>
                <c:pt idx="74">
                  <c:v>4.4071064211776874E-7</c:v>
                </c:pt>
                <c:pt idx="75">
                  <c:v>4.4199630061472758E-7</c:v>
                </c:pt>
                <c:pt idx="76">
                  <c:v>4.4208420472552459E-7</c:v>
                </c:pt>
                <c:pt idx="77">
                  <c:v>4.4273414264874877E-7</c:v>
                </c:pt>
                <c:pt idx="78">
                  <c:v>4.4282576397883359E-7</c:v>
                </c:pt>
                <c:pt idx="79">
                  <c:v>4.4339172899051289E-7</c:v>
                </c:pt>
                <c:pt idx="80">
                  <c:v>4.4343309424828187E-7</c:v>
                </c:pt>
                <c:pt idx="81">
                  <c:v>4.4416863971809545E-7</c:v>
                </c:pt>
                <c:pt idx="82">
                  <c:v>4.4459347863410808E-7</c:v>
                </c:pt>
                <c:pt idx="83">
                  <c:v>4.4464971881676267E-7</c:v>
                </c:pt>
                <c:pt idx="84">
                  <c:v>4.4495869839848831E-7</c:v>
                </c:pt>
                <c:pt idx="85">
                  <c:v>4.4547958893976937E-7</c:v>
                </c:pt>
                <c:pt idx="86">
                  <c:v>4.4581516544471516E-7</c:v>
                </c:pt>
                <c:pt idx="87">
                  <c:v>4.4660027763523801E-7</c:v>
                </c:pt>
                <c:pt idx="88">
                  <c:v>4.4691390845392645E-7</c:v>
                </c:pt>
                <c:pt idx="89">
                  <c:v>4.4714818917432221E-7</c:v>
                </c:pt>
                <c:pt idx="90">
                  <c:v>4.4805348761235859E-7</c:v>
                </c:pt>
                <c:pt idx="91">
                  <c:v>4.486561523555675E-7</c:v>
                </c:pt>
                <c:pt idx="92">
                  <c:v>4.4873191785678213E-7</c:v>
                </c:pt>
                <c:pt idx="93">
                  <c:v>4.4877052358224844E-7</c:v>
                </c:pt>
                <c:pt idx="94">
                  <c:v>4.5016113618575665E-7</c:v>
                </c:pt>
                <c:pt idx="95">
                  <c:v>4.5059665219184127E-7</c:v>
                </c:pt>
                <c:pt idx="96">
                  <c:v>4.5183284136788867E-7</c:v>
                </c:pt>
                <c:pt idx="97">
                  <c:v>4.5187739735506999E-7</c:v>
                </c:pt>
                <c:pt idx="98">
                  <c:v>4.5200081880317514E-7</c:v>
                </c:pt>
                <c:pt idx="99">
                  <c:v>4.5282743448659721E-7</c:v>
                </c:pt>
                <c:pt idx="100">
                  <c:v>4.5286487657709143E-7</c:v>
                </c:pt>
                <c:pt idx="101">
                  <c:v>4.5295299557477729E-7</c:v>
                </c:pt>
                <c:pt idx="102">
                  <c:v>4.5385666081112539E-7</c:v>
                </c:pt>
                <c:pt idx="103">
                  <c:v>4.540204770805825E-7</c:v>
                </c:pt>
                <c:pt idx="104">
                  <c:v>4.5411596608587439E-7</c:v>
                </c:pt>
                <c:pt idx="105">
                  <c:v>4.541541802297165E-7</c:v>
                </c:pt>
                <c:pt idx="106">
                  <c:v>4.5486678679970454E-7</c:v>
                </c:pt>
                <c:pt idx="107">
                  <c:v>4.5503002981009815E-7</c:v>
                </c:pt>
                <c:pt idx="108">
                  <c:v>4.5537787231220099E-7</c:v>
                </c:pt>
                <c:pt idx="109">
                  <c:v>4.5547428126765622E-7</c:v>
                </c:pt>
                <c:pt idx="110">
                  <c:v>4.5562211846056099E-7</c:v>
                </c:pt>
                <c:pt idx="111">
                  <c:v>4.5596168203618845E-7</c:v>
                </c:pt>
                <c:pt idx="112">
                  <c:v>4.5662224935623577E-7</c:v>
                </c:pt>
                <c:pt idx="113">
                  <c:v>4.5668416373694381E-7</c:v>
                </c:pt>
                <c:pt idx="114">
                  <c:v>4.5749359802274514E-7</c:v>
                </c:pt>
                <c:pt idx="115">
                  <c:v>4.5761415806033191E-7</c:v>
                </c:pt>
                <c:pt idx="116">
                  <c:v>4.5823894645227228E-7</c:v>
                </c:pt>
                <c:pt idx="117">
                  <c:v>4.5891102180006287E-7</c:v>
                </c:pt>
                <c:pt idx="118">
                  <c:v>4.5899016995969525E-7</c:v>
                </c:pt>
                <c:pt idx="119">
                  <c:v>4.5901965528269418E-7</c:v>
                </c:pt>
                <c:pt idx="120">
                  <c:v>4.5972733077155469E-7</c:v>
                </c:pt>
                <c:pt idx="121">
                  <c:v>4.5999950544347346E-7</c:v>
                </c:pt>
                <c:pt idx="122">
                  <c:v>4.6000010706729577E-7</c:v>
                </c:pt>
                <c:pt idx="123">
                  <c:v>4.6001770024753001E-7</c:v>
                </c:pt>
                <c:pt idx="124">
                  <c:v>4.6099130246424374E-7</c:v>
                </c:pt>
                <c:pt idx="125">
                  <c:v>4.6185244302847247E-7</c:v>
                </c:pt>
                <c:pt idx="126">
                  <c:v>4.6255780567768365E-7</c:v>
                </c:pt>
                <c:pt idx="127">
                  <c:v>4.6261413411788729E-7</c:v>
                </c:pt>
                <c:pt idx="128">
                  <c:v>4.6334437870832438E-7</c:v>
                </c:pt>
                <c:pt idx="129">
                  <c:v>4.6391340401626339E-7</c:v>
                </c:pt>
                <c:pt idx="130">
                  <c:v>4.6404844102521812E-7</c:v>
                </c:pt>
                <c:pt idx="131">
                  <c:v>4.6461704256451819E-7</c:v>
                </c:pt>
                <c:pt idx="132">
                  <c:v>4.6537343023817475E-7</c:v>
                </c:pt>
                <c:pt idx="133">
                  <c:v>4.6538226840713996E-7</c:v>
                </c:pt>
                <c:pt idx="134">
                  <c:v>4.6552413621732268E-7</c:v>
                </c:pt>
                <c:pt idx="135">
                  <c:v>4.6612461676081919E-7</c:v>
                </c:pt>
                <c:pt idx="136">
                  <c:v>4.6616425796654895E-7</c:v>
                </c:pt>
                <c:pt idx="137">
                  <c:v>4.6660981579151818E-7</c:v>
                </c:pt>
                <c:pt idx="138">
                  <c:v>4.6734087298503975E-7</c:v>
                </c:pt>
                <c:pt idx="139">
                  <c:v>4.6780013968028447E-7</c:v>
                </c:pt>
                <c:pt idx="140">
                  <c:v>4.6909674064635334E-7</c:v>
                </c:pt>
                <c:pt idx="141">
                  <c:v>4.6918038198143566E-7</c:v>
                </c:pt>
                <c:pt idx="142">
                  <c:v>4.6926937318046584E-7</c:v>
                </c:pt>
                <c:pt idx="143">
                  <c:v>4.6957387792060265E-7</c:v>
                </c:pt>
                <c:pt idx="144">
                  <c:v>4.700056314552216E-7</c:v>
                </c:pt>
                <c:pt idx="145">
                  <c:v>4.7041816826482292E-7</c:v>
                </c:pt>
                <c:pt idx="146">
                  <c:v>4.7048134340296646E-7</c:v>
                </c:pt>
                <c:pt idx="147">
                  <c:v>4.7118961251724543E-7</c:v>
                </c:pt>
                <c:pt idx="148">
                  <c:v>4.7177886367618874E-7</c:v>
                </c:pt>
                <c:pt idx="149">
                  <c:v>4.7198265826021681E-7</c:v>
                </c:pt>
                <c:pt idx="150">
                  <c:v>4.7278777875652602E-7</c:v>
                </c:pt>
                <c:pt idx="151">
                  <c:v>4.7296980807936219E-7</c:v>
                </c:pt>
                <c:pt idx="152">
                  <c:v>4.7345529540322975E-7</c:v>
                </c:pt>
                <c:pt idx="153">
                  <c:v>4.7391715328515157E-7</c:v>
                </c:pt>
                <c:pt idx="154">
                  <c:v>4.7415196696478189E-7</c:v>
                </c:pt>
                <c:pt idx="155">
                  <c:v>4.7417509135528057E-7</c:v>
                </c:pt>
                <c:pt idx="156">
                  <c:v>4.7421764372416462E-7</c:v>
                </c:pt>
                <c:pt idx="157">
                  <c:v>4.7553120356530984E-7</c:v>
                </c:pt>
                <c:pt idx="158">
                  <c:v>4.7559394575218908E-7</c:v>
                </c:pt>
                <c:pt idx="159">
                  <c:v>4.7564557171312977E-7</c:v>
                </c:pt>
                <c:pt idx="160">
                  <c:v>4.7574045936226495E-7</c:v>
                </c:pt>
                <c:pt idx="161">
                  <c:v>4.7605247488974999E-7</c:v>
                </c:pt>
                <c:pt idx="162">
                  <c:v>4.7608396789831412E-7</c:v>
                </c:pt>
                <c:pt idx="163">
                  <c:v>4.7609536145265524E-7</c:v>
                </c:pt>
                <c:pt idx="164">
                  <c:v>4.7609688581176129E-7</c:v>
                </c:pt>
                <c:pt idx="165">
                  <c:v>4.7610310527797421E-7</c:v>
                </c:pt>
                <c:pt idx="166">
                  <c:v>4.7657655242219239E-7</c:v>
                </c:pt>
                <c:pt idx="167">
                  <c:v>4.7683510248473884E-7</c:v>
                </c:pt>
                <c:pt idx="168">
                  <c:v>4.7688402920946915E-7</c:v>
                </c:pt>
                <c:pt idx="169">
                  <c:v>4.7698091473896854E-7</c:v>
                </c:pt>
                <c:pt idx="170">
                  <c:v>4.7734151210005544E-7</c:v>
                </c:pt>
                <c:pt idx="171">
                  <c:v>4.7737577411608499E-7</c:v>
                </c:pt>
                <c:pt idx="172">
                  <c:v>4.774597014088552E-7</c:v>
                </c:pt>
                <c:pt idx="173">
                  <c:v>4.7746538939752845E-7</c:v>
                </c:pt>
                <c:pt idx="174">
                  <c:v>4.7747453268135799E-7</c:v>
                </c:pt>
                <c:pt idx="175">
                  <c:v>4.774848599136593E-7</c:v>
                </c:pt>
                <c:pt idx="176">
                  <c:v>4.7748859071394585E-7</c:v>
                </c:pt>
                <c:pt idx="177">
                  <c:v>4.7748229625636143E-7</c:v>
                </c:pt>
                <c:pt idx="178">
                  <c:v>4.7746304213855157E-7</c:v>
                </c:pt>
                <c:pt idx="179">
                  <c:v>4.774502235635875E-7</c:v>
                </c:pt>
                <c:pt idx="180">
                  <c:v>4.7734857598687818E-7</c:v>
                </c:pt>
                <c:pt idx="181">
                  <c:v>4.7721202861174601E-7</c:v>
                </c:pt>
                <c:pt idx="182">
                  <c:v>4.771300561794843E-7</c:v>
                </c:pt>
                <c:pt idx="183">
                  <c:v>4.770732406294778E-7</c:v>
                </c:pt>
                <c:pt idx="184">
                  <c:v>4.7628728547044341E-7</c:v>
                </c:pt>
                <c:pt idx="185">
                  <c:v>4.7623373411315959E-7</c:v>
                </c:pt>
                <c:pt idx="186">
                  <c:v>4.7621338901891082E-7</c:v>
                </c:pt>
                <c:pt idx="187">
                  <c:v>4.7618070909168464E-7</c:v>
                </c:pt>
                <c:pt idx="188">
                  <c:v>4.7610900344206817E-7</c:v>
                </c:pt>
                <c:pt idx="189">
                  <c:v>4.7604959460795847E-7</c:v>
                </c:pt>
                <c:pt idx="190">
                  <c:v>4.7549635137031919E-7</c:v>
                </c:pt>
                <c:pt idx="191">
                  <c:v>4.7531807633032417E-7</c:v>
                </c:pt>
                <c:pt idx="192">
                  <c:v>4.7521039229754068E-7</c:v>
                </c:pt>
                <c:pt idx="193">
                  <c:v>4.7403885550551154E-7</c:v>
                </c:pt>
                <c:pt idx="194">
                  <c:v>4.719248562288593E-7</c:v>
                </c:pt>
                <c:pt idx="195">
                  <c:v>4.7067101181689523E-7</c:v>
                </c:pt>
                <c:pt idx="196">
                  <c:v>4.7060013307203062E-7</c:v>
                </c:pt>
                <c:pt idx="197">
                  <c:v>4.6963351366843302E-7</c:v>
                </c:pt>
                <c:pt idx="198">
                  <c:v>4.6951591135534512E-7</c:v>
                </c:pt>
                <c:pt idx="199">
                  <c:v>4.6816151416547013E-7</c:v>
                </c:pt>
                <c:pt idx="200">
                  <c:v>4.681499354166969E-7</c:v>
                </c:pt>
                <c:pt idx="201">
                  <c:v>4.6611480726705287E-7</c:v>
                </c:pt>
                <c:pt idx="202">
                  <c:v>4.6605298491003737E-7</c:v>
                </c:pt>
                <c:pt idx="203">
                  <c:v>4.6579517642738479E-7</c:v>
                </c:pt>
                <c:pt idx="204">
                  <c:v>4.6577166993626563E-7</c:v>
                </c:pt>
                <c:pt idx="205">
                  <c:v>4.6402123224981486E-7</c:v>
                </c:pt>
                <c:pt idx="206">
                  <c:v>4.6283371910256723E-7</c:v>
                </c:pt>
                <c:pt idx="207">
                  <c:v>4.6254495140579101E-7</c:v>
                </c:pt>
                <c:pt idx="208">
                  <c:v>4.6185870577046461E-7</c:v>
                </c:pt>
                <c:pt idx="209">
                  <c:v>4.6061546555556168E-7</c:v>
                </c:pt>
                <c:pt idx="210">
                  <c:v>4.6000370276956869E-7</c:v>
                </c:pt>
                <c:pt idx="211">
                  <c:v>4.5924429604073953E-7</c:v>
                </c:pt>
                <c:pt idx="212">
                  <c:v>4.5763205967425369E-7</c:v>
                </c:pt>
                <c:pt idx="213">
                  <c:v>4.5601567520038159E-7</c:v>
                </c:pt>
                <c:pt idx="214">
                  <c:v>4.5584937962823912E-7</c:v>
                </c:pt>
                <c:pt idx="215">
                  <c:v>4.5561659259054255E-7</c:v>
                </c:pt>
                <c:pt idx="216">
                  <c:v>4.5548950572578586E-7</c:v>
                </c:pt>
                <c:pt idx="217">
                  <c:v>4.5367163718068946E-7</c:v>
                </c:pt>
                <c:pt idx="218">
                  <c:v>4.5357792712097453E-7</c:v>
                </c:pt>
                <c:pt idx="219">
                  <c:v>4.5156203667565026E-7</c:v>
                </c:pt>
                <c:pt idx="220">
                  <c:v>4.5139473848419956E-7</c:v>
                </c:pt>
                <c:pt idx="221">
                  <c:v>4.4719547303414466E-7</c:v>
                </c:pt>
                <c:pt idx="222">
                  <c:v>4.4675881476665518E-7</c:v>
                </c:pt>
                <c:pt idx="223">
                  <c:v>4.4488747328653081E-7</c:v>
                </c:pt>
                <c:pt idx="224">
                  <c:v>4.445194339723165E-7</c:v>
                </c:pt>
                <c:pt idx="225">
                  <c:v>4.4230570127990274E-7</c:v>
                </c:pt>
                <c:pt idx="226">
                  <c:v>4.3862037066037257E-7</c:v>
                </c:pt>
                <c:pt idx="227">
                  <c:v>4.3710243679506331E-7</c:v>
                </c:pt>
                <c:pt idx="228">
                  <c:v>4.2183563826872552E-7</c:v>
                </c:pt>
                <c:pt idx="229">
                  <c:v>4.2058815604110409E-7</c:v>
                </c:pt>
                <c:pt idx="230">
                  <c:v>4.1887982831222573E-7</c:v>
                </c:pt>
                <c:pt idx="231">
                  <c:v>4.182869814858369E-7</c:v>
                </c:pt>
                <c:pt idx="232">
                  <c:v>4.1271331493599766E-7</c:v>
                </c:pt>
                <c:pt idx="233">
                  <c:v>3.9632821009844293E-7</c:v>
                </c:pt>
                <c:pt idx="234">
                  <c:v>3.4950164439226602E-7</c:v>
                </c:pt>
                <c:pt idx="235">
                  <c:v>3.3986791091451207E-7</c:v>
                </c:pt>
                <c:pt idx="236">
                  <c:v>3.0520989675734964E-7</c:v>
                </c:pt>
                <c:pt idx="237">
                  <c:v>2.7055344334024545E-7</c:v>
                </c:pt>
                <c:pt idx="238">
                  <c:v>2.6433036067140222E-7</c:v>
                </c:pt>
                <c:pt idx="239">
                  <c:v>1.6982386665063019E-7</c:v>
                </c:pt>
                <c:pt idx="240">
                  <c:v>1.6952559689211513E-7</c:v>
                </c:pt>
                <c:pt idx="241">
                  <c:v>1.499536802547189E-7</c:v>
                </c:pt>
                <c:pt idx="242">
                  <c:v>1.2379891035173088E-7</c:v>
                </c:pt>
                <c:pt idx="243">
                  <c:v>1.1064147563531294E-7</c:v>
                </c:pt>
                <c:pt idx="244">
                  <c:v>8.3219114040856438E-8</c:v>
                </c:pt>
                <c:pt idx="245">
                  <c:v>6.5253845795982354E-8</c:v>
                </c:pt>
                <c:pt idx="246">
                  <c:v>4.3156667547238292E-8</c:v>
                </c:pt>
                <c:pt idx="247">
                  <c:v>1.443740608441296E-15</c:v>
                </c:pt>
                <c:pt idx="248">
                  <c:v>6.0929302289145098E-17</c:v>
                </c:pt>
                <c:pt idx="249">
                  <c:v>4.2736599760634542E-18</c:v>
                </c:pt>
                <c:pt idx="250">
                  <c:v>1.71643819798411E-19</c:v>
                </c:pt>
              </c:numCache>
            </c:numRef>
          </c:yVal>
          <c:smooth val="1"/>
          <c:extLst>
            <c:ext xmlns:c16="http://schemas.microsoft.com/office/drawing/2014/chart" uri="{C3380CC4-5D6E-409C-BE32-E72D297353CC}">
              <c16:uniqueId val="{00000000-EBAA-4F3C-84D6-55F0783ECDD8}"/>
            </c:ext>
          </c:extLst>
        </c:ser>
        <c:dLbls>
          <c:showLegendKey val="0"/>
          <c:showVal val="0"/>
          <c:showCatName val="0"/>
          <c:showSerName val="0"/>
          <c:showPercent val="0"/>
          <c:showBubbleSize val="0"/>
        </c:dLbls>
        <c:axId val="812994431"/>
        <c:axId val="812989439"/>
      </c:scatterChart>
      <c:valAx>
        <c:axId val="81299443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12989439"/>
        <c:crosses val="autoZero"/>
        <c:crossBetween val="midCat"/>
      </c:valAx>
      <c:valAx>
        <c:axId val="812989439"/>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12994431"/>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Provisional Total Budget (n=60)</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Graphs'!$AB$1</c:f>
              <c:strCache>
                <c:ptCount val="1"/>
                <c:pt idx="0">
                  <c:v>Norm Dist</c:v>
                </c:pt>
              </c:strCache>
            </c:strRef>
          </c:tx>
          <c:spPr>
            <a:ln w="9525" cap="rnd">
              <a:solidFill>
                <a:schemeClr val="accent1"/>
              </a:solidFill>
              <a:round/>
            </a:ln>
            <a:effectLst/>
          </c:spPr>
          <c:marker>
            <c:symbol val="none"/>
          </c:marker>
          <c:xVal>
            <c:numRef>
              <c:f>'EL-B Graphs'!$Y$2:$Y$61</c:f>
              <c:numCache>
                <c:formatCode>"$"#,##0.00</c:formatCode>
                <c:ptCount val="60"/>
                <c:pt idx="0">
                  <c:v>488500</c:v>
                </c:pt>
                <c:pt idx="1">
                  <c:v>633734</c:v>
                </c:pt>
                <c:pt idx="2">
                  <c:v>652300</c:v>
                </c:pt>
                <c:pt idx="3">
                  <c:v>952581</c:v>
                </c:pt>
                <c:pt idx="4">
                  <c:v>1004482</c:v>
                </c:pt>
                <c:pt idx="5">
                  <c:v>1110238</c:v>
                </c:pt>
                <c:pt idx="6">
                  <c:v>1112712</c:v>
                </c:pt>
                <c:pt idx="7">
                  <c:v>1173978</c:v>
                </c:pt>
                <c:pt idx="8">
                  <c:v>1192625</c:v>
                </c:pt>
                <c:pt idx="9">
                  <c:v>1193684.25</c:v>
                </c:pt>
                <c:pt idx="10">
                  <c:v>1197468</c:v>
                </c:pt>
                <c:pt idx="11">
                  <c:v>1255297</c:v>
                </c:pt>
                <c:pt idx="12">
                  <c:v>1295221</c:v>
                </c:pt>
                <c:pt idx="13">
                  <c:v>1308323</c:v>
                </c:pt>
                <c:pt idx="14">
                  <c:v>1348874</c:v>
                </c:pt>
                <c:pt idx="15">
                  <c:v>1460720.5</c:v>
                </c:pt>
                <c:pt idx="16">
                  <c:v>1482600</c:v>
                </c:pt>
                <c:pt idx="17">
                  <c:v>1507099</c:v>
                </c:pt>
                <c:pt idx="18">
                  <c:v>1564740</c:v>
                </c:pt>
                <c:pt idx="19">
                  <c:v>1582358</c:v>
                </c:pt>
                <c:pt idx="20">
                  <c:v>1621317</c:v>
                </c:pt>
                <c:pt idx="21">
                  <c:v>1629630</c:v>
                </c:pt>
                <c:pt idx="22">
                  <c:v>1817000</c:v>
                </c:pt>
                <c:pt idx="23">
                  <c:v>1830485</c:v>
                </c:pt>
                <c:pt idx="24">
                  <c:v>1851400</c:v>
                </c:pt>
                <c:pt idx="25">
                  <c:v>1852743</c:v>
                </c:pt>
                <c:pt idx="26">
                  <c:v>1857913</c:v>
                </c:pt>
                <c:pt idx="27">
                  <c:v>1945275</c:v>
                </c:pt>
                <c:pt idx="28">
                  <c:v>1991968.125</c:v>
                </c:pt>
                <c:pt idx="29">
                  <c:v>1992900</c:v>
                </c:pt>
                <c:pt idx="30">
                  <c:v>2042313</c:v>
                </c:pt>
                <c:pt idx="31">
                  <c:v>2157196</c:v>
                </c:pt>
                <c:pt idx="32">
                  <c:v>2186188.5</c:v>
                </c:pt>
                <c:pt idx="33">
                  <c:v>2231309</c:v>
                </c:pt>
                <c:pt idx="34">
                  <c:v>2356932</c:v>
                </c:pt>
                <c:pt idx="35">
                  <c:v>2403573</c:v>
                </c:pt>
                <c:pt idx="36">
                  <c:v>2406403</c:v>
                </c:pt>
                <c:pt idx="37">
                  <c:v>2533840</c:v>
                </c:pt>
                <c:pt idx="38">
                  <c:v>2539725</c:v>
                </c:pt>
                <c:pt idx="39">
                  <c:v>2563979</c:v>
                </c:pt>
                <c:pt idx="40">
                  <c:v>2652496</c:v>
                </c:pt>
                <c:pt idx="41">
                  <c:v>2715755</c:v>
                </c:pt>
                <c:pt idx="42">
                  <c:v>2721970</c:v>
                </c:pt>
                <c:pt idx="43">
                  <c:v>2954950</c:v>
                </c:pt>
                <c:pt idx="44">
                  <c:v>3051401</c:v>
                </c:pt>
                <c:pt idx="45">
                  <c:v>3114990</c:v>
                </c:pt>
                <c:pt idx="46">
                  <c:v>3197596</c:v>
                </c:pt>
                <c:pt idx="47">
                  <c:v>3213000</c:v>
                </c:pt>
                <c:pt idx="48">
                  <c:v>3302806</c:v>
                </c:pt>
                <c:pt idx="49">
                  <c:v>3422000</c:v>
                </c:pt>
                <c:pt idx="50">
                  <c:v>3513312.25</c:v>
                </c:pt>
                <c:pt idx="51">
                  <c:v>3562832</c:v>
                </c:pt>
                <c:pt idx="52">
                  <c:v>3688000</c:v>
                </c:pt>
                <c:pt idx="53">
                  <c:v>3766250</c:v>
                </c:pt>
                <c:pt idx="54">
                  <c:v>3928418</c:v>
                </c:pt>
                <c:pt idx="55">
                  <c:v>3982802</c:v>
                </c:pt>
                <c:pt idx="56">
                  <c:v>4322723</c:v>
                </c:pt>
                <c:pt idx="57">
                  <c:v>5235180</c:v>
                </c:pt>
                <c:pt idx="58">
                  <c:v>7222307</c:v>
                </c:pt>
                <c:pt idx="59">
                  <c:v>8961306</c:v>
                </c:pt>
              </c:numCache>
            </c:numRef>
          </c:xVal>
          <c:yVal>
            <c:numRef>
              <c:f>'EL-B Graphs'!$AB$2:$AB$61</c:f>
              <c:numCache>
                <c:formatCode>0.0000E+00</c:formatCode>
                <c:ptCount val="60"/>
                <c:pt idx="0">
                  <c:v>1.1658142861647084E-7</c:v>
                </c:pt>
                <c:pt idx="1">
                  <c:v>1.3197247916004593E-7</c:v>
                </c:pt>
                <c:pt idx="2">
                  <c:v>1.3398642434415517E-7</c:v>
                </c:pt>
                <c:pt idx="3">
                  <c:v>1.6740810971826563E-7</c:v>
                </c:pt>
                <c:pt idx="4">
                  <c:v>1.7323980966475376E-7</c:v>
                </c:pt>
                <c:pt idx="5">
                  <c:v>1.8504049688205582E-7</c:v>
                </c:pt>
                <c:pt idx="6">
                  <c:v>1.8531443701881825E-7</c:v>
                </c:pt>
                <c:pt idx="7">
                  <c:v>1.9205476294482843E-7</c:v>
                </c:pt>
                <c:pt idx="8">
                  <c:v>1.9408727663585157E-7</c:v>
                </c:pt>
                <c:pt idx="9">
                  <c:v>1.9420243556256963E-7</c:v>
                </c:pt>
                <c:pt idx="10">
                  <c:v>1.9461352436824807E-7</c:v>
                </c:pt>
                <c:pt idx="11">
                  <c:v>2.0083937801744547E-7</c:v>
                </c:pt>
                <c:pt idx="12">
                  <c:v>2.0506730188236521E-7</c:v>
                </c:pt>
                <c:pt idx="13">
                  <c:v>2.064407589663223E-7</c:v>
                </c:pt>
                <c:pt idx="14">
                  <c:v>2.1064364995806773E-7</c:v>
                </c:pt>
                <c:pt idx="15">
                  <c:v>2.2180414687535402E-7</c:v>
                </c:pt>
                <c:pt idx="16">
                  <c:v>2.23903229870274E-7</c:v>
                </c:pt>
                <c:pt idx="17">
                  <c:v>2.2621745102997958E-7</c:v>
                </c:pt>
                <c:pt idx="18">
                  <c:v>2.3150218415934872E-7</c:v>
                </c:pt>
                <c:pt idx="19">
                  <c:v>2.3307012198130008E-7</c:v>
                </c:pt>
                <c:pt idx="20">
                  <c:v>2.3645395756932002E-7</c:v>
                </c:pt>
                <c:pt idx="21">
                  <c:v>2.3716066504732322E-7</c:v>
                </c:pt>
                <c:pt idx="22">
                  <c:v>2.5150921440300585E-7</c:v>
                </c:pt>
                <c:pt idx="23">
                  <c:v>2.5241578401702778E-7</c:v>
                </c:pt>
                <c:pt idx="24">
                  <c:v>2.5378587876278893E-7</c:v>
                </c:pt>
                <c:pt idx="25">
                  <c:v>2.5387234529176989E-7</c:v>
                </c:pt>
                <c:pt idx="26">
                  <c:v>2.5420349139268812E-7</c:v>
                </c:pt>
                <c:pt idx="27">
                  <c:v>2.5937707487047343E-7</c:v>
                </c:pt>
                <c:pt idx="28">
                  <c:v>2.6180407901245922E-7</c:v>
                </c:pt>
                <c:pt idx="29">
                  <c:v>2.6185004486841617E-7</c:v>
                </c:pt>
                <c:pt idx="30">
                  <c:v>2.6414620364148408E-7</c:v>
                </c:pt>
                <c:pt idx="31">
                  <c:v>2.6838268196636656E-7</c:v>
                </c:pt>
                <c:pt idx="32">
                  <c:v>2.6920136496761267E-7</c:v>
                </c:pt>
                <c:pt idx="33">
                  <c:v>2.7027026754523189E-7</c:v>
                </c:pt>
                <c:pt idx="34">
                  <c:v>2.7190957104755178E-7</c:v>
                </c:pt>
                <c:pt idx="35">
                  <c:v>2.7201223638893706E-7</c:v>
                </c:pt>
                <c:pt idx="36">
                  <c:v>2.7200961455692643E-7</c:v>
                </c:pt>
                <c:pt idx="37">
                  <c:v>2.7084439650824366E-7</c:v>
                </c:pt>
                <c:pt idx="38">
                  <c:v>2.7074132498868781E-7</c:v>
                </c:pt>
                <c:pt idx="39">
                  <c:v>2.7027101898737899E-7</c:v>
                </c:pt>
                <c:pt idx="40">
                  <c:v>2.6793907826065135E-7</c:v>
                </c:pt>
                <c:pt idx="41">
                  <c:v>2.6569124861449738E-7</c:v>
                </c:pt>
                <c:pt idx="42">
                  <c:v>2.6544478266995638E-7</c:v>
                </c:pt>
                <c:pt idx="43">
                  <c:v>2.5306907705723451E-7</c:v>
                </c:pt>
                <c:pt idx="44">
                  <c:v>2.4629030661717638E-7</c:v>
                </c:pt>
                <c:pt idx="45">
                  <c:v>2.4134915161743452E-7</c:v>
                </c:pt>
                <c:pt idx="46">
                  <c:v>2.3441903282032021E-7</c:v>
                </c:pt>
                <c:pt idx="47">
                  <c:v>2.3306711424190922E-7</c:v>
                </c:pt>
                <c:pt idx="48">
                  <c:v>2.2484479065232075E-7</c:v>
                </c:pt>
                <c:pt idx="49">
                  <c:v>2.1314023853337956E-7</c:v>
                </c:pt>
                <c:pt idx="50">
                  <c:v>2.0367539169670267E-7</c:v>
                </c:pt>
                <c:pt idx="51">
                  <c:v>1.9839758756690439E-7</c:v>
                </c:pt>
                <c:pt idx="52">
                  <c:v>1.8471767669715898E-7</c:v>
                </c:pt>
                <c:pt idx="53">
                  <c:v>1.7599654116638132E-7</c:v>
                </c:pt>
                <c:pt idx="54">
                  <c:v>1.5777496375658332E-7</c:v>
                </c:pt>
                <c:pt idx="55">
                  <c:v>1.5168098951136693E-7</c:v>
                </c:pt>
                <c:pt idx="56">
                  <c:v>1.1494107235321611E-7</c:v>
                </c:pt>
                <c:pt idx="57">
                  <c:v>4.185719317889377E-8</c:v>
                </c:pt>
                <c:pt idx="58">
                  <c:v>1.2153317270471809E-9</c:v>
                </c:pt>
                <c:pt idx="59">
                  <c:v>1.217318403621583E-11</c:v>
                </c:pt>
              </c:numCache>
            </c:numRef>
          </c:yVal>
          <c:smooth val="1"/>
          <c:extLst>
            <c:ext xmlns:c16="http://schemas.microsoft.com/office/drawing/2014/chart" uri="{C3380CC4-5D6E-409C-BE32-E72D297353CC}">
              <c16:uniqueId val="{00000000-CD76-48C8-A212-E90FAE75DE31}"/>
            </c:ext>
          </c:extLst>
        </c:ser>
        <c:dLbls>
          <c:showLegendKey val="0"/>
          <c:showVal val="0"/>
          <c:showCatName val="0"/>
          <c:showSerName val="0"/>
          <c:showPercent val="0"/>
          <c:showBubbleSize val="0"/>
        </c:dLbls>
        <c:axId val="588109439"/>
        <c:axId val="588111103"/>
      </c:scatterChart>
      <c:valAx>
        <c:axId val="588109439"/>
        <c:scaling>
          <c:orientation val="minMax"/>
          <c:max val="200000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88111103"/>
        <c:crosses val="autoZero"/>
        <c:crossBetween val="midCat"/>
      </c:valAx>
      <c:valAx>
        <c:axId val="588111103"/>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88109439"/>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Provisional Operations Budget (n=62)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Graphs'!$AH$1</c:f>
              <c:strCache>
                <c:ptCount val="1"/>
                <c:pt idx="0">
                  <c:v>Norm Dist</c:v>
                </c:pt>
              </c:strCache>
            </c:strRef>
          </c:tx>
          <c:spPr>
            <a:ln w="9525" cap="rnd">
              <a:solidFill>
                <a:schemeClr val="accent1"/>
              </a:solidFill>
              <a:round/>
            </a:ln>
            <a:effectLst/>
          </c:spPr>
          <c:marker>
            <c:symbol val="none"/>
          </c:marker>
          <c:xVal>
            <c:numRef>
              <c:f>'EL-B Graphs'!$AE$2:$AE$63</c:f>
              <c:numCache>
                <c:formatCode>"$"#,##0.00</c:formatCode>
                <c:ptCount val="62"/>
                <c:pt idx="0">
                  <c:v>8240.919921875</c:v>
                </c:pt>
                <c:pt idx="1">
                  <c:v>9785</c:v>
                </c:pt>
                <c:pt idx="2">
                  <c:v>15000</c:v>
                </c:pt>
                <c:pt idx="3">
                  <c:v>48200</c:v>
                </c:pt>
                <c:pt idx="4">
                  <c:v>58900</c:v>
                </c:pt>
                <c:pt idx="5">
                  <c:v>74725</c:v>
                </c:pt>
                <c:pt idx="6">
                  <c:v>75000</c:v>
                </c:pt>
                <c:pt idx="7">
                  <c:v>86065</c:v>
                </c:pt>
                <c:pt idx="8">
                  <c:v>89395</c:v>
                </c:pt>
                <c:pt idx="9">
                  <c:v>90718</c:v>
                </c:pt>
                <c:pt idx="10">
                  <c:v>101948</c:v>
                </c:pt>
                <c:pt idx="11">
                  <c:v>103000</c:v>
                </c:pt>
                <c:pt idx="12">
                  <c:v>103500</c:v>
                </c:pt>
                <c:pt idx="13">
                  <c:v>104794</c:v>
                </c:pt>
                <c:pt idx="14">
                  <c:v>110812</c:v>
                </c:pt>
                <c:pt idx="15">
                  <c:v>120117</c:v>
                </c:pt>
                <c:pt idx="16">
                  <c:v>122485</c:v>
                </c:pt>
                <c:pt idx="17">
                  <c:v>131521.671875</c:v>
                </c:pt>
                <c:pt idx="18">
                  <c:v>143865</c:v>
                </c:pt>
                <c:pt idx="19">
                  <c:v>150000</c:v>
                </c:pt>
                <c:pt idx="20">
                  <c:v>154010</c:v>
                </c:pt>
                <c:pt idx="21">
                  <c:v>172821</c:v>
                </c:pt>
                <c:pt idx="22">
                  <c:v>184104</c:v>
                </c:pt>
                <c:pt idx="23">
                  <c:v>200704</c:v>
                </c:pt>
                <c:pt idx="24">
                  <c:v>213678</c:v>
                </c:pt>
                <c:pt idx="25">
                  <c:v>213900</c:v>
                </c:pt>
                <c:pt idx="26">
                  <c:v>221100</c:v>
                </c:pt>
                <c:pt idx="27">
                  <c:v>221675</c:v>
                </c:pt>
                <c:pt idx="28">
                  <c:v>228993</c:v>
                </c:pt>
                <c:pt idx="29">
                  <c:v>238695</c:v>
                </c:pt>
                <c:pt idx="30">
                  <c:v>250136</c:v>
                </c:pt>
                <c:pt idx="31">
                  <c:v>250140</c:v>
                </c:pt>
                <c:pt idx="32">
                  <c:v>267780</c:v>
                </c:pt>
                <c:pt idx="33">
                  <c:v>277714</c:v>
                </c:pt>
                <c:pt idx="34">
                  <c:v>283057.40625</c:v>
                </c:pt>
                <c:pt idx="35">
                  <c:v>288960</c:v>
                </c:pt>
                <c:pt idx="36">
                  <c:v>295000</c:v>
                </c:pt>
                <c:pt idx="37">
                  <c:v>321837</c:v>
                </c:pt>
                <c:pt idx="38">
                  <c:v>322685</c:v>
                </c:pt>
                <c:pt idx="39">
                  <c:v>329880</c:v>
                </c:pt>
                <c:pt idx="40">
                  <c:v>334063</c:v>
                </c:pt>
                <c:pt idx="41">
                  <c:v>334714</c:v>
                </c:pt>
                <c:pt idx="42">
                  <c:v>360853</c:v>
                </c:pt>
                <c:pt idx="43">
                  <c:v>404900</c:v>
                </c:pt>
                <c:pt idx="44">
                  <c:v>414542</c:v>
                </c:pt>
                <c:pt idx="45">
                  <c:v>426713</c:v>
                </c:pt>
                <c:pt idx="46">
                  <c:v>482735</c:v>
                </c:pt>
                <c:pt idx="47">
                  <c:v>489000</c:v>
                </c:pt>
                <c:pt idx="48">
                  <c:v>498631</c:v>
                </c:pt>
                <c:pt idx="49">
                  <c:v>513247</c:v>
                </c:pt>
                <c:pt idx="50">
                  <c:v>579000</c:v>
                </c:pt>
                <c:pt idx="51">
                  <c:v>620820</c:v>
                </c:pt>
                <c:pt idx="52">
                  <c:v>644340</c:v>
                </c:pt>
                <c:pt idx="53">
                  <c:v>661846</c:v>
                </c:pt>
                <c:pt idx="54">
                  <c:v>693941</c:v>
                </c:pt>
                <c:pt idx="55">
                  <c:v>711601</c:v>
                </c:pt>
                <c:pt idx="56">
                  <c:v>721900</c:v>
                </c:pt>
                <c:pt idx="57">
                  <c:v>746196</c:v>
                </c:pt>
                <c:pt idx="58">
                  <c:v>783133</c:v>
                </c:pt>
                <c:pt idx="59">
                  <c:v>905971</c:v>
                </c:pt>
                <c:pt idx="60">
                  <c:v>908277</c:v>
                </c:pt>
                <c:pt idx="61">
                  <c:v>1368943</c:v>
                </c:pt>
              </c:numCache>
            </c:numRef>
          </c:xVal>
          <c:yVal>
            <c:numRef>
              <c:f>'EL-B Graphs'!$AH$2:$AH$63</c:f>
              <c:numCache>
                <c:formatCode>0.0000E+00</c:formatCode>
                <c:ptCount val="62"/>
                <c:pt idx="0">
                  <c:v>7.3257526193929572E-7</c:v>
                </c:pt>
                <c:pt idx="1">
                  <c:v>7.3761700289932398E-7</c:v>
                </c:pt>
                <c:pt idx="2">
                  <c:v>7.5471728224403894E-7</c:v>
                </c:pt>
                <c:pt idx="3">
                  <c:v>8.6553492895378872E-7</c:v>
                </c:pt>
                <c:pt idx="4">
                  <c:v>9.0164847833464362E-7</c:v>
                </c:pt>
                <c:pt idx="5">
                  <c:v>9.5503819360580889E-7</c:v>
                </c:pt>
                <c:pt idx="6">
                  <c:v>9.5596385860041974E-7</c:v>
                </c:pt>
                <c:pt idx="7">
                  <c:v>9.9309309878235205E-7</c:v>
                </c:pt>
                <c:pt idx="8">
                  <c:v>1.0042109047961871E-6</c:v>
                </c:pt>
                <c:pt idx="9">
                  <c:v>1.0086191186515012E-6</c:v>
                </c:pt>
                <c:pt idx="10">
                  <c:v>1.0457958052074084E-6</c:v>
                </c:pt>
                <c:pt idx="11">
                  <c:v>1.0492532433240915E-6</c:v>
                </c:pt>
                <c:pt idx="12">
                  <c:v>1.0508948264279465E-6</c:v>
                </c:pt>
                <c:pt idx="13">
                  <c:v>1.0551380838297535E-6</c:v>
                </c:pt>
                <c:pt idx="14">
                  <c:v>1.0747683234761029E-6</c:v>
                </c:pt>
                <c:pt idx="15">
                  <c:v>1.1047420428057916E-6</c:v>
                </c:pt>
                <c:pt idx="16">
                  <c:v>1.1122878986189908E-6</c:v>
                </c:pt>
                <c:pt idx="17">
                  <c:v>1.1407400632853793E-6</c:v>
                </c:pt>
                <c:pt idx="18">
                  <c:v>1.1786103602513347E-6</c:v>
                </c:pt>
                <c:pt idx="19">
                  <c:v>1.1969508605953828E-6</c:v>
                </c:pt>
                <c:pt idx="20">
                  <c:v>1.2087494501868828E-6</c:v>
                </c:pt>
                <c:pt idx="21">
                  <c:v>1.2618822343986938E-6</c:v>
                </c:pt>
                <c:pt idx="22">
                  <c:v>1.2918011600489035E-6</c:v>
                </c:pt>
                <c:pt idx="23">
                  <c:v>1.3328013695382246E-6</c:v>
                </c:pt>
                <c:pt idx="24">
                  <c:v>1.3620975400610304E-6</c:v>
                </c:pt>
                <c:pt idx="25">
                  <c:v>1.3625765381099293E-6</c:v>
                </c:pt>
                <c:pt idx="26">
                  <c:v>1.3776893969504042E-6</c:v>
                </c:pt>
                <c:pt idx="27">
                  <c:v>1.3788605105044102E-6</c:v>
                </c:pt>
                <c:pt idx="28">
                  <c:v>1.3932907328896589E-6</c:v>
                </c:pt>
                <c:pt idx="29">
                  <c:v>1.4110280502757728E-6</c:v>
                </c:pt>
                <c:pt idx="30">
                  <c:v>1.4298192636815949E-6</c:v>
                </c:pt>
                <c:pt idx="31">
                  <c:v>1.4298254202275028E-6</c:v>
                </c:pt>
                <c:pt idx="32">
                  <c:v>1.4540735393369569E-6</c:v>
                </c:pt>
                <c:pt idx="33">
                  <c:v>1.4651061123623426E-6</c:v>
                </c:pt>
                <c:pt idx="34">
                  <c:v>1.4702371966939416E-6</c:v>
                </c:pt>
                <c:pt idx="35">
                  <c:v>1.4752425837831288E-6</c:v>
                </c:pt>
                <c:pt idx="36">
                  <c:v>1.4796371085175584E-6</c:v>
                </c:pt>
                <c:pt idx="37">
                  <c:v>1.4901182265711969E-6</c:v>
                </c:pt>
                <c:pt idx="38">
                  <c:v>1.4902064480440923E-6</c:v>
                </c:pt>
                <c:pt idx="39">
                  <c:v>1.4903531896037203E-6</c:v>
                </c:pt>
                <c:pt idx="40">
                  <c:v>1.4899435534792519E-6</c:v>
                </c:pt>
                <c:pt idx="41">
                  <c:v>1.4898470926718238E-6</c:v>
                </c:pt>
                <c:pt idx="42">
                  <c:v>1.478735062821665E-6</c:v>
                </c:pt>
                <c:pt idx="43">
                  <c:v>1.4290319568105147E-6</c:v>
                </c:pt>
                <c:pt idx="44">
                  <c:v>1.4132618678644769E-6</c:v>
                </c:pt>
                <c:pt idx="45">
                  <c:v>1.3910241124557722E-6</c:v>
                </c:pt>
                <c:pt idx="46">
                  <c:v>1.259074410700036E-6</c:v>
                </c:pt>
                <c:pt idx="47">
                  <c:v>1.2417331908245802E-6</c:v>
                </c:pt>
                <c:pt idx="48">
                  <c:v>1.2142417140021564E-6</c:v>
                </c:pt>
                <c:pt idx="49">
                  <c:v>1.1707798119174875E-6</c:v>
                </c:pt>
                <c:pt idx="50">
                  <c:v>9.5773419560036426E-7</c:v>
                </c:pt>
                <c:pt idx="51">
                  <c:v>8.168278740661527E-7</c:v>
                </c:pt>
                <c:pt idx="52">
                  <c:v>7.3892810014896377E-7</c:v>
                </c:pt>
                <c:pt idx="53">
                  <c:v>6.8238141808268678E-7</c:v>
                </c:pt>
                <c:pt idx="54">
                  <c:v>5.831946943830426E-7</c:v>
                </c:pt>
                <c:pt idx="55">
                  <c:v>5.3163863461030173E-7</c:v>
                </c:pt>
                <c:pt idx="56">
                  <c:v>5.0269159548343016E-7</c:v>
                </c:pt>
                <c:pt idx="57">
                  <c:v>4.3791897836535225E-7</c:v>
                </c:pt>
                <c:pt idx="58">
                  <c:v>3.4951149522495091E-7</c:v>
                </c:pt>
                <c:pt idx="59">
                  <c:v>1.4397715406867849E-7</c:v>
                </c:pt>
                <c:pt idx="60">
                  <c:v>1.4131501812076575E-7</c:v>
                </c:pt>
                <c:pt idx="61">
                  <c:v>7.6669294713856097E-10</c:v>
                </c:pt>
              </c:numCache>
            </c:numRef>
          </c:yVal>
          <c:smooth val="1"/>
          <c:extLst>
            <c:ext xmlns:c16="http://schemas.microsoft.com/office/drawing/2014/chart" uri="{C3380CC4-5D6E-409C-BE32-E72D297353CC}">
              <c16:uniqueId val="{00000000-2015-4550-84FF-2705DFA3F0F4}"/>
            </c:ext>
          </c:extLst>
        </c:ser>
        <c:dLbls>
          <c:showLegendKey val="0"/>
          <c:showVal val="0"/>
          <c:showCatName val="0"/>
          <c:showSerName val="0"/>
          <c:showPercent val="0"/>
          <c:showBubbleSize val="0"/>
        </c:dLbls>
        <c:axId val="657881231"/>
        <c:axId val="657878319"/>
      </c:scatterChart>
      <c:valAx>
        <c:axId val="657881231"/>
        <c:scaling>
          <c:orientation val="minMax"/>
          <c:max val="80000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57878319"/>
        <c:crosses val="autoZero"/>
        <c:crossBetween val="midCat"/>
      </c:valAx>
      <c:valAx>
        <c:axId val="65787831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57881231"/>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Probation Total Budget (n=13)</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Graphs'!$AZ$1</c:f>
              <c:strCache>
                <c:ptCount val="1"/>
                <c:pt idx="0">
                  <c:v>Norm Dist</c:v>
                </c:pt>
              </c:strCache>
            </c:strRef>
          </c:tx>
          <c:spPr>
            <a:ln w="9525" cap="rnd">
              <a:solidFill>
                <a:schemeClr val="accent1"/>
              </a:solidFill>
              <a:round/>
            </a:ln>
            <a:effectLst/>
          </c:spPr>
          <c:marker>
            <c:symbol val="none"/>
          </c:marker>
          <c:xVal>
            <c:numRef>
              <c:f>'EL-B Graphs'!$AW$2:$AW$272</c:f>
              <c:numCache>
                <c:formatCode>General</c:formatCode>
                <c:ptCount val="271"/>
                <c:pt idx="0">
                  <c:v>1194762</c:v>
                </c:pt>
                <c:pt idx="1">
                  <c:v>1310165</c:v>
                </c:pt>
                <c:pt idx="2">
                  <c:v>1479559.75</c:v>
                </c:pt>
                <c:pt idx="3">
                  <c:v>1490056</c:v>
                </c:pt>
                <c:pt idx="4">
                  <c:v>1574326</c:v>
                </c:pt>
                <c:pt idx="5">
                  <c:v>1681096</c:v>
                </c:pt>
                <c:pt idx="6">
                  <c:v>1976266</c:v>
                </c:pt>
                <c:pt idx="7">
                  <c:v>2850000</c:v>
                </c:pt>
                <c:pt idx="8">
                  <c:v>3263911.25</c:v>
                </c:pt>
                <c:pt idx="9">
                  <c:v>3653907</c:v>
                </c:pt>
                <c:pt idx="10">
                  <c:v>3726000</c:v>
                </c:pt>
                <c:pt idx="11">
                  <c:v>5213948</c:v>
                </c:pt>
                <c:pt idx="12">
                  <c:v>5378317</c:v>
                </c:pt>
              </c:numCache>
            </c:numRef>
          </c:xVal>
          <c:yVal>
            <c:numRef>
              <c:f>'EL-B Graphs'!$AZ$2:$AZ$272</c:f>
              <c:numCache>
                <c:formatCode>General</c:formatCode>
                <c:ptCount val="271"/>
                <c:pt idx="0" formatCode="0.0000E+00">
                  <c:v>1.628816558506446E-7</c:v>
                </c:pt>
                <c:pt idx="1">
                  <c:v>1.7695925865634645E-7</c:v>
                </c:pt>
                <c:pt idx="2">
                  <c:v>1.9743892777876614E-7</c:v>
                </c:pt>
                <c:pt idx="3">
                  <c:v>1.9868856859871731E-7</c:v>
                </c:pt>
                <c:pt idx="4">
                  <c:v>2.0859175620998E-7</c:v>
                </c:pt>
                <c:pt idx="5">
                  <c:v>2.2071258385795421E-7</c:v>
                </c:pt>
                <c:pt idx="6">
                  <c:v>2.5040584902717515E-7</c:v>
                </c:pt>
                <c:pt idx="7">
                  <c:v>2.8120848513405993E-7</c:v>
                </c:pt>
                <c:pt idx="8">
                  <c:v>2.5972364614520701E-7</c:v>
                </c:pt>
                <c:pt idx="9">
                  <c:v>2.2266083424231619E-7</c:v>
                </c:pt>
                <c:pt idx="10">
                  <c:v>2.1460191174039325E-7</c:v>
                </c:pt>
                <c:pt idx="11">
                  <c:v>5.5835108953222124E-8</c:v>
                </c:pt>
                <c:pt idx="12">
                  <c:v>4.4932723288324527E-8</c:v>
                </c:pt>
              </c:numCache>
            </c:numRef>
          </c:yVal>
          <c:smooth val="1"/>
          <c:extLst>
            <c:ext xmlns:c16="http://schemas.microsoft.com/office/drawing/2014/chart" uri="{C3380CC4-5D6E-409C-BE32-E72D297353CC}">
              <c16:uniqueId val="{00000000-CDBF-4C72-9075-332590D0177A}"/>
            </c:ext>
          </c:extLst>
        </c:ser>
        <c:dLbls>
          <c:showLegendKey val="0"/>
          <c:showVal val="0"/>
          <c:showCatName val="0"/>
          <c:showSerName val="0"/>
          <c:showPercent val="0"/>
          <c:showBubbleSize val="0"/>
        </c:dLbls>
        <c:axId val="1552105040"/>
        <c:axId val="1552114608"/>
      </c:scatterChart>
      <c:valAx>
        <c:axId val="1552105040"/>
        <c:scaling>
          <c:orientation val="minMax"/>
          <c:max val="200000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114608"/>
        <c:crosses val="autoZero"/>
        <c:crossBetween val="midCat"/>
      </c:valAx>
      <c:valAx>
        <c:axId val="155211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10504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Probation Operational Budget (n=13)</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Graphs'!$BF$1</c:f>
              <c:strCache>
                <c:ptCount val="1"/>
                <c:pt idx="0">
                  <c:v>Norm Dist</c:v>
                </c:pt>
              </c:strCache>
            </c:strRef>
          </c:tx>
          <c:spPr>
            <a:ln w="9525" cap="rnd">
              <a:solidFill>
                <a:schemeClr val="accent1"/>
              </a:solidFill>
              <a:round/>
            </a:ln>
            <a:effectLst/>
          </c:spPr>
          <c:marker>
            <c:symbol val="none"/>
          </c:marker>
          <c:xVal>
            <c:numRef>
              <c:f>'EL-B Graphs'!$BC$2:$BC$272</c:f>
              <c:numCache>
                <c:formatCode>General</c:formatCode>
                <c:ptCount val="271"/>
                <c:pt idx="0">
                  <c:v>43415</c:v>
                </c:pt>
                <c:pt idx="1">
                  <c:v>46230</c:v>
                </c:pt>
                <c:pt idx="2">
                  <c:v>96150</c:v>
                </c:pt>
                <c:pt idx="3">
                  <c:v>142353</c:v>
                </c:pt>
                <c:pt idx="4">
                  <c:v>167134</c:v>
                </c:pt>
                <c:pt idx="5">
                  <c:v>168827.4375</c:v>
                </c:pt>
                <c:pt idx="6">
                  <c:v>175635</c:v>
                </c:pt>
                <c:pt idx="7">
                  <c:v>224600</c:v>
                </c:pt>
                <c:pt idx="8">
                  <c:v>273489</c:v>
                </c:pt>
                <c:pt idx="9">
                  <c:v>278729</c:v>
                </c:pt>
                <c:pt idx="10">
                  <c:v>487057</c:v>
                </c:pt>
                <c:pt idx="11">
                  <c:v>678241.8125</c:v>
                </c:pt>
                <c:pt idx="12">
                  <c:v>899274</c:v>
                </c:pt>
              </c:numCache>
            </c:numRef>
          </c:xVal>
          <c:yVal>
            <c:numRef>
              <c:f>'EL-B Graphs'!$BF$2:$BF$272</c:f>
              <c:numCache>
                <c:formatCode>General</c:formatCode>
                <c:ptCount val="271"/>
                <c:pt idx="0" formatCode="0.0000E+00">
                  <c:v>1.0085892586304557E-6</c:v>
                </c:pt>
                <c:pt idx="1">
                  <c:v>1.0198248975996144E-6</c:v>
                </c:pt>
                <c:pt idx="2">
                  <c:v>1.2145283591965648E-6</c:v>
                </c:pt>
                <c:pt idx="3">
                  <c:v>1.3763082683969554E-6</c:v>
                </c:pt>
                <c:pt idx="4">
                  <c:v>1.4505635398344364E-6</c:v>
                </c:pt>
                <c:pt idx="5">
                  <c:v>1.4552429696735434E-6</c:v>
                </c:pt>
                <c:pt idx="6">
                  <c:v>1.4735027529761136E-6</c:v>
                </c:pt>
                <c:pt idx="7">
                  <c:v>1.5758363079614928E-6</c:v>
                </c:pt>
                <c:pt idx="8">
                  <c:v>1.6198431097551234E-6</c:v>
                </c:pt>
                <c:pt idx="9">
                  <c:v>1.6208322235663088E-6</c:v>
                </c:pt>
                <c:pt idx="10">
                  <c:v>1.1501400180144693E-6</c:v>
                </c:pt>
                <c:pt idx="11">
                  <c:v>4.4684727608753839E-7</c:v>
                </c:pt>
                <c:pt idx="12">
                  <c:v>7.0595838664059921E-8</c:v>
                </c:pt>
              </c:numCache>
            </c:numRef>
          </c:yVal>
          <c:smooth val="1"/>
          <c:extLst>
            <c:ext xmlns:c16="http://schemas.microsoft.com/office/drawing/2014/chart" uri="{C3380CC4-5D6E-409C-BE32-E72D297353CC}">
              <c16:uniqueId val="{00000000-564C-4093-8795-E85F8C67A4B7}"/>
            </c:ext>
          </c:extLst>
        </c:ser>
        <c:dLbls>
          <c:showLegendKey val="0"/>
          <c:showVal val="0"/>
          <c:showCatName val="0"/>
          <c:showSerName val="0"/>
          <c:showPercent val="0"/>
          <c:showBubbleSize val="0"/>
        </c:dLbls>
        <c:axId val="1790395008"/>
        <c:axId val="1790395840"/>
      </c:scatterChart>
      <c:valAx>
        <c:axId val="1790395008"/>
        <c:scaling>
          <c:orientation val="minMax"/>
          <c:max val="80000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90395840"/>
        <c:crosses val="autoZero"/>
        <c:crossBetween val="midCat"/>
      </c:valAx>
      <c:valAx>
        <c:axId val="17903958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90395008"/>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Continued Total Budget (n=197)</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Graphs'!$AN$1</c:f>
              <c:strCache>
                <c:ptCount val="1"/>
                <c:pt idx="0">
                  <c:v>Norm Dist</c:v>
                </c:pt>
              </c:strCache>
            </c:strRef>
          </c:tx>
          <c:spPr>
            <a:ln w="9525" cap="rnd">
              <a:solidFill>
                <a:schemeClr val="accent1"/>
              </a:solidFill>
              <a:round/>
            </a:ln>
            <a:effectLst/>
          </c:spPr>
          <c:marker>
            <c:symbol val="none"/>
          </c:marker>
          <c:xVal>
            <c:numRef>
              <c:f>'EL-B Graphs'!$AK$2:$AK$272</c:f>
              <c:numCache>
                <c:formatCode>"$"#,##0.00</c:formatCode>
                <c:ptCount val="271"/>
                <c:pt idx="0">
                  <c:v>253422</c:v>
                </c:pt>
                <c:pt idx="1">
                  <c:v>572650</c:v>
                </c:pt>
                <c:pt idx="2">
                  <c:v>897282</c:v>
                </c:pt>
                <c:pt idx="3">
                  <c:v>914997</c:v>
                </c:pt>
                <c:pt idx="4">
                  <c:v>934945</c:v>
                </c:pt>
                <c:pt idx="5">
                  <c:v>983283</c:v>
                </c:pt>
                <c:pt idx="6">
                  <c:v>991894</c:v>
                </c:pt>
                <c:pt idx="7">
                  <c:v>1026675</c:v>
                </c:pt>
                <c:pt idx="8">
                  <c:v>1071360</c:v>
                </c:pt>
                <c:pt idx="9">
                  <c:v>1092802</c:v>
                </c:pt>
                <c:pt idx="10">
                  <c:v>1109015</c:v>
                </c:pt>
                <c:pt idx="11">
                  <c:v>1114532</c:v>
                </c:pt>
                <c:pt idx="12">
                  <c:v>1114956</c:v>
                </c:pt>
                <c:pt idx="13">
                  <c:v>1116523</c:v>
                </c:pt>
                <c:pt idx="14">
                  <c:v>1119251</c:v>
                </c:pt>
                <c:pt idx="15">
                  <c:v>1200418</c:v>
                </c:pt>
                <c:pt idx="16">
                  <c:v>1220249</c:v>
                </c:pt>
                <c:pt idx="17">
                  <c:v>1235783.25</c:v>
                </c:pt>
                <c:pt idx="18">
                  <c:v>1249252</c:v>
                </c:pt>
                <c:pt idx="19">
                  <c:v>1264098</c:v>
                </c:pt>
                <c:pt idx="20">
                  <c:v>1279260</c:v>
                </c:pt>
                <c:pt idx="21">
                  <c:v>1300361.875</c:v>
                </c:pt>
                <c:pt idx="22">
                  <c:v>1323502.25</c:v>
                </c:pt>
                <c:pt idx="23">
                  <c:v>1335318</c:v>
                </c:pt>
                <c:pt idx="24">
                  <c:v>1372587</c:v>
                </c:pt>
                <c:pt idx="25">
                  <c:v>1378769</c:v>
                </c:pt>
                <c:pt idx="26">
                  <c:v>1390907</c:v>
                </c:pt>
                <c:pt idx="27">
                  <c:v>1395491</c:v>
                </c:pt>
                <c:pt idx="28">
                  <c:v>1414497</c:v>
                </c:pt>
                <c:pt idx="29">
                  <c:v>1437427</c:v>
                </c:pt>
                <c:pt idx="30">
                  <c:v>1440247</c:v>
                </c:pt>
                <c:pt idx="31">
                  <c:v>1444942</c:v>
                </c:pt>
                <c:pt idx="32">
                  <c:v>1455322.125</c:v>
                </c:pt>
                <c:pt idx="33">
                  <c:v>1493582.5</c:v>
                </c:pt>
                <c:pt idx="34">
                  <c:v>1500000</c:v>
                </c:pt>
                <c:pt idx="35">
                  <c:v>1517934</c:v>
                </c:pt>
                <c:pt idx="36">
                  <c:v>1542696</c:v>
                </c:pt>
                <c:pt idx="37">
                  <c:v>1548583</c:v>
                </c:pt>
                <c:pt idx="38">
                  <c:v>1556450</c:v>
                </c:pt>
                <c:pt idx="39">
                  <c:v>1584191</c:v>
                </c:pt>
                <c:pt idx="40">
                  <c:v>1594593</c:v>
                </c:pt>
                <c:pt idx="41">
                  <c:v>1601560</c:v>
                </c:pt>
                <c:pt idx="42">
                  <c:v>1602232</c:v>
                </c:pt>
                <c:pt idx="43">
                  <c:v>1608540</c:v>
                </c:pt>
                <c:pt idx="44">
                  <c:v>1613614.25</c:v>
                </c:pt>
                <c:pt idx="45">
                  <c:v>1632209</c:v>
                </c:pt>
                <c:pt idx="46">
                  <c:v>1633678</c:v>
                </c:pt>
                <c:pt idx="47">
                  <c:v>1635378</c:v>
                </c:pt>
                <c:pt idx="48">
                  <c:v>1659430</c:v>
                </c:pt>
                <c:pt idx="49">
                  <c:v>1659756</c:v>
                </c:pt>
                <c:pt idx="50">
                  <c:v>1678593</c:v>
                </c:pt>
                <c:pt idx="51">
                  <c:v>1695394</c:v>
                </c:pt>
                <c:pt idx="52">
                  <c:v>1709468</c:v>
                </c:pt>
                <c:pt idx="53">
                  <c:v>1713215</c:v>
                </c:pt>
                <c:pt idx="54">
                  <c:v>1714302</c:v>
                </c:pt>
                <c:pt idx="55">
                  <c:v>1750492.5</c:v>
                </c:pt>
                <c:pt idx="56">
                  <c:v>1777635.75</c:v>
                </c:pt>
                <c:pt idx="57">
                  <c:v>1780666</c:v>
                </c:pt>
                <c:pt idx="58">
                  <c:v>1795819</c:v>
                </c:pt>
                <c:pt idx="59">
                  <c:v>1802774</c:v>
                </c:pt>
                <c:pt idx="60">
                  <c:v>1809904</c:v>
                </c:pt>
                <c:pt idx="61">
                  <c:v>1816162</c:v>
                </c:pt>
                <c:pt idx="62">
                  <c:v>1817966</c:v>
                </c:pt>
                <c:pt idx="63">
                  <c:v>1830757</c:v>
                </c:pt>
                <c:pt idx="64">
                  <c:v>1882723.5</c:v>
                </c:pt>
                <c:pt idx="65">
                  <c:v>1885500</c:v>
                </c:pt>
                <c:pt idx="66">
                  <c:v>1896698</c:v>
                </c:pt>
                <c:pt idx="67">
                  <c:v>1932071</c:v>
                </c:pt>
                <c:pt idx="68">
                  <c:v>1998288.75</c:v>
                </c:pt>
                <c:pt idx="69">
                  <c:v>2002274</c:v>
                </c:pt>
                <c:pt idx="70">
                  <c:v>2020788</c:v>
                </c:pt>
                <c:pt idx="71">
                  <c:v>2051599</c:v>
                </c:pt>
                <c:pt idx="72">
                  <c:v>2082551.125</c:v>
                </c:pt>
                <c:pt idx="73">
                  <c:v>2089246</c:v>
                </c:pt>
                <c:pt idx="74">
                  <c:v>2127181</c:v>
                </c:pt>
                <c:pt idx="75">
                  <c:v>2140400</c:v>
                </c:pt>
                <c:pt idx="76">
                  <c:v>2178643</c:v>
                </c:pt>
                <c:pt idx="77">
                  <c:v>2257924.5</c:v>
                </c:pt>
                <c:pt idx="78">
                  <c:v>2289020</c:v>
                </c:pt>
                <c:pt idx="79">
                  <c:v>2311614.5</c:v>
                </c:pt>
                <c:pt idx="80">
                  <c:v>2323249</c:v>
                </c:pt>
                <c:pt idx="81">
                  <c:v>2350844</c:v>
                </c:pt>
                <c:pt idx="82">
                  <c:v>2351859</c:v>
                </c:pt>
                <c:pt idx="83">
                  <c:v>2356932</c:v>
                </c:pt>
                <c:pt idx="84">
                  <c:v>2361517.5</c:v>
                </c:pt>
                <c:pt idx="85">
                  <c:v>2378969</c:v>
                </c:pt>
                <c:pt idx="86">
                  <c:v>2395078</c:v>
                </c:pt>
                <c:pt idx="87">
                  <c:v>2405974</c:v>
                </c:pt>
                <c:pt idx="88">
                  <c:v>2410596</c:v>
                </c:pt>
                <c:pt idx="89">
                  <c:v>2421950</c:v>
                </c:pt>
                <c:pt idx="90">
                  <c:v>2444678</c:v>
                </c:pt>
                <c:pt idx="91">
                  <c:v>2446175</c:v>
                </c:pt>
                <c:pt idx="92">
                  <c:v>2450500</c:v>
                </c:pt>
                <c:pt idx="93">
                  <c:v>2458259</c:v>
                </c:pt>
                <c:pt idx="94">
                  <c:v>2459533.75</c:v>
                </c:pt>
                <c:pt idx="95">
                  <c:v>2464438</c:v>
                </c:pt>
                <c:pt idx="96">
                  <c:v>2467697</c:v>
                </c:pt>
                <c:pt idx="97">
                  <c:v>2475301</c:v>
                </c:pt>
                <c:pt idx="98">
                  <c:v>2513067</c:v>
                </c:pt>
                <c:pt idx="99">
                  <c:v>2516259.75</c:v>
                </c:pt>
                <c:pt idx="100">
                  <c:v>2538616</c:v>
                </c:pt>
                <c:pt idx="101">
                  <c:v>2567496</c:v>
                </c:pt>
                <c:pt idx="102">
                  <c:v>2572236</c:v>
                </c:pt>
                <c:pt idx="103">
                  <c:v>2586474</c:v>
                </c:pt>
                <c:pt idx="104">
                  <c:v>2606749</c:v>
                </c:pt>
                <c:pt idx="105">
                  <c:v>2633616</c:v>
                </c:pt>
                <c:pt idx="106">
                  <c:v>2710920</c:v>
                </c:pt>
                <c:pt idx="107">
                  <c:v>2762813</c:v>
                </c:pt>
                <c:pt idx="108">
                  <c:v>2774792</c:v>
                </c:pt>
                <c:pt idx="109">
                  <c:v>2774993</c:v>
                </c:pt>
                <c:pt idx="110">
                  <c:v>2807402</c:v>
                </c:pt>
                <c:pt idx="111">
                  <c:v>2858792</c:v>
                </c:pt>
                <c:pt idx="112">
                  <c:v>2935626</c:v>
                </c:pt>
                <c:pt idx="113">
                  <c:v>2937968</c:v>
                </c:pt>
                <c:pt idx="114">
                  <c:v>2950387</c:v>
                </c:pt>
                <c:pt idx="115">
                  <c:v>2954670</c:v>
                </c:pt>
                <c:pt idx="116">
                  <c:v>2989002</c:v>
                </c:pt>
                <c:pt idx="117">
                  <c:v>2992695</c:v>
                </c:pt>
                <c:pt idx="118">
                  <c:v>3055563</c:v>
                </c:pt>
                <c:pt idx="119">
                  <c:v>3062763</c:v>
                </c:pt>
                <c:pt idx="120">
                  <c:v>3090240</c:v>
                </c:pt>
                <c:pt idx="121">
                  <c:v>3135000</c:v>
                </c:pt>
                <c:pt idx="122">
                  <c:v>3140855</c:v>
                </c:pt>
                <c:pt idx="123">
                  <c:v>3143403</c:v>
                </c:pt>
                <c:pt idx="124">
                  <c:v>3177000</c:v>
                </c:pt>
                <c:pt idx="125">
                  <c:v>3218020</c:v>
                </c:pt>
                <c:pt idx="126">
                  <c:v>3238698.75</c:v>
                </c:pt>
                <c:pt idx="127">
                  <c:v>3247700</c:v>
                </c:pt>
                <c:pt idx="128">
                  <c:v>3299575</c:v>
                </c:pt>
                <c:pt idx="129">
                  <c:v>3329532</c:v>
                </c:pt>
                <c:pt idx="130">
                  <c:v>3407482</c:v>
                </c:pt>
                <c:pt idx="131">
                  <c:v>3438436</c:v>
                </c:pt>
                <c:pt idx="132">
                  <c:v>3511124</c:v>
                </c:pt>
                <c:pt idx="133">
                  <c:v>3544436</c:v>
                </c:pt>
                <c:pt idx="134">
                  <c:v>3556356</c:v>
                </c:pt>
                <c:pt idx="135">
                  <c:v>3663501</c:v>
                </c:pt>
                <c:pt idx="136">
                  <c:v>3677281</c:v>
                </c:pt>
                <c:pt idx="137">
                  <c:v>3804305.75</c:v>
                </c:pt>
                <c:pt idx="138">
                  <c:v>3825734</c:v>
                </c:pt>
                <c:pt idx="139">
                  <c:v>3846388.5</c:v>
                </c:pt>
                <c:pt idx="140">
                  <c:v>3939195</c:v>
                </c:pt>
                <c:pt idx="141">
                  <c:v>3940174.5</c:v>
                </c:pt>
                <c:pt idx="142">
                  <c:v>4194114</c:v>
                </c:pt>
                <c:pt idx="143">
                  <c:v>4218058</c:v>
                </c:pt>
                <c:pt idx="144">
                  <c:v>4222720</c:v>
                </c:pt>
                <c:pt idx="145">
                  <c:v>4244993</c:v>
                </c:pt>
                <c:pt idx="146">
                  <c:v>4398622</c:v>
                </c:pt>
                <c:pt idx="147">
                  <c:v>4411931</c:v>
                </c:pt>
                <c:pt idx="148">
                  <c:v>4437582</c:v>
                </c:pt>
                <c:pt idx="149">
                  <c:v>4551951</c:v>
                </c:pt>
                <c:pt idx="150">
                  <c:v>4555275</c:v>
                </c:pt>
                <c:pt idx="151">
                  <c:v>4685094</c:v>
                </c:pt>
                <c:pt idx="152">
                  <c:v>4699556</c:v>
                </c:pt>
                <c:pt idx="153">
                  <c:v>4711000</c:v>
                </c:pt>
                <c:pt idx="154">
                  <c:v>4724272</c:v>
                </c:pt>
                <c:pt idx="155">
                  <c:v>4736134</c:v>
                </c:pt>
                <c:pt idx="156">
                  <c:v>4747428</c:v>
                </c:pt>
                <c:pt idx="157">
                  <c:v>4749315</c:v>
                </c:pt>
                <c:pt idx="158">
                  <c:v>4756804</c:v>
                </c:pt>
                <c:pt idx="159">
                  <c:v>4965935</c:v>
                </c:pt>
                <c:pt idx="160">
                  <c:v>4983300</c:v>
                </c:pt>
                <c:pt idx="161">
                  <c:v>5031300</c:v>
                </c:pt>
                <c:pt idx="162">
                  <c:v>5047369</c:v>
                </c:pt>
                <c:pt idx="163">
                  <c:v>5056600</c:v>
                </c:pt>
                <c:pt idx="164">
                  <c:v>5063862</c:v>
                </c:pt>
                <c:pt idx="165">
                  <c:v>5163542</c:v>
                </c:pt>
                <c:pt idx="166">
                  <c:v>5217408</c:v>
                </c:pt>
                <c:pt idx="167">
                  <c:v>5245500</c:v>
                </c:pt>
                <c:pt idx="168">
                  <c:v>5255000</c:v>
                </c:pt>
                <c:pt idx="169">
                  <c:v>5287000</c:v>
                </c:pt>
                <c:pt idx="170">
                  <c:v>5294100</c:v>
                </c:pt>
                <c:pt idx="171">
                  <c:v>5301076</c:v>
                </c:pt>
                <c:pt idx="172">
                  <c:v>5322194</c:v>
                </c:pt>
                <c:pt idx="173">
                  <c:v>5521869</c:v>
                </c:pt>
                <c:pt idx="174">
                  <c:v>5568590</c:v>
                </c:pt>
                <c:pt idx="175">
                  <c:v>5962820</c:v>
                </c:pt>
                <c:pt idx="176">
                  <c:v>6112578</c:v>
                </c:pt>
                <c:pt idx="177">
                  <c:v>6114703</c:v>
                </c:pt>
                <c:pt idx="178">
                  <c:v>6326561</c:v>
                </c:pt>
                <c:pt idx="179">
                  <c:v>6337984</c:v>
                </c:pt>
                <c:pt idx="180">
                  <c:v>6347000</c:v>
                </c:pt>
                <c:pt idx="181">
                  <c:v>6478766</c:v>
                </c:pt>
                <c:pt idx="182">
                  <c:v>6917500</c:v>
                </c:pt>
                <c:pt idx="183">
                  <c:v>6992340</c:v>
                </c:pt>
                <c:pt idx="184">
                  <c:v>7452205.5</c:v>
                </c:pt>
                <c:pt idx="185">
                  <c:v>7588510</c:v>
                </c:pt>
                <c:pt idx="186">
                  <c:v>7607271</c:v>
                </c:pt>
                <c:pt idx="187">
                  <c:v>7742779</c:v>
                </c:pt>
                <c:pt idx="188">
                  <c:v>8725078</c:v>
                </c:pt>
                <c:pt idx="189">
                  <c:v>9558991</c:v>
                </c:pt>
                <c:pt idx="190">
                  <c:v>10304000</c:v>
                </c:pt>
                <c:pt idx="191">
                  <c:v>10312918</c:v>
                </c:pt>
                <c:pt idx="192">
                  <c:v>10523934</c:v>
                </c:pt>
                <c:pt idx="193">
                  <c:v>11374960</c:v>
                </c:pt>
                <c:pt idx="194">
                  <c:v>12307872</c:v>
                </c:pt>
                <c:pt idx="195">
                  <c:v>12509161</c:v>
                </c:pt>
                <c:pt idx="196">
                  <c:v>16056726</c:v>
                </c:pt>
              </c:numCache>
            </c:numRef>
          </c:xVal>
          <c:yVal>
            <c:numRef>
              <c:f>'EL-B Graphs'!$AN$2:$AN$272</c:f>
              <c:numCache>
                <c:formatCode>General</c:formatCode>
                <c:ptCount val="271"/>
                <c:pt idx="0" formatCode="0.0000E+00">
                  <c:v>7.3650122863250445E-8</c:v>
                </c:pt>
                <c:pt idx="1">
                  <c:v>8.6427386263861888E-8</c:v>
                </c:pt>
                <c:pt idx="2">
                  <c:v>9.9880419323500335E-8</c:v>
                </c:pt>
                <c:pt idx="3">
                  <c:v>1.0061943076155501E-7</c:v>
                </c:pt>
                <c:pt idx="4">
                  <c:v>1.0145157219949911E-7</c:v>
                </c:pt>
                <c:pt idx="5">
                  <c:v>1.0346722834055334E-7</c:v>
                </c:pt>
                <c:pt idx="6">
                  <c:v>1.0382609089655866E-7</c:v>
                </c:pt>
                <c:pt idx="7">
                  <c:v>1.0527459999973562E-7</c:v>
                </c:pt>
                <c:pt idx="8">
                  <c:v>1.0713247706922346E-7</c:v>
                </c:pt>
                <c:pt idx="9">
                  <c:v>1.0802237723623829E-7</c:v>
                </c:pt>
                <c:pt idx="10">
                  <c:v>1.0869444406182215E-7</c:v>
                </c:pt>
                <c:pt idx="11">
                  <c:v>1.0892296316941626E-7</c:v>
                </c:pt>
                <c:pt idx="12">
                  <c:v>1.0894052184311848E-7</c:v>
                </c:pt>
                <c:pt idx="13">
                  <c:v>1.0900540964230627E-7</c:v>
                </c:pt>
                <c:pt idx="14">
                  <c:v>1.0911835522528273E-7</c:v>
                </c:pt>
                <c:pt idx="15">
                  <c:v>1.1246689834307096E-7</c:v>
                </c:pt>
                <c:pt idx="16">
                  <c:v>1.1328096660714906E-7</c:v>
                </c:pt>
                <c:pt idx="17">
                  <c:v>1.1391737064526555E-7</c:v>
                </c:pt>
                <c:pt idx="18">
                  <c:v>1.1446819413661894E-7</c:v>
                </c:pt>
                <c:pt idx="19">
                  <c:v>1.150742586107732E-7</c:v>
                </c:pt>
                <c:pt idx="20">
                  <c:v>1.1569199785970258E-7</c:v>
                </c:pt>
                <c:pt idx="21">
                  <c:v>1.1654957771328013E-7</c:v>
                </c:pt>
                <c:pt idx="22">
                  <c:v>1.1748694260805703E-7</c:v>
                </c:pt>
                <c:pt idx="23">
                  <c:v>1.1796427580276088E-7</c:v>
                </c:pt>
                <c:pt idx="24">
                  <c:v>1.1946377301962095E-7</c:v>
                </c:pt>
                <c:pt idx="25">
                  <c:v>1.1971156692322144E-7</c:v>
                </c:pt>
                <c:pt idx="26">
                  <c:v>1.2019728818967009E-7</c:v>
                </c:pt>
                <c:pt idx="27">
                  <c:v>1.2038044100157808E-7</c:v>
                </c:pt>
                <c:pt idx="28">
                  <c:v>1.211381221170792E-7</c:v>
                </c:pt>
                <c:pt idx="29">
                  <c:v>1.2204846782609922E-7</c:v>
                </c:pt>
                <c:pt idx="30">
                  <c:v>1.2216013156410121E-7</c:v>
                </c:pt>
                <c:pt idx="31">
                  <c:v>1.2234589437654594E-7</c:v>
                </c:pt>
                <c:pt idx="32">
                  <c:v>1.2275594276324539E-7</c:v>
                </c:pt>
                <c:pt idx="33">
                  <c:v>1.2425931921395731E-7</c:v>
                </c:pt>
                <c:pt idx="34">
                  <c:v>1.2451020355483908E-7</c:v>
                </c:pt>
                <c:pt idx="35">
                  <c:v>1.2520928660814731E-7</c:v>
                </c:pt>
                <c:pt idx="36">
                  <c:v>1.2616948767764755E-7</c:v>
                </c:pt>
                <c:pt idx="37">
                  <c:v>1.2639688443525806E-7</c:v>
                </c:pt>
                <c:pt idx="38">
                  <c:v>1.2670022064995373E-7</c:v>
                </c:pt>
                <c:pt idx="39">
                  <c:v>1.2776480102797006E-7</c:v>
                </c:pt>
                <c:pt idx="40">
                  <c:v>1.2816190346701794E-7</c:v>
                </c:pt>
                <c:pt idx="41">
                  <c:v>1.2842722301565304E-7</c:v>
                </c:pt>
                <c:pt idx="42">
                  <c:v>1.2845278652135075E-7</c:v>
                </c:pt>
                <c:pt idx="43">
                  <c:v>1.2869250846338056E-7</c:v>
                </c:pt>
                <c:pt idx="44">
                  <c:v>1.2888502734983104E-7</c:v>
                </c:pt>
                <c:pt idx="45">
                  <c:v>1.2958806703098946E-7</c:v>
                </c:pt>
                <c:pt idx="46">
                  <c:v>1.2964344151195278E-7</c:v>
                </c:pt>
                <c:pt idx="47">
                  <c:v>1.2970749292110182E-7</c:v>
                </c:pt>
                <c:pt idx="48">
                  <c:v>1.3061013194893567E-7</c:v>
                </c:pt>
                <c:pt idx="49">
                  <c:v>1.3062231985032646E-7</c:v>
                </c:pt>
                <c:pt idx="50">
                  <c:v>1.3132441213675268E-7</c:v>
                </c:pt>
                <c:pt idx="51">
                  <c:v>1.3194699148279618E-7</c:v>
                </c:pt>
                <c:pt idx="52">
                  <c:v>1.3246582807208057E-7</c:v>
                </c:pt>
                <c:pt idx="53">
                  <c:v>1.3260354110632158E-7</c:v>
                </c:pt>
                <c:pt idx="54">
                  <c:v>1.3264345818713147E-7</c:v>
                </c:pt>
                <c:pt idx="55">
                  <c:v>1.3396375646744771E-7</c:v>
                </c:pt>
                <c:pt idx="56">
                  <c:v>1.3494261267248226E-7</c:v>
                </c:pt>
                <c:pt idx="57">
                  <c:v>1.3505126977606909E-7</c:v>
                </c:pt>
                <c:pt idx="58">
                  <c:v>1.355927115382739E-7</c:v>
                </c:pt>
                <c:pt idx="59">
                  <c:v>1.3584015096311343E-7</c:v>
                </c:pt>
                <c:pt idx="60">
                  <c:v>1.3609310697232838E-7</c:v>
                </c:pt>
                <c:pt idx="61">
                  <c:v>1.3631453004956787E-7</c:v>
                </c:pt>
                <c:pt idx="62">
                  <c:v>1.3637825579241613E-7</c:v>
                </c:pt>
                <c:pt idx="63">
                  <c:v>1.368287472249919E-7</c:v>
                </c:pt>
                <c:pt idx="64">
                  <c:v>1.3863410975111472E-7</c:v>
                </c:pt>
                <c:pt idx="65">
                  <c:v>1.3872941772536866E-7</c:v>
                </c:pt>
                <c:pt idx="66">
                  <c:v>1.3911259658417732E-7</c:v>
                </c:pt>
                <c:pt idx="67">
                  <c:v>1.4031004736237242E-7</c:v>
                </c:pt>
                <c:pt idx="68">
                  <c:v>1.4249677808085782E-7</c:v>
                </c:pt>
                <c:pt idx="69">
                  <c:v>1.4262602648060844E-7</c:v>
                </c:pt>
                <c:pt idx="70">
                  <c:v>1.4322286294822576E-7</c:v>
                </c:pt>
                <c:pt idx="71">
                  <c:v>1.4420276731357944E-7</c:v>
                </c:pt>
                <c:pt idx="72">
                  <c:v>1.4516998541628069E-7</c:v>
                </c:pt>
                <c:pt idx="73">
                  <c:v>1.4537688579802523E-7</c:v>
                </c:pt>
                <c:pt idx="74">
                  <c:v>1.4653343450846476E-7</c:v>
                </c:pt>
                <c:pt idx="75">
                  <c:v>1.4693004374674745E-7</c:v>
                </c:pt>
                <c:pt idx="76">
                  <c:v>1.4805838207000587E-7</c:v>
                </c:pt>
                <c:pt idx="77">
                  <c:v>1.503044434094479E-7</c:v>
                </c:pt>
                <c:pt idx="78">
                  <c:v>1.511499327549721E-7</c:v>
                </c:pt>
                <c:pt idx="79">
                  <c:v>1.5175139122567844E-7</c:v>
                </c:pt>
                <c:pt idx="80">
                  <c:v>1.520568107683011E-7</c:v>
                </c:pt>
                <c:pt idx="81">
                  <c:v>1.5276941600502292E-7</c:v>
                </c:pt>
                <c:pt idx="82">
                  <c:v>1.5279530816483986E-7</c:v>
                </c:pt>
                <c:pt idx="83">
                  <c:v>1.5292437660266237E-7</c:v>
                </c:pt>
                <c:pt idx="84">
                  <c:v>1.5304055147884193E-7</c:v>
                </c:pt>
                <c:pt idx="85">
                  <c:v>1.5347840944201471E-7</c:v>
                </c:pt>
                <c:pt idx="86">
                  <c:v>1.5387652455425497E-7</c:v>
                </c:pt>
                <c:pt idx="87">
                  <c:v>1.541424819294532E-7</c:v>
                </c:pt>
                <c:pt idx="88">
                  <c:v>1.5425448409217194E-7</c:v>
                </c:pt>
                <c:pt idx="89">
                  <c:v>1.5452754813435422E-7</c:v>
                </c:pt>
                <c:pt idx="90">
                  <c:v>1.5506525567960642E-7</c:v>
                </c:pt>
                <c:pt idx="91">
                  <c:v>1.5510025300969379E-7</c:v>
                </c:pt>
                <c:pt idx="92">
                  <c:v>1.5520107170236039E-7</c:v>
                </c:pt>
                <c:pt idx="93">
                  <c:v>1.553808476939948E-7</c:v>
                </c:pt>
                <c:pt idx="94">
                  <c:v>1.5541024928108546E-7</c:v>
                </c:pt>
                <c:pt idx="95">
                  <c:v>1.5552300942134541E-7</c:v>
                </c:pt>
                <c:pt idx="96">
                  <c:v>1.5559762983462462E-7</c:v>
                </c:pt>
                <c:pt idx="97">
                  <c:v>1.5577076657723495E-7</c:v>
                </c:pt>
                <c:pt idx="98">
                  <c:v>1.5661039200916685E-7</c:v>
                </c:pt>
                <c:pt idx="99">
                  <c:v>1.5667981511777171E-7</c:v>
                </c:pt>
                <c:pt idx="100">
                  <c:v>1.5715905376069511E-7</c:v>
                </c:pt>
                <c:pt idx="101">
                  <c:v>1.5776018467583497E-7</c:v>
                </c:pt>
                <c:pt idx="102">
                  <c:v>1.5785689764837138E-7</c:v>
                </c:pt>
                <c:pt idx="103">
                  <c:v>1.5814407684474416E-7</c:v>
                </c:pt>
                <c:pt idx="104">
                  <c:v>1.5854435995800869E-7</c:v>
                </c:pt>
                <c:pt idx="105">
                  <c:v>1.5905898095066314E-7</c:v>
                </c:pt>
                <c:pt idx="106">
                  <c:v>1.6043761773725561E-7</c:v>
                </c:pt>
                <c:pt idx="107">
                  <c:v>1.6127653726637488E-7</c:v>
                </c:pt>
                <c:pt idx="108">
                  <c:v>1.6146016655580289E-7</c:v>
                </c:pt>
                <c:pt idx="109">
                  <c:v>1.6146321544616932E-7</c:v>
                </c:pt>
                <c:pt idx="110">
                  <c:v>1.6194081454367301E-7</c:v>
                </c:pt>
                <c:pt idx="111">
                  <c:v>1.6264063947585516E-7</c:v>
                </c:pt>
                <c:pt idx="112">
                  <c:v>1.6355364419318946E-7</c:v>
                </c:pt>
                <c:pt idx="113">
                  <c:v>1.6357893934504687E-7</c:v>
                </c:pt>
                <c:pt idx="114">
                  <c:v>1.6371055112029219E-7</c:v>
                </c:pt>
                <c:pt idx="115">
                  <c:v>1.6375495546032558E-7</c:v>
                </c:pt>
                <c:pt idx="116">
                  <c:v>1.6409257683007597E-7</c:v>
                </c:pt>
                <c:pt idx="117">
                  <c:v>1.6412694849242885E-7</c:v>
                </c:pt>
                <c:pt idx="118">
                  <c:v>1.6465377754711483E-7</c:v>
                </c:pt>
                <c:pt idx="119">
                  <c:v>1.6470705781964855E-7</c:v>
                </c:pt>
                <c:pt idx="120">
                  <c:v>1.6489700266227124E-7</c:v>
                </c:pt>
                <c:pt idx="121">
                  <c:v>1.6516085139831679E-7</c:v>
                </c:pt>
                <c:pt idx="122">
                  <c:v>1.651911762625689E-7</c:v>
                </c:pt>
                <c:pt idx="123">
                  <c:v>1.6520406997182865E-7</c:v>
                </c:pt>
                <c:pt idx="124">
                  <c:v>1.6535686516598651E-7</c:v>
                </c:pt>
                <c:pt idx="125">
                  <c:v>1.6549993822874594E-7</c:v>
                </c:pt>
                <c:pt idx="126">
                  <c:v>1.6555390130497939E-7</c:v>
                </c:pt>
                <c:pt idx="127">
                  <c:v>1.655735832295644E-7</c:v>
                </c:pt>
                <c:pt idx="128">
                  <c:v>1.6564195957085249E-7</c:v>
                </c:pt>
                <c:pt idx="129">
                  <c:v>1.6564645042095226E-7</c:v>
                </c:pt>
                <c:pt idx="130">
                  <c:v>1.6553806431331296E-7</c:v>
                </c:pt>
                <c:pt idx="131">
                  <c:v>1.6544695944087969E-7</c:v>
                </c:pt>
                <c:pt idx="132">
                  <c:v>1.6512594923975939E-7</c:v>
                </c:pt>
                <c:pt idx="133">
                  <c:v>1.6492883245548054E-7</c:v>
                </c:pt>
                <c:pt idx="134">
                  <c:v>1.6485069349494919E-7</c:v>
                </c:pt>
                <c:pt idx="135">
                  <c:v>1.6396956986758369E-7</c:v>
                </c:pt>
                <c:pt idx="136">
                  <c:v>1.6383305494681842E-7</c:v>
                </c:pt>
                <c:pt idx="137">
                  <c:v>1.6232952187210857E-7</c:v>
                </c:pt>
                <c:pt idx="138">
                  <c:v>1.6203281075235383E-7</c:v>
                </c:pt>
                <c:pt idx="139">
                  <c:v>1.6173520803060449E-7</c:v>
                </c:pt>
                <c:pt idx="140">
                  <c:v>1.6025919179969594E-7</c:v>
                </c:pt>
                <c:pt idx="141">
                  <c:v>1.6024241670963826E-7</c:v>
                </c:pt>
                <c:pt idx="142">
                  <c:v>1.5508428350330452E-7</c:v>
                </c:pt>
                <c:pt idx="143">
                  <c:v>1.545179216402809E-7</c:v>
                </c:pt>
                <c:pt idx="144">
                  <c:v>1.5440611426352569E-7</c:v>
                </c:pt>
                <c:pt idx="145">
                  <c:v>1.5386510564537396E-7</c:v>
                </c:pt>
                <c:pt idx="146">
                  <c:v>1.4983530032970021E-7</c:v>
                </c:pt>
                <c:pt idx="147">
                  <c:v>1.4946257461117017E-7</c:v>
                </c:pt>
                <c:pt idx="148">
                  <c:v>1.4873400442519733E-7</c:v>
                </c:pt>
                <c:pt idx="149">
                  <c:v>1.4532778077671858E-7</c:v>
                </c:pt>
                <c:pt idx="150">
                  <c:v>1.4522506061312886E-7</c:v>
                </c:pt>
                <c:pt idx="151">
                  <c:v>1.4105927172906907E-7</c:v>
                </c:pt>
                <c:pt idx="152">
                  <c:v>1.4057737087906482E-7</c:v>
                </c:pt>
                <c:pt idx="153">
                  <c:v>1.4019361963889354E-7</c:v>
                </c:pt>
                <c:pt idx="154">
                  <c:v>1.3974593021298143E-7</c:v>
                </c:pt>
                <c:pt idx="155">
                  <c:v>1.3934343151033037E-7</c:v>
                </c:pt>
                <c:pt idx="156">
                  <c:v>1.389581507318311E-7</c:v>
                </c:pt>
                <c:pt idx="157">
                  <c:v>1.3889358421490912E-7</c:v>
                </c:pt>
                <c:pt idx="158">
                  <c:v>1.3863679342870671E-7</c:v>
                </c:pt>
                <c:pt idx="159">
                  <c:v>1.3114135667591804E-7</c:v>
                </c:pt>
                <c:pt idx="160">
                  <c:v>1.3049326014309372E-7</c:v>
                </c:pt>
                <c:pt idx="161">
                  <c:v>1.2868360965353727E-7</c:v>
                </c:pt>
                <c:pt idx="162">
                  <c:v>1.2807204910170224E-7</c:v>
                </c:pt>
                <c:pt idx="163">
                  <c:v>1.2771947590194796E-7</c:v>
                </c:pt>
                <c:pt idx="164">
                  <c:v>1.2744147409510317E-7</c:v>
                </c:pt>
                <c:pt idx="165">
                  <c:v>1.2357254410915404E-7</c:v>
                </c:pt>
                <c:pt idx="166">
                  <c:v>1.2144431349400694E-7</c:v>
                </c:pt>
                <c:pt idx="167">
                  <c:v>1.2032510550296869E-7</c:v>
                </c:pt>
                <c:pt idx="168">
                  <c:v>1.199452638288151E-7</c:v>
                </c:pt>
                <c:pt idx="169">
                  <c:v>1.1866101246335338E-7</c:v>
                </c:pt>
                <c:pt idx="170">
                  <c:v>1.1837510545150241E-7</c:v>
                </c:pt>
                <c:pt idx="171">
                  <c:v>1.1809386306712662E-7</c:v>
                </c:pt>
                <c:pt idx="172">
                  <c:v>1.1724054628371405E-7</c:v>
                </c:pt>
                <c:pt idx="173">
                  <c:v>1.0905565973325443E-7</c:v>
                </c:pt>
                <c:pt idx="174">
                  <c:v>1.0711817563154196E-7</c:v>
                </c:pt>
                <c:pt idx="175">
                  <c:v>9.0712119265979628E-8</c:v>
                </c:pt>
                <c:pt idx="176">
                  <c:v>8.4564732734903768E-8</c:v>
                </c:pt>
                <c:pt idx="177">
                  <c:v>8.4478220333694428E-8</c:v>
                </c:pt>
                <c:pt idx="178">
                  <c:v>7.5985272322557395E-8</c:v>
                </c:pt>
                <c:pt idx="179">
                  <c:v>7.5535807329275902E-8</c:v>
                </c:pt>
                <c:pt idx="180">
                  <c:v>7.5181735293013773E-8</c:v>
                </c:pt>
                <c:pt idx="181">
                  <c:v>7.0080335460169853E-8</c:v>
                </c:pt>
                <c:pt idx="182">
                  <c:v>5.4277227329617729E-8</c:v>
                </c:pt>
                <c:pt idx="183">
                  <c:v>5.1790226341013064E-8</c:v>
                </c:pt>
                <c:pt idx="184">
                  <c:v>3.8008146488836517E-8</c:v>
                </c:pt>
                <c:pt idx="185">
                  <c:v>3.4435532124885917E-8</c:v>
                </c:pt>
                <c:pt idx="186">
                  <c:v>3.3962312897353087E-8</c:v>
                </c:pt>
                <c:pt idx="187">
                  <c:v>3.0676697478786627E-8</c:v>
                </c:pt>
                <c:pt idx="188">
                  <c:v>1.3346811364454606E-8</c:v>
                </c:pt>
                <c:pt idx="189">
                  <c:v>5.7788698505182492E-9</c:v>
                </c:pt>
                <c:pt idx="190">
                  <c:v>2.4718775182401034E-9</c:v>
                </c:pt>
                <c:pt idx="191">
                  <c:v>2.445459020099347E-9</c:v>
                </c:pt>
                <c:pt idx="192">
                  <c:v>1.8888772481557675E-9</c:v>
                </c:pt>
                <c:pt idx="193">
                  <c:v>6.1665165518388935E-10</c:v>
                </c:pt>
                <c:pt idx="194">
                  <c:v>1.5660000925353089E-10</c:v>
                </c:pt>
                <c:pt idx="195">
                  <c:v>1.1423824409761656E-10</c:v>
                </c:pt>
                <c:pt idx="196">
                  <c:v>1.3987745819571995E-13</c:v>
                </c:pt>
              </c:numCache>
            </c:numRef>
          </c:yVal>
          <c:smooth val="1"/>
          <c:extLst>
            <c:ext xmlns:c16="http://schemas.microsoft.com/office/drawing/2014/chart" uri="{C3380CC4-5D6E-409C-BE32-E72D297353CC}">
              <c16:uniqueId val="{00000000-35CF-4C59-9F83-1F5FD2D45484}"/>
            </c:ext>
          </c:extLst>
        </c:ser>
        <c:dLbls>
          <c:showLegendKey val="0"/>
          <c:showVal val="0"/>
          <c:showCatName val="0"/>
          <c:showSerName val="0"/>
          <c:showPercent val="0"/>
          <c:showBubbleSize val="0"/>
        </c:dLbls>
        <c:axId val="1552117104"/>
        <c:axId val="1552105456"/>
      </c:scatterChart>
      <c:valAx>
        <c:axId val="155211710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105456"/>
        <c:crosses val="autoZero"/>
        <c:crossBetween val="midCat"/>
      </c:valAx>
      <c:valAx>
        <c:axId val="15521054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11710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Continued Operational Budget (n=177)</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'EL-B Graphs'!$AT$1</c:f>
              <c:strCache>
                <c:ptCount val="1"/>
                <c:pt idx="0">
                  <c:v>Norm Dist</c:v>
                </c:pt>
              </c:strCache>
            </c:strRef>
          </c:tx>
          <c:spPr>
            <a:ln w="9525" cap="rnd">
              <a:solidFill>
                <a:schemeClr val="accent1"/>
              </a:solidFill>
              <a:round/>
            </a:ln>
            <a:effectLst/>
          </c:spPr>
          <c:marker>
            <c:symbol val="none"/>
          </c:marker>
          <c:xVal>
            <c:numRef>
              <c:f>'EL-B Graphs'!$AQ$2:$AQ$272</c:f>
              <c:numCache>
                <c:formatCode>"$"#,##0.00</c:formatCode>
                <c:ptCount val="271"/>
                <c:pt idx="0">
                  <c:v>96</c:v>
                </c:pt>
                <c:pt idx="1">
                  <c:v>7393</c:v>
                </c:pt>
                <c:pt idx="2">
                  <c:v>7824</c:v>
                </c:pt>
                <c:pt idx="3">
                  <c:v>15170.6904296875</c:v>
                </c:pt>
                <c:pt idx="4">
                  <c:v>30930</c:v>
                </c:pt>
                <c:pt idx="5">
                  <c:v>33910</c:v>
                </c:pt>
                <c:pt idx="6">
                  <c:v>34400</c:v>
                </c:pt>
                <c:pt idx="7">
                  <c:v>35141</c:v>
                </c:pt>
                <c:pt idx="8">
                  <c:v>36014</c:v>
                </c:pt>
                <c:pt idx="9">
                  <c:v>36662</c:v>
                </c:pt>
                <c:pt idx="10">
                  <c:v>36951</c:v>
                </c:pt>
                <c:pt idx="11">
                  <c:v>37670</c:v>
                </c:pt>
                <c:pt idx="12">
                  <c:v>38300</c:v>
                </c:pt>
                <c:pt idx="13">
                  <c:v>39000</c:v>
                </c:pt>
                <c:pt idx="14">
                  <c:v>42920</c:v>
                </c:pt>
                <c:pt idx="15">
                  <c:v>42931.30078125</c:v>
                </c:pt>
                <c:pt idx="16">
                  <c:v>44950</c:v>
                </c:pt>
                <c:pt idx="17">
                  <c:v>45280</c:v>
                </c:pt>
                <c:pt idx="18">
                  <c:v>46497</c:v>
                </c:pt>
                <c:pt idx="19">
                  <c:v>47570</c:v>
                </c:pt>
                <c:pt idx="20">
                  <c:v>50969.828125</c:v>
                </c:pt>
                <c:pt idx="21">
                  <c:v>53890</c:v>
                </c:pt>
                <c:pt idx="22">
                  <c:v>54309</c:v>
                </c:pt>
                <c:pt idx="23">
                  <c:v>56150</c:v>
                </c:pt>
                <c:pt idx="24">
                  <c:v>61530.05859375</c:v>
                </c:pt>
                <c:pt idx="25">
                  <c:v>64460</c:v>
                </c:pt>
                <c:pt idx="26">
                  <c:v>65680</c:v>
                </c:pt>
                <c:pt idx="27">
                  <c:v>65932</c:v>
                </c:pt>
                <c:pt idx="28">
                  <c:v>66167</c:v>
                </c:pt>
                <c:pt idx="29">
                  <c:v>67000</c:v>
                </c:pt>
                <c:pt idx="30">
                  <c:v>68400</c:v>
                </c:pt>
                <c:pt idx="31">
                  <c:v>69280</c:v>
                </c:pt>
                <c:pt idx="32">
                  <c:v>70639</c:v>
                </c:pt>
                <c:pt idx="33">
                  <c:v>76300</c:v>
                </c:pt>
                <c:pt idx="34">
                  <c:v>77300</c:v>
                </c:pt>
                <c:pt idx="35">
                  <c:v>81656</c:v>
                </c:pt>
                <c:pt idx="36">
                  <c:v>81821</c:v>
                </c:pt>
                <c:pt idx="37">
                  <c:v>82427</c:v>
                </c:pt>
                <c:pt idx="38">
                  <c:v>95653</c:v>
                </c:pt>
                <c:pt idx="39">
                  <c:v>96825</c:v>
                </c:pt>
                <c:pt idx="40">
                  <c:v>103865</c:v>
                </c:pt>
                <c:pt idx="41">
                  <c:v>107630</c:v>
                </c:pt>
                <c:pt idx="42">
                  <c:v>108930</c:v>
                </c:pt>
                <c:pt idx="43">
                  <c:v>110511</c:v>
                </c:pt>
                <c:pt idx="44">
                  <c:v>111927</c:v>
                </c:pt>
                <c:pt idx="45">
                  <c:v>117878</c:v>
                </c:pt>
                <c:pt idx="46">
                  <c:v>121440</c:v>
                </c:pt>
                <c:pt idx="47">
                  <c:v>122705</c:v>
                </c:pt>
                <c:pt idx="48">
                  <c:v>123282</c:v>
                </c:pt>
                <c:pt idx="49">
                  <c:v>133256</c:v>
                </c:pt>
                <c:pt idx="50">
                  <c:v>134600</c:v>
                </c:pt>
                <c:pt idx="51">
                  <c:v>139376</c:v>
                </c:pt>
                <c:pt idx="52">
                  <c:v>141865.578125</c:v>
                </c:pt>
                <c:pt idx="53">
                  <c:v>150423</c:v>
                </c:pt>
                <c:pt idx="54">
                  <c:v>153565</c:v>
                </c:pt>
                <c:pt idx="55">
                  <c:v>156770.453125</c:v>
                </c:pt>
                <c:pt idx="56">
                  <c:v>156973</c:v>
                </c:pt>
                <c:pt idx="57">
                  <c:v>160593</c:v>
                </c:pt>
                <c:pt idx="58">
                  <c:v>162700</c:v>
                </c:pt>
                <c:pt idx="59">
                  <c:v>162979.828125</c:v>
                </c:pt>
                <c:pt idx="60">
                  <c:v>164521</c:v>
                </c:pt>
                <c:pt idx="61">
                  <c:v>174429</c:v>
                </c:pt>
                <c:pt idx="62">
                  <c:v>180335</c:v>
                </c:pt>
                <c:pt idx="63">
                  <c:v>183500</c:v>
                </c:pt>
                <c:pt idx="64">
                  <c:v>183900</c:v>
                </c:pt>
                <c:pt idx="65">
                  <c:v>191537</c:v>
                </c:pt>
                <c:pt idx="66">
                  <c:v>193900</c:v>
                </c:pt>
                <c:pt idx="67">
                  <c:v>200952</c:v>
                </c:pt>
                <c:pt idx="68">
                  <c:v>201640</c:v>
                </c:pt>
                <c:pt idx="69">
                  <c:v>206287.796875</c:v>
                </c:pt>
                <c:pt idx="70">
                  <c:v>206500</c:v>
                </c:pt>
                <c:pt idx="71">
                  <c:v>207000</c:v>
                </c:pt>
                <c:pt idx="72">
                  <c:v>212176</c:v>
                </c:pt>
                <c:pt idx="73">
                  <c:v>213124</c:v>
                </c:pt>
                <c:pt idx="74">
                  <c:v>218071</c:v>
                </c:pt>
                <c:pt idx="75">
                  <c:v>219035</c:v>
                </c:pt>
                <c:pt idx="76">
                  <c:v>222559</c:v>
                </c:pt>
                <c:pt idx="77">
                  <c:v>228613.78125</c:v>
                </c:pt>
                <c:pt idx="78">
                  <c:v>234000</c:v>
                </c:pt>
                <c:pt idx="79">
                  <c:v>234753.796875</c:v>
                </c:pt>
                <c:pt idx="80">
                  <c:v>243002</c:v>
                </c:pt>
                <c:pt idx="81">
                  <c:v>243514</c:v>
                </c:pt>
                <c:pt idx="82">
                  <c:v>243705</c:v>
                </c:pt>
                <c:pt idx="83">
                  <c:v>248333</c:v>
                </c:pt>
                <c:pt idx="84">
                  <c:v>250257</c:v>
                </c:pt>
                <c:pt idx="85">
                  <c:v>256820.875</c:v>
                </c:pt>
                <c:pt idx="86">
                  <c:v>262781</c:v>
                </c:pt>
                <c:pt idx="87">
                  <c:v>268184</c:v>
                </c:pt>
                <c:pt idx="88">
                  <c:v>289030</c:v>
                </c:pt>
                <c:pt idx="89">
                  <c:v>290157</c:v>
                </c:pt>
                <c:pt idx="90">
                  <c:v>295324</c:v>
                </c:pt>
                <c:pt idx="91">
                  <c:v>299004</c:v>
                </c:pt>
                <c:pt idx="92">
                  <c:v>305203.40625</c:v>
                </c:pt>
                <c:pt idx="93">
                  <c:v>309209</c:v>
                </c:pt>
                <c:pt idx="94">
                  <c:v>321044</c:v>
                </c:pt>
                <c:pt idx="95">
                  <c:v>325621</c:v>
                </c:pt>
                <c:pt idx="96">
                  <c:v>342219.0625</c:v>
                </c:pt>
                <c:pt idx="97">
                  <c:v>348784.5</c:v>
                </c:pt>
                <c:pt idx="98">
                  <c:v>351132</c:v>
                </c:pt>
                <c:pt idx="99">
                  <c:v>363162</c:v>
                </c:pt>
                <c:pt idx="100">
                  <c:v>369554.96875</c:v>
                </c:pt>
                <c:pt idx="101">
                  <c:v>376000</c:v>
                </c:pt>
                <c:pt idx="102">
                  <c:v>379435</c:v>
                </c:pt>
                <c:pt idx="103">
                  <c:v>379779.65625</c:v>
                </c:pt>
                <c:pt idx="104">
                  <c:v>380417</c:v>
                </c:pt>
                <c:pt idx="105">
                  <c:v>402650</c:v>
                </c:pt>
                <c:pt idx="106">
                  <c:v>403876</c:v>
                </c:pt>
                <c:pt idx="107">
                  <c:v>406820</c:v>
                </c:pt>
                <c:pt idx="108">
                  <c:v>413530</c:v>
                </c:pt>
                <c:pt idx="109">
                  <c:v>414246</c:v>
                </c:pt>
                <c:pt idx="110">
                  <c:v>414507</c:v>
                </c:pt>
                <c:pt idx="111">
                  <c:v>414685</c:v>
                </c:pt>
                <c:pt idx="112">
                  <c:v>434650</c:v>
                </c:pt>
                <c:pt idx="113">
                  <c:v>436319.59375</c:v>
                </c:pt>
                <c:pt idx="114">
                  <c:v>439838</c:v>
                </c:pt>
                <c:pt idx="115">
                  <c:v>457631</c:v>
                </c:pt>
                <c:pt idx="116">
                  <c:v>460205</c:v>
                </c:pt>
                <c:pt idx="117">
                  <c:v>469163</c:v>
                </c:pt>
                <c:pt idx="118">
                  <c:v>470114</c:v>
                </c:pt>
                <c:pt idx="119">
                  <c:v>471930</c:v>
                </c:pt>
                <c:pt idx="120">
                  <c:v>475000</c:v>
                </c:pt>
                <c:pt idx="121">
                  <c:v>479115</c:v>
                </c:pt>
                <c:pt idx="122">
                  <c:v>506833.03125</c:v>
                </c:pt>
                <c:pt idx="123">
                  <c:v>510775</c:v>
                </c:pt>
                <c:pt idx="124">
                  <c:v>537691</c:v>
                </c:pt>
                <c:pt idx="125">
                  <c:v>539000</c:v>
                </c:pt>
                <c:pt idx="126">
                  <c:v>539490</c:v>
                </c:pt>
                <c:pt idx="127">
                  <c:v>540269</c:v>
                </c:pt>
                <c:pt idx="128">
                  <c:v>541945</c:v>
                </c:pt>
                <c:pt idx="129">
                  <c:v>543301</c:v>
                </c:pt>
                <c:pt idx="130">
                  <c:v>554788.5</c:v>
                </c:pt>
                <c:pt idx="131">
                  <c:v>558141</c:v>
                </c:pt>
                <c:pt idx="132">
                  <c:v>560100</c:v>
                </c:pt>
                <c:pt idx="133">
                  <c:v>606304</c:v>
                </c:pt>
                <c:pt idx="134">
                  <c:v>620080</c:v>
                </c:pt>
                <c:pt idx="135">
                  <c:v>630563.5</c:v>
                </c:pt>
                <c:pt idx="136">
                  <c:v>631708</c:v>
                </c:pt>
                <c:pt idx="137">
                  <c:v>644444</c:v>
                </c:pt>
                <c:pt idx="138">
                  <c:v>662350</c:v>
                </c:pt>
                <c:pt idx="139">
                  <c:v>664437.75</c:v>
                </c:pt>
                <c:pt idx="140">
                  <c:v>664627</c:v>
                </c:pt>
                <c:pt idx="141">
                  <c:v>687000</c:v>
                </c:pt>
                <c:pt idx="142">
                  <c:v>689078</c:v>
                </c:pt>
                <c:pt idx="143">
                  <c:v>702500</c:v>
                </c:pt>
                <c:pt idx="144">
                  <c:v>706602</c:v>
                </c:pt>
                <c:pt idx="145">
                  <c:v>731840</c:v>
                </c:pt>
                <c:pt idx="146">
                  <c:v>732842.5625</c:v>
                </c:pt>
                <c:pt idx="147">
                  <c:v>734240</c:v>
                </c:pt>
                <c:pt idx="148">
                  <c:v>735000</c:v>
                </c:pt>
                <c:pt idx="149">
                  <c:v>745657</c:v>
                </c:pt>
                <c:pt idx="150">
                  <c:v>757565</c:v>
                </c:pt>
                <c:pt idx="151">
                  <c:v>758490</c:v>
                </c:pt>
                <c:pt idx="152">
                  <c:v>780887</c:v>
                </c:pt>
                <c:pt idx="153">
                  <c:v>792600.75</c:v>
                </c:pt>
                <c:pt idx="154">
                  <c:v>794434</c:v>
                </c:pt>
                <c:pt idx="155">
                  <c:v>805275</c:v>
                </c:pt>
                <c:pt idx="156">
                  <c:v>822679</c:v>
                </c:pt>
                <c:pt idx="157">
                  <c:v>829637.4375</c:v>
                </c:pt>
                <c:pt idx="158">
                  <c:v>894333</c:v>
                </c:pt>
                <c:pt idx="159">
                  <c:v>929534</c:v>
                </c:pt>
                <c:pt idx="160">
                  <c:v>988378</c:v>
                </c:pt>
                <c:pt idx="161">
                  <c:v>1138410</c:v>
                </c:pt>
                <c:pt idx="162">
                  <c:v>1167338</c:v>
                </c:pt>
                <c:pt idx="163">
                  <c:v>1268840</c:v>
                </c:pt>
                <c:pt idx="164">
                  <c:v>1387000</c:v>
                </c:pt>
                <c:pt idx="165">
                  <c:v>1679750</c:v>
                </c:pt>
                <c:pt idx="166">
                  <c:v>1680771</c:v>
                </c:pt>
                <c:pt idx="167">
                  <c:v>1750000</c:v>
                </c:pt>
                <c:pt idx="168">
                  <c:v>1851191</c:v>
                </c:pt>
                <c:pt idx="169">
                  <c:v>1907185</c:v>
                </c:pt>
                <c:pt idx="170">
                  <c:v>2040150</c:v>
                </c:pt>
                <c:pt idx="171">
                  <c:v>2145309</c:v>
                </c:pt>
                <c:pt idx="172">
                  <c:v>2310285.5</c:v>
                </c:pt>
                <c:pt idx="173">
                  <c:v>5711689</c:v>
                </c:pt>
                <c:pt idx="174">
                  <c:v>6118118</c:v>
                </c:pt>
                <c:pt idx="175">
                  <c:v>6437951</c:v>
                </c:pt>
                <c:pt idx="176">
                  <c:v>6803311</c:v>
                </c:pt>
              </c:numCache>
            </c:numRef>
          </c:xVal>
          <c:yVal>
            <c:numRef>
              <c:f>'EL-B Graphs'!$AT$2:$AT$272</c:f>
              <c:numCache>
                <c:formatCode>General</c:formatCode>
                <c:ptCount val="271"/>
                <c:pt idx="0" formatCode="0.0000E+00">
                  <c:v>3.5092247388165631E-7</c:v>
                </c:pt>
                <c:pt idx="1">
                  <c:v>3.5238400954042462E-7</c:v>
                </c:pt>
                <c:pt idx="2">
                  <c:v>3.5246990576524626E-7</c:v>
                </c:pt>
                <c:pt idx="3">
                  <c:v>3.5392660890070241E-7</c:v>
                </c:pt>
                <c:pt idx="4">
                  <c:v>3.5700304216666824E-7</c:v>
                </c:pt>
                <c:pt idx="5">
                  <c:v>3.5757723184513625E-7</c:v>
                </c:pt>
                <c:pt idx="6">
                  <c:v>3.5767141275595058E-7</c:v>
                </c:pt>
                <c:pt idx="7">
                  <c:v>3.5781371209632619E-7</c:v>
                </c:pt>
                <c:pt idx="8">
                  <c:v>3.5798116654348755E-7</c:v>
                </c:pt>
                <c:pt idx="9">
                  <c:v>3.5810532688536824E-7</c:v>
                </c:pt>
                <c:pt idx="10">
                  <c:v>3.5816066352498133E-7</c:v>
                </c:pt>
                <c:pt idx="11">
                  <c:v>3.582982349096168E-7</c:v>
                </c:pt>
                <c:pt idx="12">
                  <c:v>3.5841865984390497E-7</c:v>
                </c:pt>
                <c:pt idx="13">
                  <c:v>3.585523364921984E-7</c:v>
                </c:pt>
                <c:pt idx="14">
                  <c:v>3.5929841083406958E-7</c:v>
                </c:pt>
                <c:pt idx="15">
                  <c:v>3.5930055546810185E-7</c:v>
                </c:pt>
                <c:pt idx="16">
                  <c:v>3.596830861332399E-7</c:v>
                </c:pt>
                <c:pt idx="17">
                  <c:v>3.5974551048746587E-7</c:v>
                </c:pt>
                <c:pt idx="18">
                  <c:v>3.5997545965821217E-7</c:v>
                </c:pt>
                <c:pt idx="19">
                  <c:v>3.601778548734764E-7</c:v>
                </c:pt>
                <c:pt idx="20">
                  <c:v>3.6081700318745941E-7</c:v>
                </c:pt>
                <c:pt idx="21">
                  <c:v>3.6136336186582254E-7</c:v>
                </c:pt>
                <c:pt idx="22">
                  <c:v>3.6144155673143081E-7</c:v>
                </c:pt>
                <c:pt idx="23">
                  <c:v>3.6178453445408741E-7</c:v>
                </c:pt>
                <c:pt idx="24">
                  <c:v>3.6278126018776903E-7</c:v>
                </c:pt>
                <c:pt idx="25">
                  <c:v>3.6332055219235673E-7</c:v>
                </c:pt>
                <c:pt idx="26">
                  <c:v>3.6354437251094967E-7</c:v>
                </c:pt>
                <c:pt idx="27">
                  <c:v>3.6359055019425337E-7</c:v>
                </c:pt>
                <c:pt idx="28">
                  <c:v>3.6363359602185128E-7</c:v>
                </c:pt>
                <c:pt idx="29">
                  <c:v>3.6378604986238427E-7</c:v>
                </c:pt>
                <c:pt idx="30">
                  <c:v>3.6404181772054175E-7</c:v>
                </c:pt>
                <c:pt idx="31">
                  <c:v>3.6420229217663156E-7</c:v>
                </c:pt>
                <c:pt idx="32">
                  <c:v>3.6444966908346491E-7</c:v>
                </c:pt>
                <c:pt idx="33">
                  <c:v>3.6547427112971969E-7</c:v>
                </c:pt>
                <c:pt idx="34">
                  <c:v>3.6565427698323738E-7</c:v>
                </c:pt>
                <c:pt idx="35">
                  <c:v>3.6643490192121225E-7</c:v>
                </c:pt>
                <c:pt idx="36">
                  <c:v>3.6646435940158361E-7</c:v>
                </c:pt>
                <c:pt idx="37">
                  <c:v>3.6657247855577312E-7</c:v>
                </c:pt>
                <c:pt idx="38">
                  <c:v>3.6890450351284013E-7</c:v>
                </c:pt>
                <c:pt idx="39">
                  <c:v>3.6910857656310451E-7</c:v>
                </c:pt>
                <c:pt idx="40">
                  <c:v>3.7032547802304E-7</c:v>
                </c:pt>
                <c:pt idx="41">
                  <c:v>3.7096995329041454E-7</c:v>
                </c:pt>
                <c:pt idx="42">
                  <c:v>3.7119145078403519E-7</c:v>
                </c:pt>
                <c:pt idx="43">
                  <c:v>3.7146011042317162E-7</c:v>
                </c:pt>
                <c:pt idx="44">
                  <c:v>3.7170006352499916E-7</c:v>
                </c:pt>
                <c:pt idx="45">
                  <c:v>3.7270157625382348E-7</c:v>
                </c:pt>
                <c:pt idx="46">
                  <c:v>3.7329564623517602E-7</c:v>
                </c:pt>
                <c:pt idx="47">
                  <c:v>3.7350564601727386E-7</c:v>
                </c:pt>
                <c:pt idx="48">
                  <c:v>3.7360126198801494E-7</c:v>
                </c:pt>
                <c:pt idx="49">
                  <c:v>3.7523709325726419E-7</c:v>
                </c:pt>
                <c:pt idx="50">
                  <c:v>3.7545505258631769E-7</c:v>
                </c:pt>
                <c:pt idx="51">
                  <c:v>3.7622480339830207E-7</c:v>
                </c:pt>
                <c:pt idx="52">
                  <c:v>3.7662307766336051E-7</c:v>
                </c:pt>
                <c:pt idx="53">
                  <c:v>3.7797641068546316E-7</c:v>
                </c:pt>
                <c:pt idx="54">
                  <c:v>3.7846718111770292E-7</c:v>
                </c:pt>
                <c:pt idx="55">
                  <c:v>3.7896444695942494E-7</c:v>
                </c:pt>
                <c:pt idx="56">
                  <c:v>3.7899575206689246E-7</c:v>
                </c:pt>
                <c:pt idx="57">
                  <c:v>3.7955291203505394E-7</c:v>
                </c:pt>
                <c:pt idx="58">
                  <c:v>3.7987515977950277E-7</c:v>
                </c:pt>
                <c:pt idx="59">
                  <c:v>3.7991784366994889E-7</c:v>
                </c:pt>
                <c:pt idx="60">
                  <c:v>3.8015245049146225E-7</c:v>
                </c:pt>
                <c:pt idx="61">
                  <c:v>3.8164130552088131E-7</c:v>
                </c:pt>
                <c:pt idx="62">
                  <c:v>3.8251269121902342E-7</c:v>
                </c:pt>
                <c:pt idx="63">
                  <c:v>3.8297467438597789E-7</c:v>
                </c:pt>
                <c:pt idx="64">
                  <c:v>3.8303281210208827E-7</c:v>
                </c:pt>
                <c:pt idx="65">
                  <c:v>3.8413204798943666E-7</c:v>
                </c:pt>
                <c:pt idx="66">
                  <c:v>3.8446800801472543E-7</c:v>
                </c:pt>
                <c:pt idx="67">
                  <c:v>3.8545885846749077E-7</c:v>
                </c:pt>
                <c:pt idx="68">
                  <c:v>3.8555457904235985E-7</c:v>
                </c:pt>
                <c:pt idx="69">
                  <c:v>3.8619678566322562E-7</c:v>
                </c:pt>
                <c:pt idx="70">
                  <c:v>3.8622592185247943E-7</c:v>
                </c:pt>
                <c:pt idx="71">
                  <c:v>3.8629450954066711E-7</c:v>
                </c:pt>
                <c:pt idx="72">
                  <c:v>3.8699924034857E-7</c:v>
                </c:pt>
                <c:pt idx="73">
                  <c:v>3.871272661210349E-7</c:v>
                </c:pt>
                <c:pt idx="74">
                  <c:v>3.8779006450630465E-7</c:v>
                </c:pt>
                <c:pt idx="75">
                  <c:v>3.8791818568157769E-7</c:v>
                </c:pt>
                <c:pt idx="76">
                  <c:v>3.8838366171465994E-7</c:v>
                </c:pt>
                <c:pt idx="77">
                  <c:v>3.891728054657058E-7</c:v>
                </c:pt>
                <c:pt idx="78">
                  <c:v>3.8986347121844129E-7</c:v>
                </c:pt>
                <c:pt idx="79">
                  <c:v>3.8995927379315333E-7</c:v>
                </c:pt>
                <c:pt idx="80">
                  <c:v>3.9099377154768044E-7</c:v>
                </c:pt>
                <c:pt idx="81">
                  <c:v>3.9105715110139132E-7</c:v>
                </c:pt>
                <c:pt idx="82">
                  <c:v>3.9108076954249344E-7</c:v>
                </c:pt>
                <c:pt idx="83">
                  <c:v>3.9164887593918588E-7</c:v>
                </c:pt>
                <c:pt idx="84">
                  <c:v>3.9188268863573925E-7</c:v>
                </c:pt>
                <c:pt idx="85">
                  <c:v>3.9266985501107409E-7</c:v>
                </c:pt>
                <c:pt idx="86">
                  <c:v>3.9337047826136215E-7</c:v>
                </c:pt>
                <c:pt idx="87">
                  <c:v>3.9399391474360261E-7</c:v>
                </c:pt>
                <c:pt idx="88">
                  <c:v>3.9629400237225443E-7</c:v>
                </c:pt>
                <c:pt idx="89">
                  <c:v>3.9641354944029815E-7</c:v>
                </c:pt>
                <c:pt idx="90">
                  <c:v>3.9695528503480752E-7</c:v>
                </c:pt>
                <c:pt idx="91">
                  <c:v>3.9733473471376496E-7</c:v>
                </c:pt>
                <c:pt idx="92">
                  <c:v>3.9796191069102948E-7</c:v>
                </c:pt>
                <c:pt idx="93">
                  <c:v>3.9835907089030277E-7</c:v>
                </c:pt>
                <c:pt idx="94">
                  <c:v>3.9949528651753162E-7</c:v>
                </c:pt>
                <c:pt idx="95">
                  <c:v>3.9991970178857303E-7</c:v>
                </c:pt>
                <c:pt idx="96">
                  <c:v>4.0138807372662612E-7</c:v>
                </c:pt>
                <c:pt idx="97">
                  <c:v>4.0193809618573102E-7</c:v>
                </c:pt>
                <c:pt idx="98">
                  <c:v>4.0213049806087342E-7</c:v>
                </c:pt>
                <c:pt idx="99">
                  <c:v>4.0308110360446829E-7</c:v>
                </c:pt>
                <c:pt idx="100">
                  <c:v>4.0356208295988201E-7</c:v>
                </c:pt>
                <c:pt idx="101">
                  <c:v>4.0402990354586426E-7</c:v>
                </c:pt>
                <c:pt idx="102">
                  <c:v>4.0427221230701814E-7</c:v>
                </c:pt>
                <c:pt idx="103">
                  <c:v>4.0429625460196467E-7</c:v>
                </c:pt>
                <c:pt idx="104">
                  <c:v>4.043405840996163E-7</c:v>
                </c:pt>
                <c:pt idx="105">
                  <c:v>4.0578102377802229E-7</c:v>
                </c:pt>
                <c:pt idx="106">
                  <c:v>4.0585443836679486E-7</c:v>
                </c:pt>
                <c:pt idx="107">
                  <c:v>4.0602815077333341E-7</c:v>
                </c:pt>
                <c:pt idx="108">
                  <c:v>4.0641045123034203E-7</c:v>
                </c:pt>
                <c:pt idx="109">
                  <c:v>4.0645012498238756E-7</c:v>
                </c:pt>
                <c:pt idx="110">
                  <c:v>4.06464533283455E-7</c:v>
                </c:pt>
                <c:pt idx="111">
                  <c:v>4.0647434315158617E-7</c:v>
                </c:pt>
                <c:pt idx="112">
                  <c:v>4.0748958995428468E-7</c:v>
                </c:pt>
                <c:pt idx="113">
                  <c:v>4.0756683035807225E-7</c:v>
                </c:pt>
                <c:pt idx="114">
                  <c:v>4.0772571950928464E-7</c:v>
                </c:pt>
                <c:pt idx="115">
                  <c:v>4.0844838019455964E-7</c:v>
                </c:pt>
                <c:pt idx="116">
                  <c:v>4.0854171684328589E-7</c:v>
                </c:pt>
                <c:pt idx="117">
                  <c:v>4.088444046674133E-7</c:v>
                </c:pt>
                <c:pt idx="118">
                  <c:v>4.0887451679966068E-7</c:v>
                </c:pt>
                <c:pt idx="119">
                  <c:v>4.0893093887723874E-7</c:v>
                </c:pt>
                <c:pt idx="120">
                  <c:v>4.090230992724002E-7</c:v>
                </c:pt>
                <c:pt idx="121">
                  <c:v>4.0914027375668556E-7</c:v>
                </c:pt>
                <c:pt idx="122">
                  <c:v>4.0973942763546281E-7</c:v>
                </c:pt>
                <c:pt idx="123">
                  <c:v>4.0979769565850092E-7</c:v>
                </c:pt>
                <c:pt idx="124">
                  <c:v>4.100158720316915E-7</c:v>
                </c:pt>
                <c:pt idx="125">
                  <c:v>4.1001848450052926E-7</c:v>
                </c:pt>
                <c:pt idx="126">
                  <c:v>4.1001927153889339E-7</c:v>
                </c:pt>
                <c:pt idx="127">
                  <c:v>4.1002030869613818E-7</c:v>
                </c:pt>
                <c:pt idx="128">
                  <c:v>4.1002164908526929E-7</c:v>
                </c:pt>
                <c:pt idx="129">
                  <c:v>4.1002184320707163E-7</c:v>
                </c:pt>
                <c:pt idx="130">
                  <c:v>4.0999153819195953E-7</c:v>
                </c:pt>
                <c:pt idx="131">
                  <c:v>4.0997192168418577E-7</c:v>
                </c:pt>
                <c:pt idx="132">
                  <c:v>4.0995820643292055E-7</c:v>
                </c:pt>
                <c:pt idx="133">
                  <c:v>4.0915368811852184E-7</c:v>
                </c:pt>
                <c:pt idx="134">
                  <c:v>4.0873570704437117E-7</c:v>
                </c:pt>
                <c:pt idx="135">
                  <c:v>4.0836305422962401E-7</c:v>
                </c:pt>
                <c:pt idx="136">
                  <c:v>4.0831952168850634E-7</c:v>
                </c:pt>
                <c:pt idx="137">
                  <c:v>4.0779732710939434E-7</c:v>
                </c:pt>
                <c:pt idx="138">
                  <c:v>4.0694633924860198E-7</c:v>
                </c:pt>
                <c:pt idx="139">
                  <c:v>4.0683826459380245E-7</c:v>
                </c:pt>
                <c:pt idx="140">
                  <c:v>4.0682837668801218E-7</c:v>
                </c:pt>
                <c:pt idx="141">
                  <c:v>4.0555299000645807E-7</c:v>
                </c:pt>
                <c:pt idx="142">
                  <c:v>4.0542385564365673E-7</c:v>
                </c:pt>
                <c:pt idx="143">
                  <c:v>4.0454630104181149E-7</c:v>
                </c:pt>
                <c:pt idx="144">
                  <c:v>4.0426313555798691E-7</c:v>
                </c:pt>
                <c:pt idx="145">
                  <c:v>4.0236789151250967E-7</c:v>
                </c:pt>
                <c:pt idx="146">
                  <c:v>4.022871982982675E-7</c:v>
                </c:pt>
                <c:pt idx="147">
                  <c:v>4.0217403739426301E-7</c:v>
                </c:pt>
                <c:pt idx="148">
                  <c:v>4.0211215968015702E-7</c:v>
                </c:pt>
                <c:pt idx="149">
                  <c:v>4.012197058271915E-7</c:v>
                </c:pt>
                <c:pt idx="150">
                  <c:v>4.0016803671192922E-7</c:v>
                </c:pt>
                <c:pt idx="151">
                  <c:v>4.0008395137757738E-7</c:v>
                </c:pt>
                <c:pt idx="152">
                  <c:v>3.9794358016092836E-7</c:v>
                </c:pt>
                <c:pt idx="153">
                  <c:v>3.9674498368045403E-7</c:v>
                </c:pt>
                <c:pt idx="154">
                  <c:v>3.9655252385338779E-7</c:v>
                </c:pt>
                <c:pt idx="155">
                  <c:v>3.9538761742054919E-7</c:v>
                </c:pt>
                <c:pt idx="156">
                  <c:v>3.9342248665790992E-7</c:v>
                </c:pt>
                <c:pt idx="157">
                  <c:v>3.9260437362305863E-7</c:v>
                </c:pt>
                <c:pt idx="158">
                  <c:v>3.8413733286274632E-7</c:v>
                </c:pt>
                <c:pt idx="159">
                  <c:v>3.7890298742721782E-7</c:v>
                </c:pt>
                <c:pt idx="160">
                  <c:v>3.6923096760793063E-7</c:v>
                </c:pt>
                <c:pt idx="161">
                  <c:v>3.399988841520809E-7</c:v>
                </c:pt>
                <c:pt idx="162">
                  <c:v>3.3372087068624342E-7</c:v>
                </c:pt>
                <c:pt idx="163">
                  <c:v>3.1041748512298376E-7</c:v>
                </c:pt>
                <c:pt idx="164">
                  <c:v>2.8144669431810925E-7</c:v>
                </c:pt>
                <c:pt idx="165">
                  <c:v>2.0719669349392524E-7</c:v>
                </c:pt>
                <c:pt idx="166">
                  <c:v>2.0694270511199403E-7</c:v>
                </c:pt>
                <c:pt idx="167">
                  <c:v>1.8993932973312853E-7</c:v>
                </c:pt>
                <c:pt idx="168">
                  <c:v>1.6604780846985632E-7</c:v>
                </c:pt>
                <c:pt idx="169">
                  <c:v>1.5342947290153201E-7</c:v>
                </c:pt>
                <c:pt idx="170">
                  <c:v>1.2549837705548605E-7</c:v>
                </c:pt>
                <c:pt idx="171">
                  <c:v>1.056510765052881E-7</c:v>
                </c:pt>
                <c:pt idx="172">
                  <c:v>7.8769723544543861E-8</c:v>
                </c:pt>
                <c:pt idx="173">
                  <c:v>3.0537542807590947E-13</c:v>
                </c:pt>
                <c:pt idx="174">
                  <c:v>3.0425155775661278E-14</c:v>
                </c:pt>
                <c:pt idx="175">
                  <c:v>4.3828654659285194E-15</c:v>
                </c:pt>
                <c:pt idx="176">
                  <c:v>4.1983657815556314E-16</c:v>
                </c:pt>
              </c:numCache>
            </c:numRef>
          </c:yVal>
          <c:smooth val="1"/>
          <c:extLst>
            <c:ext xmlns:c16="http://schemas.microsoft.com/office/drawing/2014/chart" uri="{C3380CC4-5D6E-409C-BE32-E72D297353CC}">
              <c16:uniqueId val="{00000000-ABF4-41E8-A125-9737A0829377}"/>
            </c:ext>
          </c:extLst>
        </c:ser>
        <c:dLbls>
          <c:showLegendKey val="0"/>
          <c:showVal val="0"/>
          <c:showCatName val="0"/>
          <c:showSerName val="0"/>
          <c:showPercent val="0"/>
          <c:showBubbleSize val="0"/>
        </c:dLbls>
        <c:axId val="1499172928"/>
        <c:axId val="1499170848"/>
      </c:scatterChart>
      <c:valAx>
        <c:axId val="149917292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Budget ($ Millions)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499170848"/>
        <c:crosses val="autoZero"/>
        <c:crossBetween val="midCat"/>
      </c:valAx>
      <c:valAx>
        <c:axId val="149917084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499172928"/>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Total Program Personnel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'EL-F Graphs'!$E$1</c:f>
              <c:strCache>
                <c:ptCount val="1"/>
                <c:pt idx="0">
                  <c:v>Percent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BDD1-43D3-991D-CF108F8D31C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DD1-43D3-991D-CF108F8D31C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BDD1-43D3-991D-CF108F8D31C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DD1-43D3-991D-CF108F8D31C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BDD1-43D3-991D-CF108F8D31CA}"/>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BDD1-43D3-991D-CF108F8D31CA}"/>
              </c:ext>
            </c:extLst>
          </c:dPt>
          <c:dPt>
            <c:idx val="6"/>
            <c:invertIfNegative val="0"/>
            <c:bubble3D val="0"/>
            <c:extLst>
              <c:ext xmlns:c16="http://schemas.microsoft.com/office/drawing/2014/chart" uri="{C3380CC4-5D6E-409C-BE32-E72D297353CC}">
                <c16:uniqueId val="{0000000C-BDD1-43D3-991D-CF108F8D31CA}"/>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Graphs'!$D$2:$D$8</c:f>
              <c:strCache>
                <c:ptCount val="7"/>
                <c:pt idx="0">
                  <c:v>No Standards Role</c:v>
                </c:pt>
                <c:pt idx="1">
                  <c:v>Administrative Support Staff</c:v>
                </c:pt>
                <c:pt idx="2">
                  <c:v>Instructional Faculty</c:v>
                </c:pt>
                <c:pt idx="3">
                  <c:v>Non-PA Principal Faculty</c:v>
                </c:pt>
                <c:pt idx="4">
                  <c:v>PA-C Principal Faculty</c:v>
                </c:pt>
                <c:pt idx="5">
                  <c:v>Medical Director</c:v>
                </c:pt>
                <c:pt idx="6">
                  <c:v>Program Director</c:v>
                </c:pt>
              </c:strCache>
            </c:strRef>
          </c:cat>
          <c:val>
            <c:numRef>
              <c:f>'EL-F Graphs'!$E$2:$E$8</c:f>
              <c:numCache>
                <c:formatCode>0.00</c:formatCode>
                <c:ptCount val="7"/>
                <c:pt idx="0">
                  <c:v>0.31</c:v>
                </c:pt>
                <c:pt idx="1">
                  <c:v>3.58</c:v>
                </c:pt>
                <c:pt idx="2">
                  <c:v>2.29</c:v>
                </c:pt>
                <c:pt idx="3">
                  <c:v>1.03</c:v>
                </c:pt>
                <c:pt idx="4">
                  <c:v>6.24</c:v>
                </c:pt>
                <c:pt idx="5">
                  <c:v>1.04</c:v>
                </c:pt>
                <c:pt idx="6">
                  <c:v>1</c:v>
                </c:pt>
              </c:numCache>
            </c:numRef>
          </c:val>
          <c:extLst>
            <c:ext xmlns:c16="http://schemas.microsoft.com/office/drawing/2014/chart" uri="{C3380CC4-5D6E-409C-BE32-E72D297353CC}">
              <c16:uniqueId val="{0000000D-BDD1-43D3-991D-CF108F8D31CA}"/>
            </c:ext>
          </c:extLst>
        </c:ser>
        <c:dLbls>
          <c:showLegendKey val="0"/>
          <c:showVal val="0"/>
          <c:showCatName val="0"/>
          <c:showSerName val="0"/>
          <c:showPercent val="0"/>
          <c:showBubbleSize val="0"/>
        </c:dLbls>
        <c:gapWidth val="100"/>
        <c:axId val="68238415"/>
        <c:axId val="68239663"/>
      </c:barChart>
      <c:catAx>
        <c:axId val="6823841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8239663"/>
        <c:crosses val="autoZero"/>
        <c:auto val="1"/>
        <c:lblAlgn val="ctr"/>
        <c:lblOffset val="100"/>
        <c:noMultiLvlLbl val="0"/>
      </c:catAx>
      <c:valAx>
        <c:axId val="6823966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Average Number of People/Program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823841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Description</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'EL-I Graphs'!$E$17</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'EL-I Graphs'!$D$18:$D$26</c:f>
              <c:strCache>
                <c:ptCount val="9"/>
                <c:pt idx="0">
                  <c:v>4yr - College/University</c:v>
                </c:pt>
                <c:pt idx="1">
                  <c:v>Medical School</c:v>
                </c:pt>
                <c:pt idx="2">
                  <c:v>2yr - Community College</c:v>
                </c:pt>
                <c:pt idx="3">
                  <c:v>4yr - College/University - Medical School</c:v>
                </c:pt>
                <c:pt idx="4">
                  <c:v>Academic Health Science Center</c:v>
                </c:pt>
                <c:pt idx="5">
                  <c:v>Health Science Center</c:v>
                </c:pt>
                <c:pt idx="6">
                  <c:v>Medical Education Facility of the Federal Government</c:v>
                </c:pt>
                <c:pt idx="7">
                  <c:v>Medical School/University Health Sciences Center</c:v>
                </c:pt>
                <c:pt idx="8">
                  <c:v>Private Health Care University</c:v>
                </c:pt>
              </c:strCache>
            </c:strRef>
          </c:cat>
          <c:val>
            <c:numRef>
              <c:f>'EL-I Graphs'!$E$18:$E$26</c:f>
              <c:numCache>
                <c:formatCode>General</c:formatCode>
                <c:ptCount val="9"/>
                <c:pt idx="0">
                  <c:v>215</c:v>
                </c:pt>
                <c:pt idx="1">
                  <c:v>49</c:v>
                </c:pt>
                <c:pt idx="2">
                  <c:v>2</c:v>
                </c:pt>
                <c:pt idx="3">
                  <c:v>1</c:v>
                </c:pt>
                <c:pt idx="4">
                  <c:v>1</c:v>
                </c:pt>
                <c:pt idx="5">
                  <c:v>1</c:v>
                </c:pt>
                <c:pt idx="6">
                  <c:v>1</c:v>
                </c:pt>
                <c:pt idx="7">
                  <c:v>1</c:v>
                </c:pt>
                <c:pt idx="8">
                  <c:v>1</c:v>
                </c:pt>
              </c:numCache>
            </c:numRef>
          </c:val>
          <c:extLst>
            <c:ext xmlns:c16="http://schemas.microsoft.com/office/drawing/2014/chart" uri="{C3380CC4-5D6E-409C-BE32-E72D297353CC}">
              <c16:uniqueId val="{00000000-175D-46C4-A301-064FFE425873}"/>
            </c:ext>
          </c:extLst>
        </c:ser>
        <c:dLbls>
          <c:dLblPos val="outEnd"/>
          <c:showLegendKey val="0"/>
          <c:showVal val="1"/>
          <c:showCatName val="0"/>
          <c:showSerName val="0"/>
          <c:showPercent val="0"/>
          <c:showBubbleSize val="0"/>
        </c:dLbls>
        <c:gapWidth val="100"/>
        <c:axId val="391488863"/>
        <c:axId val="391488447"/>
      </c:barChart>
      <c:catAx>
        <c:axId val="39148886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91488447"/>
        <c:crosses val="autoZero"/>
        <c:auto val="1"/>
        <c:lblAlgn val="ctr"/>
        <c:lblOffset val="100"/>
        <c:noMultiLvlLbl val="0"/>
      </c:catAx>
      <c:valAx>
        <c:axId val="391488447"/>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9148886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FTE/Program Personnel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'EL-F Graphs'!$AF$1</c:f>
              <c:strCache>
                <c:ptCount val="1"/>
                <c:pt idx="0">
                  <c:v>Average Total FTE/Program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6AEC-4850-8FAE-17D7DCDB950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6AEC-4850-8FAE-17D7DCDB950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AEC-4850-8FAE-17D7DCDB950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AEC-4850-8FAE-17D7DCDB950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6AEC-4850-8FAE-17D7DCDB950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6AEC-4850-8FAE-17D7DCDB9500}"/>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Graphs'!$AE$2:$AE$8</c:f>
              <c:strCache>
                <c:ptCount val="7"/>
                <c:pt idx="0">
                  <c:v>No Standards Role</c:v>
                </c:pt>
                <c:pt idx="1">
                  <c:v>Administrative Support Staff</c:v>
                </c:pt>
                <c:pt idx="2">
                  <c:v>Instructional Faculty</c:v>
                </c:pt>
                <c:pt idx="3">
                  <c:v>Non-PA Principal Faculty</c:v>
                </c:pt>
                <c:pt idx="4">
                  <c:v>PA-C Principal Faculty</c:v>
                </c:pt>
                <c:pt idx="5">
                  <c:v>Medical Director</c:v>
                </c:pt>
                <c:pt idx="6">
                  <c:v>Program Director</c:v>
                </c:pt>
              </c:strCache>
            </c:strRef>
          </c:cat>
          <c:val>
            <c:numRef>
              <c:f>'EL-F Graphs'!$AF$2:$AF$8</c:f>
              <c:numCache>
                <c:formatCode>0.00</c:formatCode>
                <c:ptCount val="7"/>
                <c:pt idx="0">
                  <c:v>0.11698529411764706</c:v>
                </c:pt>
                <c:pt idx="1">
                  <c:v>3.1979411764705885</c:v>
                </c:pt>
                <c:pt idx="2">
                  <c:v>0.46643382352941176</c:v>
                </c:pt>
                <c:pt idx="3">
                  <c:v>0.88871323529411761</c:v>
                </c:pt>
                <c:pt idx="4">
                  <c:v>5.8787500000000001</c:v>
                </c:pt>
                <c:pt idx="5">
                  <c:v>0.3191911764705882</c:v>
                </c:pt>
                <c:pt idx="6">
                  <c:v>0.99062499999999998</c:v>
                </c:pt>
              </c:numCache>
            </c:numRef>
          </c:val>
          <c:extLst>
            <c:ext xmlns:c16="http://schemas.microsoft.com/office/drawing/2014/chart" uri="{C3380CC4-5D6E-409C-BE32-E72D297353CC}">
              <c16:uniqueId val="{0000000C-6AEC-4850-8FAE-17D7DCDB9500}"/>
            </c:ext>
          </c:extLst>
        </c:ser>
        <c:dLbls>
          <c:dLblPos val="outEnd"/>
          <c:showLegendKey val="0"/>
          <c:showVal val="1"/>
          <c:showCatName val="0"/>
          <c:showSerName val="0"/>
          <c:showPercent val="0"/>
          <c:showBubbleSize val="0"/>
        </c:dLbls>
        <c:gapWidth val="100"/>
        <c:axId val="100199375"/>
        <c:axId val="100192719"/>
      </c:barChart>
      <c:catAx>
        <c:axId val="10019937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0192719"/>
        <c:crosses val="autoZero"/>
        <c:auto val="1"/>
        <c:lblAlgn val="ctr"/>
        <c:lblOffset val="100"/>
        <c:noMultiLvlLbl val="0"/>
      </c:catAx>
      <c:valAx>
        <c:axId val="100192719"/>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Average Total FTE/Program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019937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Leadership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'EL-F Graphs'!$E$11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Graphs'!$D$13:$D$16</c:f>
              <c:strCache>
                <c:ptCount val="4"/>
                <c:pt idx="0">
                  <c:v>Interim Medical Director</c:v>
                </c:pt>
                <c:pt idx="1">
                  <c:v>Medical Director</c:v>
                </c:pt>
                <c:pt idx="2">
                  <c:v>Interim Program Director</c:v>
                </c:pt>
                <c:pt idx="3">
                  <c:v>Program Director</c:v>
                </c:pt>
              </c:strCache>
            </c:strRef>
          </c:cat>
          <c:val>
            <c:numRef>
              <c:f>'EL-F Graphs'!$E$13:$E$16</c:f>
              <c:numCache>
                <c:formatCode>General</c:formatCode>
                <c:ptCount val="4"/>
                <c:pt idx="0">
                  <c:v>1</c:v>
                </c:pt>
                <c:pt idx="1">
                  <c:v>281</c:v>
                </c:pt>
                <c:pt idx="2">
                  <c:v>17</c:v>
                </c:pt>
                <c:pt idx="3">
                  <c:v>254</c:v>
                </c:pt>
              </c:numCache>
            </c:numRef>
          </c:val>
          <c:extLst>
            <c:ext xmlns:c16="http://schemas.microsoft.com/office/drawing/2014/chart" uri="{C3380CC4-5D6E-409C-BE32-E72D297353CC}">
              <c16:uniqueId val="{00000000-CC98-43F8-8BF7-D8949A8BBA73}"/>
            </c:ext>
          </c:extLst>
        </c:ser>
        <c:dLbls>
          <c:dLblPos val="outEnd"/>
          <c:showLegendKey val="0"/>
          <c:showVal val="1"/>
          <c:showCatName val="0"/>
          <c:showSerName val="0"/>
          <c:showPercent val="0"/>
          <c:showBubbleSize val="0"/>
        </c:dLbls>
        <c:gapWidth val="100"/>
        <c:axId val="816110511"/>
        <c:axId val="816106767"/>
      </c:barChart>
      <c:catAx>
        <c:axId val="81611051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16106767"/>
        <c:crosses val="autoZero"/>
        <c:auto val="1"/>
        <c:lblAlgn val="ctr"/>
        <c:lblOffset val="100"/>
        <c:noMultiLvlLbl val="0"/>
      </c:catAx>
      <c:valAx>
        <c:axId val="816106767"/>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People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1611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PD Highest Academic Credential (n=271)</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'EL-F Graphs'!$D$19</c:f>
              <c:strCache>
                <c:ptCount val="1"/>
                <c:pt idx="0">
                  <c:v>Baccalaureate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Graphs'!$E$18</c:f>
              <c:strCache>
                <c:ptCount val="1"/>
                <c:pt idx="0">
                  <c:v>Number of Program Directors</c:v>
                </c:pt>
              </c:strCache>
            </c:strRef>
          </c:cat>
          <c:val>
            <c:numRef>
              <c:f>'EL-F Graphs'!$E$19</c:f>
              <c:numCache>
                <c:formatCode>General</c:formatCode>
                <c:ptCount val="1"/>
                <c:pt idx="0">
                  <c:v>1</c:v>
                </c:pt>
              </c:numCache>
            </c:numRef>
          </c:val>
          <c:extLst>
            <c:ext xmlns:c16="http://schemas.microsoft.com/office/drawing/2014/chart" uri="{C3380CC4-5D6E-409C-BE32-E72D297353CC}">
              <c16:uniqueId val="{00000000-DF8A-4B0C-8F21-F61268FDDB91}"/>
            </c:ext>
          </c:extLst>
        </c:ser>
        <c:ser>
          <c:idx val="1"/>
          <c:order val="1"/>
          <c:tx>
            <c:strRef>
              <c:f>'EL-F Graphs'!$D$20</c:f>
              <c:strCache>
                <c:ptCount val="1"/>
                <c:pt idx="0">
                  <c:v>Masters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Graphs'!$E$18</c:f>
              <c:strCache>
                <c:ptCount val="1"/>
                <c:pt idx="0">
                  <c:v>Number of Program Directors</c:v>
                </c:pt>
              </c:strCache>
            </c:strRef>
          </c:cat>
          <c:val>
            <c:numRef>
              <c:f>'EL-F Graphs'!$E$20</c:f>
              <c:numCache>
                <c:formatCode>General</c:formatCode>
                <c:ptCount val="1"/>
                <c:pt idx="0">
                  <c:v>127</c:v>
                </c:pt>
              </c:numCache>
            </c:numRef>
          </c:val>
          <c:extLst>
            <c:ext xmlns:c16="http://schemas.microsoft.com/office/drawing/2014/chart" uri="{C3380CC4-5D6E-409C-BE32-E72D297353CC}">
              <c16:uniqueId val="{00000001-DF8A-4B0C-8F21-F61268FDDB91}"/>
            </c:ext>
          </c:extLst>
        </c:ser>
        <c:ser>
          <c:idx val="2"/>
          <c:order val="2"/>
          <c:tx>
            <c:strRef>
              <c:f>'EL-F Graphs'!$D$21</c:f>
              <c:strCache>
                <c:ptCount val="1"/>
                <c:pt idx="0">
                  <c:v>Doctorate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Graphs'!$E$18</c:f>
              <c:strCache>
                <c:ptCount val="1"/>
                <c:pt idx="0">
                  <c:v>Number of Program Directors</c:v>
                </c:pt>
              </c:strCache>
            </c:strRef>
          </c:cat>
          <c:val>
            <c:numRef>
              <c:f>'EL-F Graphs'!$E$21</c:f>
              <c:numCache>
                <c:formatCode>General</c:formatCode>
                <c:ptCount val="1"/>
                <c:pt idx="0">
                  <c:v>128</c:v>
                </c:pt>
              </c:numCache>
            </c:numRef>
          </c:val>
          <c:extLst>
            <c:ext xmlns:c16="http://schemas.microsoft.com/office/drawing/2014/chart" uri="{C3380CC4-5D6E-409C-BE32-E72D297353CC}">
              <c16:uniqueId val="{00000002-DF8A-4B0C-8F21-F61268FDDB91}"/>
            </c:ext>
          </c:extLst>
        </c:ser>
        <c:ser>
          <c:idx val="3"/>
          <c:order val="3"/>
          <c:tx>
            <c:strRef>
              <c:f>'EL-F Graphs'!$D$22</c:f>
              <c:strCache>
                <c:ptCount val="1"/>
                <c:pt idx="0">
                  <c:v>Medical Doctorate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Graphs'!$E$18</c:f>
              <c:strCache>
                <c:ptCount val="1"/>
                <c:pt idx="0">
                  <c:v>Number of Program Directors</c:v>
                </c:pt>
              </c:strCache>
            </c:strRef>
          </c:cat>
          <c:val>
            <c:numRef>
              <c:f>'EL-F Graphs'!$E$22</c:f>
              <c:numCache>
                <c:formatCode>General</c:formatCode>
                <c:ptCount val="1"/>
                <c:pt idx="0">
                  <c:v>15</c:v>
                </c:pt>
              </c:numCache>
            </c:numRef>
          </c:val>
          <c:extLst>
            <c:ext xmlns:c16="http://schemas.microsoft.com/office/drawing/2014/chart" uri="{C3380CC4-5D6E-409C-BE32-E72D297353CC}">
              <c16:uniqueId val="{00000003-DF8A-4B0C-8F21-F61268FDDB91}"/>
            </c:ext>
          </c:extLst>
        </c:ser>
        <c:dLbls>
          <c:dLblPos val="outEnd"/>
          <c:showLegendKey val="0"/>
          <c:showVal val="1"/>
          <c:showCatName val="0"/>
          <c:showSerName val="0"/>
          <c:showPercent val="0"/>
          <c:showBubbleSize val="0"/>
        </c:dLbls>
        <c:gapWidth val="100"/>
        <c:overlap val="-24"/>
        <c:axId val="805544815"/>
        <c:axId val="805545231"/>
      </c:barChart>
      <c:catAx>
        <c:axId val="8055448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5545231"/>
        <c:crosses val="autoZero"/>
        <c:auto val="1"/>
        <c:lblAlgn val="ctr"/>
        <c:lblOffset val="100"/>
        <c:noMultiLvlLbl val="0"/>
      </c:catAx>
      <c:valAx>
        <c:axId val="805545231"/>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554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PD License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'EL-F Graphs'!$E$24</c:f>
              <c:strCache>
                <c:ptCount val="1"/>
                <c:pt idx="0">
                  <c:v>Count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8F7-45D0-9953-E527C924BA4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8F7-45D0-9953-E527C924BA47}"/>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'EL-F Graphs'!$D$25:$D$26</c:f>
              <c:strCache>
                <c:ptCount val="2"/>
                <c:pt idx="0">
                  <c:v>Current NCCPA Certification</c:v>
                </c:pt>
                <c:pt idx="1">
                  <c:v>Currently Licensed Physician</c:v>
                </c:pt>
              </c:strCache>
            </c:strRef>
          </c:cat>
          <c:val>
            <c:numRef>
              <c:f>'EL-F Graphs'!$E$25:$E$26</c:f>
              <c:numCache>
                <c:formatCode>0.00%</c:formatCode>
                <c:ptCount val="2"/>
                <c:pt idx="0">
                  <c:v>0.94833948339483398</c:v>
                </c:pt>
                <c:pt idx="1">
                  <c:v>5.1660516605166053E-2</c:v>
                </c:pt>
              </c:numCache>
            </c:numRef>
          </c:val>
          <c:extLst>
            <c:ext xmlns:c16="http://schemas.microsoft.com/office/drawing/2014/chart" uri="{C3380CC4-5D6E-409C-BE32-E72D297353CC}">
              <c16:uniqueId val="{00000004-88F7-45D0-9953-E527C924BA4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Program Director FTE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'EL-F Graphs'!$E$29</c:f>
              <c:strCache>
                <c:ptCount val="1"/>
                <c:pt idx="0">
                  <c:v>% FTE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EE2-4959-87CA-AF15BEF0BB0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EE2-4959-87CA-AF15BEF0BB0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EE2-4959-87CA-AF15BEF0BB0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EE2-4959-87CA-AF15BEF0BB04}"/>
              </c:ext>
            </c:extLst>
          </c:dPt>
          <c:dLbls>
            <c:dLbl>
              <c:idx val="0"/>
              <c:layout>
                <c:manualLayout>
                  <c:x val="-0.139577604882723"/>
                  <c:y val="1.70556126136406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2-4959-87CA-AF15BEF0BB04}"/>
                </c:ext>
              </c:extLst>
            </c:dLbl>
            <c:dLbl>
              <c:idx val="1"/>
              <c:layout>
                <c:manualLayout>
                  <c:x val="-1.6106320043327918E-2"/>
                  <c:y val="-7.022661569477742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2-4959-87CA-AF15BEF0BB04}"/>
                </c:ext>
              </c:extLst>
            </c:dLbl>
            <c:dLbl>
              <c:idx val="2"/>
              <c:layout>
                <c:manualLayout>
                  <c:x val="0.12107718306045077"/>
                  <c:y val="1.25525409867244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2-4959-87CA-AF15BEF0BB04}"/>
                </c:ext>
              </c:extLst>
            </c:dLbl>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1EE2-4959-87CA-AF15BEF0BB04}"/>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numRef>
              <c:f>'EL-F Graphs'!$D$30:$D$33</c:f>
              <c:numCache>
                <c:formatCode>General</c:formatCode>
                <c:ptCount val="4"/>
                <c:pt idx="0">
                  <c:v>0.8</c:v>
                </c:pt>
                <c:pt idx="1">
                  <c:v>0.85</c:v>
                </c:pt>
                <c:pt idx="2">
                  <c:v>0.9</c:v>
                </c:pt>
                <c:pt idx="3">
                  <c:v>1</c:v>
                </c:pt>
              </c:numCache>
            </c:numRef>
          </c:cat>
          <c:val>
            <c:numRef>
              <c:f>'EL-F Graphs'!$E$30:$E$33</c:f>
              <c:numCache>
                <c:formatCode>0.00%</c:formatCode>
                <c:ptCount val="4"/>
                <c:pt idx="0">
                  <c:v>1.8450184501845018E-2</c:v>
                </c:pt>
                <c:pt idx="1">
                  <c:v>3.6900369003690036E-3</c:v>
                </c:pt>
                <c:pt idx="2">
                  <c:v>1.4760147601476014E-2</c:v>
                </c:pt>
                <c:pt idx="3">
                  <c:v>0.96309963099630991</c:v>
                </c:pt>
              </c:numCache>
            </c:numRef>
          </c:val>
          <c:extLst>
            <c:ext xmlns:c16="http://schemas.microsoft.com/office/drawing/2014/chart" uri="{C3380CC4-5D6E-409C-BE32-E72D297353CC}">
              <c16:uniqueId val="{00000008-1EE2-4959-87CA-AF15BEF0BB0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Medical Director FTE*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'EL-F Graphs'!$E$36</c:f>
              <c:strCache>
                <c:ptCount val="1"/>
                <c:pt idx="0">
                  <c:v>% FTE</c:v>
                </c:pt>
              </c:strCache>
            </c:strRef>
          </c:tx>
          <c:dPt>
            <c:idx val="0"/>
            <c:bubble3D val="0"/>
            <c:explosion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FE7-4D3F-93C4-21A8554AEA0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FE7-4D3F-93C4-21A8554AEA0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FE7-4D3F-93C4-21A8554AEA0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FE7-4D3F-93C4-21A8554AEA08}"/>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2FE7-4D3F-93C4-21A8554AEA08}"/>
                </c:ext>
              </c:extLst>
            </c:dLbl>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2FE7-4D3F-93C4-21A8554AEA08}"/>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'EL-F Graphs'!$D$37:$D$40</c:f>
              <c:strCache>
                <c:ptCount val="4"/>
                <c:pt idx="0">
                  <c:v>≤0.25</c:v>
                </c:pt>
                <c:pt idx="1">
                  <c:v>0.26 - 0.50</c:v>
                </c:pt>
                <c:pt idx="2">
                  <c:v>0.51 - 0.75</c:v>
                </c:pt>
                <c:pt idx="3">
                  <c:v>0.76 - 1.00</c:v>
                </c:pt>
              </c:strCache>
            </c:strRef>
          </c:cat>
          <c:val>
            <c:numRef>
              <c:f>'EL-F Graphs'!$E$37:$E$40</c:f>
              <c:numCache>
                <c:formatCode>0.00%</c:formatCode>
                <c:ptCount val="4"/>
                <c:pt idx="0">
                  <c:v>0.64944649446494462</c:v>
                </c:pt>
                <c:pt idx="1">
                  <c:v>0.21033210332103322</c:v>
                </c:pt>
                <c:pt idx="2">
                  <c:v>3.3210332103321034E-2</c:v>
                </c:pt>
                <c:pt idx="3">
                  <c:v>0.1070110701107011</c:v>
                </c:pt>
              </c:numCache>
            </c:numRef>
          </c:val>
          <c:extLst>
            <c:ext xmlns:c16="http://schemas.microsoft.com/office/drawing/2014/chart" uri="{C3380CC4-5D6E-409C-BE32-E72D297353CC}">
              <c16:uniqueId val="{00000008-2FE7-4D3F-93C4-21A8554AEA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Principal Faculty Highest Academic Credential</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'EL-F Graphs'!$I$1</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0890-4CDE-B049-6563DBFDA5B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890-4CDE-B049-6563DBFDA5B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890-4CDE-B049-6563DBFDA5BB}"/>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Graphs'!$H$2:$H$5</c:f>
              <c:strCache>
                <c:ptCount val="4"/>
                <c:pt idx="0">
                  <c:v>Doctorate</c:v>
                </c:pt>
                <c:pt idx="1">
                  <c:v>Masters</c:v>
                </c:pt>
                <c:pt idx="2">
                  <c:v>Baccalaureate</c:v>
                </c:pt>
                <c:pt idx="3">
                  <c:v>Associates</c:v>
                </c:pt>
              </c:strCache>
            </c:strRef>
          </c:cat>
          <c:val>
            <c:numRef>
              <c:f>'EL-F Graphs'!$I$2:$I$5</c:f>
              <c:numCache>
                <c:formatCode>General</c:formatCode>
                <c:ptCount val="4"/>
                <c:pt idx="0">
                  <c:v>528</c:v>
                </c:pt>
                <c:pt idx="1">
                  <c:v>1434</c:v>
                </c:pt>
                <c:pt idx="2">
                  <c:v>14</c:v>
                </c:pt>
                <c:pt idx="3">
                  <c:v>2</c:v>
                </c:pt>
              </c:numCache>
            </c:numRef>
          </c:val>
          <c:extLst>
            <c:ext xmlns:c16="http://schemas.microsoft.com/office/drawing/2014/chart" uri="{C3380CC4-5D6E-409C-BE32-E72D297353CC}">
              <c16:uniqueId val="{00000006-0890-4CDE-B049-6563DBFDA5BB}"/>
            </c:ext>
          </c:extLst>
        </c:ser>
        <c:dLbls>
          <c:dLblPos val="outEnd"/>
          <c:showLegendKey val="0"/>
          <c:showVal val="1"/>
          <c:showCatName val="0"/>
          <c:showSerName val="0"/>
          <c:showPercent val="0"/>
          <c:showBubbleSize val="0"/>
        </c:dLbls>
        <c:gapWidth val="100"/>
        <c:axId val="570281807"/>
        <c:axId val="570278479"/>
      </c:barChart>
      <c:catAx>
        <c:axId val="57028180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0278479"/>
        <c:crosses val="autoZero"/>
        <c:auto val="1"/>
        <c:lblAlgn val="ctr"/>
        <c:lblOffset val="100"/>
        <c:noMultiLvlLbl val="0"/>
      </c:catAx>
      <c:valAx>
        <c:axId val="570278479"/>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02818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Principal Faculty FTE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'EL-F Graphs'!$I$9</c:f>
              <c:strCache>
                <c:ptCount val="1"/>
                <c:pt idx="0">
                  <c:v>Faculty FTE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69E-4AE8-84A5-11272796745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69E-4AE8-84A5-11272796745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69E-4AE8-84A5-11272796745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69E-4AE8-84A5-11272796745E}"/>
              </c:ext>
            </c:extLst>
          </c:dPt>
          <c:dLbls>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269E-4AE8-84A5-11272796745E}"/>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'EL-F Graphs'!$H$10:$H$13</c:f>
              <c:strCache>
                <c:ptCount val="4"/>
                <c:pt idx="0">
                  <c:v>≤0.25</c:v>
                </c:pt>
                <c:pt idx="1">
                  <c:v>0.26 - 0.50</c:v>
                </c:pt>
                <c:pt idx="2">
                  <c:v>0.51 - 0.75</c:v>
                </c:pt>
                <c:pt idx="3">
                  <c:v>0.76 - 1.00</c:v>
                </c:pt>
              </c:strCache>
            </c:strRef>
          </c:cat>
          <c:val>
            <c:numRef>
              <c:f>'EL-F Graphs'!$I$10:$I$13</c:f>
              <c:numCache>
                <c:formatCode>0.00%</c:formatCode>
                <c:ptCount val="4"/>
                <c:pt idx="0">
                  <c:v>1.0616784630940344E-2</c:v>
                </c:pt>
                <c:pt idx="1">
                  <c:v>7.381193124368049E-2</c:v>
                </c:pt>
                <c:pt idx="2">
                  <c:v>3.0333670374115267E-2</c:v>
                </c:pt>
                <c:pt idx="3">
                  <c:v>0.88523761375126386</c:v>
                </c:pt>
              </c:numCache>
            </c:numRef>
          </c:val>
          <c:extLst>
            <c:ext xmlns:c16="http://schemas.microsoft.com/office/drawing/2014/chart" uri="{C3380CC4-5D6E-409C-BE32-E72D297353CC}">
              <c16:uniqueId val="{00000008-269E-4AE8-84A5-1127279674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Instructional Faculty Highest Academic Credential</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'EL-F Graphs'!$T$33:$T$36</c:f>
              <c:strCache>
                <c:ptCount val="4"/>
                <c:pt idx="0">
                  <c:v>Doctorate</c:v>
                </c:pt>
                <c:pt idx="1">
                  <c:v>Masters</c:v>
                </c:pt>
                <c:pt idx="2">
                  <c:v>Baccalaureate</c:v>
                </c:pt>
                <c:pt idx="3">
                  <c:v>Certificate</c:v>
                </c:pt>
              </c:strCache>
            </c:strRef>
          </c:cat>
          <c:val>
            <c:numRef>
              <c:f>'EL-F Graphs'!$U$33:$U$36</c:f>
              <c:numCache>
                <c:formatCode>General</c:formatCode>
                <c:ptCount val="4"/>
                <c:pt idx="0">
                  <c:v>326</c:v>
                </c:pt>
                <c:pt idx="1">
                  <c:v>290</c:v>
                </c:pt>
                <c:pt idx="2">
                  <c:v>7</c:v>
                </c:pt>
                <c:pt idx="3">
                  <c:v>1</c:v>
                </c:pt>
              </c:numCache>
            </c:numRef>
          </c:val>
          <c:extLst>
            <c:ext xmlns:c15="http://schemas.microsoft.com/office/drawing/2012/chart" uri="{02D57815-91ED-43cb-92C2-25804820EDAC}">
              <c15:filteredSeriesTitle>
                <c15:tx>
                  <c:strRef>
                    <c:extLst>
                      <c:ext uri="{02D57815-91ED-43cb-92C2-25804820EDAC}">
                        <c15:formulaRef>
                          <c15:sqref>'EL-F Graphs'!#REF!</c15:sqref>
                        </c15:formulaRef>
                      </c:ext>
                    </c:extLst>
                    <c:strCache>
                      <c:ptCount val="1"/>
                      <c:pt idx="0">
                        <c:v>#REF!</c:v>
                      </c:pt>
                    </c:strCache>
                  </c:strRef>
                </c15:tx>
              </c15:filteredSeriesTitle>
            </c:ext>
            <c:ext xmlns:c16="http://schemas.microsoft.com/office/drawing/2014/chart" uri="{C3380CC4-5D6E-409C-BE32-E72D297353CC}">
              <c16:uniqueId val="{00000000-74AE-4E54-98B6-FF99364E0FDC}"/>
            </c:ext>
          </c:extLst>
        </c:ser>
        <c:dLbls>
          <c:dLblPos val="outEnd"/>
          <c:showLegendKey val="0"/>
          <c:showVal val="1"/>
          <c:showCatName val="0"/>
          <c:showSerName val="0"/>
          <c:showPercent val="0"/>
          <c:showBubbleSize val="0"/>
        </c:dLbls>
        <c:gapWidth val="100"/>
        <c:axId val="1045341200"/>
        <c:axId val="1045351184"/>
      </c:barChart>
      <c:catAx>
        <c:axId val="104534120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45351184"/>
        <c:crosses val="autoZero"/>
        <c:auto val="1"/>
        <c:lblAlgn val="ctr"/>
        <c:lblOffset val="100"/>
        <c:noMultiLvlLbl val="0"/>
      </c:catAx>
      <c:valAx>
        <c:axId val="104535118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453412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'EL-F Graphs'!$U$38</c:f>
              <c:strCache>
                <c:ptCount val="1"/>
                <c:pt idx="0">
                  <c:v>Instructional Faculty FTE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EB05-44B0-90B4-B1765043BDC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EB05-44B0-90B4-B1765043BDC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EB05-44B0-90B4-B1765043BDC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EB05-44B0-90B4-B1765043BDC5}"/>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EB05-44B0-90B4-B1765043BDC5}"/>
                </c:ext>
              </c:extLst>
            </c:dLbl>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EB05-44B0-90B4-B1765043BDC5}"/>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'EL-F Graphs'!$T$39:$T$42</c:f>
              <c:strCache>
                <c:ptCount val="4"/>
                <c:pt idx="0">
                  <c:v>≤0.25</c:v>
                </c:pt>
                <c:pt idx="1">
                  <c:v>0.26 - 0.50</c:v>
                </c:pt>
                <c:pt idx="2">
                  <c:v>0.51 - 0.75</c:v>
                </c:pt>
                <c:pt idx="3">
                  <c:v>0.76 - 1.00</c:v>
                </c:pt>
              </c:strCache>
            </c:strRef>
          </c:cat>
          <c:val>
            <c:numRef>
              <c:f>'EL-F Graphs'!$U$39:$U$42</c:f>
              <c:numCache>
                <c:formatCode>0.00%</c:formatCode>
                <c:ptCount val="4"/>
                <c:pt idx="0">
                  <c:v>0.7779690189328744</c:v>
                </c:pt>
                <c:pt idx="1">
                  <c:v>0.14802065404475043</c:v>
                </c:pt>
                <c:pt idx="2">
                  <c:v>6.8846815834767644E-3</c:v>
                </c:pt>
                <c:pt idx="3">
                  <c:v>6.7125645438898457E-2</c:v>
                </c:pt>
              </c:numCache>
            </c:numRef>
          </c:val>
          <c:extLst>
            <c:ext xmlns:c16="http://schemas.microsoft.com/office/drawing/2014/chart" uri="{C3380CC4-5D6E-409C-BE32-E72D297353CC}">
              <c16:uniqueId val="{00000008-EB05-44B0-90B4-B1765043BDC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Regional Accreditation</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'EL-I Graphs'!$E$29</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'EL-I Graphs'!$D$30:$D$35</c:f>
              <c:strCache>
                <c:ptCount val="6"/>
                <c:pt idx="0">
                  <c:v>Higher Learning Commission (HLC)</c:v>
                </c:pt>
                <c:pt idx="1">
                  <c:v>Southern Association of Colleges and Schools Commission on Colleges (SACSCOC)</c:v>
                </c:pt>
                <c:pt idx="2">
                  <c:v>Middle States Commission on Higher Education (MSCHE)</c:v>
                </c:pt>
                <c:pt idx="3">
                  <c:v>New England Commission of Higher Education (NECHE)</c:v>
                </c:pt>
                <c:pt idx="4">
                  <c:v>WACS Senior College and University Commission (WSCUC)</c:v>
                </c:pt>
                <c:pt idx="5">
                  <c:v>Northwest Commission on Colleges and Universities (NWCCU)</c:v>
                </c:pt>
              </c:strCache>
            </c:strRef>
          </c:cat>
          <c:val>
            <c:numRef>
              <c:f>'EL-I Graphs'!$E$30:$E$35</c:f>
              <c:numCache>
                <c:formatCode>General</c:formatCode>
                <c:ptCount val="6"/>
                <c:pt idx="0">
                  <c:v>84</c:v>
                </c:pt>
                <c:pt idx="1">
                  <c:v>78</c:v>
                </c:pt>
                <c:pt idx="2">
                  <c:v>64</c:v>
                </c:pt>
                <c:pt idx="3">
                  <c:v>19</c:v>
                </c:pt>
                <c:pt idx="4">
                  <c:v>18</c:v>
                </c:pt>
                <c:pt idx="5">
                  <c:v>9</c:v>
                </c:pt>
              </c:numCache>
            </c:numRef>
          </c:val>
          <c:extLst>
            <c:ext xmlns:c16="http://schemas.microsoft.com/office/drawing/2014/chart" uri="{C3380CC4-5D6E-409C-BE32-E72D297353CC}">
              <c16:uniqueId val="{00000000-945F-4440-A8C7-2A3C7F375566}"/>
            </c:ext>
          </c:extLst>
        </c:ser>
        <c:dLbls>
          <c:dLblPos val="outEnd"/>
          <c:showLegendKey val="0"/>
          <c:showVal val="1"/>
          <c:showCatName val="0"/>
          <c:showSerName val="0"/>
          <c:showPercent val="0"/>
          <c:showBubbleSize val="0"/>
        </c:dLbls>
        <c:gapWidth val="100"/>
        <c:axId val="709625583"/>
        <c:axId val="709625999"/>
      </c:barChart>
      <c:catAx>
        <c:axId val="70962558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9625999"/>
        <c:crosses val="autoZero"/>
        <c:auto val="1"/>
        <c:lblAlgn val="ctr"/>
        <c:lblOffset val="100"/>
        <c:noMultiLvlLbl val="0"/>
      </c:catAx>
      <c:valAx>
        <c:axId val="709625999"/>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962558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 Principal Faculty* Attrition (n=269)</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Sheet7!$D$1</c:f>
              <c:strCache>
                <c:ptCount val="1"/>
                <c:pt idx="0">
                  <c:v>% Principal Faculty* Atrrition</c:v>
                </c:pt>
              </c:strCache>
            </c:strRef>
          </c:tx>
          <c:spPr>
            <a:ln w="9525" cap="rnd">
              <a:solidFill>
                <a:schemeClr val="accent1"/>
              </a:solidFill>
              <a:round/>
            </a:ln>
            <a:effectLst/>
          </c:spPr>
          <c:marker>
            <c:symbol val="none"/>
          </c:marker>
          <c:xVal>
            <c:numRef>
              <c:f>Sheet7!$A$2:$A$270</c:f>
              <c:numCache>
                <c:formatCode>0%</c:formatCode>
                <c:ptCount val="2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0.01</c:v>
                </c:pt>
                <c:pt idx="100">
                  <c:v>0.01</c:v>
                </c:pt>
                <c:pt idx="101">
                  <c:v>0.04</c:v>
                </c:pt>
                <c:pt idx="102">
                  <c:v>0.05</c:v>
                </c:pt>
                <c:pt idx="103">
                  <c:v>0.05</c:v>
                </c:pt>
                <c:pt idx="104">
                  <c:v>0.06</c:v>
                </c:pt>
                <c:pt idx="105">
                  <c:v>0.06</c:v>
                </c:pt>
                <c:pt idx="106">
                  <c:v>7.0000000000000007E-2</c:v>
                </c:pt>
                <c:pt idx="107">
                  <c:v>0.08</c:v>
                </c:pt>
                <c:pt idx="108">
                  <c:v>0.08</c:v>
                </c:pt>
                <c:pt idx="109">
                  <c:v>0.09</c:v>
                </c:pt>
                <c:pt idx="110">
                  <c:v>0.09</c:v>
                </c:pt>
                <c:pt idx="111">
                  <c:v>0.09</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0.11</c:v>
                </c:pt>
                <c:pt idx="127">
                  <c:v>0.11</c:v>
                </c:pt>
                <c:pt idx="128">
                  <c:v>0.11</c:v>
                </c:pt>
                <c:pt idx="129">
                  <c:v>0.11</c:v>
                </c:pt>
                <c:pt idx="130">
                  <c:v>0.11</c:v>
                </c:pt>
                <c:pt idx="131">
                  <c:v>0.11</c:v>
                </c:pt>
                <c:pt idx="132">
                  <c:v>0.11</c:v>
                </c:pt>
                <c:pt idx="133">
                  <c:v>0.11</c:v>
                </c:pt>
                <c:pt idx="134">
                  <c:v>0.11</c:v>
                </c:pt>
                <c:pt idx="135">
                  <c:v>0.12</c:v>
                </c:pt>
                <c:pt idx="136">
                  <c:v>0.12</c:v>
                </c:pt>
                <c:pt idx="137">
                  <c:v>0.12</c:v>
                </c:pt>
                <c:pt idx="138">
                  <c:v>0.12</c:v>
                </c:pt>
                <c:pt idx="139">
                  <c:v>0.12</c:v>
                </c:pt>
                <c:pt idx="140">
                  <c:v>0.13</c:v>
                </c:pt>
                <c:pt idx="141">
                  <c:v>0.13</c:v>
                </c:pt>
                <c:pt idx="142">
                  <c:v>0.13</c:v>
                </c:pt>
                <c:pt idx="143">
                  <c:v>0.13</c:v>
                </c:pt>
                <c:pt idx="144">
                  <c:v>0.13</c:v>
                </c:pt>
                <c:pt idx="145">
                  <c:v>0.13</c:v>
                </c:pt>
                <c:pt idx="146">
                  <c:v>0.13</c:v>
                </c:pt>
                <c:pt idx="147">
                  <c:v>0.14000000000000001</c:v>
                </c:pt>
                <c:pt idx="148">
                  <c:v>0.14000000000000001</c:v>
                </c:pt>
                <c:pt idx="149">
                  <c:v>0.14000000000000001</c:v>
                </c:pt>
                <c:pt idx="150">
                  <c:v>0.14000000000000001</c:v>
                </c:pt>
                <c:pt idx="151">
                  <c:v>0.14000000000000001</c:v>
                </c:pt>
                <c:pt idx="152">
                  <c:v>0.14000000000000001</c:v>
                </c:pt>
                <c:pt idx="153">
                  <c:v>0.14000000000000001</c:v>
                </c:pt>
                <c:pt idx="154">
                  <c:v>0.14000000000000001</c:v>
                </c:pt>
                <c:pt idx="155">
                  <c:v>0.14000000000000001</c:v>
                </c:pt>
                <c:pt idx="156">
                  <c:v>0.14000000000000001</c:v>
                </c:pt>
                <c:pt idx="157">
                  <c:v>0.14000000000000001</c:v>
                </c:pt>
                <c:pt idx="158">
                  <c:v>0.14000000000000001</c:v>
                </c:pt>
                <c:pt idx="159">
                  <c:v>0.14000000000000001</c:v>
                </c:pt>
                <c:pt idx="160">
                  <c:v>0.14000000000000001</c:v>
                </c:pt>
                <c:pt idx="161">
                  <c:v>0.14000000000000001</c:v>
                </c:pt>
                <c:pt idx="162">
                  <c:v>0.14000000000000001</c:v>
                </c:pt>
                <c:pt idx="163">
                  <c:v>0.15</c:v>
                </c:pt>
                <c:pt idx="164">
                  <c:v>0.15</c:v>
                </c:pt>
                <c:pt idx="165">
                  <c:v>0.16</c:v>
                </c:pt>
                <c:pt idx="166">
                  <c:v>0.16</c:v>
                </c:pt>
                <c:pt idx="167">
                  <c:v>0.16</c:v>
                </c:pt>
                <c:pt idx="168">
                  <c:v>0.16</c:v>
                </c:pt>
                <c:pt idx="169">
                  <c:v>0.16</c:v>
                </c:pt>
                <c:pt idx="170">
                  <c:v>0.16</c:v>
                </c:pt>
                <c:pt idx="171">
                  <c:v>0.16</c:v>
                </c:pt>
                <c:pt idx="172">
                  <c:v>0.16</c:v>
                </c:pt>
                <c:pt idx="173">
                  <c:v>0.16</c:v>
                </c:pt>
                <c:pt idx="174">
                  <c:v>0.17</c:v>
                </c:pt>
                <c:pt idx="175">
                  <c:v>0.17</c:v>
                </c:pt>
                <c:pt idx="176">
                  <c:v>0.17</c:v>
                </c:pt>
                <c:pt idx="177">
                  <c:v>0.17</c:v>
                </c:pt>
                <c:pt idx="178">
                  <c:v>0.17</c:v>
                </c:pt>
                <c:pt idx="179">
                  <c:v>0.17</c:v>
                </c:pt>
                <c:pt idx="180">
                  <c:v>0.17</c:v>
                </c:pt>
                <c:pt idx="181">
                  <c:v>0.17</c:v>
                </c:pt>
                <c:pt idx="182">
                  <c:v>0.18</c:v>
                </c:pt>
                <c:pt idx="183">
                  <c:v>0.18</c:v>
                </c:pt>
                <c:pt idx="184">
                  <c:v>0.2</c:v>
                </c:pt>
                <c:pt idx="185">
                  <c:v>0.2</c:v>
                </c:pt>
                <c:pt idx="186">
                  <c:v>0.2</c:v>
                </c:pt>
                <c:pt idx="187">
                  <c:v>0.2</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0.2</c:v>
                </c:pt>
                <c:pt idx="204">
                  <c:v>0.2</c:v>
                </c:pt>
                <c:pt idx="205">
                  <c:v>0.2</c:v>
                </c:pt>
                <c:pt idx="206">
                  <c:v>0.21</c:v>
                </c:pt>
                <c:pt idx="207">
                  <c:v>0.22</c:v>
                </c:pt>
                <c:pt idx="208">
                  <c:v>0.22</c:v>
                </c:pt>
                <c:pt idx="209">
                  <c:v>0.22</c:v>
                </c:pt>
                <c:pt idx="210">
                  <c:v>0.22</c:v>
                </c:pt>
                <c:pt idx="211">
                  <c:v>0.23</c:v>
                </c:pt>
                <c:pt idx="212">
                  <c:v>0.24</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0.28000000000000003</c:v>
                </c:pt>
                <c:pt idx="228">
                  <c:v>0.28000000000000003</c:v>
                </c:pt>
                <c:pt idx="229">
                  <c:v>0.28999999999999998</c:v>
                </c:pt>
                <c:pt idx="230">
                  <c:v>0.28999999999999998</c:v>
                </c:pt>
                <c:pt idx="231">
                  <c:v>0.28999999999999998</c:v>
                </c:pt>
                <c:pt idx="232">
                  <c:v>0.28999999999999998</c:v>
                </c:pt>
                <c:pt idx="233">
                  <c:v>0.28999999999999998</c:v>
                </c:pt>
                <c:pt idx="234">
                  <c:v>0.28999999999999998</c:v>
                </c:pt>
                <c:pt idx="235">
                  <c:v>0.3</c:v>
                </c:pt>
                <c:pt idx="236">
                  <c:v>0.3</c:v>
                </c:pt>
                <c:pt idx="237">
                  <c:v>0.3</c:v>
                </c:pt>
                <c:pt idx="238">
                  <c:v>0.3</c:v>
                </c:pt>
                <c:pt idx="239">
                  <c:v>0.3</c:v>
                </c:pt>
                <c:pt idx="240">
                  <c:v>0.31</c:v>
                </c:pt>
                <c:pt idx="241">
                  <c:v>0.33</c:v>
                </c:pt>
                <c:pt idx="242">
                  <c:v>0.33</c:v>
                </c:pt>
                <c:pt idx="243">
                  <c:v>0.33</c:v>
                </c:pt>
                <c:pt idx="244">
                  <c:v>0.33</c:v>
                </c:pt>
                <c:pt idx="245">
                  <c:v>0.33</c:v>
                </c:pt>
                <c:pt idx="246">
                  <c:v>0.33</c:v>
                </c:pt>
                <c:pt idx="247">
                  <c:v>0.33</c:v>
                </c:pt>
                <c:pt idx="248">
                  <c:v>0.33</c:v>
                </c:pt>
                <c:pt idx="249">
                  <c:v>0.33</c:v>
                </c:pt>
                <c:pt idx="250">
                  <c:v>0.33</c:v>
                </c:pt>
                <c:pt idx="251">
                  <c:v>0.33</c:v>
                </c:pt>
                <c:pt idx="252">
                  <c:v>0.33</c:v>
                </c:pt>
                <c:pt idx="253">
                  <c:v>0.33</c:v>
                </c:pt>
                <c:pt idx="254">
                  <c:v>0.33</c:v>
                </c:pt>
                <c:pt idx="255">
                  <c:v>0.34</c:v>
                </c:pt>
                <c:pt idx="256">
                  <c:v>0.4</c:v>
                </c:pt>
                <c:pt idx="257">
                  <c:v>0.4</c:v>
                </c:pt>
                <c:pt idx="258">
                  <c:v>0.4</c:v>
                </c:pt>
                <c:pt idx="259">
                  <c:v>0.4</c:v>
                </c:pt>
                <c:pt idx="260">
                  <c:v>0.4</c:v>
                </c:pt>
                <c:pt idx="261">
                  <c:v>0.4</c:v>
                </c:pt>
                <c:pt idx="262">
                  <c:v>0.4</c:v>
                </c:pt>
                <c:pt idx="263">
                  <c:v>0.42</c:v>
                </c:pt>
                <c:pt idx="264">
                  <c:v>0.44</c:v>
                </c:pt>
                <c:pt idx="265">
                  <c:v>0.5</c:v>
                </c:pt>
                <c:pt idx="266">
                  <c:v>0.5</c:v>
                </c:pt>
                <c:pt idx="267">
                  <c:v>0.5</c:v>
                </c:pt>
                <c:pt idx="268">
                  <c:v>0.77</c:v>
                </c:pt>
              </c:numCache>
            </c:numRef>
          </c:xVal>
          <c:yVal>
            <c:numRef>
              <c:f>Sheet7!$D$2:$D$270</c:f>
              <c:numCache>
                <c:formatCode>General</c:formatCode>
                <c:ptCount val="269"/>
                <c:pt idx="0">
                  <c:v>1.8678312587954178</c:v>
                </c:pt>
                <c:pt idx="1">
                  <c:v>1.8678312587954178</c:v>
                </c:pt>
                <c:pt idx="2">
                  <c:v>1.8678312587954178</c:v>
                </c:pt>
                <c:pt idx="3">
                  <c:v>1.8678312587954178</c:v>
                </c:pt>
                <c:pt idx="4">
                  <c:v>1.8678312587954178</c:v>
                </c:pt>
                <c:pt idx="5">
                  <c:v>1.8678312587954178</c:v>
                </c:pt>
                <c:pt idx="6">
                  <c:v>1.8678312587954178</c:v>
                </c:pt>
                <c:pt idx="7">
                  <c:v>1.8678312587954178</c:v>
                </c:pt>
                <c:pt idx="8">
                  <c:v>1.8678312587954178</c:v>
                </c:pt>
                <c:pt idx="9">
                  <c:v>1.8678312587954178</c:v>
                </c:pt>
                <c:pt idx="10">
                  <c:v>1.8678312587954178</c:v>
                </c:pt>
                <c:pt idx="11">
                  <c:v>1.8678312587954178</c:v>
                </c:pt>
                <c:pt idx="12">
                  <c:v>1.8678312587954178</c:v>
                </c:pt>
                <c:pt idx="13">
                  <c:v>1.8678312587954178</c:v>
                </c:pt>
                <c:pt idx="14">
                  <c:v>1.8678312587954178</c:v>
                </c:pt>
                <c:pt idx="15">
                  <c:v>1.8678312587954178</c:v>
                </c:pt>
                <c:pt idx="16">
                  <c:v>1.8678312587954178</c:v>
                </c:pt>
                <c:pt idx="17">
                  <c:v>1.8678312587954178</c:v>
                </c:pt>
                <c:pt idx="18">
                  <c:v>1.8678312587954178</c:v>
                </c:pt>
                <c:pt idx="19">
                  <c:v>1.8678312587954178</c:v>
                </c:pt>
                <c:pt idx="20">
                  <c:v>1.8678312587954178</c:v>
                </c:pt>
                <c:pt idx="21">
                  <c:v>1.8678312587954178</c:v>
                </c:pt>
                <c:pt idx="22">
                  <c:v>1.8678312587954178</c:v>
                </c:pt>
                <c:pt idx="23">
                  <c:v>1.8678312587954178</c:v>
                </c:pt>
                <c:pt idx="24">
                  <c:v>1.8678312587954178</c:v>
                </c:pt>
                <c:pt idx="25">
                  <c:v>1.8678312587954178</c:v>
                </c:pt>
                <c:pt idx="26">
                  <c:v>1.8678312587954178</c:v>
                </c:pt>
                <c:pt idx="27">
                  <c:v>1.8678312587954178</c:v>
                </c:pt>
                <c:pt idx="28">
                  <c:v>1.8678312587954178</c:v>
                </c:pt>
                <c:pt idx="29">
                  <c:v>1.8678312587954178</c:v>
                </c:pt>
                <c:pt idx="30">
                  <c:v>1.8678312587954178</c:v>
                </c:pt>
                <c:pt idx="31">
                  <c:v>1.8678312587954178</c:v>
                </c:pt>
                <c:pt idx="32">
                  <c:v>1.8678312587954178</c:v>
                </c:pt>
                <c:pt idx="33">
                  <c:v>1.8678312587954178</c:v>
                </c:pt>
                <c:pt idx="34">
                  <c:v>1.8678312587954178</c:v>
                </c:pt>
                <c:pt idx="35">
                  <c:v>1.8678312587954178</c:v>
                </c:pt>
                <c:pt idx="36">
                  <c:v>1.8678312587954178</c:v>
                </c:pt>
                <c:pt idx="37">
                  <c:v>1.8678312587954178</c:v>
                </c:pt>
                <c:pt idx="38">
                  <c:v>1.8678312587954178</c:v>
                </c:pt>
                <c:pt idx="39">
                  <c:v>1.8678312587954178</c:v>
                </c:pt>
                <c:pt idx="40">
                  <c:v>1.8678312587954178</c:v>
                </c:pt>
                <c:pt idx="41">
                  <c:v>1.8678312587954178</c:v>
                </c:pt>
                <c:pt idx="42">
                  <c:v>1.8678312587954178</c:v>
                </c:pt>
                <c:pt idx="43">
                  <c:v>1.8678312587954178</c:v>
                </c:pt>
                <c:pt idx="44">
                  <c:v>1.8678312587954178</c:v>
                </c:pt>
                <c:pt idx="45">
                  <c:v>1.8678312587954178</c:v>
                </c:pt>
                <c:pt idx="46">
                  <c:v>1.8678312587954178</c:v>
                </c:pt>
                <c:pt idx="47">
                  <c:v>1.8678312587954178</c:v>
                </c:pt>
                <c:pt idx="48">
                  <c:v>1.8678312587954178</c:v>
                </c:pt>
                <c:pt idx="49">
                  <c:v>1.8678312587954178</c:v>
                </c:pt>
                <c:pt idx="50">
                  <c:v>1.8678312587954178</c:v>
                </c:pt>
                <c:pt idx="51">
                  <c:v>1.8678312587954178</c:v>
                </c:pt>
                <c:pt idx="52">
                  <c:v>1.8678312587954178</c:v>
                </c:pt>
                <c:pt idx="53">
                  <c:v>1.8678312587954178</c:v>
                </c:pt>
                <c:pt idx="54">
                  <c:v>1.8678312587954178</c:v>
                </c:pt>
                <c:pt idx="55">
                  <c:v>1.8678312587954178</c:v>
                </c:pt>
                <c:pt idx="56">
                  <c:v>1.8678312587954178</c:v>
                </c:pt>
                <c:pt idx="57">
                  <c:v>1.8678312587954178</c:v>
                </c:pt>
                <c:pt idx="58">
                  <c:v>1.8678312587954178</c:v>
                </c:pt>
                <c:pt idx="59">
                  <c:v>1.8678312587954178</c:v>
                </c:pt>
                <c:pt idx="60">
                  <c:v>1.8678312587954178</c:v>
                </c:pt>
                <c:pt idx="61">
                  <c:v>1.8678312587954178</c:v>
                </c:pt>
                <c:pt idx="62">
                  <c:v>1.8678312587954178</c:v>
                </c:pt>
                <c:pt idx="63">
                  <c:v>1.8678312587954178</c:v>
                </c:pt>
                <c:pt idx="64">
                  <c:v>1.8678312587954178</c:v>
                </c:pt>
                <c:pt idx="65">
                  <c:v>1.8678312587954178</c:v>
                </c:pt>
                <c:pt idx="66">
                  <c:v>1.8678312587954178</c:v>
                </c:pt>
                <c:pt idx="67">
                  <c:v>1.8678312587954178</c:v>
                </c:pt>
                <c:pt idx="68">
                  <c:v>1.8678312587954178</c:v>
                </c:pt>
                <c:pt idx="69">
                  <c:v>1.8678312587954178</c:v>
                </c:pt>
                <c:pt idx="70">
                  <c:v>1.8678312587954178</c:v>
                </c:pt>
                <c:pt idx="71">
                  <c:v>1.8678312587954178</c:v>
                </c:pt>
                <c:pt idx="72">
                  <c:v>1.8678312587954178</c:v>
                </c:pt>
                <c:pt idx="73">
                  <c:v>1.8678312587954178</c:v>
                </c:pt>
                <c:pt idx="74">
                  <c:v>1.8678312587954178</c:v>
                </c:pt>
                <c:pt idx="75">
                  <c:v>1.8678312587954178</c:v>
                </c:pt>
                <c:pt idx="76">
                  <c:v>1.8678312587954178</c:v>
                </c:pt>
                <c:pt idx="77">
                  <c:v>1.8678312587954178</c:v>
                </c:pt>
                <c:pt idx="78">
                  <c:v>1.8678312587954178</c:v>
                </c:pt>
                <c:pt idx="79">
                  <c:v>1.8678312587954178</c:v>
                </c:pt>
                <c:pt idx="80">
                  <c:v>1.8678312587954178</c:v>
                </c:pt>
                <c:pt idx="81">
                  <c:v>1.8678312587954178</c:v>
                </c:pt>
                <c:pt idx="82">
                  <c:v>1.8678312587954178</c:v>
                </c:pt>
                <c:pt idx="83">
                  <c:v>1.8678312587954178</c:v>
                </c:pt>
                <c:pt idx="84">
                  <c:v>1.8678312587954178</c:v>
                </c:pt>
                <c:pt idx="85">
                  <c:v>1.8678312587954178</c:v>
                </c:pt>
                <c:pt idx="86">
                  <c:v>1.8678312587954178</c:v>
                </c:pt>
                <c:pt idx="87">
                  <c:v>1.8678312587954178</c:v>
                </c:pt>
                <c:pt idx="88">
                  <c:v>1.8678312587954178</c:v>
                </c:pt>
                <c:pt idx="89">
                  <c:v>1.8678312587954178</c:v>
                </c:pt>
                <c:pt idx="90">
                  <c:v>1.8678312587954178</c:v>
                </c:pt>
                <c:pt idx="91">
                  <c:v>1.8678312587954178</c:v>
                </c:pt>
                <c:pt idx="92">
                  <c:v>1.8678312587954178</c:v>
                </c:pt>
                <c:pt idx="93">
                  <c:v>1.8678312587954178</c:v>
                </c:pt>
                <c:pt idx="94">
                  <c:v>1.8678312587954178</c:v>
                </c:pt>
                <c:pt idx="95">
                  <c:v>1.8678312587954178</c:v>
                </c:pt>
                <c:pt idx="96">
                  <c:v>1.8678312587954178</c:v>
                </c:pt>
                <c:pt idx="97">
                  <c:v>1.8678312587954178</c:v>
                </c:pt>
                <c:pt idx="98">
                  <c:v>1.8678312587954178</c:v>
                </c:pt>
                <c:pt idx="99">
                  <c:v>2.0072887060225875</c:v>
                </c:pt>
                <c:pt idx="100">
                  <c:v>2.0072887060225875</c:v>
                </c:pt>
                <c:pt idx="101">
                  <c:v>2.4063429945255623</c:v>
                </c:pt>
                <c:pt idx="102">
                  <c:v>2.5268751744963516</c:v>
                </c:pt>
                <c:pt idx="103">
                  <c:v>2.5268751744963516</c:v>
                </c:pt>
                <c:pt idx="104">
                  <c:v>2.6381443845247285</c:v>
                </c:pt>
                <c:pt idx="105">
                  <c:v>2.6381443845247285</c:v>
                </c:pt>
                <c:pt idx="106">
                  <c:v>2.7384312777712019</c:v>
                </c:pt>
                <c:pt idx="107">
                  <c:v>2.8261398349253466</c:v>
                </c:pt>
                <c:pt idx="108">
                  <c:v>2.8261398349253466</c:v>
                </c:pt>
                <c:pt idx="109">
                  <c:v>2.8998394951272224</c:v>
                </c:pt>
                <c:pt idx="110">
                  <c:v>2.8998394951272224</c:v>
                </c:pt>
                <c:pt idx="111">
                  <c:v>2.8998394951272224</c:v>
                </c:pt>
                <c:pt idx="112">
                  <c:v>2.9583039170409005</c:v>
                </c:pt>
                <c:pt idx="113">
                  <c:v>2.9583039170409005</c:v>
                </c:pt>
                <c:pt idx="114">
                  <c:v>2.9583039170409005</c:v>
                </c:pt>
                <c:pt idx="115">
                  <c:v>2.9583039170409005</c:v>
                </c:pt>
                <c:pt idx="116">
                  <c:v>2.9583039170409005</c:v>
                </c:pt>
                <c:pt idx="117">
                  <c:v>2.9583039170409005</c:v>
                </c:pt>
                <c:pt idx="118">
                  <c:v>2.9583039170409005</c:v>
                </c:pt>
                <c:pt idx="119">
                  <c:v>2.9583039170409005</c:v>
                </c:pt>
                <c:pt idx="120">
                  <c:v>2.9583039170409005</c:v>
                </c:pt>
                <c:pt idx="121">
                  <c:v>2.9583039170409005</c:v>
                </c:pt>
                <c:pt idx="122">
                  <c:v>2.9583039170409005</c:v>
                </c:pt>
                <c:pt idx="123">
                  <c:v>2.9583039170409005</c:v>
                </c:pt>
                <c:pt idx="124">
                  <c:v>2.9583039170409005</c:v>
                </c:pt>
                <c:pt idx="125">
                  <c:v>2.9583039170409005</c:v>
                </c:pt>
                <c:pt idx="126">
                  <c:v>3.000544904710142</c:v>
                </c:pt>
                <c:pt idx="127">
                  <c:v>3.000544904710142</c:v>
                </c:pt>
                <c:pt idx="128">
                  <c:v>3.000544904710142</c:v>
                </c:pt>
                <c:pt idx="129">
                  <c:v>3.000544904710142</c:v>
                </c:pt>
                <c:pt idx="130">
                  <c:v>3.000544904710142</c:v>
                </c:pt>
                <c:pt idx="131">
                  <c:v>3.000544904710142</c:v>
                </c:pt>
                <c:pt idx="132">
                  <c:v>3.000544904710142</c:v>
                </c:pt>
                <c:pt idx="133">
                  <c:v>3.000544904710142</c:v>
                </c:pt>
                <c:pt idx="134">
                  <c:v>3.000544904710142</c:v>
                </c:pt>
                <c:pt idx="135">
                  <c:v>3.0258401875279755</c:v>
                </c:pt>
                <c:pt idx="136">
                  <c:v>3.0258401875279755</c:v>
                </c:pt>
                <c:pt idx="137">
                  <c:v>3.0258401875279755</c:v>
                </c:pt>
                <c:pt idx="138">
                  <c:v>3.0258401875279755</c:v>
                </c:pt>
                <c:pt idx="139">
                  <c:v>3.0258401875279755</c:v>
                </c:pt>
                <c:pt idx="140">
                  <c:v>3.0337539632921837</c:v>
                </c:pt>
                <c:pt idx="141">
                  <c:v>3.0337539632921837</c:v>
                </c:pt>
                <c:pt idx="142">
                  <c:v>3.0337539632921837</c:v>
                </c:pt>
                <c:pt idx="143">
                  <c:v>3.0337539632921837</c:v>
                </c:pt>
                <c:pt idx="144">
                  <c:v>3.0337539632921837</c:v>
                </c:pt>
                <c:pt idx="145">
                  <c:v>3.0337539632921837</c:v>
                </c:pt>
                <c:pt idx="146">
                  <c:v>3.0337539632921837</c:v>
                </c:pt>
                <c:pt idx="147">
                  <c:v>3.0241493879346448</c:v>
                </c:pt>
                <c:pt idx="148">
                  <c:v>3.0241493879346448</c:v>
                </c:pt>
                <c:pt idx="149">
                  <c:v>3.0241493879346448</c:v>
                </c:pt>
                <c:pt idx="150">
                  <c:v>3.0241493879346448</c:v>
                </c:pt>
                <c:pt idx="151">
                  <c:v>3.0241493879346448</c:v>
                </c:pt>
                <c:pt idx="152">
                  <c:v>3.0241493879346448</c:v>
                </c:pt>
                <c:pt idx="153">
                  <c:v>3.0241493879346448</c:v>
                </c:pt>
                <c:pt idx="154">
                  <c:v>3.0241493879346448</c:v>
                </c:pt>
                <c:pt idx="155">
                  <c:v>3.0241493879346448</c:v>
                </c:pt>
                <c:pt idx="156">
                  <c:v>3.0241493879346448</c:v>
                </c:pt>
                <c:pt idx="157">
                  <c:v>3.0241493879346448</c:v>
                </c:pt>
                <c:pt idx="158">
                  <c:v>3.0241493879346448</c:v>
                </c:pt>
                <c:pt idx="159">
                  <c:v>3.0241493879346448</c:v>
                </c:pt>
                <c:pt idx="160">
                  <c:v>3.0241493879346448</c:v>
                </c:pt>
                <c:pt idx="161">
                  <c:v>3.0241493879346448</c:v>
                </c:pt>
                <c:pt idx="162">
                  <c:v>3.0241493879346448</c:v>
                </c:pt>
                <c:pt idx="163">
                  <c:v>2.997192511762639</c:v>
                </c:pt>
                <c:pt idx="164">
                  <c:v>2.997192511762639</c:v>
                </c:pt>
                <c:pt idx="165">
                  <c:v>2.9533475040031023</c:v>
                </c:pt>
                <c:pt idx="166">
                  <c:v>2.9533475040031023</c:v>
                </c:pt>
                <c:pt idx="167">
                  <c:v>2.9533475040031023</c:v>
                </c:pt>
                <c:pt idx="168">
                  <c:v>2.9533475040031023</c:v>
                </c:pt>
                <c:pt idx="169">
                  <c:v>2.9533475040031023</c:v>
                </c:pt>
                <c:pt idx="170">
                  <c:v>2.9533475040031023</c:v>
                </c:pt>
                <c:pt idx="171">
                  <c:v>2.9533475040031023</c:v>
                </c:pt>
                <c:pt idx="172">
                  <c:v>2.9533475040031023</c:v>
                </c:pt>
                <c:pt idx="173">
                  <c:v>2.9533475040031023</c:v>
                </c:pt>
                <c:pt idx="174">
                  <c:v>2.8933633575537563</c:v>
                </c:pt>
                <c:pt idx="175">
                  <c:v>2.8933633575537563</c:v>
                </c:pt>
                <c:pt idx="176">
                  <c:v>2.8933633575537563</c:v>
                </c:pt>
                <c:pt idx="177">
                  <c:v>2.8933633575537563</c:v>
                </c:pt>
                <c:pt idx="178">
                  <c:v>2.8933633575537563</c:v>
                </c:pt>
                <c:pt idx="179">
                  <c:v>2.8933633575537563</c:v>
                </c:pt>
                <c:pt idx="180">
                  <c:v>2.8933633575537563</c:v>
                </c:pt>
                <c:pt idx="181">
                  <c:v>2.8933633575537563</c:v>
                </c:pt>
                <c:pt idx="182">
                  <c:v>2.8182526060618449</c:v>
                </c:pt>
                <c:pt idx="183">
                  <c:v>2.8182526060618449</c:v>
                </c:pt>
                <c:pt idx="184">
                  <c:v>2.62784254495168</c:v>
                </c:pt>
                <c:pt idx="185">
                  <c:v>2.62784254495168</c:v>
                </c:pt>
                <c:pt idx="186">
                  <c:v>2.62784254495168</c:v>
                </c:pt>
                <c:pt idx="187">
                  <c:v>2.62784254495168</c:v>
                </c:pt>
                <c:pt idx="188">
                  <c:v>2.62784254495168</c:v>
                </c:pt>
                <c:pt idx="189">
                  <c:v>2.62784254495168</c:v>
                </c:pt>
                <c:pt idx="190">
                  <c:v>2.62784254495168</c:v>
                </c:pt>
                <c:pt idx="191">
                  <c:v>2.62784254495168</c:v>
                </c:pt>
                <c:pt idx="192">
                  <c:v>2.62784254495168</c:v>
                </c:pt>
                <c:pt idx="193">
                  <c:v>2.62784254495168</c:v>
                </c:pt>
                <c:pt idx="194">
                  <c:v>2.62784254495168</c:v>
                </c:pt>
                <c:pt idx="195">
                  <c:v>2.62784254495168</c:v>
                </c:pt>
                <c:pt idx="196">
                  <c:v>2.62784254495168</c:v>
                </c:pt>
                <c:pt idx="197">
                  <c:v>2.62784254495168</c:v>
                </c:pt>
                <c:pt idx="198">
                  <c:v>2.62784254495168</c:v>
                </c:pt>
                <c:pt idx="199">
                  <c:v>2.62784254495168</c:v>
                </c:pt>
                <c:pt idx="200">
                  <c:v>2.62784254495168</c:v>
                </c:pt>
                <c:pt idx="201">
                  <c:v>2.62784254495168</c:v>
                </c:pt>
                <c:pt idx="202">
                  <c:v>2.62784254495168</c:v>
                </c:pt>
                <c:pt idx="203">
                  <c:v>2.62784254495168</c:v>
                </c:pt>
                <c:pt idx="204">
                  <c:v>2.62784254495168</c:v>
                </c:pt>
                <c:pt idx="205">
                  <c:v>2.62784254495168</c:v>
                </c:pt>
                <c:pt idx="206">
                  <c:v>2.5156013655840326</c:v>
                </c:pt>
                <c:pt idx="207">
                  <c:v>2.3942683137730674</c:v>
                </c:pt>
                <c:pt idx="208">
                  <c:v>2.3942683137730674</c:v>
                </c:pt>
                <c:pt idx="209">
                  <c:v>2.3942683137730674</c:v>
                </c:pt>
                <c:pt idx="210">
                  <c:v>2.3942683137730674</c:v>
                </c:pt>
                <c:pt idx="211">
                  <c:v>2.2656474323578575</c:v>
                </c:pt>
                <c:pt idx="212">
                  <c:v>2.1315736968565022</c:v>
                </c:pt>
                <c:pt idx="213">
                  <c:v>1.9938702378199527</c:v>
                </c:pt>
                <c:pt idx="214">
                  <c:v>1.9938702378199527</c:v>
                </c:pt>
                <c:pt idx="215">
                  <c:v>1.9938702378199527</c:v>
                </c:pt>
                <c:pt idx="216">
                  <c:v>1.9938702378199527</c:v>
                </c:pt>
                <c:pt idx="217">
                  <c:v>1.9938702378199527</c:v>
                </c:pt>
                <c:pt idx="218">
                  <c:v>1.9938702378199527</c:v>
                </c:pt>
                <c:pt idx="219">
                  <c:v>1.9938702378199527</c:v>
                </c:pt>
                <c:pt idx="220">
                  <c:v>1.9938702378199527</c:v>
                </c:pt>
                <c:pt idx="221">
                  <c:v>1.9938702378199527</c:v>
                </c:pt>
                <c:pt idx="222">
                  <c:v>1.9938702378199527</c:v>
                </c:pt>
                <c:pt idx="223">
                  <c:v>1.9938702378199527</c:v>
                </c:pt>
                <c:pt idx="224">
                  <c:v>1.9938702378199527</c:v>
                </c:pt>
                <c:pt idx="225">
                  <c:v>1.9938702378199527</c:v>
                </c:pt>
                <c:pt idx="226">
                  <c:v>1.9938702378199527</c:v>
                </c:pt>
                <c:pt idx="227">
                  <c:v>1.5762227433720284</c:v>
                </c:pt>
                <c:pt idx="228">
                  <c:v>1.5762227433720284</c:v>
                </c:pt>
                <c:pt idx="229">
                  <c:v>1.4406821788084163</c:v>
                </c:pt>
                <c:pt idx="230">
                  <c:v>1.4406821788084163</c:v>
                </c:pt>
                <c:pt idx="231">
                  <c:v>1.4406821788084163</c:v>
                </c:pt>
                <c:pt idx="232">
                  <c:v>1.4406821788084163</c:v>
                </c:pt>
                <c:pt idx="233">
                  <c:v>1.4406821788084163</c:v>
                </c:pt>
                <c:pt idx="234">
                  <c:v>1.4406821788084163</c:v>
                </c:pt>
                <c:pt idx="235">
                  <c:v>1.3092039059803839</c:v>
                </c:pt>
                <c:pt idx="236">
                  <c:v>1.3092039059803839</c:v>
                </c:pt>
                <c:pt idx="237">
                  <c:v>1.3092039059803839</c:v>
                </c:pt>
                <c:pt idx="238">
                  <c:v>1.3092039059803839</c:v>
                </c:pt>
                <c:pt idx="239">
                  <c:v>1.3092039059803839</c:v>
                </c:pt>
                <c:pt idx="240">
                  <c:v>1.1828642731784538</c:v>
                </c:pt>
                <c:pt idx="241">
                  <c:v>0.94897703227567909</c:v>
                </c:pt>
                <c:pt idx="242">
                  <c:v>0.94897703227567909</c:v>
                </c:pt>
                <c:pt idx="243">
                  <c:v>0.94897703227567909</c:v>
                </c:pt>
                <c:pt idx="244">
                  <c:v>0.94897703227567909</c:v>
                </c:pt>
                <c:pt idx="245">
                  <c:v>0.94897703227567909</c:v>
                </c:pt>
                <c:pt idx="246">
                  <c:v>0.94897703227567909</c:v>
                </c:pt>
                <c:pt idx="247">
                  <c:v>0.94897703227567909</c:v>
                </c:pt>
                <c:pt idx="248">
                  <c:v>0.94897703227567909</c:v>
                </c:pt>
                <c:pt idx="249">
                  <c:v>0.94897703227567909</c:v>
                </c:pt>
                <c:pt idx="250">
                  <c:v>0.94897703227567909</c:v>
                </c:pt>
                <c:pt idx="251">
                  <c:v>0.94897703227567909</c:v>
                </c:pt>
                <c:pt idx="252">
                  <c:v>0.94897703227567909</c:v>
                </c:pt>
                <c:pt idx="253">
                  <c:v>0.94897703227567909</c:v>
                </c:pt>
                <c:pt idx="254">
                  <c:v>0.94897703227567909</c:v>
                </c:pt>
                <c:pt idx="255">
                  <c:v>0.84265318358413877</c:v>
                </c:pt>
                <c:pt idx="256">
                  <c:v>0.36581932727478766</c:v>
                </c:pt>
                <c:pt idx="257">
                  <c:v>0.36581932727478766</c:v>
                </c:pt>
                <c:pt idx="258">
                  <c:v>0.36581932727478766</c:v>
                </c:pt>
                <c:pt idx="259">
                  <c:v>0.36581932727478766</c:v>
                </c:pt>
                <c:pt idx="260">
                  <c:v>0.36581932727478766</c:v>
                </c:pt>
                <c:pt idx="261">
                  <c:v>0.36581932727478766</c:v>
                </c:pt>
                <c:pt idx="262">
                  <c:v>0.36581932727478766</c:v>
                </c:pt>
                <c:pt idx="263">
                  <c:v>0.26447260066857958</c:v>
                </c:pt>
                <c:pt idx="264">
                  <c:v>0.18683093231107992</c:v>
                </c:pt>
                <c:pt idx="265">
                  <c:v>5.7329400832647419E-2</c:v>
                </c:pt>
                <c:pt idx="266">
                  <c:v>5.7329400832647419E-2</c:v>
                </c:pt>
                <c:pt idx="267">
                  <c:v>5.7329400832647419E-2</c:v>
                </c:pt>
                <c:pt idx="268">
                  <c:v>2.1413575829149394E-5</c:v>
                </c:pt>
              </c:numCache>
            </c:numRef>
          </c:yVal>
          <c:smooth val="1"/>
          <c:extLst>
            <c:ext xmlns:c16="http://schemas.microsoft.com/office/drawing/2014/chart" uri="{C3380CC4-5D6E-409C-BE32-E72D297353CC}">
              <c16:uniqueId val="{00000000-AE7E-4C76-8F0D-F74C957A3278}"/>
            </c:ext>
          </c:extLst>
        </c:ser>
        <c:dLbls>
          <c:showLegendKey val="0"/>
          <c:showVal val="0"/>
          <c:showCatName val="0"/>
          <c:showSerName val="0"/>
          <c:showPercent val="0"/>
          <c:showBubbleSize val="0"/>
        </c:dLbls>
        <c:axId val="2125852207"/>
        <c:axId val="1993269791"/>
      </c:scatterChart>
      <c:valAx>
        <c:axId val="2125852207"/>
        <c:scaling>
          <c:orientation val="minMax"/>
          <c:max val="1"/>
          <c:min val="0"/>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93269791"/>
        <c:crosses val="autoZero"/>
        <c:crossBetween val="midCat"/>
      </c:valAx>
      <c:valAx>
        <c:axId val="1993269791"/>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25852207"/>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 Administrative Staff Attrition (n=269)</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[AttritionData.xlsx]Sheet7!$J$1</c:f>
              <c:strCache>
                <c:ptCount val="1"/>
                <c:pt idx="0">
                  <c:v>% Administrative Staff Attrition</c:v>
                </c:pt>
              </c:strCache>
            </c:strRef>
          </c:tx>
          <c:spPr>
            <a:ln w="9525" cap="rnd">
              <a:solidFill>
                <a:schemeClr val="accent1"/>
              </a:solidFill>
              <a:round/>
            </a:ln>
            <a:effectLst/>
          </c:spPr>
          <c:marker>
            <c:symbol val="none"/>
          </c:marker>
          <c:xVal>
            <c:numRef>
              <c:f>[AttritionData.xlsx]Sheet7!$G$2:$G$270</c:f>
              <c:numCache>
                <c:formatCode>0%</c:formatCode>
                <c:ptCount val="2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0.01</c:v>
                </c:pt>
                <c:pt idx="144">
                  <c:v>0.01</c:v>
                </c:pt>
                <c:pt idx="145">
                  <c:v>0.01</c:v>
                </c:pt>
                <c:pt idx="146">
                  <c:v>0.09</c:v>
                </c:pt>
                <c:pt idx="147">
                  <c:v>0.1</c:v>
                </c:pt>
                <c:pt idx="148">
                  <c:v>0.13</c:v>
                </c:pt>
                <c:pt idx="149">
                  <c:v>0.14000000000000001</c:v>
                </c:pt>
                <c:pt idx="150">
                  <c:v>0.16</c:v>
                </c:pt>
                <c:pt idx="151">
                  <c:v>0.16</c:v>
                </c:pt>
                <c:pt idx="152">
                  <c:v>0.17</c:v>
                </c:pt>
                <c:pt idx="153">
                  <c:v>0.17</c:v>
                </c:pt>
                <c:pt idx="154">
                  <c:v>0.17</c:v>
                </c:pt>
                <c:pt idx="155">
                  <c:v>0.17</c:v>
                </c:pt>
                <c:pt idx="156">
                  <c:v>0.17</c:v>
                </c:pt>
                <c:pt idx="157">
                  <c:v>0.17</c:v>
                </c:pt>
                <c:pt idx="158">
                  <c:v>0.17</c:v>
                </c:pt>
                <c:pt idx="159">
                  <c:v>0.18</c:v>
                </c:pt>
                <c:pt idx="160">
                  <c:v>0.2</c:v>
                </c:pt>
                <c:pt idx="161">
                  <c:v>0.2</c:v>
                </c:pt>
                <c:pt idx="162">
                  <c:v>0.2</c:v>
                </c:pt>
                <c:pt idx="163">
                  <c:v>0.2</c:v>
                </c:pt>
                <c:pt idx="164">
                  <c:v>0.2</c:v>
                </c:pt>
                <c:pt idx="165">
                  <c:v>0.2</c:v>
                </c:pt>
                <c:pt idx="166">
                  <c:v>0.2</c:v>
                </c:pt>
                <c:pt idx="167">
                  <c:v>0.22</c:v>
                </c:pt>
                <c:pt idx="168">
                  <c:v>0.22</c:v>
                </c:pt>
                <c:pt idx="169">
                  <c:v>0.22</c:v>
                </c:pt>
                <c:pt idx="170">
                  <c:v>0.24</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0.27</c:v>
                </c:pt>
                <c:pt idx="193">
                  <c:v>0.28999999999999998</c:v>
                </c:pt>
                <c:pt idx="194">
                  <c:v>0.3</c:v>
                </c:pt>
                <c:pt idx="195">
                  <c:v>0.3</c:v>
                </c:pt>
                <c:pt idx="196">
                  <c:v>0.31</c:v>
                </c:pt>
                <c:pt idx="197">
                  <c:v>0.31</c:v>
                </c:pt>
                <c:pt idx="198">
                  <c:v>0.33</c:v>
                </c:pt>
                <c:pt idx="199">
                  <c:v>0.33</c:v>
                </c:pt>
                <c:pt idx="200">
                  <c:v>0.33</c:v>
                </c:pt>
                <c:pt idx="201">
                  <c:v>0.33</c:v>
                </c:pt>
                <c:pt idx="202">
                  <c:v>0.33</c:v>
                </c:pt>
                <c:pt idx="203">
                  <c:v>0.33</c:v>
                </c:pt>
                <c:pt idx="204">
                  <c:v>0.33</c:v>
                </c:pt>
                <c:pt idx="205">
                  <c:v>0.33</c:v>
                </c:pt>
                <c:pt idx="206">
                  <c:v>0.33</c:v>
                </c:pt>
                <c:pt idx="207">
                  <c:v>0.33</c:v>
                </c:pt>
                <c:pt idx="208">
                  <c:v>0.33</c:v>
                </c:pt>
                <c:pt idx="209">
                  <c:v>0.33</c:v>
                </c:pt>
                <c:pt idx="210">
                  <c:v>0.33</c:v>
                </c:pt>
                <c:pt idx="211">
                  <c:v>0.33</c:v>
                </c:pt>
                <c:pt idx="212">
                  <c:v>0.33</c:v>
                </c:pt>
                <c:pt idx="213">
                  <c:v>0.33</c:v>
                </c:pt>
                <c:pt idx="214">
                  <c:v>0.33</c:v>
                </c:pt>
                <c:pt idx="215">
                  <c:v>0.33</c:v>
                </c:pt>
                <c:pt idx="216">
                  <c:v>0.33</c:v>
                </c:pt>
                <c:pt idx="217">
                  <c:v>0.33</c:v>
                </c:pt>
                <c:pt idx="218">
                  <c:v>0.33</c:v>
                </c:pt>
                <c:pt idx="219">
                  <c:v>0.33</c:v>
                </c:pt>
                <c:pt idx="220">
                  <c:v>0.33</c:v>
                </c:pt>
                <c:pt idx="221">
                  <c:v>0.33</c:v>
                </c:pt>
                <c:pt idx="222">
                  <c:v>0.33</c:v>
                </c:pt>
                <c:pt idx="223">
                  <c:v>0.4</c:v>
                </c:pt>
                <c:pt idx="224">
                  <c:v>0.4</c:v>
                </c:pt>
                <c:pt idx="225">
                  <c:v>0.4</c:v>
                </c:pt>
                <c:pt idx="226">
                  <c:v>0.43</c:v>
                </c:pt>
                <c:pt idx="227">
                  <c:v>0.43</c:v>
                </c:pt>
                <c:pt idx="228">
                  <c:v>0.43</c:v>
                </c:pt>
                <c:pt idx="229">
                  <c:v>0.43</c:v>
                </c:pt>
                <c:pt idx="230">
                  <c:v>0.5</c:v>
                </c:pt>
                <c:pt idx="231">
                  <c:v>0.5</c:v>
                </c:pt>
                <c:pt idx="232">
                  <c:v>0.5</c:v>
                </c:pt>
                <c:pt idx="233">
                  <c:v>0.5</c:v>
                </c:pt>
                <c:pt idx="234">
                  <c:v>0.5</c:v>
                </c:pt>
                <c:pt idx="235">
                  <c:v>0.5</c:v>
                </c:pt>
                <c:pt idx="236">
                  <c:v>0.5</c:v>
                </c:pt>
                <c:pt idx="237">
                  <c:v>0.5</c:v>
                </c:pt>
                <c:pt idx="238">
                  <c:v>0.5</c:v>
                </c:pt>
                <c:pt idx="239">
                  <c:v>0.5</c:v>
                </c:pt>
                <c:pt idx="240">
                  <c:v>0.5</c:v>
                </c:pt>
                <c:pt idx="241">
                  <c:v>0.5</c:v>
                </c:pt>
                <c:pt idx="242">
                  <c:v>0.5</c:v>
                </c:pt>
                <c:pt idx="243">
                  <c:v>0.5</c:v>
                </c:pt>
                <c:pt idx="244">
                  <c:v>0.5</c:v>
                </c:pt>
                <c:pt idx="245">
                  <c:v>0.5</c:v>
                </c:pt>
                <c:pt idx="246">
                  <c:v>0.5</c:v>
                </c:pt>
                <c:pt idx="247">
                  <c:v>0.5</c:v>
                </c:pt>
                <c:pt idx="248">
                  <c:v>0.5</c:v>
                </c:pt>
                <c:pt idx="249">
                  <c:v>0.5</c:v>
                </c:pt>
                <c:pt idx="250">
                  <c:v>0.5</c:v>
                </c:pt>
                <c:pt idx="251">
                  <c:v>0.5</c:v>
                </c:pt>
                <c:pt idx="252">
                  <c:v>0.5</c:v>
                </c:pt>
                <c:pt idx="253">
                  <c:v>0.6</c:v>
                </c:pt>
                <c:pt idx="254">
                  <c:v>0.66</c:v>
                </c:pt>
                <c:pt idx="255">
                  <c:v>0.66</c:v>
                </c:pt>
                <c:pt idx="256">
                  <c:v>0.66</c:v>
                </c:pt>
                <c:pt idx="257">
                  <c:v>0.66</c:v>
                </c:pt>
                <c:pt idx="258">
                  <c:v>0.67</c:v>
                </c:pt>
                <c:pt idx="259">
                  <c:v>0.67</c:v>
                </c:pt>
                <c:pt idx="260">
                  <c:v>1</c:v>
                </c:pt>
                <c:pt idx="261">
                  <c:v>1</c:v>
                </c:pt>
                <c:pt idx="262">
                  <c:v>1</c:v>
                </c:pt>
                <c:pt idx="263">
                  <c:v>1</c:v>
                </c:pt>
                <c:pt idx="264">
                  <c:v>1</c:v>
                </c:pt>
                <c:pt idx="265">
                  <c:v>1</c:v>
                </c:pt>
                <c:pt idx="266">
                  <c:v>1</c:v>
                </c:pt>
                <c:pt idx="267">
                  <c:v>1</c:v>
                </c:pt>
                <c:pt idx="268">
                  <c:v>1</c:v>
                </c:pt>
              </c:numCache>
            </c:numRef>
          </c:xVal>
          <c:yVal>
            <c:numRef>
              <c:f>[AttritionData.xlsx]Sheet7!$J$2:$J$270</c:f>
              <c:numCache>
                <c:formatCode>General</c:formatCode>
                <c:ptCount val="269"/>
                <c:pt idx="0">
                  <c:v>1.2572490308860593</c:v>
                </c:pt>
                <c:pt idx="1">
                  <c:v>1.2572490308860593</c:v>
                </c:pt>
                <c:pt idx="2">
                  <c:v>1.2572490308860593</c:v>
                </c:pt>
                <c:pt idx="3">
                  <c:v>1.2572490308860593</c:v>
                </c:pt>
                <c:pt idx="4">
                  <c:v>1.2572490308860593</c:v>
                </c:pt>
                <c:pt idx="5">
                  <c:v>1.2572490308860593</c:v>
                </c:pt>
                <c:pt idx="6">
                  <c:v>1.2572490308860593</c:v>
                </c:pt>
                <c:pt idx="7">
                  <c:v>1.2572490308860593</c:v>
                </c:pt>
                <c:pt idx="8">
                  <c:v>1.2572490308860593</c:v>
                </c:pt>
                <c:pt idx="9">
                  <c:v>1.2572490308860593</c:v>
                </c:pt>
                <c:pt idx="10">
                  <c:v>1.2572490308860593</c:v>
                </c:pt>
                <c:pt idx="11">
                  <c:v>1.2572490308860593</c:v>
                </c:pt>
                <c:pt idx="12">
                  <c:v>1.2572490308860593</c:v>
                </c:pt>
                <c:pt idx="13">
                  <c:v>1.2572490308860593</c:v>
                </c:pt>
                <c:pt idx="14">
                  <c:v>1.2572490308860593</c:v>
                </c:pt>
                <c:pt idx="15">
                  <c:v>1.2572490308860593</c:v>
                </c:pt>
                <c:pt idx="16">
                  <c:v>1.2572490308860593</c:v>
                </c:pt>
                <c:pt idx="17">
                  <c:v>1.2572490308860593</c:v>
                </c:pt>
                <c:pt idx="18">
                  <c:v>1.2572490308860593</c:v>
                </c:pt>
                <c:pt idx="19">
                  <c:v>1.2572490308860593</c:v>
                </c:pt>
                <c:pt idx="20">
                  <c:v>1.2572490308860593</c:v>
                </c:pt>
                <c:pt idx="21">
                  <c:v>1.2572490308860593</c:v>
                </c:pt>
                <c:pt idx="22">
                  <c:v>1.2572490308860593</c:v>
                </c:pt>
                <c:pt idx="23">
                  <c:v>1.2572490308860593</c:v>
                </c:pt>
                <c:pt idx="24">
                  <c:v>1.2572490308860593</c:v>
                </c:pt>
                <c:pt idx="25">
                  <c:v>1.2572490308860593</c:v>
                </c:pt>
                <c:pt idx="26">
                  <c:v>1.2572490308860593</c:v>
                </c:pt>
                <c:pt idx="27">
                  <c:v>1.2572490308860593</c:v>
                </c:pt>
                <c:pt idx="28">
                  <c:v>1.2572490308860593</c:v>
                </c:pt>
                <c:pt idx="29">
                  <c:v>1.2572490308860593</c:v>
                </c:pt>
                <c:pt idx="30">
                  <c:v>1.2572490308860593</c:v>
                </c:pt>
                <c:pt idx="31">
                  <c:v>1.2572490308860593</c:v>
                </c:pt>
                <c:pt idx="32">
                  <c:v>1.2572490308860593</c:v>
                </c:pt>
                <c:pt idx="33">
                  <c:v>1.2572490308860593</c:v>
                </c:pt>
                <c:pt idx="34">
                  <c:v>1.2572490308860593</c:v>
                </c:pt>
                <c:pt idx="35">
                  <c:v>1.2572490308860593</c:v>
                </c:pt>
                <c:pt idx="36">
                  <c:v>1.2572490308860593</c:v>
                </c:pt>
                <c:pt idx="37">
                  <c:v>1.2572490308860593</c:v>
                </c:pt>
                <c:pt idx="38">
                  <c:v>1.2572490308860593</c:v>
                </c:pt>
                <c:pt idx="39">
                  <c:v>1.2572490308860593</c:v>
                </c:pt>
                <c:pt idx="40">
                  <c:v>1.2572490308860593</c:v>
                </c:pt>
                <c:pt idx="41">
                  <c:v>1.2572490308860593</c:v>
                </c:pt>
                <c:pt idx="42">
                  <c:v>1.2572490308860593</c:v>
                </c:pt>
                <c:pt idx="43">
                  <c:v>1.2572490308860593</c:v>
                </c:pt>
                <c:pt idx="44">
                  <c:v>1.2572490308860593</c:v>
                </c:pt>
                <c:pt idx="45">
                  <c:v>1.2572490308860593</c:v>
                </c:pt>
                <c:pt idx="46">
                  <c:v>1.2572490308860593</c:v>
                </c:pt>
                <c:pt idx="47">
                  <c:v>1.2572490308860593</c:v>
                </c:pt>
                <c:pt idx="48">
                  <c:v>1.2572490308860593</c:v>
                </c:pt>
                <c:pt idx="49">
                  <c:v>1.2572490308860593</c:v>
                </c:pt>
                <c:pt idx="50">
                  <c:v>1.2572490308860593</c:v>
                </c:pt>
                <c:pt idx="51">
                  <c:v>1.2572490308860593</c:v>
                </c:pt>
                <c:pt idx="52">
                  <c:v>1.2572490308860593</c:v>
                </c:pt>
                <c:pt idx="53">
                  <c:v>1.2572490308860593</c:v>
                </c:pt>
                <c:pt idx="54">
                  <c:v>1.2572490308860593</c:v>
                </c:pt>
                <c:pt idx="55">
                  <c:v>1.2572490308860593</c:v>
                </c:pt>
                <c:pt idx="56">
                  <c:v>1.2572490308860593</c:v>
                </c:pt>
                <c:pt idx="57">
                  <c:v>1.2572490308860593</c:v>
                </c:pt>
                <c:pt idx="58">
                  <c:v>1.2572490308860593</c:v>
                </c:pt>
                <c:pt idx="59">
                  <c:v>1.2572490308860593</c:v>
                </c:pt>
                <c:pt idx="60">
                  <c:v>1.2572490308860593</c:v>
                </c:pt>
                <c:pt idx="61">
                  <c:v>1.2572490308860593</c:v>
                </c:pt>
                <c:pt idx="62">
                  <c:v>1.2572490308860593</c:v>
                </c:pt>
                <c:pt idx="63">
                  <c:v>1.2572490308860593</c:v>
                </c:pt>
                <c:pt idx="64">
                  <c:v>1.2572490308860593</c:v>
                </c:pt>
                <c:pt idx="65">
                  <c:v>1.2572490308860593</c:v>
                </c:pt>
                <c:pt idx="66">
                  <c:v>1.2572490308860593</c:v>
                </c:pt>
                <c:pt idx="67">
                  <c:v>1.2572490308860593</c:v>
                </c:pt>
                <c:pt idx="68">
                  <c:v>1.2572490308860593</c:v>
                </c:pt>
                <c:pt idx="69">
                  <c:v>1.2572490308860593</c:v>
                </c:pt>
                <c:pt idx="70">
                  <c:v>1.2572490308860593</c:v>
                </c:pt>
                <c:pt idx="71">
                  <c:v>1.2572490308860593</c:v>
                </c:pt>
                <c:pt idx="72">
                  <c:v>1.2572490308860593</c:v>
                </c:pt>
                <c:pt idx="73">
                  <c:v>1.2572490308860593</c:v>
                </c:pt>
                <c:pt idx="74">
                  <c:v>1.2572490308860593</c:v>
                </c:pt>
                <c:pt idx="75">
                  <c:v>1.2572490308860593</c:v>
                </c:pt>
                <c:pt idx="76">
                  <c:v>1.2572490308860593</c:v>
                </c:pt>
                <c:pt idx="77">
                  <c:v>1.2572490308860593</c:v>
                </c:pt>
                <c:pt idx="78">
                  <c:v>1.2572490308860593</c:v>
                </c:pt>
                <c:pt idx="79">
                  <c:v>1.2572490308860593</c:v>
                </c:pt>
                <c:pt idx="80">
                  <c:v>1.2572490308860593</c:v>
                </c:pt>
                <c:pt idx="81">
                  <c:v>1.2572490308860593</c:v>
                </c:pt>
                <c:pt idx="82">
                  <c:v>1.2572490308860593</c:v>
                </c:pt>
                <c:pt idx="83">
                  <c:v>1.2572490308860593</c:v>
                </c:pt>
                <c:pt idx="84">
                  <c:v>1.2572490308860593</c:v>
                </c:pt>
                <c:pt idx="85">
                  <c:v>1.2572490308860593</c:v>
                </c:pt>
                <c:pt idx="86">
                  <c:v>1.2572490308860593</c:v>
                </c:pt>
                <c:pt idx="87">
                  <c:v>1.2572490308860593</c:v>
                </c:pt>
                <c:pt idx="88">
                  <c:v>1.2572490308860593</c:v>
                </c:pt>
                <c:pt idx="89">
                  <c:v>1.2572490308860593</c:v>
                </c:pt>
                <c:pt idx="90">
                  <c:v>1.2572490308860593</c:v>
                </c:pt>
                <c:pt idx="91">
                  <c:v>1.2572490308860593</c:v>
                </c:pt>
                <c:pt idx="92">
                  <c:v>1.2572490308860593</c:v>
                </c:pt>
                <c:pt idx="93">
                  <c:v>1.2572490308860593</c:v>
                </c:pt>
                <c:pt idx="94">
                  <c:v>1.2572490308860593</c:v>
                </c:pt>
                <c:pt idx="95">
                  <c:v>1.2572490308860593</c:v>
                </c:pt>
                <c:pt idx="96">
                  <c:v>1.2572490308860593</c:v>
                </c:pt>
                <c:pt idx="97">
                  <c:v>1.2572490308860593</c:v>
                </c:pt>
                <c:pt idx="98">
                  <c:v>1.2572490308860593</c:v>
                </c:pt>
                <c:pt idx="99">
                  <c:v>1.2572490308860593</c:v>
                </c:pt>
                <c:pt idx="100">
                  <c:v>1.2572490308860593</c:v>
                </c:pt>
                <c:pt idx="101">
                  <c:v>1.2572490308860593</c:v>
                </c:pt>
                <c:pt idx="102">
                  <c:v>1.2572490308860593</c:v>
                </c:pt>
                <c:pt idx="103">
                  <c:v>1.2572490308860593</c:v>
                </c:pt>
                <c:pt idx="104">
                  <c:v>1.2572490308860593</c:v>
                </c:pt>
                <c:pt idx="105">
                  <c:v>1.2572490308860593</c:v>
                </c:pt>
                <c:pt idx="106">
                  <c:v>1.2572490308860593</c:v>
                </c:pt>
                <c:pt idx="107">
                  <c:v>1.2572490308860593</c:v>
                </c:pt>
                <c:pt idx="108">
                  <c:v>1.2572490308860593</c:v>
                </c:pt>
                <c:pt idx="109">
                  <c:v>1.2572490308860593</c:v>
                </c:pt>
                <c:pt idx="110">
                  <c:v>1.2572490308860593</c:v>
                </c:pt>
                <c:pt idx="111">
                  <c:v>1.2572490308860593</c:v>
                </c:pt>
                <c:pt idx="112">
                  <c:v>1.2572490308860593</c:v>
                </c:pt>
                <c:pt idx="113">
                  <c:v>1.2572490308860593</c:v>
                </c:pt>
                <c:pt idx="114">
                  <c:v>1.2572490308860593</c:v>
                </c:pt>
                <c:pt idx="115">
                  <c:v>1.2572490308860593</c:v>
                </c:pt>
                <c:pt idx="116">
                  <c:v>1.2572490308860593</c:v>
                </c:pt>
                <c:pt idx="117">
                  <c:v>1.2572490308860593</c:v>
                </c:pt>
                <c:pt idx="118">
                  <c:v>1.2572490308860593</c:v>
                </c:pt>
                <c:pt idx="119">
                  <c:v>1.2572490308860593</c:v>
                </c:pt>
                <c:pt idx="120">
                  <c:v>1.2572490308860593</c:v>
                </c:pt>
                <c:pt idx="121">
                  <c:v>1.2572490308860593</c:v>
                </c:pt>
                <c:pt idx="122">
                  <c:v>1.2572490308860593</c:v>
                </c:pt>
                <c:pt idx="123">
                  <c:v>1.2572490308860593</c:v>
                </c:pt>
                <c:pt idx="124">
                  <c:v>1.2572490308860593</c:v>
                </c:pt>
                <c:pt idx="125">
                  <c:v>1.2572490308860593</c:v>
                </c:pt>
                <c:pt idx="126">
                  <c:v>1.2572490308860593</c:v>
                </c:pt>
                <c:pt idx="127">
                  <c:v>1.2572490308860593</c:v>
                </c:pt>
                <c:pt idx="128">
                  <c:v>1.2572490308860593</c:v>
                </c:pt>
                <c:pt idx="129">
                  <c:v>1.2572490308860593</c:v>
                </c:pt>
                <c:pt idx="130">
                  <c:v>1.2572490308860593</c:v>
                </c:pt>
                <c:pt idx="131">
                  <c:v>1.2572490308860593</c:v>
                </c:pt>
                <c:pt idx="132">
                  <c:v>1.2572490308860593</c:v>
                </c:pt>
                <c:pt idx="133">
                  <c:v>1.2572490308860593</c:v>
                </c:pt>
                <c:pt idx="134">
                  <c:v>1.2572490308860593</c:v>
                </c:pt>
                <c:pt idx="135">
                  <c:v>1.2572490308860593</c:v>
                </c:pt>
                <c:pt idx="136">
                  <c:v>1.2572490308860593</c:v>
                </c:pt>
                <c:pt idx="137">
                  <c:v>1.2572490308860593</c:v>
                </c:pt>
                <c:pt idx="138">
                  <c:v>1.2572490308860593</c:v>
                </c:pt>
                <c:pt idx="139">
                  <c:v>1.2572490308860593</c:v>
                </c:pt>
                <c:pt idx="140">
                  <c:v>1.2572490308860593</c:v>
                </c:pt>
                <c:pt idx="141">
                  <c:v>1.2572490308860593</c:v>
                </c:pt>
                <c:pt idx="142">
                  <c:v>1.2572490308860593</c:v>
                </c:pt>
                <c:pt idx="143">
                  <c:v>1.2945437699802889</c:v>
                </c:pt>
                <c:pt idx="144">
                  <c:v>1.2945437699802889</c:v>
                </c:pt>
                <c:pt idx="145">
                  <c:v>1.2945437699802889</c:v>
                </c:pt>
                <c:pt idx="146">
                  <c:v>1.5388365775266695</c:v>
                </c:pt>
                <c:pt idx="147">
                  <c:v>1.5605080441787771</c:v>
                </c:pt>
                <c:pt idx="148">
                  <c:v>1.6109124288475634</c:v>
                </c:pt>
                <c:pt idx="149">
                  <c:v>1.6225659889042505</c:v>
                </c:pt>
                <c:pt idx="150">
                  <c:v>1.6377813990112613</c:v>
                </c:pt>
                <c:pt idx="151">
                  <c:v>1.6377813990112613</c:v>
                </c:pt>
                <c:pt idx="152">
                  <c:v>1.6412663453028948</c:v>
                </c:pt>
                <c:pt idx="153">
                  <c:v>1.6412663453028948</c:v>
                </c:pt>
                <c:pt idx="154">
                  <c:v>1.6412663453028948</c:v>
                </c:pt>
                <c:pt idx="155">
                  <c:v>1.6412663453028948</c:v>
                </c:pt>
                <c:pt idx="156">
                  <c:v>1.6412663453028948</c:v>
                </c:pt>
                <c:pt idx="157">
                  <c:v>1.6412663453028948</c:v>
                </c:pt>
                <c:pt idx="158">
                  <c:v>1.6412663453028948</c:v>
                </c:pt>
                <c:pt idx="159">
                  <c:v>1.6419745650808359</c:v>
                </c:pt>
                <c:pt idx="160">
                  <c:v>1.6350605553004294</c:v>
                </c:pt>
                <c:pt idx="161">
                  <c:v>1.6350605553004294</c:v>
                </c:pt>
                <c:pt idx="162">
                  <c:v>1.6350605553004294</c:v>
                </c:pt>
                <c:pt idx="163">
                  <c:v>1.6350605553004294</c:v>
                </c:pt>
                <c:pt idx="164">
                  <c:v>1.6350605553004294</c:v>
                </c:pt>
                <c:pt idx="165">
                  <c:v>1.6350605553004294</c:v>
                </c:pt>
                <c:pt idx="166">
                  <c:v>1.6350605553004294</c:v>
                </c:pt>
                <c:pt idx="167">
                  <c:v>1.6171793342975056</c:v>
                </c:pt>
                <c:pt idx="168">
                  <c:v>1.6171793342975056</c:v>
                </c:pt>
                <c:pt idx="169">
                  <c:v>1.6171793342975056</c:v>
                </c:pt>
                <c:pt idx="170">
                  <c:v>1.5886910514435817</c:v>
                </c:pt>
                <c:pt idx="171">
                  <c:v>1.5706391893861724</c:v>
                </c:pt>
                <c:pt idx="172">
                  <c:v>1.5706391893861724</c:v>
                </c:pt>
                <c:pt idx="173">
                  <c:v>1.5706391893861724</c:v>
                </c:pt>
                <c:pt idx="174">
                  <c:v>1.5706391893861724</c:v>
                </c:pt>
                <c:pt idx="175">
                  <c:v>1.5706391893861724</c:v>
                </c:pt>
                <c:pt idx="176">
                  <c:v>1.5706391893861724</c:v>
                </c:pt>
                <c:pt idx="177">
                  <c:v>1.5706391893861724</c:v>
                </c:pt>
                <c:pt idx="178">
                  <c:v>1.5706391893861724</c:v>
                </c:pt>
                <c:pt idx="179">
                  <c:v>1.5706391893861724</c:v>
                </c:pt>
                <c:pt idx="180">
                  <c:v>1.5706391893861724</c:v>
                </c:pt>
                <c:pt idx="181">
                  <c:v>1.5706391893861724</c:v>
                </c:pt>
                <c:pt idx="182">
                  <c:v>1.5706391893861724</c:v>
                </c:pt>
                <c:pt idx="183">
                  <c:v>1.5706391893861724</c:v>
                </c:pt>
                <c:pt idx="184">
                  <c:v>1.5706391893861724</c:v>
                </c:pt>
                <c:pt idx="185">
                  <c:v>1.5706391893861724</c:v>
                </c:pt>
                <c:pt idx="186">
                  <c:v>1.5706391893861724</c:v>
                </c:pt>
                <c:pt idx="187">
                  <c:v>1.5706391893861724</c:v>
                </c:pt>
                <c:pt idx="188">
                  <c:v>1.5706391893861724</c:v>
                </c:pt>
                <c:pt idx="189">
                  <c:v>1.5706391893861724</c:v>
                </c:pt>
                <c:pt idx="190">
                  <c:v>1.5706391893861724</c:v>
                </c:pt>
                <c:pt idx="191">
                  <c:v>1.5706391893861724</c:v>
                </c:pt>
                <c:pt idx="192">
                  <c:v>1.5273658760642512</c:v>
                </c:pt>
                <c:pt idx="193">
                  <c:v>1.475253530613595</c:v>
                </c:pt>
                <c:pt idx="194">
                  <c:v>1.4461881518517425</c:v>
                </c:pt>
                <c:pt idx="195">
                  <c:v>1.4461881518517425</c:v>
                </c:pt>
                <c:pt idx="196">
                  <c:v>1.4152956340918819</c:v>
                </c:pt>
                <c:pt idx="197">
                  <c:v>1.4152956340918819</c:v>
                </c:pt>
                <c:pt idx="198">
                  <c:v>1.3486044747193282</c:v>
                </c:pt>
                <c:pt idx="199">
                  <c:v>1.3486044747193282</c:v>
                </c:pt>
                <c:pt idx="200">
                  <c:v>1.3486044747193282</c:v>
                </c:pt>
                <c:pt idx="201">
                  <c:v>1.3486044747193282</c:v>
                </c:pt>
                <c:pt idx="202">
                  <c:v>1.3486044747193282</c:v>
                </c:pt>
                <c:pt idx="203">
                  <c:v>1.3486044747193282</c:v>
                </c:pt>
                <c:pt idx="204">
                  <c:v>1.3486044747193282</c:v>
                </c:pt>
                <c:pt idx="205">
                  <c:v>1.3486044747193282</c:v>
                </c:pt>
                <c:pt idx="206">
                  <c:v>1.3486044747193282</c:v>
                </c:pt>
                <c:pt idx="207">
                  <c:v>1.3486044747193282</c:v>
                </c:pt>
                <c:pt idx="208">
                  <c:v>1.3486044747193282</c:v>
                </c:pt>
                <c:pt idx="209">
                  <c:v>1.3486044747193282</c:v>
                </c:pt>
                <c:pt idx="210">
                  <c:v>1.3486044747193282</c:v>
                </c:pt>
                <c:pt idx="211">
                  <c:v>1.3486044747193282</c:v>
                </c:pt>
                <c:pt idx="212">
                  <c:v>1.3486044747193282</c:v>
                </c:pt>
                <c:pt idx="213">
                  <c:v>1.3486044747193282</c:v>
                </c:pt>
                <c:pt idx="214">
                  <c:v>1.3486044747193282</c:v>
                </c:pt>
                <c:pt idx="215">
                  <c:v>1.3486044747193282</c:v>
                </c:pt>
                <c:pt idx="216">
                  <c:v>1.3486044747193282</c:v>
                </c:pt>
                <c:pt idx="217">
                  <c:v>1.3486044747193282</c:v>
                </c:pt>
                <c:pt idx="218">
                  <c:v>1.3486044747193282</c:v>
                </c:pt>
                <c:pt idx="219">
                  <c:v>1.3486044747193282</c:v>
                </c:pt>
                <c:pt idx="220">
                  <c:v>1.3486044747193282</c:v>
                </c:pt>
                <c:pt idx="221">
                  <c:v>1.3486044747193282</c:v>
                </c:pt>
                <c:pt idx="222">
                  <c:v>1.3486044747193282</c:v>
                </c:pt>
                <c:pt idx="223">
                  <c:v>1.0797889639684406</c:v>
                </c:pt>
                <c:pt idx="224">
                  <c:v>1.0797889639684406</c:v>
                </c:pt>
                <c:pt idx="225">
                  <c:v>1.0797889639684406</c:v>
                </c:pt>
                <c:pt idx="226">
                  <c:v>0.95703015005784697</c:v>
                </c:pt>
                <c:pt idx="227">
                  <c:v>0.95703015005784697</c:v>
                </c:pt>
                <c:pt idx="228">
                  <c:v>0.95703015005784697</c:v>
                </c:pt>
                <c:pt idx="229">
                  <c:v>0.95703015005784697</c:v>
                </c:pt>
                <c:pt idx="230">
                  <c:v>0.68057516538189611</c:v>
                </c:pt>
                <c:pt idx="231">
                  <c:v>0.68057516538189611</c:v>
                </c:pt>
                <c:pt idx="232">
                  <c:v>0.68057516538189611</c:v>
                </c:pt>
                <c:pt idx="233">
                  <c:v>0.68057516538189611</c:v>
                </c:pt>
                <c:pt idx="234">
                  <c:v>0.68057516538189611</c:v>
                </c:pt>
                <c:pt idx="235">
                  <c:v>0.68057516538189611</c:v>
                </c:pt>
                <c:pt idx="236">
                  <c:v>0.68057516538189611</c:v>
                </c:pt>
                <c:pt idx="237">
                  <c:v>0.68057516538189611</c:v>
                </c:pt>
                <c:pt idx="238">
                  <c:v>0.68057516538189611</c:v>
                </c:pt>
                <c:pt idx="239">
                  <c:v>0.68057516538189611</c:v>
                </c:pt>
                <c:pt idx="240">
                  <c:v>0.68057516538189611</c:v>
                </c:pt>
                <c:pt idx="241">
                  <c:v>0.68057516538189611</c:v>
                </c:pt>
                <c:pt idx="242">
                  <c:v>0.68057516538189611</c:v>
                </c:pt>
                <c:pt idx="243">
                  <c:v>0.68057516538189611</c:v>
                </c:pt>
                <c:pt idx="244">
                  <c:v>0.68057516538189611</c:v>
                </c:pt>
                <c:pt idx="245">
                  <c:v>0.68057516538189611</c:v>
                </c:pt>
                <c:pt idx="246">
                  <c:v>0.68057516538189611</c:v>
                </c:pt>
                <c:pt idx="247">
                  <c:v>0.68057516538189611</c:v>
                </c:pt>
                <c:pt idx="248">
                  <c:v>0.68057516538189611</c:v>
                </c:pt>
                <c:pt idx="249">
                  <c:v>0.68057516538189611</c:v>
                </c:pt>
                <c:pt idx="250">
                  <c:v>0.68057516538189611</c:v>
                </c:pt>
                <c:pt idx="251">
                  <c:v>0.68057516538189611</c:v>
                </c:pt>
                <c:pt idx="252">
                  <c:v>0.68057516538189611</c:v>
                </c:pt>
                <c:pt idx="253">
                  <c:v>0.36210659779546184</c:v>
                </c:pt>
                <c:pt idx="254">
                  <c:v>0.2286102737246902</c:v>
                </c:pt>
                <c:pt idx="255">
                  <c:v>0.2286102737246902</c:v>
                </c:pt>
                <c:pt idx="256">
                  <c:v>0.2286102737246902</c:v>
                </c:pt>
                <c:pt idx="257">
                  <c:v>0.2286102737246902</c:v>
                </c:pt>
                <c:pt idx="258">
                  <c:v>0.21048950044183673</c:v>
                </c:pt>
                <c:pt idx="259">
                  <c:v>0.21048950044183673</c:v>
                </c:pt>
                <c:pt idx="260">
                  <c:v>5.3322324967432404E-3</c:v>
                </c:pt>
                <c:pt idx="261">
                  <c:v>5.3322324967432404E-3</c:v>
                </c:pt>
                <c:pt idx="262">
                  <c:v>5.3322324967432404E-3</c:v>
                </c:pt>
                <c:pt idx="263">
                  <c:v>5.3322324967432404E-3</c:v>
                </c:pt>
                <c:pt idx="264">
                  <c:v>5.3322324967432404E-3</c:v>
                </c:pt>
                <c:pt idx="265">
                  <c:v>5.3322324967432404E-3</c:v>
                </c:pt>
                <c:pt idx="266">
                  <c:v>5.3322324967432404E-3</c:v>
                </c:pt>
                <c:pt idx="267">
                  <c:v>5.3322324967432404E-3</c:v>
                </c:pt>
                <c:pt idx="268">
                  <c:v>5.3322324967432404E-3</c:v>
                </c:pt>
              </c:numCache>
            </c:numRef>
          </c:yVal>
          <c:smooth val="1"/>
          <c:extLst>
            <c:ext xmlns:c16="http://schemas.microsoft.com/office/drawing/2014/chart" uri="{C3380CC4-5D6E-409C-BE32-E72D297353CC}">
              <c16:uniqueId val="{00000000-2A84-4A35-AF3C-32D117102409}"/>
            </c:ext>
          </c:extLst>
        </c:ser>
        <c:dLbls>
          <c:showLegendKey val="0"/>
          <c:showVal val="0"/>
          <c:showCatName val="0"/>
          <c:showSerName val="0"/>
          <c:showPercent val="0"/>
          <c:showBubbleSize val="0"/>
        </c:dLbls>
        <c:axId val="2120024207"/>
        <c:axId val="2120024623"/>
      </c:scatterChart>
      <c:valAx>
        <c:axId val="2120024207"/>
        <c:scaling>
          <c:orientation val="minMax"/>
          <c:max val="1"/>
          <c:min val="0"/>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20024623"/>
        <c:crosses val="autoZero"/>
        <c:crossBetween val="midCat"/>
      </c:valAx>
      <c:valAx>
        <c:axId val="2120024623"/>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20024207"/>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Graduates (n=269)</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Sheet4!$E$4:$F$4</c:f>
              <c:strCache>
                <c:ptCount val="2"/>
                <c:pt idx="0">
                  <c:v>% Student Attrition</c:v>
                </c:pt>
                <c:pt idx="1">
                  <c:v>% Graduation Rate</c:v>
                </c:pt>
              </c:strCache>
            </c:strRef>
          </c:cat>
          <c:val>
            <c:numRef>
              <c:f>Sheet4!$E$5:$F$5</c:f>
              <c:numCache>
                <c:formatCode>0%</c:formatCode>
                <c:ptCount val="2"/>
                <c:pt idx="0">
                  <c:v>4.8399999999999999E-2</c:v>
                </c:pt>
                <c:pt idx="1">
                  <c:v>0.94350000000000001</c:v>
                </c:pt>
              </c:numCache>
            </c:numRef>
          </c:val>
          <c:extLst>
            <c:ext xmlns:c16="http://schemas.microsoft.com/office/drawing/2014/chart" uri="{C3380CC4-5D6E-409C-BE32-E72D297353CC}">
              <c16:uniqueId val="{00000000-8A2B-4009-A8FC-81A2897128B5}"/>
            </c:ext>
          </c:extLst>
        </c:ser>
        <c:dLbls>
          <c:dLblPos val="outEnd"/>
          <c:showLegendKey val="0"/>
          <c:showVal val="1"/>
          <c:showCatName val="0"/>
          <c:showSerName val="0"/>
          <c:showPercent val="0"/>
          <c:showBubbleSize val="0"/>
        </c:dLbls>
        <c:gapWidth val="100"/>
        <c:axId val="716618048"/>
        <c:axId val="716620544"/>
      </c:barChart>
      <c:catAx>
        <c:axId val="71661804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16620544"/>
        <c:crosses val="autoZero"/>
        <c:auto val="1"/>
        <c:lblAlgn val="ctr"/>
        <c:lblOffset val="100"/>
        <c:noMultiLvlLbl val="0"/>
      </c:catAx>
      <c:valAx>
        <c:axId val="71662054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1661804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PANCE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'EL-St Graphs'!$A$5:$A$6</c:f>
              <c:strCache>
                <c:ptCount val="2"/>
                <c:pt idx="0">
                  <c:v>% Graduates That Took Test</c:v>
                </c:pt>
                <c:pt idx="1">
                  <c:v>Average First Time Pass Rate</c:v>
                </c:pt>
              </c:strCache>
            </c:strRef>
          </c:cat>
          <c:val>
            <c:numRef>
              <c:f>'EL-St Graphs'!$B$5:$B$6</c:f>
              <c:numCache>
                <c:formatCode>0.00%</c:formatCode>
                <c:ptCount val="2"/>
                <c:pt idx="0">
                  <c:v>0.91830218799887309</c:v>
                </c:pt>
                <c:pt idx="1">
                  <c:v>0.94010000000000005</c:v>
                </c:pt>
              </c:numCache>
            </c:numRef>
          </c:val>
          <c:extLst>
            <c:ext xmlns:c16="http://schemas.microsoft.com/office/drawing/2014/chart" uri="{C3380CC4-5D6E-409C-BE32-E72D297353CC}">
              <c16:uniqueId val="{00000000-798D-4071-AC98-5EDCEBB82F08}"/>
            </c:ext>
          </c:extLst>
        </c:ser>
        <c:dLbls>
          <c:dLblPos val="outEnd"/>
          <c:showLegendKey val="0"/>
          <c:showVal val="1"/>
          <c:showCatName val="0"/>
          <c:showSerName val="0"/>
          <c:showPercent val="0"/>
          <c:showBubbleSize val="0"/>
        </c:dLbls>
        <c:gapWidth val="100"/>
        <c:overlap val="-24"/>
        <c:axId val="808384415"/>
        <c:axId val="808382335"/>
      </c:barChart>
      <c:catAx>
        <c:axId val="8083844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8382335"/>
        <c:crosses val="autoZero"/>
        <c:auto val="1"/>
        <c:lblAlgn val="ctr"/>
        <c:lblOffset val="100"/>
        <c:noMultiLvlLbl val="0"/>
      </c:catAx>
      <c:valAx>
        <c:axId val="808382335"/>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8384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Cumulative Accredited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Sheet2!$D$2:$D$41</c:f>
              <c:numCache>
                <c:formatCode>General</c:formatCode>
                <c:ptCount val="40"/>
                <c:pt idx="0">
                  <c:v>1972</c:v>
                </c:pt>
                <c:pt idx="1">
                  <c:v>1973</c:v>
                </c:pt>
                <c:pt idx="2">
                  <c:v>1974</c:v>
                </c:pt>
                <c:pt idx="3">
                  <c:v>1975</c:v>
                </c:pt>
                <c:pt idx="4">
                  <c:v>1976</c:v>
                </c:pt>
                <c:pt idx="5">
                  <c:v>1977</c:v>
                </c:pt>
                <c:pt idx="6">
                  <c:v>1978</c:v>
                </c:pt>
                <c:pt idx="7">
                  <c:v>1979</c:v>
                </c:pt>
                <c:pt idx="8">
                  <c:v>1980</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f>Sheet2!$F$2:$F$41</c:f>
              <c:numCache>
                <c:formatCode>General</c:formatCode>
                <c:ptCount val="40"/>
                <c:pt idx="0">
                  <c:v>14</c:v>
                </c:pt>
                <c:pt idx="1">
                  <c:v>24</c:v>
                </c:pt>
                <c:pt idx="2">
                  <c:v>28</c:v>
                </c:pt>
                <c:pt idx="3">
                  <c:v>33</c:v>
                </c:pt>
                <c:pt idx="4">
                  <c:v>35</c:v>
                </c:pt>
                <c:pt idx="5">
                  <c:v>36</c:v>
                </c:pt>
                <c:pt idx="6">
                  <c:v>39</c:v>
                </c:pt>
                <c:pt idx="7">
                  <c:v>40</c:v>
                </c:pt>
                <c:pt idx="8">
                  <c:v>41</c:v>
                </c:pt>
                <c:pt idx="9">
                  <c:v>42</c:v>
                </c:pt>
                <c:pt idx="10">
                  <c:v>43</c:v>
                </c:pt>
                <c:pt idx="11">
                  <c:v>44</c:v>
                </c:pt>
                <c:pt idx="12">
                  <c:v>47</c:v>
                </c:pt>
                <c:pt idx="13">
                  <c:v>50</c:v>
                </c:pt>
                <c:pt idx="14">
                  <c:v>54</c:v>
                </c:pt>
                <c:pt idx="15">
                  <c:v>75</c:v>
                </c:pt>
                <c:pt idx="16">
                  <c:v>93</c:v>
                </c:pt>
                <c:pt idx="17">
                  <c:v>98</c:v>
                </c:pt>
                <c:pt idx="18">
                  <c:v>107</c:v>
                </c:pt>
                <c:pt idx="19">
                  <c:v>113</c:v>
                </c:pt>
                <c:pt idx="20">
                  <c:v>117</c:v>
                </c:pt>
                <c:pt idx="21">
                  <c:v>119</c:v>
                </c:pt>
                <c:pt idx="22">
                  <c:v>120</c:v>
                </c:pt>
                <c:pt idx="23">
                  <c:v>122</c:v>
                </c:pt>
                <c:pt idx="24">
                  <c:v>124</c:v>
                </c:pt>
                <c:pt idx="25">
                  <c:v>129</c:v>
                </c:pt>
                <c:pt idx="26">
                  <c:v>132</c:v>
                </c:pt>
                <c:pt idx="27">
                  <c:v>138</c:v>
                </c:pt>
                <c:pt idx="28">
                  <c:v>145</c:v>
                </c:pt>
                <c:pt idx="29">
                  <c:v>149</c:v>
                </c:pt>
                <c:pt idx="30">
                  <c:v>158</c:v>
                </c:pt>
                <c:pt idx="31">
                  <c:v>171</c:v>
                </c:pt>
                <c:pt idx="32">
                  <c:v>180</c:v>
                </c:pt>
                <c:pt idx="33">
                  <c:v>190</c:v>
                </c:pt>
                <c:pt idx="34">
                  <c:v>209</c:v>
                </c:pt>
                <c:pt idx="35">
                  <c:v>222</c:v>
                </c:pt>
                <c:pt idx="36">
                  <c:v>233</c:v>
                </c:pt>
                <c:pt idx="37">
                  <c:v>246</c:v>
                </c:pt>
                <c:pt idx="38">
                  <c:v>264</c:v>
                </c:pt>
                <c:pt idx="39">
                  <c:v>281</c:v>
                </c:pt>
              </c:numCache>
            </c:numRef>
          </c:val>
          <c:extLst>
            <c:ext xmlns:c16="http://schemas.microsoft.com/office/drawing/2014/chart" uri="{C3380CC4-5D6E-409C-BE32-E72D297353CC}">
              <c16:uniqueId val="{00000000-3FE5-4251-9E22-D1E1059DE632}"/>
            </c:ext>
          </c:extLst>
        </c:ser>
        <c:dLbls>
          <c:dLblPos val="outEnd"/>
          <c:showLegendKey val="0"/>
          <c:showVal val="1"/>
          <c:showCatName val="0"/>
          <c:showSerName val="0"/>
          <c:showPercent val="0"/>
          <c:showBubbleSize val="0"/>
        </c:dLbls>
        <c:gapWidth val="0"/>
        <c:overlap val="-24"/>
        <c:axId val="414891807"/>
        <c:axId val="414887647"/>
      </c:barChart>
      <c:catAx>
        <c:axId val="414891807"/>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14887647"/>
        <c:crosses val="autoZero"/>
        <c:auto val="1"/>
        <c:lblAlgn val="ctr"/>
        <c:lblOffset val="100"/>
        <c:noMultiLvlLbl val="0"/>
      </c:catAx>
      <c:valAx>
        <c:axId val="41488764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Total Number of Programs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14891807"/>
        <c:crosses val="autoZero"/>
        <c:crossBetween val="between"/>
      </c:val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2021 Accreditation Status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'2021 EL-A Graphs'!$E$45</c:f>
              <c:strCache>
                <c:ptCount val="1"/>
                <c:pt idx="0">
                  <c:v>2021 Accreditation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4F6-4C8E-B8E1-7ED883838ED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4F6-4C8E-B8E1-7ED883838ED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4F6-4C8E-B8E1-7ED883838ED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4F6-4C8E-B8E1-7ED883838EDB}"/>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'2021 EL-A Graphs'!$D$46:$D$49</c:f>
              <c:strCache>
                <c:ptCount val="4"/>
                <c:pt idx="0">
                  <c:v>Provisional</c:v>
                </c:pt>
                <c:pt idx="1">
                  <c:v>Provisional+Probation</c:v>
                </c:pt>
                <c:pt idx="2">
                  <c:v>Probation</c:v>
                </c:pt>
                <c:pt idx="3">
                  <c:v>Continued</c:v>
                </c:pt>
              </c:strCache>
            </c:strRef>
          </c:cat>
          <c:val>
            <c:numRef>
              <c:f>'2021 EL-A Graphs'!$E$46:$E$49</c:f>
              <c:numCache>
                <c:formatCode>0.00%</c:formatCode>
                <c:ptCount val="4"/>
                <c:pt idx="0">
                  <c:v>0.2206405693950178</c:v>
                </c:pt>
                <c:pt idx="1">
                  <c:v>3.2028469750889681E-2</c:v>
                </c:pt>
                <c:pt idx="2">
                  <c:v>4.6263345195729534E-2</c:v>
                </c:pt>
                <c:pt idx="3">
                  <c:v>0.70106761565836295</c:v>
                </c:pt>
              </c:numCache>
            </c:numRef>
          </c:val>
          <c:extLst>
            <c:ext xmlns:c16="http://schemas.microsoft.com/office/drawing/2014/chart" uri="{C3380CC4-5D6E-409C-BE32-E72D297353CC}">
              <c16:uniqueId val="{00000008-44F6-4C8E-B8E1-7ED883838ED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2021 Site Visit Breakdown</a:t>
            </a:r>
          </a:p>
          <a:p>
            <a:pPr>
              <a:defRPr sz="2400" b="0">
                <a:solidFill>
                  <a:schemeClr val="accent4"/>
                </a:solidFill>
              </a:defRPr>
            </a:pPr>
            <a:r>
              <a:rPr lang="en-US" sz="2400" b="0">
                <a:solidFill>
                  <a:schemeClr val="accent4"/>
                </a:solidFill>
              </a:rPr>
              <a:t>(67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'Site Visit Pivot'!$K$1</c:f>
              <c:strCache>
                <c:ptCount val="1"/>
                <c:pt idx="0">
                  <c:v>Number of Programs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'Site Visit Pivot'!$J$2:$J$8</c:f>
              <c:strCache>
                <c:ptCount val="7"/>
                <c:pt idx="0">
                  <c:v>Post-Graduate</c:v>
                </c:pt>
                <c:pt idx="1">
                  <c:v>Initial Provisional</c:v>
                </c:pt>
                <c:pt idx="2">
                  <c:v>Provisional Monitoring</c:v>
                </c:pt>
                <c:pt idx="3">
                  <c:v>Final Provisional</c:v>
                </c:pt>
                <c:pt idx="4">
                  <c:v>Final Provisional+Probation Visit</c:v>
                </c:pt>
                <c:pt idx="5">
                  <c:v>Probation - Focused Visit</c:v>
                </c:pt>
                <c:pt idx="6">
                  <c:v>Focused Visit</c:v>
                </c:pt>
              </c:strCache>
            </c:strRef>
          </c:cat>
          <c:val>
            <c:numRef>
              <c:f>'Site Visit Pivot'!$K$2:$K$8</c:f>
              <c:numCache>
                <c:formatCode>General</c:formatCode>
                <c:ptCount val="7"/>
                <c:pt idx="0">
                  <c:v>9</c:v>
                </c:pt>
                <c:pt idx="1">
                  <c:v>17</c:v>
                </c:pt>
                <c:pt idx="2">
                  <c:v>12</c:v>
                </c:pt>
                <c:pt idx="3">
                  <c:v>8</c:v>
                </c:pt>
                <c:pt idx="4">
                  <c:v>2</c:v>
                </c:pt>
                <c:pt idx="5">
                  <c:v>13</c:v>
                </c:pt>
                <c:pt idx="6">
                  <c:v>6</c:v>
                </c:pt>
              </c:numCache>
            </c:numRef>
          </c:val>
          <c:extLst>
            <c:ext xmlns:c16="http://schemas.microsoft.com/office/drawing/2014/chart" uri="{C3380CC4-5D6E-409C-BE32-E72D297353CC}">
              <c16:uniqueId val="{00000000-0608-4AC6-8468-057689B51611}"/>
            </c:ext>
          </c:extLst>
        </c:ser>
        <c:dLbls>
          <c:showLegendKey val="0"/>
          <c:showVal val="1"/>
          <c:showCatName val="0"/>
          <c:showSerName val="0"/>
          <c:showPercent val="0"/>
          <c:showBubbleSize val="0"/>
        </c:dLbls>
        <c:gapWidth val="150"/>
        <c:shape val="box"/>
        <c:axId val="754235295"/>
        <c:axId val="754216991"/>
        <c:axId val="0"/>
      </c:bar3DChart>
      <c:catAx>
        <c:axId val="75423529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54216991"/>
        <c:crosses val="autoZero"/>
        <c:auto val="1"/>
        <c:lblAlgn val="ctr"/>
        <c:lblOffset val="100"/>
        <c:noMultiLvlLbl val="0"/>
      </c:catAx>
      <c:valAx>
        <c:axId val="75421699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5423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Commission Meeting Review Actions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'2021 CA Graphs'!$B$19</c:f>
              <c:strCache>
                <c:ptCount val="1"/>
                <c:pt idx="0">
                  <c:v>Site Visit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CA Graphs'!$A$20:$A$22</c:f>
              <c:strCache>
                <c:ptCount val="3"/>
                <c:pt idx="0">
                  <c:v>March 2021 (n=173)
246 Actions</c:v>
                </c:pt>
                <c:pt idx="1">
                  <c:v>June 2021 (n=102)
130 Actions</c:v>
                </c:pt>
                <c:pt idx="2">
                  <c:v>September 2021 (n=109)
121 Actions</c:v>
                </c:pt>
              </c:strCache>
            </c:strRef>
          </c:cat>
          <c:val>
            <c:numRef>
              <c:f>'2021 CA Graphs'!$B$20:$B$22</c:f>
              <c:numCache>
                <c:formatCode>General</c:formatCode>
                <c:ptCount val="3"/>
                <c:pt idx="0">
                  <c:v>31</c:v>
                </c:pt>
                <c:pt idx="1">
                  <c:v>10</c:v>
                </c:pt>
                <c:pt idx="2">
                  <c:v>22</c:v>
                </c:pt>
              </c:numCache>
            </c:numRef>
          </c:val>
          <c:extLst>
            <c:ext xmlns:c16="http://schemas.microsoft.com/office/drawing/2014/chart" uri="{C3380CC4-5D6E-409C-BE32-E72D297353CC}">
              <c16:uniqueId val="{00000000-0E3F-456C-A5D3-BB1395AFBEF9}"/>
            </c:ext>
          </c:extLst>
        </c:ser>
        <c:ser>
          <c:idx val="1"/>
          <c:order val="1"/>
          <c:tx>
            <c:strRef>
              <c:f>'2021 CA Graphs'!$C$19</c:f>
              <c:strCache>
                <c:ptCount val="1"/>
                <c:pt idx="0">
                  <c:v>Program Report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CA Graphs'!$A$20:$A$22</c:f>
              <c:strCache>
                <c:ptCount val="3"/>
                <c:pt idx="0">
                  <c:v>March 2021 (n=173)
246 Actions</c:v>
                </c:pt>
                <c:pt idx="1">
                  <c:v>June 2021 (n=102)
130 Actions</c:v>
                </c:pt>
                <c:pt idx="2">
                  <c:v>September 2021 (n=109)
121 Actions</c:v>
                </c:pt>
              </c:strCache>
            </c:strRef>
          </c:cat>
          <c:val>
            <c:numRef>
              <c:f>'2021 CA Graphs'!$C$20:$C$22</c:f>
              <c:numCache>
                <c:formatCode>General</c:formatCode>
                <c:ptCount val="3"/>
                <c:pt idx="0">
                  <c:v>17</c:v>
                </c:pt>
                <c:pt idx="1">
                  <c:v>9</c:v>
                </c:pt>
                <c:pt idx="2">
                  <c:v>14</c:v>
                </c:pt>
              </c:numCache>
            </c:numRef>
          </c:val>
          <c:extLst>
            <c:ext xmlns:c16="http://schemas.microsoft.com/office/drawing/2014/chart" uri="{C3380CC4-5D6E-409C-BE32-E72D297353CC}">
              <c16:uniqueId val="{00000001-0E3F-456C-A5D3-BB1395AFBEF9}"/>
            </c:ext>
          </c:extLst>
        </c:ser>
        <c:ser>
          <c:idx val="2"/>
          <c:order val="2"/>
          <c:tx>
            <c:strRef>
              <c:f>'2021 CA Graphs'!$D$19</c:f>
              <c:strCache>
                <c:ptCount val="1"/>
                <c:pt idx="0">
                  <c:v>Expedited Review</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CA Graphs'!$A$20:$A$22</c:f>
              <c:strCache>
                <c:ptCount val="3"/>
                <c:pt idx="0">
                  <c:v>March 2021 (n=173)
246 Actions</c:v>
                </c:pt>
                <c:pt idx="1">
                  <c:v>June 2021 (n=102)
130 Actions</c:v>
                </c:pt>
                <c:pt idx="2">
                  <c:v>September 2021 (n=109)
121 Actions</c:v>
                </c:pt>
              </c:strCache>
            </c:strRef>
          </c:cat>
          <c:val>
            <c:numRef>
              <c:f>'2021 CA Graphs'!$D$20:$D$22</c:f>
              <c:numCache>
                <c:formatCode>General</c:formatCode>
                <c:ptCount val="3"/>
                <c:pt idx="0">
                  <c:v>130</c:v>
                </c:pt>
                <c:pt idx="1">
                  <c:v>59</c:v>
                </c:pt>
                <c:pt idx="2">
                  <c:v>66</c:v>
                </c:pt>
              </c:numCache>
            </c:numRef>
          </c:val>
          <c:extLst>
            <c:ext xmlns:c16="http://schemas.microsoft.com/office/drawing/2014/chart" uri="{C3380CC4-5D6E-409C-BE32-E72D297353CC}">
              <c16:uniqueId val="{00000002-0E3F-456C-A5D3-BB1395AFBEF9}"/>
            </c:ext>
          </c:extLst>
        </c:ser>
        <c:ser>
          <c:idx val="3"/>
          <c:order val="3"/>
          <c:tx>
            <c:strRef>
              <c:f>'2021 CA Graphs'!$E$19</c:f>
              <c:strCache>
                <c:ptCount val="1"/>
                <c:pt idx="0">
                  <c:v>Informational Item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CA Graphs'!$A$20:$A$22</c:f>
              <c:strCache>
                <c:ptCount val="3"/>
                <c:pt idx="0">
                  <c:v>March 2021 (n=173)
246 Actions</c:v>
                </c:pt>
                <c:pt idx="1">
                  <c:v>June 2021 (n=102)
130 Actions</c:v>
                </c:pt>
                <c:pt idx="2">
                  <c:v>September 2021 (n=109)
121 Actions</c:v>
                </c:pt>
              </c:strCache>
            </c:strRef>
          </c:cat>
          <c:val>
            <c:numRef>
              <c:f>'2021 CA Graphs'!$E$20:$E$22</c:f>
              <c:numCache>
                <c:formatCode>General</c:formatCode>
                <c:ptCount val="3"/>
                <c:pt idx="0">
                  <c:v>68</c:v>
                </c:pt>
                <c:pt idx="1">
                  <c:v>52</c:v>
                </c:pt>
                <c:pt idx="2">
                  <c:v>19</c:v>
                </c:pt>
              </c:numCache>
            </c:numRef>
          </c:val>
          <c:extLst>
            <c:ext xmlns:c16="http://schemas.microsoft.com/office/drawing/2014/chart" uri="{C3380CC4-5D6E-409C-BE32-E72D297353CC}">
              <c16:uniqueId val="{00000003-0E3F-456C-A5D3-BB1395AFBEF9}"/>
            </c:ext>
          </c:extLst>
        </c:ser>
        <c:dLbls>
          <c:dLblPos val="outEnd"/>
          <c:showLegendKey val="0"/>
          <c:showVal val="1"/>
          <c:showCatName val="0"/>
          <c:showSerName val="0"/>
          <c:showPercent val="0"/>
          <c:showBubbleSize val="0"/>
        </c:dLbls>
        <c:gapWidth val="100"/>
        <c:overlap val="-24"/>
        <c:axId val="1921385840"/>
        <c:axId val="1921376272"/>
      </c:barChart>
      <c:catAx>
        <c:axId val="19213858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21376272"/>
        <c:crosses val="autoZero"/>
        <c:auto val="1"/>
        <c:lblAlgn val="ctr"/>
        <c:lblOffset val="100"/>
        <c:noMultiLvlLbl val="0"/>
      </c:catAx>
      <c:valAx>
        <c:axId val="192137627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Actions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2138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Program Accreditation Status </a:t>
            </a:r>
          </a:p>
          <a:p>
            <a:pPr>
              <a:defRPr sz="2400" b="0">
                <a:solidFill>
                  <a:schemeClr val="accent4"/>
                </a:solidFill>
              </a:defRPr>
            </a:pPr>
            <a:r>
              <a:rPr lang="en-US" sz="2400" b="0" dirty="0">
                <a:solidFill>
                  <a:schemeClr val="accent4"/>
                </a:solidFill>
              </a:rPr>
              <a:t>(64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Pivot'!$F$2</c:f>
              <c:strCache>
                <c:ptCount val="1"/>
                <c:pt idx="0">
                  <c:v>Applicants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723-44C5-94F0-372D8DD3C56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Pivot'!$G$2:$H$2</c:f>
              <c:numCache>
                <c:formatCode>0</c:formatCode>
                <c:ptCount val="2"/>
                <c:pt idx="1">
                  <c:v>19</c:v>
                </c:pt>
              </c:numCache>
            </c:numRef>
          </c:val>
          <c:extLst>
            <c:ext xmlns:c16="http://schemas.microsoft.com/office/drawing/2014/chart" uri="{C3380CC4-5D6E-409C-BE32-E72D297353CC}">
              <c16:uniqueId val="{00000001-D723-44C5-94F0-372D8DD3C56C}"/>
            </c:ext>
          </c:extLst>
        </c:ser>
        <c:ser>
          <c:idx val="1"/>
          <c:order val="1"/>
          <c:tx>
            <c:strRef>
              <c:f>'All Pivot'!$F$3</c:f>
              <c:strCache>
                <c:ptCount val="1"/>
                <c:pt idx="0">
                  <c:v>Provisional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Pivot'!$G$3:$H$3</c:f>
              <c:numCache>
                <c:formatCode>0</c:formatCode>
                <c:ptCount val="2"/>
                <c:pt idx="0" formatCode="General">
                  <c:v>24</c:v>
                </c:pt>
                <c:pt idx="1">
                  <c:v>23</c:v>
                </c:pt>
              </c:numCache>
            </c:numRef>
          </c:val>
          <c:extLst>
            <c:ext xmlns:c16="http://schemas.microsoft.com/office/drawing/2014/chart" uri="{C3380CC4-5D6E-409C-BE32-E72D297353CC}">
              <c16:uniqueId val="{00000002-D723-44C5-94F0-372D8DD3C56C}"/>
            </c:ext>
          </c:extLst>
        </c:ser>
        <c:ser>
          <c:idx val="2"/>
          <c:order val="2"/>
          <c:tx>
            <c:strRef>
              <c:f>'All Pivot'!$F$4</c:f>
              <c:strCache>
                <c:ptCount val="1"/>
                <c:pt idx="0">
                  <c:v>Provisional+Probation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Pivot'!$G$4:$H$4</c:f>
              <c:numCache>
                <c:formatCode>0</c:formatCode>
                <c:ptCount val="2"/>
                <c:pt idx="0" formatCode="General">
                  <c:v>6</c:v>
                </c:pt>
                <c:pt idx="1">
                  <c:v>3</c:v>
                </c:pt>
              </c:numCache>
            </c:numRef>
          </c:val>
          <c:extLst>
            <c:ext xmlns:c16="http://schemas.microsoft.com/office/drawing/2014/chart" uri="{C3380CC4-5D6E-409C-BE32-E72D297353CC}">
              <c16:uniqueId val="{00000003-D723-44C5-94F0-372D8DD3C56C}"/>
            </c:ext>
          </c:extLst>
        </c:ser>
        <c:ser>
          <c:idx val="3"/>
          <c:order val="3"/>
          <c:tx>
            <c:strRef>
              <c:f>'All Pivot'!$F$5</c:f>
              <c:strCache>
                <c:ptCount val="1"/>
                <c:pt idx="0">
                  <c:v>Probation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Pivot'!$G$5:$H$5</c:f>
              <c:numCache>
                <c:formatCode>0</c:formatCode>
                <c:ptCount val="2"/>
                <c:pt idx="0" formatCode="General">
                  <c:v>7</c:v>
                </c:pt>
                <c:pt idx="1">
                  <c:v>13</c:v>
                </c:pt>
              </c:numCache>
            </c:numRef>
          </c:val>
          <c:extLst>
            <c:ext xmlns:c16="http://schemas.microsoft.com/office/drawing/2014/chart" uri="{C3380CC4-5D6E-409C-BE32-E72D297353CC}">
              <c16:uniqueId val="{00000004-D723-44C5-94F0-372D8DD3C56C}"/>
            </c:ext>
          </c:extLst>
        </c:ser>
        <c:ser>
          <c:idx val="4"/>
          <c:order val="4"/>
          <c:tx>
            <c:strRef>
              <c:f>'All Pivot'!$F$6</c:f>
              <c:strCache>
                <c:ptCount val="1"/>
                <c:pt idx="0">
                  <c:v>Continued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Pivot'!$G$6:$H$6</c:f>
              <c:numCache>
                <c:formatCode>0</c:formatCode>
                <c:ptCount val="2"/>
                <c:pt idx="0" formatCode="General">
                  <c:v>24</c:v>
                </c:pt>
                <c:pt idx="1">
                  <c:v>6</c:v>
                </c:pt>
              </c:numCache>
            </c:numRef>
          </c:val>
          <c:extLst>
            <c:ext xmlns:c16="http://schemas.microsoft.com/office/drawing/2014/chart" uri="{C3380CC4-5D6E-409C-BE32-E72D297353CC}">
              <c16:uniqueId val="{00000005-D723-44C5-94F0-372D8DD3C56C}"/>
            </c:ext>
          </c:extLst>
        </c:ser>
        <c:ser>
          <c:idx val="5"/>
          <c:order val="5"/>
          <c:tx>
            <c:strRef>
              <c:f>'All Pivot'!$F$7</c:f>
              <c:strCache>
                <c:ptCount val="1"/>
                <c:pt idx="0">
                  <c:v>Withdrawn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D723-44C5-94F0-372D8DD3C56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Pivot'!$G$1:$H$1</c:f>
              <c:strCache>
                <c:ptCount val="2"/>
                <c:pt idx="0">
                  <c:v>Post-Meeting</c:v>
                </c:pt>
                <c:pt idx="1">
                  <c:v>Pre-Meeting</c:v>
                </c:pt>
              </c:strCache>
            </c:strRef>
          </c:cat>
          <c:val>
            <c:numRef>
              <c:f>'All Pivot'!$G$7:$H$7</c:f>
              <c:numCache>
                <c:formatCode>General</c:formatCode>
                <c:ptCount val="2"/>
                <c:pt idx="0">
                  <c:v>3</c:v>
                </c:pt>
              </c:numCache>
            </c:numRef>
          </c:val>
          <c:extLst>
            <c:ext xmlns:c16="http://schemas.microsoft.com/office/drawing/2014/chart" uri="{C3380CC4-5D6E-409C-BE32-E72D297353CC}">
              <c16:uniqueId val="{00000007-D723-44C5-94F0-372D8DD3C56C}"/>
            </c:ext>
          </c:extLst>
        </c:ser>
        <c:dLbls>
          <c:showLegendKey val="0"/>
          <c:showVal val="1"/>
          <c:showCatName val="0"/>
          <c:showSerName val="0"/>
          <c:showPercent val="0"/>
          <c:showBubbleSize val="0"/>
        </c:dLbls>
        <c:gapWidth val="150"/>
        <c:overlap val="100"/>
        <c:axId val="649082639"/>
        <c:axId val="649080975"/>
      </c:barChart>
      <c:catAx>
        <c:axId val="64908263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49080975"/>
        <c:crosses val="autoZero"/>
        <c:auto val="1"/>
        <c:lblAlgn val="ctr"/>
        <c:lblOffset val="100"/>
        <c:noMultiLvlLbl val="0"/>
      </c:catAx>
      <c:valAx>
        <c:axId val="649080975"/>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49082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Provisional Status </a:t>
            </a:r>
          </a:p>
          <a:p>
            <a:pPr>
              <a:defRPr sz="2400" b="0">
                <a:solidFill>
                  <a:schemeClr val="accent4"/>
                </a:solidFill>
              </a:defRPr>
            </a:pPr>
            <a:r>
              <a:rPr lang="en-US" sz="2400" b="0" dirty="0">
                <a:solidFill>
                  <a:schemeClr val="accent4"/>
                </a:solidFill>
              </a:rPr>
              <a:t>(26 Pre-/30-Post Meeting)</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Pivot'!$U$2</c:f>
              <c:strCache>
                <c:ptCount val="1"/>
                <c:pt idx="0">
                  <c:v>Applicants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Pivot'!$V$2:$W$2</c:f>
              <c:numCache>
                <c:formatCode>General</c:formatCode>
                <c:ptCount val="2"/>
                <c:pt idx="1">
                  <c:v>19</c:v>
                </c:pt>
              </c:numCache>
            </c:numRef>
          </c:val>
          <c:extLst>
            <c:ext xmlns:c16="http://schemas.microsoft.com/office/drawing/2014/chart" uri="{C3380CC4-5D6E-409C-BE32-E72D297353CC}">
              <c16:uniqueId val="{00000000-E9DA-4E31-8CF0-FAE2BF560488}"/>
            </c:ext>
          </c:extLst>
        </c:ser>
        <c:ser>
          <c:idx val="1"/>
          <c:order val="1"/>
          <c:tx>
            <c:strRef>
              <c:f>'All Pivot'!$U$3</c:f>
              <c:strCache>
                <c:ptCount val="1"/>
                <c:pt idx="0">
                  <c:v>Provisional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Pivot'!$V$3:$W$3</c:f>
              <c:numCache>
                <c:formatCode>General</c:formatCode>
                <c:ptCount val="2"/>
                <c:pt idx="0">
                  <c:v>24</c:v>
                </c:pt>
                <c:pt idx="1">
                  <c:v>23</c:v>
                </c:pt>
              </c:numCache>
            </c:numRef>
          </c:val>
          <c:extLst>
            <c:ext xmlns:c16="http://schemas.microsoft.com/office/drawing/2014/chart" uri="{C3380CC4-5D6E-409C-BE32-E72D297353CC}">
              <c16:uniqueId val="{00000001-E9DA-4E31-8CF0-FAE2BF560488}"/>
            </c:ext>
          </c:extLst>
        </c:ser>
        <c:ser>
          <c:idx val="2"/>
          <c:order val="2"/>
          <c:tx>
            <c:strRef>
              <c:f>'All Pivot'!$U$4</c:f>
              <c:strCache>
                <c:ptCount val="1"/>
                <c:pt idx="0">
                  <c:v>Provisional+Probation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Pivot'!$V$4:$W$4</c:f>
              <c:numCache>
                <c:formatCode>General</c:formatCode>
                <c:ptCount val="2"/>
                <c:pt idx="0">
                  <c:v>6</c:v>
                </c:pt>
                <c:pt idx="1">
                  <c:v>3</c:v>
                </c:pt>
              </c:numCache>
            </c:numRef>
          </c:val>
          <c:extLst>
            <c:ext xmlns:c16="http://schemas.microsoft.com/office/drawing/2014/chart" uri="{C3380CC4-5D6E-409C-BE32-E72D297353CC}">
              <c16:uniqueId val="{00000002-E9DA-4E31-8CF0-FAE2BF560488}"/>
            </c:ext>
          </c:extLst>
        </c:ser>
        <c:ser>
          <c:idx val="3"/>
          <c:order val="3"/>
          <c:tx>
            <c:strRef>
              <c:f>'All Pivot'!$U$5</c:f>
              <c:strCache>
                <c:ptCount val="1"/>
                <c:pt idx="0">
                  <c:v>Probation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Pivot'!$V$5:$W$5</c:f>
              <c:numCache>
                <c:formatCode>General</c:formatCode>
                <c:ptCount val="2"/>
                <c:pt idx="0">
                  <c:v>2</c:v>
                </c:pt>
              </c:numCache>
            </c:numRef>
          </c:val>
          <c:extLst>
            <c:ext xmlns:c16="http://schemas.microsoft.com/office/drawing/2014/chart" uri="{C3380CC4-5D6E-409C-BE32-E72D297353CC}">
              <c16:uniqueId val="{00000003-E9DA-4E31-8CF0-FAE2BF560488}"/>
            </c:ext>
          </c:extLst>
        </c:ser>
        <c:ser>
          <c:idx val="4"/>
          <c:order val="4"/>
          <c:tx>
            <c:strRef>
              <c:f>'All Pivot'!$U$6</c:f>
              <c:strCache>
                <c:ptCount val="1"/>
                <c:pt idx="0">
                  <c:v>Continued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Pivot'!$V$6:$W$6</c:f>
              <c:numCache>
                <c:formatCode>General</c:formatCode>
                <c:ptCount val="2"/>
                <c:pt idx="0">
                  <c:v>11</c:v>
                </c:pt>
              </c:numCache>
            </c:numRef>
          </c:val>
          <c:extLst>
            <c:ext xmlns:c16="http://schemas.microsoft.com/office/drawing/2014/chart" uri="{C3380CC4-5D6E-409C-BE32-E72D297353CC}">
              <c16:uniqueId val="{00000004-E9DA-4E31-8CF0-FAE2BF560488}"/>
            </c:ext>
          </c:extLst>
        </c:ser>
        <c:ser>
          <c:idx val="5"/>
          <c:order val="5"/>
          <c:tx>
            <c:strRef>
              <c:f>'All Pivot'!$U$7</c:f>
              <c:strCache>
                <c:ptCount val="1"/>
                <c:pt idx="0">
                  <c:v>Withdrawn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Pivot'!$V$1:$W$1</c:f>
              <c:strCache>
                <c:ptCount val="2"/>
                <c:pt idx="0">
                  <c:v>Post-Meeting</c:v>
                </c:pt>
                <c:pt idx="1">
                  <c:v>Pre-Meeting</c:v>
                </c:pt>
              </c:strCache>
            </c:strRef>
          </c:cat>
          <c:val>
            <c:numRef>
              <c:f>'All Pivot'!$V$7:$W$7</c:f>
              <c:numCache>
                <c:formatCode>General</c:formatCode>
                <c:ptCount val="2"/>
                <c:pt idx="0">
                  <c:v>2</c:v>
                </c:pt>
              </c:numCache>
            </c:numRef>
          </c:val>
          <c:extLst>
            <c:ext xmlns:c16="http://schemas.microsoft.com/office/drawing/2014/chart" uri="{C3380CC4-5D6E-409C-BE32-E72D297353CC}">
              <c16:uniqueId val="{00000005-E9DA-4E31-8CF0-FAE2BF560488}"/>
            </c:ext>
          </c:extLst>
        </c:ser>
        <c:dLbls>
          <c:dLblPos val="ctr"/>
          <c:showLegendKey val="0"/>
          <c:showVal val="1"/>
          <c:showCatName val="0"/>
          <c:showSerName val="0"/>
          <c:showPercent val="0"/>
          <c:showBubbleSize val="0"/>
        </c:dLbls>
        <c:gapWidth val="150"/>
        <c:overlap val="100"/>
        <c:axId val="1458828816"/>
        <c:axId val="1458826320"/>
      </c:barChart>
      <c:catAx>
        <c:axId val="145882881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458826320"/>
        <c:crosses val="autoZero"/>
        <c:auto val="1"/>
        <c:lblAlgn val="ctr"/>
        <c:lblOffset val="100"/>
        <c:noMultiLvlLbl val="0"/>
      </c:catAx>
      <c:valAx>
        <c:axId val="145882632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45882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Matriculation Date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Graphs'!$D$2:$D$13</c:f>
              <c:strCache>
                <c:ptCount val="12"/>
                <c:pt idx="0">
                  <c:v>December</c:v>
                </c:pt>
                <c:pt idx="1">
                  <c:v>November</c:v>
                </c:pt>
                <c:pt idx="2">
                  <c:v>October</c:v>
                </c:pt>
                <c:pt idx="3">
                  <c:v>September</c:v>
                </c:pt>
                <c:pt idx="4">
                  <c:v>August</c:v>
                </c:pt>
                <c:pt idx="5">
                  <c:v>July</c:v>
                </c:pt>
                <c:pt idx="6">
                  <c:v>June</c:v>
                </c:pt>
                <c:pt idx="7">
                  <c:v>May</c:v>
                </c:pt>
                <c:pt idx="8">
                  <c:v>April</c:v>
                </c:pt>
                <c:pt idx="9">
                  <c:v>March</c:v>
                </c:pt>
                <c:pt idx="10">
                  <c:v>February</c:v>
                </c:pt>
                <c:pt idx="11">
                  <c:v>January</c:v>
                </c:pt>
              </c:strCache>
            </c:strRef>
          </c:cat>
          <c:val>
            <c:numRef>
              <c:f>'EL-P Graphs'!$E$2:$E$13</c:f>
              <c:numCache>
                <c:formatCode>General</c:formatCode>
                <c:ptCount val="12"/>
                <c:pt idx="0">
                  <c:v>1</c:v>
                </c:pt>
                <c:pt idx="1">
                  <c:v>1</c:v>
                </c:pt>
                <c:pt idx="2">
                  <c:v>4</c:v>
                </c:pt>
                <c:pt idx="3">
                  <c:v>20</c:v>
                </c:pt>
                <c:pt idx="4">
                  <c:v>76</c:v>
                </c:pt>
                <c:pt idx="5">
                  <c:v>18</c:v>
                </c:pt>
                <c:pt idx="6">
                  <c:v>36</c:v>
                </c:pt>
                <c:pt idx="7">
                  <c:v>53</c:v>
                </c:pt>
                <c:pt idx="8">
                  <c:v>1</c:v>
                </c:pt>
                <c:pt idx="9">
                  <c:v>1</c:v>
                </c:pt>
                <c:pt idx="10">
                  <c:v>1</c:v>
                </c:pt>
                <c:pt idx="11">
                  <c:v>63</c:v>
                </c:pt>
              </c:numCache>
            </c:numRef>
          </c:val>
          <c:extLst>
            <c:ext xmlns:c16="http://schemas.microsoft.com/office/drawing/2014/chart" uri="{C3380CC4-5D6E-409C-BE32-E72D297353CC}">
              <c16:uniqueId val="{00000000-F14A-46B1-AD27-1D822201A5D4}"/>
            </c:ext>
          </c:extLst>
        </c:ser>
        <c:dLbls>
          <c:dLblPos val="outEnd"/>
          <c:showLegendKey val="0"/>
          <c:showVal val="1"/>
          <c:showCatName val="0"/>
          <c:showSerName val="0"/>
          <c:showPercent val="0"/>
          <c:showBubbleSize val="0"/>
        </c:dLbls>
        <c:gapWidth val="100"/>
        <c:axId val="2033235231"/>
        <c:axId val="2033233151"/>
      </c:barChart>
      <c:catAx>
        <c:axId val="203323523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33233151"/>
        <c:crosses val="autoZero"/>
        <c:auto val="1"/>
        <c:lblAlgn val="ctr"/>
        <c:lblOffset val="100"/>
        <c:noMultiLvlLbl val="0"/>
      </c:catAx>
      <c:valAx>
        <c:axId val="203323315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3323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Probation Status </a:t>
            </a:r>
          </a:p>
          <a:p>
            <a:pPr>
              <a:defRPr sz="2400" b="0">
                <a:solidFill>
                  <a:schemeClr val="accent4"/>
                </a:solidFill>
              </a:defRPr>
            </a:pPr>
            <a:r>
              <a:rPr lang="en-US" sz="2400" b="0" dirty="0">
                <a:solidFill>
                  <a:schemeClr val="accent4"/>
                </a:solidFill>
              </a:rPr>
              <a:t>(16 Pre-/13 Post-Meeting)</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Pivot'!$F$26</c:f>
              <c:strCache>
                <c:ptCount val="1"/>
                <c:pt idx="0">
                  <c:v>Provisional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Pivot'!$G$25:$H$25</c:f>
              <c:strCache>
                <c:ptCount val="2"/>
                <c:pt idx="0">
                  <c:v>Post-Meeting</c:v>
                </c:pt>
                <c:pt idx="1">
                  <c:v>Pre-Meeting</c:v>
                </c:pt>
              </c:strCache>
            </c:strRef>
          </c:cat>
          <c:val>
            <c:numRef>
              <c:f>'All Pivot'!$G$26:$H$26</c:f>
              <c:numCache>
                <c:formatCode>General</c:formatCode>
                <c:ptCount val="2"/>
                <c:pt idx="1">
                  <c:v>6</c:v>
                </c:pt>
              </c:numCache>
            </c:numRef>
          </c:val>
          <c:extLst>
            <c:ext xmlns:c16="http://schemas.microsoft.com/office/drawing/2014/chart" uri="{C3380CC4-5D6E-409C-BE32-E72D297353CC}">
              <c16:uniqueId val="{00000000-EB3A-4F1C-9CE8-F4F71A1611E4}"/>
            </c:ext>
          </c:extLst>
        </c:ser>
        <c:ser>
          <c:idx val="1"/>
          <c:order val="1"/>
          <c:tx>
            <c:strRef>
              <c:f>'All Pivot'!$F$27</c:f>
              <c:strCache>
                <c:ptCount val="1"/>
                <c:pt idx="0">
                  <c:v>Provisional+Probation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Pivot'!$G$25:$H$25</c:f>
              <c:strCache>
                <c:ptCount val="2"/>
                <c:pt idx="0">
                  <c:v>Post-Meeting</c:v>
                </c:pt>
                <c:pt idx="1">
                  <c:v>Pre-Meeting</c:v>
                </c:pt>
              </c:strCache>
            </c:strRef>
          </c:cat>
          <c:val>
            <c:numRef>
              <c:f>'All Pivot'!$G$27:$H$27</c:f>
              <c:numCache>
                <c:formatCode>General</c:formatCode>
                <c:ptCount val="2"/>
                <c:pt idx="0">
                  <c:v>6</c:v>
                </c:pt>
                <c:pt idx="1">
                  <c:v>3</c:v>
                </c:pt>
              </c:numCache>
            </c:numRef>
          </c:val>
          <c:extLst>
            <c:ext xmlns:c16="http://schemas.microsoft.com/office/drawing/2014/chart" uri="{C3380CC4-5D6E-409C-BE32-E72D297353CC}">
              <c16:uniqueId val="{00000001-EB3A-4F1C-9CE8-F4F71A1611E4}"/>
            </c:ext>
          </c:extLst>
        </c:ser>
        <c:ser>
          <c:idx val="2"/>
          <c:order val="2"/>
          <c:tx>
            <c:strRef>
              <c:f>'All Pivot'!$F$28</c:f>
              <c:strCache>
                <c:ptCount val="1"/>
                <c:pt idx="0">
                  <c:v>Probation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Pivot'!$G$25:$H$25</c:f>
              <c:strCache>
                <c:ptCount val="2"/>
                <c:pt idx="0">
                  <c:v>Post-Meeting</c:v>
                </c:pt>
                <c:pt idx="1">
                  <c:v>Pre-Meeting</c:v>
                </c:pt>
              </c:strCache>
            </c:strRef>
          </c:cat>
          <c:val>
            <c:numRef>
              <c:f>'All Pivot'!$G$28:$H$28</c:f>
              <c:numCache>
                <c:formatCode>General</c:formatCode>
                <c:ptCount val="2"/>
                <c:pt idx="0">
                  <c:v>7</c:v>
                </c:pt>
                <c:pt idx="1">
                  <c:v>13</c:v>
                </c:pt>
              </c:numCache>
            </c:numRef>
          </c:val>
          <c:extLst>
            <c:ext xmlns:c16="http://schemas.microsoft.com/office/drawing/2014/chart" uri="{C3380CC4-5D6E-409C-BE32-E72D297353CC}">
              <c16:uniqueId val="{00000002-EB3A-4F1C-9CE8-F4F71A1611E4}"/>
            </c:ext>
          </c:extLst>
        </c:ser>
        <c:ser>
          <c:idx val="3"/>
          <c:order val="3"/>
          <c:tx>
            <c:strRef>
              <c:f>'All Pivot'!$F$29</c:f>
              <c:strCache>
                <c:ptCount val="1"/>
                <c:pt idx="0">
                  <c:v>Continued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Pivot'!$G$25:$H$25</c:f>
              <c:strCache>
                <c:ptCount val="2"/>
                <c:pt idx="0">
                  <c:v>Post-Meeting</c:v>
                </c:pt>
                <c:pt idx="1">
                  <c:v>Pre-Meeting</c:v>
                </c:pt>
              </c:strCache>
            </c:strRef>
          </c:cat>
          <c:val>
            <c:numRef>
              <c:f>'All Pivot'!$G$29:$H$29</c:f>
              <c:numCache>
                <c:formatCode>General</c:formatCode>
                <c:ptCount val="2"/>
                <c:pt idx="0">
                  <c:v>12</c:v>
                </c:pt>
                <c:pt idx="1">
                  <c:v>4</c:v>
                </c:pt>
              </c:numCache>
            </c:numRef>
          </c:val>
          <c:extLst>
            <c:ext xmlns:c16="http://schemas.microsoft.com/office/drawing/2014/chart" uri="{C3380CC4-5D6E-409C-BE32-E72D297353CC}">
              <c16:uniqueId val="{00000003-EB3A-4F1C-9CE8-F4F71A1611E4}"/>
            </c:ext>
          </c:extLst>
        </c:ser>
        <c:ser>
          <c:idx val="4"/>
          <c:order val="4"/>
          <c:tx>
            <c:strRef>
              <c:f>'All Pivot'!$F$30</c:f>
              <c:strCache>
                <c:ptCount val="1"/>
                <c:pt idx="0">
                  <c:v>Withdrawn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Pivot'!$G$25:$H$25</c:f>
              <c:strCache>
                <c:ptCount val="2"/>
                <c:pt idx="0">
                  <c:v>Post-Meeting</c:v>
                </c:pt>
                <c:pt idx="1">
                  <c:v>Pre-Meeting</c:v>
                </c:pt>
              </c:strCache>
            </c:strRef>
          </c:cat>
          <c:val>
            <c:numRef>
              <c:f>'All Pivot'!$G$30:$H$30</c:f>
              <c:numCache>
                <c:formatCode>General</c:formatCode>
                <c:ptCount val="2"/>
                <c:pt idx="0">
                  <c:v>1</c:v>
                </c:pt>
              </c:numCache>
            </c:numRef>
          </c:val>
          <c:extLst>
            <c:ext xmlns:c16="http://schemas.microsoft.com/office/drawing/2014/chart" uri="{C3380CC4-5D6E-409C-BE32-E72D297353CC}">
              <c16:uniqueId val="{00000004-EB3A-4F1C-9CE8-F4F71A1611E4}"/>
            </c:ext>
          </c:extLst>
        </c:ser>
        <c:dLbls>
          <c:dLblPos val="ctr"/>
          <c:showLegendKey val="0"/>
          <c:showVal val="1"/>
          <c:showCatName val="0"/>
          <c:showSerName val="0"/>
          <c:showPercent val="0"/>
          <c:showBubbleSize val="0"/>
        </c:dLbls>
        <c:gapWidth val="150"/>
        <c:overlap val="100"/>
        <c:axId val="748933167"/>
        <c:axId val="748932751"/>
      </c:barChart>
      <c:catAx>
        <c:axId val="74893316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48932751"/>
        <c:crosses val="autoZero"/>
        <c:auto val="1"/>
        <c:lblAlgn val="ctr"/>
        <c:lblOffset val="100"/>
        <c:noMultiLvlLbl val="0"/>
      </c:catAx>
      <c:valAx>
        <c:axId val="74893275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48933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Continued Status </a:t>
            </a:r>
          </a:p>
          <a:p>
            <a:pPr>
              <a:defRPr sz="2400" b="0">
                <a:solidFill>
                  <a:schemeClr val="accent4"/>
                </a:solidFill>
              </a:defRPr>
            </a:pPr>
            <a:r>
              <a:rPr lang="en-US" sz="2400" b="0" dirty="0">
                <a:solidFill>
                  <a:schemeClr val="accent4"/>
                </a:solidFill>
              </a:rPr>
              <a:t>(6 Pre-/24 Post-Meeting)</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Pivot'!$A$26</c:f>
              <c:strCache>
                <c:ptCount val="1"/>
                <c:pt idx="0">
                  <c:v>Provisional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Pivot'!$B$25:$C$25</c:f>
              <c:strCache>
                <c:ptCount val="2"/>
                <c:pt idx="0">
                  <c:v>Post-Meeting</c:v>
                </c:pt>
                <c:pt idx="1">
                  <c:v>Pre-Meeting</c:v>
                </c:pt>
              </c:strCache>
            </c:strRef>
          </c:cat>
          <c:val>
            <c:numRef>
              <c:f>'All Pivot'!$B$26:$C$26</c:f>
              <c:numCache>
                <c:formatCode>General</c:formatCode>
                <c:ptCount val="2"/>
                <c:pt idx="1">
                  <c:v>10</c:v>
                </c:pt>
              </c:numCache>
            </c:numRef>
          </c:val>
          <c:extLst>
            <c:ext xmlns:c16="http://schemas.microsoft.com/office/drawing/2014/chart" uri="{C3380CC4-5D6E-409C-BE32-E72D297353CC}">
              <c16:uniqueId val="{00000000-3054-4BF4-A432-160AC30ACA15}"/>
            </c:ext>
          </c:extLst>
        </c:ser>
        <c:ser>
          <c:idx val="1"/>
          <c:order val="1"/>
          <c:tx>
            <c:strRef>
              <c:f>'All Pivot'!$A$27</c:f>
              <c:strCache>
                <c:ptCount val="1"/>
                <c:pt idx="0">
                  <c:v>Provisional+Probation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Pivot'!$B$25:$C$25</c:f>
              <c:strCache>
                <c:ptCount val="2"/>
                <c:pt idx="0">
                  <c:v>Post-Meeting</c:v>
                </c:pt>
                <c:pt idx="1">
                  <c:v>Pre-Meeting</c:v>
                </c:pt>
              </c:strCache>
            </c:strRef>
          </c:cat>
          <c:val>
            <c:numRef>
              <c:f>'All Pivot'!$B$27:$C$27</c:f>
              <c:numCache>
                <c:formatCode>General</c:formatCode>
                <c:ptCount val="2"/>
                <c:pt idx="1">
                  <c:v>1</c:v>
                </c:pt>
              </c:numCache>
            </c:numRef>
          </c:val>
          <c:extLst>
            <c:ext xmlns:c16="http://schemas.microsoft.com/office/drawing/2014/chart" uri="{C3380CC4-5D6E-409C-BE32-E72D297353CC}">
              <c16:uniqueId val="{00000001-3054-4BF4-A432-160AC30ACA15}"/>
            </c:ext>
          </c:extLst>
        </c:ser>
        <c:ser>
          <c:idx val="2"/>
          <c:order val="2"/>
          <c:tx>
            <c:strRef>
              <c:f>'All Pivot'!$A$28</c:f>
              <c:strCache>
                <c:ptCount val="1"/>
                <c:pt idx="0">
                  <c:v>Probation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Pivot'!$B$25:$C$25</c:f>
              <c:strCache>
                <c:ptCount val="2"/>
                <c:pt idx="0">
                  <c:v>Post-Meeting</c:v>
                </c:pt>
                <c:pt idx="1">
                  <c:v>Pre-Meeting</c:v>
                </c:pt>
              </c:strCache>
            </c:strRef>
          </c:cat>
          <c:val>
            <c:numRef>
              <c:f>'All Pivot'!$B$28:$C$28</c:f>
              <c:numCache>
                <c:formatCode>General</c:formatCode>
                <c:ptCount val="2"/>
                <c:pt idx="0">
                  <c:v>4</c:v>
                </c:pt>
                <c:pt idx="1">
                  <c:v>11</c:v>
                </c:pt>
              </c:numCache>
            </c:numRef>
          </c:val>
          <c:extLst>
            <c:ext xmlns:c16="http://schemas.microsoft.com/office/drawing/2014/chart" uri="{C3380CC4-5D6E-409C-BE32-E72D297353CC}">
              <c16:uniqueId val="{00000002-3054-4BF4-A432-160AC30ACA15}"/>
            </c:ext>
          </c:extLst>
        </c:ser>
        <c:ser>
          <c:idx val="3"/>
          <c:order val="3"/>
          <c:tx>
            <c:strRef>
              <c:f>'All Pivot'!$A$29</c:f>
              <c:strCache>
                <c:ptCount val="1"/>
                <c:pt idx="0">
                  <c:v>Continued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Pivot'!$B$25:$C$25</c:f>
              <c:strCache>
                <c:ptCount val="2"/>
                <c:pt idx="0">
                  <c:v>Post-Meeting</c:v>
                </c:pt>
                <c:pt idx="1">
                  <c:v>Pre-Meeting</c:v>
                </c:pt>
              </c:strCache>
            </c:strRef>
          </c:cat>
          <c:val>
            <c:numRef>
              <c:f>'All Pivot'!$B$29:$C$29</c:f>
              <c:numCache>
                <c:formatCode>General</c:formatCode>
                <c:ptCount val="2"/>
                <c:pt idx="0">
                  <c:v>24</c:v>
                </c:pt>
                <c:pt idx="1">
                  <c:v>6</c:v>
                </c:pt>
              </c:numCache>
            </c:numRef>
          </c:val>
          <c:extLst>
            <c:ext xmlns:c16="http://schemas.microsoft.com/office/drawing/2014/chart" uri="{C3380CC4-5D6E-409C-BE32-E72D297353CC}">
              <c16:uniqueId val="{00000003-3054-4BF4-A432-160AC30ACA15}"/>
            </c:ext>
          </c:extLst>
        </c:ser>
        <c:dLbls>
          <c:showLegendKey val="0"/>
          <c:showVal val="1"/>
          <c:showCatName val="0"/>
          <c:showSerName val="0"/>
          <c:showPercent val="0"/>
          <c:showBubbleSize val="0"/>
        </c:dLbls>
        <c:gapWidth val="150"/>
        <c:overlap val="100"/>
        <c:axId val="786608079"/>
        <c:axId val="786613903"/>
      </c:barChart>
      <c:catAx>
        <c:axId val="78660807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86613903"/>
        <c:crosses val="autoZero"/>
        <c:auto val="1"/>
        <c:lblAlgn val="ctr"/>
        <c:lblOffset val="100"/>
        <c:noMultiLvlLbl val="0"/>
      </c:catAx>
      <c:valAx>
        <c:axId val="786613903"/>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8660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Withdrawn Programs </a:t>
            </a:r>
          </a:p>
          <a:p>
            <a:pPr>
              <a:defRPr sz="2400" b="0">
                <a:solidFill>
                  <a:schemeClr val="accent4"/>
                </a:solidFill>
              </a:defRPr>
            </a:pPr>
            <a:r>
              <a:rPr lang="en-US" sz="2400" b="0" dirty="0">
                <a:solidFill>
                  <a:schemeClr val="accent4"/>
                </a:solidFill>
              </a:rPr>
              <a:t>(3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Pivot'!$N$26</c:f>
              <c:strCache>
                <c:ptCount val="1"/>
                <c:pt idx="0">
                  <c:v>Applicant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Pivot'!$O$25:$P$25</c:f>
              <c:strCache>
                <c:ptCount val="2"/>
                <c:pt idx="0">
                  <c:v>Post-Meeting</c:v>
                </c:pt>
                <c:pt idx="1">
                  <c:v>Pre-Meeting</c:v>
                </c:pt>
              </c:strCache>
            </c:strRef>
          </c:cat>
          <c:val>
            <c:numRef>
              <c:f>'All Pivot'!$O$26:$P$26</c:f>
              <c:numCache>
                <c:formatCode>General</c:formatCode>
                <c:ptCount val="2"/>
                <c:pt idx="1">
                  <c:v>2</c:v>
                </c:pt>
              </c:numCache>
            </c:numRef>
          </c:val>
          <c:extLst>
            <c:ext xmlns:c16="http://schemas.microsoft.com/office/drawing/2014/chart" uri="{C3380CC4-5D6E-409C-BE32-E72D297353CC}">
              <c16:uniqueId val="{00000000-4F9D-46E9-A3F4-796CD28DB2BD}"/>
            </c:ext>
          </c:extLst>
        </c:ser>
        <c:ser>
          <c:idx val="1"/>
          <c:order val="1"/>
          <c:tx>
            <c:strRef>
              <c:f>'All Pivot'!$N$27</c:f>
              <c:strCache>
                <c:ptCount val="1"/>
                <c:pt idx="0">
                  <c:v>Probation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Pivot'!$O$25:$P$25</c:f>
              <c:strCache>
                <c:ptCount val="2"/>
                <c:pt idx="0">
                  <c:v>Post-Meeting</c:v>
                </c:pt>
                <c:pt idx="1">
                  <c:v>Pre-Meeting</c:v>
                </c:pt>
              </c:strCache>
            </c:strRef>
          </c:cat>
          <c:val>
            <c:numRef>
              <c:f>'All Pivot'!$O$27:$P$27</c:f>
              <c:numCache>
                <c:formatCode>General</c:formatCode>
                <c:ptCount val="2"/>
                <c:pt idx="1">
                  <c:v>1</c:v>
                </c:pt>
              </c:numCache>
            </c:numRef>
          </c:val>
          <c:extLst>
            <c:ext xmlns:c16="http://schemas.microsoft.com/office/drawing/2014/chart" uri="{C3380CC4-5D6E-409C-BE32-E72D297353CC}">
              <c16:uniqueId val="{00000001-4F9D-46E9-A3F4-796CD28DB2BD}"/>
            </c:ext>
          </c:extLst>
        </c:ser>
        <c:ser>
          <c:idx val="2"/>
          <c:order val="2"/>
          <c:tx>
            <c:strRef>
              <c:f>'All Pivot'!$N$28</c:f>
              <c:strCache>
                <c:ptCount val="1"/>
                <c:pt idx="0">
                  <c:v>Withdrawn/Withheld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'All Pivot'!$O$25:$P$25</c:f>
              <c:strCache>
                <c:ptCount val="2"/>
                <c:pt idx="0">
                  <c:v>Post-Meeting</c:v>
                </c:pt>
                <c:pt idx="1">
                  <c:v>Pre-Meeting</c:v>
                </c:pt>
              </c:strCache>
            </c:strRef>
          </c:cat>
          <c:val>
            <c:numRef>
              <c:f>'All Pivot'!$O$28:$P$28</c:f>
              <c:numCache>
                <c:formatCode>General</c:formatCode>
                <c:ptCount val="2"/>
                <c:pt idx="0">
                  <c:v>3</c:v>
                </c:pt>
              </c:numCache>
            </c:numRef>
          </c:val>
          <c:extLst>
            <c:ext xmlns:c16="http://schemas.microsoft.com/office/drawing/2014/chart" uri="{C3380CC4-5D6E-409C-BE32-E72D297353CC}">
              <c16:uniqueId val="{00000002-4F9D-46E9-A3F4-796CD28DB2BD}"/>
            </c:ext>
          </c:extLst>
        </c:ser>
        <c:dLbls>
          <c:dLblPos val="ctr"/>
          <c:showLegendKey val="0"/>
          <c:showVal val="1"/>
          <c:showCatName val="0"/>
          <c:showSerName val="0"/>
          <c:showPercent val="0"/>
          <c:showBubbleSize val="0"/>
        </c:dLbls>
        <c:gapWidth val="150"/>
        <c:overlap val="100"/>
        <c:axId val="1251529551"/>
        <c:axId val="1211775295"/>
      </c:barChart>
      <c:catAx>
        <c:axId val="125152955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11775295"/>
        <c:crosses val="autoZero"/>
        <c:auto val="1"/>
        <c:lblAlgn val="ctr"/>
        <c:lblOffset val="100"/>
        <c:noMultiLvlLbl val="0"/>
      </c:catAx>
      <c:valAx>
        <c:axId val="1211775295"/>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5152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Section Citations/Program</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'All Pivot'!$B$54</c:f>
              <c:strCache>
                <c:ptCount val="1"/>
                <c:pt idx="0">
                  <c:v>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'All Pivot'!$A$55:$A$59</c:f>
              <c:strCache>
                <c:ptCount val="5"/>
                <c:pt idx="0">
                  <c:v>Withdrawn</c:v>
                </c:pt>
                <c:pt idx="1">
                  <c:v>Continued</c:v>
                </c:pt>
                <c:pt idx="2">
                  <c:v>Probation</c:v>
                </c:pt>
                <c:pt idx="3">
                  <c:v>Provisional+Probation</c:v>
                </c:pt>
                <c:pt idx="4">
                  <c:v>Provisional</c:v>
                </c:pt>
              </c:strCache>
            </c:strRef>
          </c:cat>
          <c:val>
            <c:numRef>
              <c:f>'All Pivot'!$B$55:$B$59</c:f>
              <c:numCache>
                <c:formatCode>0.00</c:formatCode>
                <c:ptCount val="5"/>
                <c:pt idx="0">
                  <c:v>3.6666666666666665</c:v>
                </c:pt>
                <c:pt idx="1">
                  <c:v>0.58333333333333337</c:v>
                </c:pt>
                <c:pt idx="2">
                  <c:v>2</c:v>
                </c:pt>
                <c:pt idx="3">
                  <c:v>6</c:v>
                </c:pt>
                <c:pt idx="4">
                  <c:v>1.2916666666666667</c:v>
                </c:pt>
              </c:numCache>
            </c:numRef>
          </c:val>
          <c:extLst>
            <c:ext xmlns:c16="http://schemas.microsoft.com/office/drawing/2014/chart" uri="{C3380CC4-5D6E-409C-BE32-E72D297353CC}">
              <c16:uniqueId val="{00000000-72C7-44AA-A31B-935A2AAEB6FD}"/>
            </c:ext>
          </c:extLst>
        </c:ser>
        <c:ser>
          <c:idx val="1"/>
          <c:order val="1"/>
          <c:tx>
            <c:strRef>
              <c:f>'All Pivot'!$C$54</c:f>
              <c:strCache>
                <c:ptCount val="1"/>
                <c:pt idx="0">
                  <c:v>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'All Pivot'!$A$55:$A$59</c:f>
              <c:strCache>
                <c:ptCount val="5"/>
                <c:pt idx="0">
                  <c:v>Withdrawn</c:v>
                </c:pt>
                <c:pt idx="1">
                  <c:v>Continued</c:v>
                </c:pt>
                <c:pt idx="2">
                  <c:v>Probation</c:v>
                </c:pt>
                <c:pt idx="3">
                  <c:v>Provisional+Probation</c:v>
                </c:pt>
                <c:pt idx="4">
                  <c:v>Provisional</c:v>
                </c:pt>
              </c:strCache>
            </c:strRef>
          </c:cat>
          <c:val>
            <c:numRef>
              <c:f>'All Pivot'!$C$55:$C$59</c:f>
              <c:numCache>
                <c:formatCode>0.00</c:formatCode>
                <c:ptCount val="5"/>
                <c:pt idx="0">
                  <c:v>6.666666666666667</c:v>
                </c:pt>
                <c:pt idx="1">
                  <c:v>1.5416666666666667</c:v>
                </c:pt>
                <c:pt idx="2">
                  <c:v>1.1428571428571428</c:v>
                </c:pt>
                <c:pt idx="3">
                  <c:v>8.8333333333333339</c:v>
                </c:pt>
                <c:pt idx="4">
                  <c:v>2.875</c:v>
                </c:pt>
              </c:numCache>
            </c:numRef>
          </c:val>
          <c:extLst>
            <c:ext xmlns:c16="http://schemas.microsoft.com/office/drawing/2014/chart" uri="{C3380CC4-5D6E-409C-BE32-E72D297353CC}">
              <c16:uniqueId val="{00000001-72C7-44AA-A31B-935A2AAEB6FD}"/>
            </c:ext>
          </c:extLst>
        </c:ser>
        <c:ser>
          <c:idx val="2"/>
          <c:order val="2"/>
          <c:tx>
            <c:strRef>
              <c:f>'All Pivot'!$D$54</c:f>
              <c:strCache>
                <c:ptCount val="1"/>
                <c:pt idx="0">
                  <c:v>C</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'All Pivot'!$A$55:$A$59</c:f>
              <c:strCache>
                <c:ptCount val="5"/>
                <c:pt idx="0">
                  <c:v>Withdrawn</c:v>
                </c:pt>
                <c:pt idx="1">
                  <c:v>Continued</c:v>
                </c:pt>
                <c:pt idx="2">
                  <c:v>Probation</c:v>
                </c:pt>
                <c:pt idx="3">
                  <c:v>Provisional+Probation</c:v>
                </c:pt>
                <c:pt idx="4">
                  <c:v>Provisional</c:v>
                </c:pt>
              </c:strCache>
            </c:strRef>
          </c:cat>
          <c:val>
            <c:numRef>
              <c:f>'All Pivot'!$D$55:$D$59</c:f>
              <c:numCache>
                <c:formatCode>0.00</c:formatCode>
                <c:ptCount val="5"/>
                <c:pt idx="0">
                  <c:v>2.6666666666666665</c:v>
                </c:pt>
                <c:pt idx="1">
                  <c:v>0.875</c:v>
                </c:pt>
                <c:pt idx="2">
                  <c:v>4.2857142857142856</c:v>
                </c:pt>
                <c:pt idx="3">
                  <c:v>5.666666666666667</c:v>
                </c:pt>
                <c:pt idx="4">
                  <c:v>0.79166666666666663</c:v>
                </c:pt>
              </c:numCache>
            </c:numRef>
          </c:val>
          <c:extLst>
            <c:ext xmlns:c16="http://schemas.microsoft.com/office/drawing/2014/chart" uri="{C3380CC4-5D6E-409C-BE32-E72D297353CC}">
              <c16:uniqueId val="{00000002-72C7-44AA-A31B-935A2AAEB6FD}"/>
            </c:ext>
          </c:extLst>
        </c:ser>
        <c:ser>
          <c:idx val="3"/>
          <c:order val="3"/>
          <c:tx>
            <c:strRef>
              <c:f>'All Pivot'!$E$54</c:f>
              <c:strCache>
                <c:ptCount val="1"/>
                <c:pt idx="0">
                  <c:v>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'All Pivot'!$A$55:$A$59</c:f>
              <c:strCache>
                <c:ptCount val="5"/>
                <c:pt idx="0">
                  <c:v>Withdrawn</c:v>
                </c:pt>
                <c:pt idx="1">
                  <c:v>Continued</c:v>
                </c:pt>
                <c:pt idx="2">
                  <c:v>Probation</c:v>
                </c:pt>
                <c:pt idx="3">
                  <c:v>Provisional+Probation</c:v>
                </c:pt>
                <c:pt idx="4">
                  <c:v>Provisional</c:v>
                </c:pt>
              </c:strCache>
            </c:strRef>
          </c:cat>
          <c:val>
            <c:numRef>
              <c:f>'All Pivot'!$E$55:$E$59</c:f>
              <c:numCache>
                <c:formatCode>General</c:formatCode>
                <c:ptCount val="5"/>
                <c:pt idx="0" formatCode="0.00">
                  <c:v>3.3333333333333335</c:v>
                </c:pt>
                <c:pt idx="4" formatCode="0.00">
                  <c:v>0.20833333333333334</c:v>
                </c:pt>
              </c:numCache>
            </c:numRef>
          </c:val>
          <c:extLst>
            <c:ext xmlns:c16="http://schemas.microsoft.com/office/drawing/2014/chart" uri="{C3380CC4-5D6E-409C-BE32-E72D297353CC}">
              <c16:uniqueId val="{00000003-72C7-44AA-A31B-935A2AAEB6FD}"/>
            </c:ext>
          </c:extLst>
        </c:ser>
        <c:ser>
          <c:idx val="4"/>
          <c:order val="4"/>
          <c:tx>
            <c:strRef>
              <c:f>'All Pivot'!$F$54</c:f>
              <c:strCache>
                <c:ptCount val="1"/>
                <c:pt idx="0">
                  <c: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'All Pivot'!$A$55:$A$59</c:f>
              <c:strCache>
                <c:ptCount val="5"/>
                <c:pt idx="0">
                  <c:v>Withdrawn</c:v>
                </c:pt>
                <c:pt idx="1">
                  <c:v>Continued</c:v>
                </c:pt>
                <c:pt idx="2">
                  <c:v>Probation</c:v>
                </c:pt>
                <c:pt idx="3">
                  <c:v>Provisional+Probation</c:v>
                </c:pt>
                <c:pt idx="4">
                  <c:v>Provisional</c:v>
                </c:pt>
              </c:strCache>
            </c:strRef>
          </c:cat>
          <c:val>
            <c:numRef>
              <c:f>'All Pivot'!$F$55:$F$59</c:f>
              <c:numCache>
                <c:formatCode>0.00</c:formatCode>
                <c:ptCount val="5"/>
                <c:pt idx="1">
                  <c:v>0.33333333333333331</c:v>
                </c:pt>
                <c:pt idx="2">
                  <c:v>0.42857142857142855</c:v>
                </c:pt>
                <c:pt idx="3">
                  <c:v>1</c:v>
                </c:pt>
                <c:pt idx="4">
                  <c:v>0.20833333333333334</c:v>
                </c:pt>
              </c:numCache>
            </c:numRef>
          </c:val>
          <c:extLst>
            <c:ext xmlns:c16="http://schemas.microsoft.com/office/drawing/2014/chart" uri="{C3380CC4-5D6E-409C-BE32-E72D297353CC}">
              <c16:uniqueId val="{00000004-72C7-44AA-A31B-935A2AAEB6FD}"/>
            </c:ext>
          </c:extLst>
        </c:ser>
        <c:dLbls>
          <c:showLegendKey val="0"/>
          <c:showVal val="0"/>
          <c:showCatName val="0"/>
          <c:showSerName val="0"/>
          <c:showPercent val="0"/>
          <c:showBubbleSize val="0"/>
        </c:dLbls>
        <c:gapWidth val="150"/>
        <c:overlap val="100"/>
        <c:axId val="436900991"/>
        <c:axId val="417120543"/>
      </c:barChart>
      <c:catAx>
        <c:axId val="43690099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17120543"/>
        <c:crosses val="autoZero"/>
        <c:auto val="1"/>
        <c:lblAlgn val="ctr"/>
        <c:lblOffset val="100"/>
        <c:noMultiLvlLbl val="0"/>
      </c:catAx>
      <c:valAx>
        <c:axId val="417120543"/>
        <c:scaling>
          <c:orientation val="minMax"/>
          <c:max val="22"/>
          <c:min val="0"/>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36900991"/>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Total Budget (n=52)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1"/>
          <c:order val="0"/>
          <c:tx>
            <c:strRef>
              <c:f>Budget!$K$1</c:f>
              <c:strCache>
                <c:ptCount val="1"/>
                <c:pt idx="0">
                  <c:v>Provisional (15)</c:v>
                </c:pt>
              </c:strCache>
            </c:strRef>
          </c:tx>
          <c:spPr>
            <a:ln w="9525" cap="rnd">
              <a:solidFill>
                <a:schemeClr val="accent2"/>
              </a:solidFill>
              <a:round/>
            </a:ln>
            <a:effectLst/>
          </c:spPr>
          <c:marker>
            <c:symbol val="none"/>
          </c:marker>
          <c:xVal>
            <c:numRef>
              <c:f>Budget!$H$2:$H$16</c:f>
              <c:numCache>
                <c:formatCode>General</c:formatCode>
                <c:ptCount val="15"/>
                <c:pt idx="0">
                  <c:v>633734</c:v>
                </c:pt>
                <c:pt idx="1">
                  <c:v>952581</c:v>
                </c:pt>
                <c:pt idx="2">
                  <c:v>1110238</c:v>
                </c:pt>
                <c:pt idx="3">
                  <c:v>1173978</c:v>
                </c:pt>
                <c:pt idx="4">
                  <c:v>1192625</c:v>
                </c:pt>
                <c:pt idx="5">
                  <c:v>1193684.25</c:v>
                </c:pt>
                <c:pt idx="6">
                  <c:v>1255297</c:v>
                </c:pt>
                <c:pt idx="7">
                  <c:v>1295221</c:v>
                </c:pt>
                <c:pt idx="8">
                  <c:v>1348874</c:v>
                </c:pt>
                <c:pt idx="9">
                  <c:v>1851400</c:v>
                </c:pt>
                <c:pt idx="10">
                  <c:v>1991968.125</c:v>
                </c:pt>
                <c:pt idx="11">
                  <c:v>2652496</c:v>
                </c:pt>
                <c:pt idx="12">
                  <c:v>3302806</c:v>
                </c:pt>
                <c:pt idx="13">
                  <c:v>3422000</c:v>
                </c:pt>
                <c:pt idx="14">
                  <c:v>3928418</c:v>
                </c:pt>
              </c:numCache>
            </c:numRef>
          </c:xVal>
          <c:yVal>
            <c:numRef>
              <c:f>Budget!$K$2:$K$16</c:f>
              <c:numCache>
                <c:formatCode>General</c:formatCode>
                <c:ptCount val="15"/>
                <c:pt idx="0">
                  <c:v>1.9622613194192459E-7</c:v>
                </c:pt>
                <c:pt idx="1">
                  <c:v>2.7461440160423098E-7</c:v>
                </c:pt>
                <c:pt idx="2">
                  <c:v>3.1200202488424361E-7</c:v>
                </c:pt>
                <c:pt idx="3">
                  <c:v>3.2615536528762552E-7</c:v>
                </c:pt>
                <c:pt idx="4">
                  <c:v>3.3015565656112778E-7</c:v>
                </c:pt>
                <c:pt idx="5">
                  <c:v>3.3038082317033625E-7</c:v>
                </c:pt>
                <c:pt idx="6">
                  <c:v>3.4306528067385218E-7</c:v>
                </c:pt>
                <c:pt idx="7">
                  <c:v>3.5081301424625125E-7</c:v>
                </c:pt>
                <c:pt idx="8">
                  <c:v>3.6057123862562462E-7</c:v>
                </c:pt>
                <c:pt idx="9">
                  <c:v>4.0393511155416226E-7</c:v>
                </c:pt>
                <c:pt idx="10">
                  <c:v>3.9807378014865054E-7</c:v>
                </c:pt>
                <c:pt idx="11">
                  <c:v>2.8328330838943744E-7</c:v>
                </c:pt>
                <c:pt idx="12">
                  <c:v>1.3085984656646376E-7</c:v>
                </c:pt>
                <c:pt idx="13">
                  <c:v>1.0836531528606674E-7</c:v>
                </c:pt>
                <c:pt idx="14">
                  <c:v>4.1329007255176899E-8</c:v>
                </c:pt>
              </c:numCache>
            </c:numRef>
          </c:yVal>
          <c:smooth val="1"/>
          <c:extLst>
            <c:ext xmlns:c16="http://schemas.microsoft.com/office/drawing/2014/chart" uri="{C3380CC4-5D6E-409C-BE32-E72D297353CC}">
              <c16:uniqueId val="{00000000-A54C-493D-A181-B4B7986F426F}"/>
            </c:ext>
          </c:extLst>
        </c:ser>
        <c:ser>
          <c:idx val="4"/>
          <c:order val="1"/>
          <c:tx>
            <c:strRef>
              <c:f>Budget!$AC$1</c:f>
              <c:strCache>
                <c:ptCount val="1"/>
                <c:pt idx="0">
                  <c:v>Prov+Prob (6)</c:v>
                </c:pt>
              </c:strCache>
            </c:strRef>
          </c:tx>
          <c:spPr>
            <a:ln w="9525" cap="rnd">
              <a:solidFill>
                <a:schemeClr val="accent5"/>
              </a:solidFill>
              <a:round/>
            </a:ln>
            <a:effectLst/>
          </c:spPr>
          <c:marker>
            <c:symbol val="none"/>
          </c:marker>
          <c:xVal>
            <c:numRef>
              <c:f>Budget!$Z$2:$Z$7</c:f>
              <c:numCache>
                <c:formatCode>General</c:formatCode>
                <c:ptCount val="6"/>
                <c:pt idx="0">
                  <c:v>488500</c:v>
                </c:pt>
                <c:pt idx="1">
                  <c:v>652300</c:v>
                </c:pt>
                <c:pt idx="2">
                  <c:v>2406403</c:v>
                </c:pt>
                <c:pt idx="3">
                  <c:v>2954950</c:v>
                </c:pt>
                <c:pt idx="4">
                  <c:v>4322723</c:v>
                </c:pt>
                <c:pt idx="5">
                  <c:v>5235180</c:v>
                </c:pt>
              </c:numCache>
            </c:numRef>
          </c:xVal>
          <c:yVal>
            <c:numRef>
              <c:f>Budget!$AC$2:$AC$7</c:f>
              <c:numCache>
                <c:formatCode>General</c:formatCode>
                <c:ptCount val="6"/>
                <c:pt idx="0">
                  <c:v>1.0418688337975367E-7</c:v>
                </c:pt>
                <c:pt idx="1">
                  <c:v>1.1667034745062668E-7</c:v>
                </c:pt>
                <c:pt idx="2">
                  <c:v>2.257620148844689E-7</c:v>
                </c:pt>
                <c:pt idx="3">
                  <c:v>2.2559956846299411E-7</c:v>
                </c:pt>
                <c:pt idx="4">
                  <c:v>1.4651011270751068E-7</c:v>
                </c:pt>
                <c:pt idx="5">
                  <c:v>7.8092446241116675E-8</c:v>
                </c:pt>
              </c:numCache>
            </c:numRef>
          </c:yVal>
          <c:smooth val="1"/>
          <c:extLst>
            <c:ext xmlns:c16="http://schemas.microsoft.com/office/drawing/2014/chart" uri="{C3380CC4-5D6E-409C-BE32-E72D297353CC}">
              <c16:uniqueId val="{00000001-A54C-493D-A181-B4B7986F426F}"/>
            </c:ext>
          </c:extLst>
        </c:ser>
        <c:ser>
          <c:idx val="3"/>
          <c:order val="2"/>
          <c:tx>
            <c:strRef>
              <c:f>Budget!$W$1</c:f>
              <c:strCache>
                <c:ptCount val="1"/>
                <c:pt idx="0">
                  <c:v>Probation (7)</c:v>
                </c:pt>
              </c:strCache>
            </c:strRef>
          </c:tx>
          <c:spPr>
            <a:ln w="9525" cap="rnd">
              <a:solidFill>
                <a:schemeClr val="accent4"/>
              </a:solidFill>
              <a:round/>
            </a:ln>
            <a:effectLst/>
          </c:spPr>
          <c:marker>
            <c:symbol val="none"/>
          </c:marker>
          <c:xVal>
            <c:numRef>
              <c:f>Budget!$T$2:$T$8</c:f>
              <c:numCache>
                <c:formatCode>General</c:formatCode>
                <c:ptCount val="7"/>
                <c:pt idx="0">
                  <c:v>1194762</c:v>
                </c:pt>
                <c:pt idx="1">
                  <c:v>1574326</c:v>
                </c:pt>
                <c:pt idx="2">
                  <c:v>1681096</c:v>
                </c:pt>
                <c:pt idx="3">
                  <c:v>1976266</c:v>
                </c:pt>
                <c:pt idx="4">
                  <c:v>2850000</c:v>
                </c:pt>
                <c:pt idx="5">
                  <c:v>3726000</c:v>
                </c:pt>
                <c:pt idx="6">
                  <c:v>5378317</c:v>
                </c:pt>
              </c:numCache>
            </c:numRef>
          </c:xVal>
          <c:yVal>
            <c:numRef>
              <c:f>Budget!$W$2:$W$8</c:f>
              <c:numCache>
                <c:formatCode>General</c:formatCode>
                <c:ptCount val="7"/>
                <c:pt idx="0">
                  <c:v>1.6884362553200645E-7</c:v>
                </c:pt>
                <c:pt idx="1">
                  <c:v>2.163404054996452E-7</c:v>
                </c:pt>
                <c:pt idx="2">
                  <c:v>2.2881669472526792E-7</c:v>
                </c:pt>
                <c:pt idx="3">
                  <c:v>2.5897046362423865E-7</c:v>
                </c:pt>
                <c:pt idx="4">
                  <c:v>2.8556970132917417E-7</c:v>
                </c:pt>
                <c:pt idx="5">
                  <c:v>2.1046095069619742E-7</c:v>
                </c:pt>
                <c:pt idx="6">
                  <c:v>3.943667665586896E-8</c:v>
                </c:pt>
              </c:numCache>
            </c:numRef>
          </c:yVal>
          <c:smooth val="1"/>
          <c:extLst>
            <c:ext xmlns:c16="http://schemas.microsoft.com/office/drawing/2014/chart" uri="{C3380CC4-5D6E-409C-BE32-E72D297353CC}">
              <c16:uniqueId val="{00000002-A54C-493D-A181-B4B7986F426F}"/>
            </c:ext>
          </c:extLst>
        </c:ser>
        <c:ser>
          <c:idx val="0"/>
          <c:order val="3"/>
          <c:tx>
            <c:strRef>
              <c:f>Budget!$E$1</c:f>
              <c:strCache>
                <c:ptCount val="1"/>
                <c:pt idx="0">
                  <c:v>Continued (24)</c:v>
                </c:pt>
              </c:strCache>
            </c:strRef>
          </c:tx>
          <c:spPr>
            <a:ln w="9525" cap="rnd">
              <a:solidFill>
                <a:schemeClr val="accent1"/>
              </a:solidFill>
              <a:round/>
            </a:ln>
            <a:effectLst/>
          </c:spPr>
          <c:marker>
            <c:symbol val="none"/>
          </c:marker>
          <c:xVal>
            <c:numRef>
              <c:f>Budget!$B$2:$B$25</c:f>
              <c:numCache>
                <c:formatCode>General</c:formatCode>
                <c:ptCount val="24"/>
                <c:pt idx="0">
                  <c:v>934945</c:v>
                </c:pt>
                <c:pt idx="1">
                  <c:v>1026675</c:v>
                </c:pt>
                <c:pt idx="2">
                  <c:v>1437427</c:v>
                </c:pt>
                <c:pt idx="3">
                  <c:v>1584191</c:v>
                </c:pt>
                <c:pt idx="4">
                  <c:v>1635378</c:v>
                </c:pt>
                <c:pt idx="5">
                  <c:v>1659430</c:v>
                </c:pt>
                <c:pt idx="6">
                  <c:v>1830757</c:v>
                </c:pt>
                <c:pt idx="7">
                  <c:v>1896698</c:v>
                </c:pt>
                <c:pt idx="8">
                  <c:v>2178643</c:v>
                </c:pt>
                <c:pt idx="9">
                  <c:v>2323249</c:v>
                </c:pt>
                <c:pt idx="10">
                  <c:v>2378969</c:v>
                </c:pt>
                <c:pt idx="11">
                  <c:v>2459533.75</c:v>
                </c:pt>
                <c:pt idx="12">
                  <c:v>2464438</c:v>
                </c:pt>
                <c:pt idx="13">
                  <c:v>2586474</c:v>
                </c:pt>
                <c:pt idx="14">
                  <c:v>2606749</c:v>
                </c:pt>
                <c:pt idx="15">
                  <c:v>2954670</c:v>
                </c:pt>
                <c:pt idx="16">
                  <c:v>3140855</c:v>
                </c:pt>
                <c:pt idx="17">
                  <c:v>3218020</c:v>
                </c:pt>
                <c:pt idx="18">
                  <c:v>3299575</c:v>
                </c:pt>
                <c:pt idx="19">
                  <c:v>4218058</c:v>
                </c:pt>
                <c:pt idx="20">
                  <c:v>5047369</c:v>
                </c:pt>
                <c:pt idx="21">
                  <c:v>5301076</c:v>
                </c:pt>
                <c:pt idx="22">
                  <c:v>5322194</c:v>
                </c:pt>
                <c:pt idx="23">
                  <c:v>6992340</c:v>
                </c:pt>
              </c:numCache>
            </c:numRef>
          </c:xVal>
          <c:yVal>
            <c:numRef>
              <c:f>Budget!$E$2:$E$25</c:f>
              <c:numCache>
                <c:formatCode>General</c:formatCode>
                <c:ptCount val="24"/>
                <c:pt idx="0">
                  <c:v>1.1676725568144809E-7</c:v>
                </c:pt>
                <c:pt idx="1">
                  <c:v>1.2617518613607927E-7</c:v>
                </c:pt>
                <c:pt idx="2">
                  <c:v>1.7039439780462452E-7</c:v>
                </c:pt>
                <c:pt idx="3">
                  <c:v>1.8623645469010409E-7</c:v>
                </c:pt>
                <c:pt idx="4">
                  <c:v>1.9166301706628946E-7</c:v>
                </c:pt>
                <c:pt idx="5">
                  <c:v>1.9418795283506586E-7</c:v>
                </c:pt>
                <c:pt idx="6">
                  <c:v>2.1155944157772338E-7</c:v>
                </c:pt>
                <c:pt idx="7">
                  <c:v>2.178822872344007E-7</c:v>
                </c:pt>
                <c:pt idx="8">
                  <c:v>2.4171386103317059E-7</c:v>
                </c:pt>
                <c:pt idx="9">
                  <c:v>2.5140984755538672E-7</c:v>
                </c:pt>
                <c:pt idx="10">
                  <c:v>2.5460730113464555E-7</c:v>
                </c:pt>
                <c:pt idx="11">
                  <c:v>2.586613452588463E-7</c:v>
                </c:pt>
                <c:pt idx="12">
                  <c:v>2.5888573418095927E-7</c:v>
                </c:pt>
                <c:pt idx="13">
                  <c:v>2.6361011671329117E-7</c:v>
                </c:pt>
                <c:pt idx="14">
                  <c:v>2.642313746568742E-7</c:v>
                </c:pt>
                <c:pt idx="15">
                  <c:v>2.6729027674786397E-7</c:v>
                </c:pt>
                <c:pt idx="16">
                  <c:v>2.6297867017671006E-7</c:v>
                </c:pt>
                <c:pt idx="17">
                  <c:v>2.600180334201765E-7</c:v>
                </c:pt>
                <c:pt idx="18">
                  <c:v>2.5617640583326802E-7</c:v>
                </c:pt>
                <c:pt idx="19">
                  <c:v>1.7611377014538799E-7</c:v>
                </c:pt>
                <c:pt idx="20">
                  <c:v>9.0555046877294047E-8</c:v>
                </c:pt>
                <c:pt idx="21">
                  <c:v>6.9443362869164037E-8</c:v>
                </c:pt>
                <c:pt idx="22">
                  <c:v>6.7836997624819256E-8</c:v>
                </c:pt>
                <c:pt idx="23">
                  <c:v>5.6367045462746444E-9</c:v>
                </c:pt>
              </c:numCache>
            </c:numRef>
          </c:yVal>
          <c:smooth val="1"/>
          <c:extLst>
            <c:ext xmlns:c16="http://schemas.microsoft.com/office/drawing/2014/chart" uri="{C3380CC4-5D6E-409C-BE32-E72D297353CC}">
              <c16:uniqueId val="{00000003-A54C-493D-A181-B4B7986F426F}"/>
            </c:ext>
          </c:extLst>
        </c:ser>
        <c:dLbls>
          <c:showLegendKey val="0"/>
          <c:showVal val="0"/>
          <c:showCatName val="0"/>
          <c:showSerName val="0"/>
          <c:showPercent val="0"/>
          <c:showBubbleSize val="0"/>
        </c:dLbls>
        <c:axId val="1553957536"/>
        <c:axId val="1553960448"/>
      </c:scatterChart>
      <c:valAx>
        <c:axId val="1553957536"/>
        <c:scaling>
          <c:orientation val="minMax"/>
        </c:scaling>
        <c:delete val="0"/>
        <c:axPos val="b"/>
        <c:majorGridlines>
          <c:spPr>
            <a:ln w="9525" cap="flat" cmpd="sng" algn="ctr">
              <a:solidFill>
                <a:schemeClr val="tx2">
                  <a:lumMod val="15000"/>
                  <a:lumOff val="85000"/>
                </a:schemeClr>
              </a:solidFill>
              <a:round/>
            </a:ln>
            <a:effectLst/>
          </c:spPr>
        </c:majorGridlines>
        <c:numFmt formatCode="&quot;$&quot;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3960448"/>
        <c:crosses val="autoZero"/>
        <c:crossBetween val="midCat"/>
      </c:valAx>
      <c:valAx>
        <c:axId val="15539604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39575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Operational Budget (n=49)</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1"/>
          <c:order val="0"/>
          <c:tx>
            <c:strRef>
              <c:f>Budget!$K$28</c:f>
              <c:strCache>
                <c:ptCount val="1"/>
                <c:pt idx="0">
                  <c:v>Provisional (15)</c:v>
                </c:pt>
              </c:strCache>
            </c:strRef>
          </c:tx>
          <c:spPr>
            <a:ln w="9525" cap="rnd">
              <a:solidFill>
                <a:schemeClr val="accent2"/>
              </a:solidFill>
              <a:round/>
            </a:ln>
            <a:effectLst/>
          </c:spPr>
          <c:marker>
            <c:symbol val="none"/>
          </c:marker>
          <c:xVal>
            <c:numRef>
              <c:f>Budget!$H$29:$H$43</c:f>
              <c:numCache>
                <c:formatCode>General</c:formatCode>
                <c:ptCount val="15"/>
                <c:pt idx="0">
                  <c:v>15000</c:v>
                </c:pt>
                <c:pt idx="1">
                  <c:v>48200</c:v>
                </c:pt>
                <c:pt idx="2">
                  <c:v>101948</c:v>
                </c:pt>
                <c:pt idx="3">
                  <c:v>103500</c:v>
                </c:pt>
                <c:pt idx="4">
                  <c:v>131521.671875</c:v>
                </c:pt>
                <c:pt idx="5">
                  <c:v>143865</c:v>
                </c:pt>
                <c:pt idx="6">
                  <c:v>154010</c:v>
                </c:pt>
                <c:pt idx="7">
                  <c:v>200704</c:v>
                </c:pt>
                <c:pt idx="8">
                  <c:v>213678</c:v>
                </c:pt>
                <c:pt idx="9">
                  <c:v>250140</c:v>
                </c:pt>
                <c:pt idx="10">
                  <c:v>288960</c:v>
                </c:pt>
                <c:pt idx="11">
                  <c:v>322685</c:v>
                </c:pt>
                <c:pt idx="12">
                  <c:v>404900</c:v>
                </c:pt>
                <c:pt idx="13">
                  <c:v>579000</c:v>
                </c:pt>
                <c:pt idx="14">
                  <c:v>1368943</c:v>
                </c:pt>
              </c:numCache>
            </c:numRef>
          </c:xVal>
          <c:yVal>
            <c:numRef>
              <c:f>Budget!$K$29:$K$43</c:f>
              <c:numCache>
                <c:formatCode>General</c:formatCode>
                <c:ptCount val="15"/>
                <c:pt idx="0">
                  <c:v>8.6450840138853859E-7</c:v>
                </c:pt>
                <c:pt idx="1">
                  <c:v>9.3906022611363515E-7</c:v>
                </c:pt>
                <c:pt idx="2">
                  <c:v>1.0495635625560119E-6</c:v>
                </c:pt>
                <c:pt idx="3">
                  <c:v>1.0525024240681936E-6</c:v>
                </c:pt>
                <c:pt idx="4">
                  <c:v>1.1025623922838604E-6</c:v>
                </c:pt>
                <c:pt idx="5">
                  <c:v>1.1226462618712548E-6</c:v>
                </c:pt>
                <c:pt idx="6">
                  <c:v>1.1381668214560031E-6</c:v>
                </c:pt>
                <c:pt idx="7">
                  <c:v>1.1969100558484548E-6</c:v>
                </c:pt>
                <c:pt idx="8">
                  <c:v>1.2092152795510284E-6</c:v>
                </c:pt>
                <c:pt idx="9">
                  <c:v>1.233647656501968E-6</c:v>
                </c:pt>
                <c:pt idx="10">
                  <c:v>1.2424677665704732E-6</c:v>
                </c:pt>
                <c:pt idx="11">
                  <c:v>1.2354352542873981E-6</c:v>
                </c:pt>
                <c:pt idx="12">
                  <c:v>1.1634128944316382E-6</c:v>
                </c:pt>
                <c:pt idx="13">
                  <c:v>8.2509539999333627E-7</c:v>
                </c:pt>
                <c:pt idx="14">
                  <c:v>4.3194647694698569E-9</c:v>
                </c:pt>
              </c:numCache>
            </c:numRef>
          </c:yVal>
          <c:smooth val="1"/>
          <c:extLst>
            <c:ext xmlns:c16="http://schemas.microsoft.com/office/drawing/2014/chart" uri="{C3380CC4-5D6E-409C-BE32-E72D297353CC}">
              <c16:uniqueId val="{00000000-F4D1-4CAA-AE02-28CD4671E284}"/>
            </c:ext>
          </c:extLst>
        </c:ser>
        <c:ser>
          <c:idx val="4"/>
          <c:order val="1"/>
          <c:tx>
            <c:strRef>
              <c:f>Budget!$AC$28</c:f>
              <c:strCache>
                <c:ptCount val="1"/>
                <c:pt idx="0">
                  <c:v>Prov+Prob (6)</c:v>
                </c:pt>
              </c:strCache>
            </c:strRef>
          </c:tx>
          <c:spPr>
            <a:ln w="9525" cap="rnd">
              <a:solidFill>
                <a:schemeClr val="accent5"/>
              </a:solidFill>
              <a:round/>
            </a:ln>
            <a:effectLst/>
          </c:spPr>
          <c:marker>
            <c:symbol val="none"/>
          </c:marker>
          <c:xVal>
            <c:numRef>
              <c:f>Budget!$Z$29:$Z$34</c:f>
              <c:numCache>
                <c:formatCode>General</c:formatCode>
                <c:ptCount val="6"/>
                <c:pt idx="0">
                  <c:v>103000</c:v>
                </c:pt>
                <c:pt idx="1">
                  <c:v>277714</c:v>
                </c:pt>
                <c:pt idx="2">
                  <c:v>334714</c:v>
                </c:pt>
                <c:pt idx="3">
                  <c:v>644340</c:v>
                </c:pt>
                <c:pt idx="4">
                  <c:v>721900</c:v>
                </c:pt>
                <c:pt idx="5">
                  <c:v>783133</c:v>
                </c:pt>
              </c:numCache>
            </c:numRef>
          </c:xVal>
          <c:yVal>
            <c:numRef>
              <c:f>Budget!$AC$29:$AC$34</c:f>
              <c:numCache>
                <c:formatCode>General</c:formatCode>
                <c:ptCount val="6"/>
                <c:pt idx="0">
                  <c:v>5.2525176118484038E-7</c:v>
                </c:pt>
                <c:pt idx="1">
                  <c:v>1.1560134653826819E-6</c:v>
                </c:pt>
                <c:pt idx="2">
                  <c:v>1.3478173220558948E-6</c:v>
                </c:pt>
                <c:pt idx="3">
                  <c:v>1.2709478453565793E-6</c:v>
                </c:pt>
                <c:pt idx="4">
                  <c:v>9.8898532638434025E-7</c:v>
                </c:pt>
                <c:pt idx="5">
                  <c:v>7.5886087469293426E-7</c:v>
                </c:pt>
              </c:numCache>
            </c:numRef>
          </c:yVal>
          <c:smooth val="1"/>
          <c:extLst>
            <c:ext xmlns:c16="http://schemas.microsoft.com/office/drawing/2014/chart" uri="{C3380CC4-5D6E-409C-BE32-E72D297353CC}">
              <c16:uniqueId val="{00000001-F4D1-4CAA-AE02-28CD4671E284}"/>
            </c:ext>
          </c:extLst>
        </c:ser>
        <c:ser>
          <c:idx val="3"/>
          <c:order val="2"/>
          <c:tx>
            <c:strRef>
              <c:f>Budget!$W$28</c:f>
              <c:strCache>
                <c:ptCount val="1"/>
                <c:pt idx="0">
                  <c:v>Probation (7)</c:v>
                </c:pt>
              </c:strCache>
            </c:strRef>
          </c:tx>
          <c:spPr>
            <a:ln w="9525" cap="rnd">
              <a:solidFill>
                <a:schemeClr val="accent4"/>
              </a:solidFill>
              <a:round/>
            </a:ln>
            <a:effectLst/>
          </c:spPr>
          <c:marker>
            <c:symbol val="none"/>
          </c:marker>
          <c:xVal>
            <c:numRef>
              <c:f>Budget!$T$29:$T$35</c:f>
              <c:numCache>
                <c:formatCode>General</c:formatCode>
                <c:ptCount val="7"/>
                <c:pt idx="0">
                  <c:v>46230</c:v>
                </c:pt>
                <c:pt idx="1">
                  <c:v>96150</c:v>
                </c:pt>
                <c:pt idx="2">
                  <c:v>167134</c:v>
                </c:pt>
                <c:pt idx="3">
                  <c:v>175635</c:v>
                </c:pt>
                <c:pt idx="4">
                  <c:v>273489</c:v>
                </c:pt>
                <c:pt idx="5">
                  <c:v>278729</c:v>
                </c:pt>
                <c:pt idx="6">
                  <c:v>899274</c:v>
                </c:pt>
              </c:numCache>
            </c:numRef>
          </c:xVal>
          <c:yVal>
            <c:numRef>
              <c:f>Budget!$W$29:$W$35</c:f>
              <c:numCache>
                <c:formatCode>General</c:formatCode>
                <c:ptCount val="7"/>
                <c:pt idx="0">
                  <c:v>1.0304829734152082E-6</c:v>
                </c:pt>
                <c:pt idx="1">
                  <c:v>1.1911499151591723E-6</c:v>
                </c:pt>
                <c:pt idx="2">
                  <c:v>1.3775861243410394E-6</c:v>
                </c:pt>
                <c:pt idx="3">
                  <c:v>1.3951124275945075E-6</c:v>
                </c:pt>
                <c:pt idx="4">
                  <c:v>1.4992913483646955E-6</c:v>
                </c:pt>
                <c:pt idx="5">
                  <c:v>1.4993528306118826E-6</c:v>
                </c:pt>
                <c:pt idx="6">
                  <c:v>9.7020337028272566E-8</c:v>
                </c:pt>
              </c:numCache>
            </c:numRef>
          </c:yVal>
          <c:smooth val="1"/>
          <c:extLst>
            <c:ext xmlns:c16="http://schemas.microsoft.com/office/drawing/2014/chart" uri="{C3380CC4-5D6E-409C-BE32-E72D297353CC}">
              <c16:uniqueId val="{00000002-F4D1-4CAA-AE02-28CD4671E284}"/>
            </c:ext>
          </c:extLst>
        </c:ser>
        <c:ser>
          <c:idx val="0"/>
          <c:order val="3"/>
          <c:tx>
            <c:strRef>
              <c:f>Budget!$E$28</c:f>
              <c:strCache>
                <c:ptCount val="1"/>
                <c:pt idx="0">
                  <c:v>Continued (21)</c:v>
                </c:pt>
              </c:strCache>
            </c:strRef>
          </c:tx>
          <c:spPr>
            <a:ln w="9525" cap="rnd">
              <a:solidFill>
                <a:schemeClr val="accent1"/>
              </a:solidFill>
              <a:round/>
            </a:ln>
            <a:effectLst/>
          </c:spPr>
          <c:marker>
            <c:symbol val="none"/>
          </c:marker>
          <c:xVal>
            <c:numRef>
              <c:f>Budget!$B$29:$B$49</c:f>
              <c:numCache>
                <c:formatCode>General</c:formatCode>
                <c:ptCount val="21"/>
                <c:pt idx="0">
                  <c:v>69280</c:v>
                </c:pt>
                <c:pt idx="1">
                  <c:v>70639</c:v>
                </c:pt>
                <c:pt idx="2">
                  <c:v>81656</c:v>
                </c:pt>
                <c:pt idx="3">
                  <c:v>123282</c:v>
                </c:pt>
                <c:pt idx="4">
                  <c:v>153565</c:v>
                </c:pt>
                <c:pt idx="5">
                  <c:v>212176</c:v>
                </c:pt>
                <c:pt idx="6">
                  <c:v>234000</c:v>
                </c:pt>
                <c:pt idx="7">
                  <c:v>250257</c:v>
                </c:pt>
                <c:pt idx="8">
                  <c:v>268184</c:v>
                </c:pt>
                <c:pt idx="9">
                  <c:v>351132</c:v>
                </c:pt>
                <c:pt idx="10">
                  <c:v>376000</c:v>
                </c:pt>
                <c:pt idx="11">
                  <c:v>380417</c:v>
                </c:pt>
                <c:pt idx="12">
                  <c:v>413530</c:v>
                </c:pt>
                <c:pt idx="13">
                  <c:v>469163</c:v>
                </c:pt>
                <c:pt idx="14">
                  <c:v>539490</c:v>
                </c:pt>
                <c:pt idx="15">
                  <c:v>558141</c:v>
                </c:pt>
                <c:pt idx="16">
                  <c:v>560100</c:v>
                </c:pt>
                <c:pt idx="17">
                  <c:v>606304</c:v>
                </c:pt>
                <c:pt idx="18">
                  <c:v>620080</c:v>
                </c:pt>
                <c:pt idx="19">
                  <c:v>689078</c:v>
                </c:pt>
                <c:pt idx="20">
                  <c:v>1138410</c:v>
                </c:pt>
              </c:numCache>
            </c:numRef>
          </c:xVal>
          <c:yVal>
            <c:numRef>
              <c:f>Budget!$E$29:$E$49</c:f>
              <c:numCache>
                <c:formatCode>General</c:formatCode>
                <c:ptCount val="21"/>
                <c:pt idx="0">
                  <c:v>7.1192416337863982E-7</c:v>
                </c:pt>
                <c:pt idx="1">
                  <c:v>7.167221586464066E-7</c:v>
                </c:pt>
                <c:pt idx="2">
                  <c:v>7.5603153016267021E-7</c:v>
                </c:pt>
                <c:pt idx="3">
                  <c:v>9.0945258738642235E-7</c:v>
                </c:pt>
                <c:pt idx="4">
                  <c:v>1.0228805616265499E-6</c:v>
                </c:pt>
                <c:pt idx="5">
                  <c:v>1.2333364000702364E-6</c:v>
                </c:pt>
                <c:pt idx="6">
                  <c:v>1.3044543473875488E-6</c:v>
                </c:pt>
                <c:pt idx="7">
                  <c:v>1.35357298552565E-6</c:v>
                </c:pt>
                <c:pt idx="8">
                  <c:v>1.4032036757340284E-6</c:v>
                </c:pt>
                <c:pt idx="9">
                  <c:v>1.5535211789513647E-6</c:v>
                </c:pt>
                <c:pt idx="10">
                  <c:v>1.5687090052365939E-6</c:v>
                </c:pt>
                <c:pt idx="11">
                  <c:v>1.5698474635082942E-6</c:v>
                </c:pt>
                <c:pt idx="12">
                  <c:v>1.5632783081522099E-6</c:v>
                </c:pt>
                <c:pt idx="13">
                  <c:v>1.4940241811314211E-6</c:v>
                </c:pt>
                <c:pt idx="14">
                  <c:v>1.3172354861044331E-6</c:v>
                </c:pt>
                <c:pt idx="15">
                  <c:v>1.2576859757498002E-6</c:v>
                </c:pt>
                <c:pt idx="16">
                  <c:v>1.251198001707364E-6</c:v>
                </c:pt>
                <c:pt idx="17">
                  <c:v>1.0885747696671216E-6</c:v>
                </c:pt>
                <c:pt idx="18">
                  <c:v>1.0376433450856643E-6</c:v>
                </c:pt>
                <c:pt idx="19">
                  <c:v>7.8089859958902302E-7</c:v>
                </c:pt>
                <c:pt idx="20">
                  <c:v>2.0168372269114585E-8</c:v>
                </c:pt>
              </c:numCache>
            </c:numRef>
          </c:yVal>
          <c:smooth val="1"/>
          <c:extLst>
            <c:ext xmlns:c16="http://schemas.microsoft.com/office/drawing/2014/chart" uri="{C3380CC4-5D6E-409C-BE32-E72D297353CC}">
              <c16:uniqueId val="{00000003-F4D1-4CAA-AE02-28CD4671E284}"/>
            </c:ext>
          </c:extLst>
        </c:ser>
        <c:dLbls>
          <c:showLegendKey val="0"/>
          <c:showVal val="0"/>
          <c:showCatName val="0"/>
          <c:showSerName val="0"/>
          <c:showPercent val="0"/>
          <c:showBubbleSize val="0"/>
        </c:dLbls>
        <c:axId val="1288715920"/>
        <c:axId val="1288715504"/>
      </c:scatterChart>
      <c:valAx>
        <c:axId val="1288715920"/>
        <c:scaling>
          <c:orientation val="minMax"/>
        </c:scaling>
        <c:delete val="0"/>
        <c:axPos val="b"/>
        <c:majorGridlines>
          <c:spPr>
            <a:ln w="9525" cap="flat" cmpd="sng" algn="ctr">
              <a:solidFill>
                <a:schemeClr val="tx2">
                  <a:lumMod val="15000"/>
                  <a:lumOff val="85000"/>
                </a:schemeClr>
              </a:solidFill>
              <a:round/>
            </a:ln>
            <a:effectLst/>
          </c:spPr>
        </c:majorGridlines>
        <c:numFmt formatCode="&quot;$&quot;0.0,,&quot;M&quot;"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88715504"/>
        <c:crosses val="autoZero"/>
        <c:crossBetween val="midCat"/>
      </c:valAx>
      <c:valAx>
        <c:axId val="12887155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0E+0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88715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 Personnel Makeup</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percentStacked"/>
        <c:varyColors val="0"/>
        <c:ser>
          <c:idx val="0"/>
          <c:order val="0"/>
          <c:tx>
            <c:strRef>
              <c:f>'F Pivot'!$J$50</c:f>
              <c:strCache>
                <c:ptCount val="1"/>
                <c:pt idx="0">
                  <c:v>Program Director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Pivot'!$J$51:$J$54</c:f>
              <c:numCache>
                <c:formatCode>0%</c:formatCode>
                <c:ptCount val="4"/>
                <c:pt idx="0">
                  <c:v>7.2784810126582278E-2</c:v>
                </c:pt>
                <c:pt idx="1">
                  <c:v>7.9545454545454544E-2</c:v>
                </c:pt>
                <c:pt idx="2">
                  <c:v>8.3333333333333329E-2</c:v>
                </c:pt>
                <c:pt idx="3">
                  <c:v>0.10204081632653061</c:v>
                </c:pt>
              </c:numCache>
            </c:numRef>
          </c:val>
          <c:extLst>
            <c:ext xmlns:c16="http://schemas.microsoft.com/office/drawing/2014/chart" uri="{C3380CC4-5D6E-409C-BE32-E72D297353CC}">
              <c16:uniqueId val="{00000000-22B5-4C65-AFE9-35A6C8339CE3}"/>
            </c:ext>
          </c:extLst>
        </c:ser>
        <c:ser>
          <c:idx val="1"/>
          <c:order val="1"/>
          <c:tx>
            <c:strRef>
              <c:f>'F Pivot'!$K$50</c:f>
              <c:strCache>
                <c:ptCount val="1"/>
                <c:pt idx="0">
                  <c:v>Medical Director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Pivot'!$K$51:$K$54</c:f>
              <c:numCache>
                <c:formatCode>0%</c:formatCode>
                <c:ptCount val="4"/>
                <c:pt idx="0">
                  <c:v>7.2784810126582278E-2</c:v>
                </c:pt>
                <c:pt idx="1">
                  <c:v>7.9545454545454544E-2</c:v>
                </c:pt>
                <c:pt idx="2">
                  <c:v>0.1111111111111111</c:v>
                </c:pt>
                <c:pt idx="3">
                  <c:v>0.10204081632653061</c:v>
                </c:pt>
              </c:numCache>
            </c:numRef>
          </c:val>
          <c:extLst>
            <c:ext xmlns:c16="http://schemas.microsoft.com/office/drawing/2014/chart" uri="{C3380CC4-5D6E-409C-BE32-E72D297353CC}">
              <c16:uniqueId val="{00000001-22B5-4C65-AFE9-35A6C8339CE3}"/>
            </c:ext>
          </c:extLst>
        </c:ser>
        <c:ser>
          <c:idx val="2"/>
          <c:order val="2"/>
          <c:tx>
            <c:strRef>
              <c:f>'F Pivot'!$L$50</c:f>
              <c:strCache>
                <c:ptCount val="1"/>
                <c:pt idx="0">
                  <c:v>PA-C Faculty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Pivot'!$L$51:$L$54</c:f>
              <c:numCache>
                <c:formatCode>0%</c:formatCode>
                <c:ptCount val="4"/>
                <c:pt idx="0">
                  <c:v>0.39240506329113922</c:v>
                </c:pt>
                <c:pt idx="1">
                  <c:v>0.36363636363636365</c:v>
                </c:pt>
                <c:pt idx="2">
                  <c:v>0.43055555555555558</c:v>
                </c:pt>
                <c:pt idx="3">
                  <c:v>0.39455782312925169</c:v>
                </c:pt>
              </c:numCache>
            </c:numRef>
          </c:val>
          <c:extLst>
            <c:ext xmlns:c16="http://schemas.microsoft.com/office/drawing/2014/chart" uri="{C3380CC4-5D6E-409C-BE32-E72D297353CC}">
              <c16:uniqueId val="{00000002-22B5-4C65-AFE9-35A6C8339CE3}"/>
            </c:ext>
          </c:extLst>
        </c:ser>
        <c:ser>
          <c:idx val="3"/>
          <c:order val="3"/>
          <c:tx>
            <c:strRef>
              <c:f>'F Pivot'!$M$50</c:f>
              <c:strCache>
                <c:ptCount val="1"/>
                <c:pt idx="0">
                  <c:v>Non-PA Faculty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Pivot'!$M$51:$M$54</c:f>
              <c:numCache>
                <c:formatCode>0%</c:formatCode>
                <c:ptCount val="4"/>
                <c:pt idx="0">
                  <c:v>6.3291139240506333E-2</c:v>
                </c:pt>
                <c:pt idx="1">
                  <c:v>0.10227272727272728</c:v>
                </c:pt>
                <c:pt idx="2">
                  <c:v>6.9444444444444448E-2</c:v>
                </c:pt>
                <c:pt idx="3">
                  <c:v>8.1632653061224483E-2</c:v>
                </c:pt>
              </c:numCache>
            </c:numRef>
          </c:val>
          <c:extLst>
            <c:ext xmlns:c16="http://schemas.microsoft.com/office/drawing/2014/chart" uri="{C3380CC4-5D6E-409C-BE32-E72D297353CC}">
              <c16:uniqueId val="{00000003-22B5-4C65-AFE9-35A6C8339CE3}"/>
            </c:ext>
          </c:extLst>
        </c:ser>
        <c:ser>
          <c:idx val="4"/>
          <c:order val="4"/>
          <c:tx>
            <c:strRef>
              <c:f>'F Pivot'!$N$50</c:f>
              <c:strCache>
                <c:ptCount val="1"/>
                <c:pt idx="0">
                  <c:v>Instructional Faculty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Pivot'!$N$51:$N$54</c:f>
              <c:numCache>
                <c:formatCode>0%</c:formatCode>
                <c:ptCount val="4"/>
                <c:pt idx="0">
                  <c:v>0.14240506329113925</c:v>
                </c:pt>
                <c:pt idx="1">
                  <c:v>0.10227272727272728</c:v>
                </c:pt>
                <c:pt idx="2">
                  <c:v>5.5555555555555552E-2</c:v>
                </c:pt>
                <c:pt idx="3">
                  <c:v>0.11564625850340136</c:v>
                </c:pt>
              </c:numCache>
            </c:numRef>
          </c:val>
          <c:extLst>
            <c:ext xmlns:c16="http://schemas.microsoft.com/office/drawing/2014/chart" uri="{C3380CC4-5D6E-409C-BE32-E72D297353CC}">
              <c16:uniqueId val="{00000004-22B5-4C65-AFE9-35A6C8339CE3}"/>
            </c:ext>
          </c:extLst>
        </c:ser>
        <c:ser>
          <c:idx val="5"/>
          <c:order val="5"/>
          <c:tx>
            <c:strRef>
              <c:f>'F Pivot'!$O$50</c:f>
              <c:strCache>
                <c:ptCount val="1"/>
                <c:pt idx="0">
                  <c:v>No Standards Role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22B5-4C65-AFE9-35A6C8339CE3}"/>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Pivot'!$O$51:$O$54</c:f>
              <c:numCache>
                <c:formatCode>0%</c:formatCode>
                <c:ptCount val="4"/>
                <c:pt idx="0">
                  <c:v>3.1645569620253167E-2</c:v>
                </c:pt>
                <c:pt idx="1">
                  <c:v>0</c:v>
                </c:pt>
                <c:pt idx="2">
                  <c:v>2.7777777777777776E-2</c:v>
                </c:pt>
                <c:pt idx="3">
                  <c:v>1.3605442176870748E-2</c:v>
                </c:pt>
              </c:numCache>
            </c:numRef>
          </c:val>
          <c:extLst>
            <c:ext xmlns:c16="http://schemas.microsoft.com/office/drawing/2014/chart" uri="{C3380CC4-5D6E-409C-BE32-E72D297353CC}">
              <c16:uniqueId val="{00000006-22B5-4C65-AFE9-35A6C8339CE3}"/>
            </c:ext>
          </c:extLst>
        </c:ser>
        <c:ser>
          <c:idx val="6"/>
          <c:order val="6"/>
          <c:tx>
            <c:strRef>
              <c:f>'F Pivot'!$P$50</c:f>
              <c:strCache>
                <c:ptCount val="1"/>
                <c:pt idx="0">
                  <c:v>Admin Support Staff</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Pivot'!$I$51:$I$54</c:f>
              <c:strCache>
                <c:ptCount val="4"/>
                <c:pt idx="0">
                  <c:v>Continued</c:v>
                </c:pt>
                <c:pt idx="1">
                  <c:v>Probation</c:v>
                </c:pt>
                <c:pt idx="2">
                  <c:v>Prov+Prob</c:v>
                </c:pt>
                <c:pt idx="3">
                  <c:v>Provisional*</c:v>
                </c:pt>
              </c:strCache>
            </c:strRef>
          </c:cat>
          <c:val>
            <c:numRef>
              <c:f>'F Pivot'!$P$51:$P$54</c:f>
              <c:numCache>
                <c:formatCode>0%</c:formatCode>
                <c:ptCount val="4"/>
                <c:pt idx="0">
                  <c:v>0.22468354430379747</c:v>
                </c:pt>
                <c:pt idx="1">
                  <c:v>0.27272727272727271</c:v>
                </c:pt>
                <c:pt idx="2">
                  <c:v>0.22222222222222221</c:v>
                </c:pt>
                <c:pt idx="3">
                  <c:v>0.19047619047619047</c:v>
                </c:pt>
              </c:numCache>
            </c:numRef>
          </c:val>
          <c:extLst>
            <c:ext xmlns:c16="http://schemas.microsoft.com/office/drawing/2014/chart" uri="{C3380CC4-5D6E-409C-BE32-E72D297353CC}">
              <c16:uniqueId val="{00000007-22B5-4C65-AFE9-35A6C8339CE3}"/>
            </c:ext>
          </c:extLst>
        </c:ser>
        <c:dLbls>
          <c:dLblPos val="ctr"/>
          <c:showLegendKey val="0"/>
          <c:showVal val="1"/>
          <c:showCatName val="0"/>
          <c:showSerName val="0"/>
          <c:showPercent val="0"/>
          <c:showBubbleSize val="0"/>
        </c:dLbls>
        <c:gapWidth val="150"/>
        <c:overlap val="100"/>
        <c:axId val="1349495312"/>
        <c:axId val="1349496560"/>
      </c:barChart>
      <c:catAx>
        <c:axId val="13494953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49496560"/>
        <c:crosses val="autoZero"/>
        <c:auto val="1"/>
        <c:lblAlgn val="ctr"/>
        <c:lblOffset val="100"/>
        <c:noMultiLvlLbl val="0"/>
      </c:catAx>
      <c:valAx>
        <c:axId val="134949656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4949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Average Personnel/Program</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'F Pivot'!$G$1</c:f>
              <c:strCache>
                <c:ptCount val="1"/>
                <c:pt idx="0">
                  <c:v>Faculty/Program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2D8-4CE7-A29D-A29ED8A9355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32D8-4CE7-A29D-A29ED8A9355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2D8-4CE7-A29D-A29ED8A93552}"/>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Pivot'!$F$2:$F$5</c:f>
              <c:strCache>
                <c:ptCount val="4"/>
                <c:pt idx="0">
                  <c:v>Provisional*</c:v>
                </c:pt>
                <c:pt idx="1">
                  <c:v>Prov+Prob</c:v>
                </c:pt>
                <c:pt idx="2">
                  <c:v>Probation</c:v>
                </c:pt>
                <c:pt idx="3">
                  <c:v>Continued</c:v>
                </c:pt>
              </c:strCache>
            </c:strRef>
          </c:cat>
          <c:val>
            <c:numRef>
              <c:f>'F Pivot'!$G$2:$G$5</c:f>
              <c:numCache>
                <c:formatCode>0.00</c:formatCode>
                <c:ptCount val="4"/>
                <c:pt idx="0">
                  <c:v>9.8000000000000007</c:v>
                </c:pt>
                <c:pt idx="1">
                  <c:v>12</c:v>
                </c:pt>
                <c:pt idx="2">
                  <c:v>12.571428571428571</c:v>
                </c:pt>
                <c:pt idx="3">
                  <c:v>13.166666666666666</c:v>
                </c:pt>
              </c:numCache>
            </c:numRef>
          </c:val>
          <c:extLst>
            <c:ext xmlns:c16="http://schemas.microsoft.com/office/drawing/2014/chart" uri="{C3380CC4-5D6E-409C-BE32-E72D297353CC}">
              <c16:uniqueId val="{00000006-32D8-4CE7-A29D-A29ED8A93552}"/>
            </c:ext>
          </c:extLst>
        </c:ser>
        <c:dLbls>
          <c:dLblPos val="outEnd"/>
          <c:showLegendKey val="0"/>
          <c:showVal val="1"/>
          <c:showCatName val="0"/>
          <c:showSerName val="0"/>
          <c:showPercent val="0"/>
          <c:showBubbleSize val="0"/>
        </c:dLbls>
        <c:gapWidth val="100"/>
        <c:overlap val="-24"/>
        <c:axId val="656820960"/>
        <c:axId val="656818880"/>
      </c:barChart>
      <c:catAx>
        <c:axId val="656820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56818880"/>
        <c:crosses val="autoZero"/>
        <c:auto val="1"/>
        <c:lblAlgn val="ctr"/>
        <c:lblOffset val="100"/>
        <c:noMultiLvlLbl val="0"/>
      </c:catAx>
      <c:valAx>
        <c:axId val="65681888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568209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Average FTE/Program</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stacked"/>
        <c:varyColors val="0"/>
        <c:ser>
          <c:idx val="0"/>
          <c:order val="0"/>
          <c:tx>
            <c:strRef>
              <c:f>'F Pivot'!$J$25</c:f>
              <c:strCache>
                <c:ptCount val="1"/>
                <c:pt idx="0">
                  <c:v>Program Director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Pivot'!$J$26:$J$29</c:f>
              <c:numCache>
                <c:formatCode>0.0</c:formatCode>
                <c:ptCount val="4"/>
                <c:pt idx="0">
                  <c:v>0.99</c:v>
                </c:pt>
                <c:pt idx="1">
                  <c:v>1</c:v>
                </c:pt>
                <c:pt idx="2">
                  <c:v>1</c:v>
                </c:pt>
                <c:pt idx="3">
                  <c:v>1</c:v>
                </c:pt>
              </c:numCache>
            </c:numRef>
          </c:val>
          <c:extLst>
            <c:ext xmlns:c16="http://schemas.microsoft.com/office/drawing/2014/chart" uri="{C3380CC4-5D6E-409C-BE32-E72D297353CC}">
              <c16:uniqueId val="{00000000-07E9-46DD-8C81-17C1748766AA}"/>
            </c:ext>
          </c:extLst>
        </c:ser>
        <c:ser>
          <c:idx val="1"/>
          <c:order val="1"/>
          <c:tx>
            <c:strRef>
              <c:f>'F Pivot'!$K$25</c:f>
              <c:strCache>
                <c:ptCount val="1"/>
                <c:pt idx="0">
                  <c:v>Medical Director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Pivot'!$K$26:$K$29</c:f>
              <c:numCache>
                <c:formatCode>0.0</c:formatCode>
                <c:ptCount val="4"/>
                <c:pt idx="0">
                  <c:v>0.27</c:v>
                </c:pt>
                <c:pt idx="1">
                  <c:v>0.26</c:v>
                </c:pt>
                <c:pt idx="2">
                  <c:v>0.28999999999999998</c:v>
                </c:pt>
                <c:pt idx="3">
                  <c:v>0.28999999999999998</c:v>
                </c:pt>
              </c:numCache>
            </c:numRef>
          </c:val>
          <c:extLst>
            <c:ext xmlns:c16="http://schemas.microsoft.com/office/drawing/2014/chart" uri="{C3380CC4-5D6E-409C-BE32-E72D297353CC}">
              <c16:uniqueId val="{00000001-07E9-46DD-8C81-17C1748766AA}"/>
            </c:ext>
          </c:extLst>
        </c:ser>
        <c:ser>
          <c:idx val="2"/>
          <c:order val="2"/>
          <c:tx>
            <c:strRef>
              <c:f>'F Pivot'!$L$25</c:f>
              <c:strCache>
                <c:ptCount val="1"/>
                <c:pt idx="0">
                  <c:v>PA-C Faculty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Pivot'!$L$26:$L$29</c:f>
              <c:numCache>
                <c:formatCode>0.0</c:formatCode>
                <c:ptCount val="4"/>
                <c:pt idx="0">
                  <c:v>0.92</c:v>
                </c:pt>
                <c:pt idx="1">
                  <c:v>0.96</c:v>
                </c:pt>
                <c:pt idx="2">
                  <c:v>0.94</c:v>
                </c:pt>
                <c:pt idx="3">
                  <c:v>0.94</c:v>
                </c:pt>
              </c:numCache>
            </c:numRef>
          </c:val>
          <c:extLst>
            <c:ext xmlns:c16="http://schemas.microsoft.com/office/drawing/2014/chart" uri="{C3380CC4-5D6E-409C-BE32-E72D297353CC}">
              <c16:uniqueId val="{00000002-07E9-46DD-8C81-17C1748766AA}"/>
            </c:ext>
          </c:extLst>
        </c:ser>
        <c:ser>
          <c:idx val="3"/>
          <c:order val="3"/>
          <c:tx>
            <c:strRef>
              <c:f>'F Pivot'!$M$25</c:f>
              <c:strCache>
                <c:ptCount val="1"/>
                <c:pt idx="0">
                  <c:v>Non-PA Faculty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Pivot'!$M$26:$M$29</c:f>
              <c:numCache>
                <c:formatCode>0.0</c:formatCode>
                <c:ptCount val="4"/>
                <c:pt idx="0">
                  <c:v>0.9</c:v>
                </c:pt>
                <c:pt idx="1">
                  <c:v>1</c:v>
                </c:pt>
                <c:pt idx="2">
                  <c:v>0.9</c:v>
                </c:pt>
                <c:pt idx="3">
                  <c:v>0.79</c:v>
                </c:pt>
              </c:numCache>
            </c:numRef>
          </c:val>
          <c:extLst>
            <c:ext xmlns:c16="http://schemas.microsoft.com/office/drawing/2014/chart" uri="{C3380CC4-5D6E-409C-BE32-E72D297353CC}">
              <c16:uniqueId val="{00000003-07E9-46DD-8C81-17C1748766AA}"/>
            </c:ext>
          </c:extLst>
        </c:ser>
        <c:ser>
          <c:idx val="4"/>
          <c:order val="4"/>
          <c:tx>
            <c:strRef>
              <c:f>'F Pivot'!$N$25</c:f>
              <c:strCache>
                <c:ptCount val="1"/>
                <c:pt idx="0">
                  <c:v>Instructional Faculty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Pivot'!$N$26:$N$29</c:f>
              <c:numCache>
                <c:formatCode>0.0</c:formatCode>
                <c:ptCount val="4"/>
                <c:pt idx="0">
                  <c:v>0.16</c:v>
                </c:pt>
                <c:pt idx="1">
                  <c:v>0.28000000000000003</c:v>
                </c:pt>
                <c:pt idx="2">
                  <c:v>0.3</c:v>
                </c:pt>
                <c:pt idx="3">
                  <c:v>0.18</c:v>
                </c:pt>
              </c:numCache>
            </c:numRef>
          </c:val>
          <c:extLst>
            <c:ext xmlns:c16="http://schemas.microsoft.com/office/drawing/2014/chart" uri="{C3380CC4-5D6E-409C-BE32-E72D297353CC}">
              <c16:uniqueId val="{00000004-07E9-46DD-8C81-17C1748766AA}"/>
            </c:ext>
          </c:extLst>
        </c:ser>
        <c:ser>
          <c:idx val="5"/>
          <c:order val="5"/>
          <c:tx>
            <c:strRef>
              <c:f>'F Pivot'!$O$25</c:f>
              <c:strCache>
                <c:ptCount val="1"/>
                <c:pt idx="0">
                  <c:v>Admin Support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Pivot'!$O$26:$O$29</c:f>
              <c:numCache>
                <c:formatCode>0.0</c:formatCode>
                <c:ptCount val="4"/>
                <c:pt idx="0">
                  <c:v>0.91</c:v>
                </c:pt>
                <c:pt idx="1">
                  <c:v>0.94</c:v>
                </c:pt>
                <c:pt idx="2">
                  <c:v>0.98</c:v>
                </c:pt>
                <c:pt idx="3">
                  <c:v>0.86</c:v>
                </c:pt>
              </c:numCache>
            </c:numRef>
          </c:val>
          <c:extLst>
            <c:ext xmlns:c16="http://schemas.microsoft.com/office/drawing/2014/chart" uri="{C3380CC4-5D6E-409C-BE32-E72D297353CC}">
              <c16:uniqueId val="{00000005-07E9-46DD-8C81-17C1748766AA}"/>
            </c:ext>
          </c:extLst>
        </c:ser>
        <c:ser>
          <c:idx val="6"/>
          <c:order val="6"/>
          <c:tx>
            <c:strRef>
              <c:f>'F Pivot'!$P$25</c:f>
              <c:strCache>
                <c:ptCount val="1"/>
                <c:pt idx="0">
                  <c:v>No Standards Role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Pivot'!$I$26:$I$29</c:f>
              <c:strCache>
                <c:ptCount val="4"/>
                <c:pt idx="0">
                  <c:v>Continued</c:v>
                </c:pt>
                <c:pt idx="1">
                  <c:v>Probation</c:v>
                </c:pt>
                <c:pt idx="2">
                  <c:v>Prov+Prob</c:v>
                </c:pt>
                <c:pt idx="3">
                  <c:v>Provisional*</c:v>
                </c:pt>
              </c:strCache>
            </c:strRef>
          </c:cat>
          <c:val>
            <c:numRef>
              <c:f>'F Pivot'!$P$26:$P$29</c:f>
              <c:numCache>
                <c:formatCode>General</c:formatCode>
                <c:ptCount val="4"/>
                <c:pt idx="0" formatCode="0.0">
                  <c:v>0.31</c:v>
                </c:pt>
                <c:pt idx="2" formatCode="0.0">
                  <c:v>0.45</c:v>
                </c:pt>
                <c:pt idx="3" formatCode="0.0">
                  <c:v>0.53</c:v>
                </c:pt>
              </c:numCache>
            </c:numRef>
          </c:val>
          <c:extLst>
            <c:ext xmlns:c16="http://schemas.microsoft.com/office/drawing/2014/chart" uri="{C3380CC4-5D6E-409C-BE32-E72D297353CC}">
              <c16:uniqueId val="{00000006-07E9-46DD-8C81-17C1748766AA}"/>
            </c:ext>
          </c:extLst>
        </c:ser>
        <c:dLbls>
          <c:showLegendKey val="0"/>
          <c:showVal val="1"/>
          <c:showCatName val="0"/>
          <c:showSerName val="0"/>
          <c:showPercent val="0"/>
          <c:showBubbleSize val="0"/>
        </c:dLbls>
        <c:gapWidth val="150"/>
        <c:overlap val="100"/>
        <c:axId val="364631216"/>
        <c:axId val="364636208"/>
      </c:barChart>
      <c:catAx>
        <c:axId val="36463121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64636208"/>
        <c:crosses val="autoZero"/>
        <c:auto val="1"/>
        <c:lblAlgn val="ctr"/>
        <c:lblOffset val="100"/>
        <c:noMultiLvlLbl val="0"/>
      </c:catAx>
      <c:valAx>
        <c:axId val="364636208"/>
        <c:scaling>
          <c:orientation val="minMax"/>
          <c:max val="5"/>
        </c:scaling>
        <c:delete val="0"/>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6463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 Highest Academic Credential PD</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percentStacked"/>
        <c:varyColors val="0"/>
        <c:ser>
          <c:idx val="0"/>
          <c:order val="0"/>
          <c:tx>
            <c:strRef>
              <c:f>'F Pivot'!$L$9</c:f>
              <c:strCache>
                <c:ptCount val="1"/>
                <c:pt idx="0">
                  <c:v>N/A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Pivot'!$F$10:$F$13</c:f>
              <c:strCache>
                <c:ptCount val="4"/>
                <c:pt idx="0">
                  <c:v>Provisional*</c:v>
                </c:pt>
                <c:pt idx="1">
                  <c:v>Prov+Prob</c:v>
                </c:pt>
                <c:pt idx="2">
                  <c:v>Probation</c:v>
                </c:pt>
                <c:pt idx="3">
                  <c:v>Continued</c:v>
                </c:pt>
              </c:strCache>
            </c:strRef>
          </c:cat>
          <c:val>
            <c:numRef>
              <c:f>'F Pivot'!$L$10:$L$13</c:f>
              <c:numCache>
                <c:formatCode>General</c:formatCode>
                <c:ptCount val="4"/>
                <c:pt idx="3" formatCode="0%">
                  <c:v>4.1666666666666664E-2</c:v>
                </c:pt>
              </c:numCache>
            </c:numRef>
          </c:val>
          <c:extLst>
            <c:ext xmlns:c16="http://schemas.microsoft.com/office/drawing/2014/chart" uri="{C3380CC4-5D6E-409C-BE32-E72D297353CC}">
              <c16:uniqueId val="{00000000-A1B6-4A7F-8256-BAFCDBF489FA}"/>
            </c:ext>
          </c:extLst>
        </c:ser>
        <c:ser>
          <c:idx val="1"/>
          <c:order val="1"/>
          <c:tx>
            <c:strRef>
              <c:f>'F Pivot'!$M$9</c:f>
              <c:strCache>
                <c:ptCount val="1"/>
                <c:pt idx="0">
                  <c:v>Masters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Pivot'!$F$10:$F$13</c:f>
              <c:strCache>
                <c:ptCount val="4"/>
                <c:pt idx="0">
                  <c:v>Provisional*</c:v>
                </c:pt>
                <c:pt idx="1">
                  <c:v>Prov+Prob</c:v>
                </c:pt>
                <c:pt idx="2">
                  <c:v>Probation</c:v>
                </c:pt>
                <c:pt idx="3">
                  <c:v>Continued</c:v>
                </c:pt>
              </c:strCache>
            </c:strRef>
          </c:cat>
          <c:val>
            <c:numRef>
              <c:f>'F Pivot'!$M$10:$M$13</c:f>
              <c:numCache>
                <c:formatCode>0%</c:formatCode>
                <c:ptCount val="4"/>
                <c:pt idx="0">
                  <c:v>0.26666666666666666</c:v>
                </c:pt>
                <c:pt idx="1">
                  <c:v>0.5</c:v>
                </c:pt>
                <c:pt idx="2">
                  <c:v>0.42857142857142855</c:v>
                </c:pt>
                <c:pt idx="3">
                  <c:v>0.45833333333333331</c:v>
                </c:pt>
              </c:numCache>
            </c:numRef>
          </c:val>
          <c:extLst>
            <c:ext xmlns:c16="http://schemas.microsoft.com/office/drawing/2014/chart" uri="{C3380CC4-5D6E-409C-BE32-E72D297353CC}">
              <c16:uniqueId val="{00000001-A1B6-4A7F-8256-BAFCDBF489FA}"/>
            </c:ext>
          </c:extLst>
        </c:ser>
        <c:ser>
          <c:idx val="2"/>
          <c:order val="2"/>
          <c:tx>
            <c:strRef>
              <c:f>'F Pivot'!$N$9</c:f>
              <c:strCache>
                <c:ptCount val="1"/>
                <c:pt idx="0">
                  <c:v>Doctorate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Pivot'!$F$10:$F$13</c:f>
              <c:strCache>
                <c:ptCount val="4"/>
                <c:pt idx="0">
                  <c:v>Provisional*</c:v>
                </c:pt>
                <c:pt idx="1">
                  <c:v>Prov+Prob</c:v>
                </c:pt>
                <c:pt idx="2">
                  <c:v>Probation</c:v>
                </c:pt>
                <c:pt idx="3">
                  <c:v>Continued</c:v>
                </c:pt>
              </c:strCache>
            </c:strRef>
          </c:cat>
          <c:val>
            <c:numRef>
              <c:f>'F Pivot'!$N$10:$N$13</c:f>
              <c:numCache>
                <c:formatCode>0%</c:formatCode>
                <c:ptCount val="4"/>
                <c:pt idx="0">
                  <c:v>0.6</c:v>
                </c:pt>
                <c:pt idx="1">
                  <c:v>0.5</c:v>
                </c:pt>
                <c:pt idx="2">
                  <c:v>0.42857142857142855</c:v>
                </c:pt>
                <c:pt idx="3">
                  <c:v>0.45833333333333331</c:v>
                </c:pt>
              </c:numCache>
            </c:numRef>
          </c:val>
          <c:extLst>
            <c:ext xmlns:c16="http://schemas.microsoft.com/office/drawing/2014/chart" uri="{C3380CC4-5D6E-409C-BE32-E72D297353CC}">
              <c16:uniqueId val="{00000002-A1B6-4A7F-8256-BAFCDBF489FA}"/>
            </c:ext>
          </c:extLst>
        </c:ser>
        <c:ser>
          <c:idx val="3"/>
          <c:order val="3"/>
          <c:tx>
            <c:strRef>
              <c:f>'F Pivot'!$O$9</c:f>
              <c:strCache>
                <c:ptCount val="1"/>
                <c:pt idx="0">
                  <c:v>Medical Doctorate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Pivot'!$F$10:$F$13</c:f>
              <c:strCache>
                <c:ptCount val="4"/>
                <c:pt idx="0">
                  <c:v>Provisional*</c:v>
                </c:pt>
                <c:pt idx="1">
                  <c:v>Prov+Prob</c:v>
                </c:pt>
                <c:pt idx="2">
                  <c:v>Probation</c:v>
                </c:pt>
                <c:pt idx="3">
                  <c:v>Continued</c:v>
                </c:pt>
              </c:strCache>
            </c:strRef>
          </c:cat>
          <c:val>
            <c:numRef>
              <c:f>'F Pivot'!$O$10:$O$13</c:f>
              <c:numCache>
                <c:formatCode>General</c:formatCode>
                <c:ptCount val="4"/>
                <c:pt idx="0" formatCode="0%">
                  <c:v>0.13333333333333333</c:v>
                </c:pt>
                <c:pt idx="2" formatCode="0%">
                  <c:v>0.14285714285714285</c:v>
                </c:pt>
                <c:pt idx="3" formatCode="0%">
                  <c:v>4.1666666666666664E-2</c:v>
                </c:pt>
              </c:numCache>
            </c:numRef>
          </c:val>
          <c:extLst>
            <c:ext xmlns:c16="http://schemas.microsoft.com/office/drawing/2014/chart" uri="{C3380CC4-5D6E-409C-BE32-E72D297353CC}">
              <c16:uniqueId val="{00000003-A1B6-4A7F-8256-BAFCDBF489FA}"/>
            </c:ext>
          </c:extLst>
        </c:ser>
        <c:dLbls>
          <c:showLegendKey val="0"/>
          <c:showVal val="1"/>
          <c:showCatName val="0"/>
          <c:showSerName val="0"/>
          <c:showPercent val="0"/>
          <c:showBubbleSize val="0"/>
        </c:dLbls>
        <c:gapWidth val="150"/>
        <c:overlap val="100"/>
        <c:axId val="731661152"/>
        <c:axId val="731661568"/>
      </c:barChart>
      <c:catAx>
        <c:axId val="7316611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31661568"/>
        <c:crosses val="autoZero"/>
        <c:auto val="1"/>
        <c:lblAlgn val="ctr"/>
        <c:lblOffset val="100"/>
        <c:noMultiLvlLbl val="0"/>
      </c:catAx>
      <c:valAx>
        <c:axId val="73166156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316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Graduation Date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Graphs'!$E$16</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Graphs'!$D$17:$D$28</c:f>
              <c:strCache>
                <c:ptCount val="12"/>
                <c:pt idx="0">
                  <c:v>December</c:v>
                </c:pt>
                <c:pt idx="1">
                  <c:v>November</c:v>
                </c:pt>
                <c:pt idx="2">
                  <c:v>October</c:v>
                </c:pt>
                <c:pt idx="3">
                  <c:v>September</c:v>
                </c:pt>
                <c:pt idx="4">
                  <c:v>August</c:v>
                </c:pt>
                <c:pt idx="5">
                  <c:v>July</c:v>
                </c:pt>
                <c:pt idx="6">
                  <c:v>June</c:v>
                </c:pt>
                <c:pt idx="7">
                  <c:v>May</c:v>
                </c:pt>
                <c:pt idx="8">
                  <c:v>April</c:v>
                </c:pt>
                <c:pt idx="9">
                  <c:v>March</c:v>
                </c:pt>
                <c:pt idx="10">
                  <c:v>February</c:v>
                </c:pt>
                <c:pt idx="11">
                  <c:v>January</c:v>
                </c:pt>
              </c:strCache>
            </c:strRef>
          </c:cat>
          <c:val>
            <c:numRef>
              <c:f>'EL-P Graphs'!$E$17:$E$28</c:f>
              <c:numCache>
                <c:formatCode>General</c:formatCode>
                <c:ptCount val="12"/>
                <c:pt idx="0">
                  <c:v>70</c:v>
                </c:pt>
                <c:pt idx="1">
                  <c:v>6</c:v>
                </c:pt>
                <c:pt idx="2">
                  <c:v>5</c:v>
                </c:pt>
                <c:pt idx="3">
                  <c:v>8</c:v>
                </c:pt>
                <c:pt idx="4">
                  <c:v>68</c:v>
                </c:pt>
                <c:pt idx="5">
                  <c:v>15</c:v>
                </c:pt>
                <c:pt idx="6">
                  <c:v>8</c:v>
                </c:pt>
                <c:pt idx="7">
                  <c:v>71</c:v>
                </c:pt>
                <c:pt idx="8">
                  <c:v>7</c:v>
                </c:pt>
                <c:pt idx="9">
                  <c:v>6</c:v>
                </c:pt>
                <c:pt idx="10">
                  <c:v>5</c:v>
                </c:pt>
                <c:pt idx="11">
                  <c:v>5</c:v>
                </c:pt>
              </c:numCache>
            </c:numRef>
          </c:val>
          <c:extLst>
            <c:ext xmlns:c16="http://schemas.microsoft.com/office/drawing/2014/chart" uri="{C3380CC4-5D6E-409C-BE32-E72D297353CC}">
              <c16:uniqueId val="{00000000-061E-4035-AE15-3B3DEF4925AA}"/>
            </c:ext>
          </c:extLst>
        </c:ser>
        <c:dLbls>
          <c:dLblPos val="outEnd"/>
          <c:showLegendKey val="0"/>
          <c:showVal val="1"/>
          <c:showCatName val="0"/>
          <c:showSerName val="0"/>
          <c:showPercent val="0"/>
          <c:showBubbleSize val="0"/>
        </c:dLbls>
        <c:gapWidth val="100"/>
        <c:axId val="570284719"/>
        <c:axId val="570284303"/>
      </c:barChart>
      <c:catAx>
        <c:axId val="57028471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0284303"/>
        <c:crosses val="autoZero"/>
        <c:auto val="1"/>
        <c:lblAlgn val="ctr"/>
        <c:lblOffset val="100"/>
        <c:noMultiLvlLbl val="0"/>
      </c:catAx>
      <c:valAx>
        <c:axId val="57028430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028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 Highest Academic Credential Faculty**</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percentStacked"/>
        <c:varyColors val="0"/>
        <c:ser>
          <c:idx val="0"/>
          <c:order val="0"/>
          <c:tx>
            <c:strRef>
              <c:f>'F Pivot'!$L$17</c:f>
              <c:strCache>
                <c:ptCount val="1"/>
                <c:pt idx="0">
                  <c:v>Baccalaureate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Pivot'!$F$18:$F$21</c:f>
              <c:strCache>
                <c:ptCount val="4"/>
                <c:pt idx="0">
                  <c:v>Provisional*</c:v>
                </c:pt>
                <c:pt idx="1">
                  <c:v>Prov+Prob</c:v>
                </c:pt>
                <c:pt idx="2">
                  <c:v>Probation</c:v>
                </c:pt>
                <c:pt idx="3">
                  <c:v>Continued</c:v>
                </c:pt>
              </c:strCache>
            </c:strRef>
          </c:cat>
          <c:val>
            <c:numRef>
              <c:f>'F Pivot'!$L$18:$L$21</c:f>
              <c:numCache>
                <c:formatCode>General</c:formatCode>
                <c:ptCount val="4"/>
                <c:pt idx="0" formatCode="0%">
                  <c:v>2.8571428571428571E-2</c:v>
                </c:pt>
              </c:numCache>
            </c:numRef>
          </c:val>
          <c:extLst>
            <c:ext xmlns:c16="http://schemas.microsoft.com/office/drawing/2014/chart" uri="{C3380CC4-5D6E-409C-BE32-E72D297353CC}">
              <c16:uniqueId val="{00000000-8536-46B6-8910-745D1CC02339}"/>
            </c:ext>
          </c:extLst>
        </c:ser>
        <c:ser>
          <c:idx val="1"/>
          <c:order val="1"/>
          <c:tx>
            <c:strRef>
              <c:f>'F Pivot'!$M$17</c:f>
              <c:strCache>
                <c:ptCount val="1"/>
                <c:pt idx="0">
                  <c:v>Masters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Pivot'!$F$18:$F$21</c:f>
              <c:strCache>
                <c:ptCount val="4"/>
                <c:pt idx="0">
                  <c:v>Provisional*</c:v>
                </c:pt>
                <c:pt idx="1">
                  <c:v>Prov+Prob</c:v>
                </c:pt>
                <c:pt idx="2">
                  <c:v>Probation</c:v>
                </c:pt>
                <c:pt idx="3">
                  <c:v>Continued</c:v>
                </c:pt>
              </c:strCache>
            </c:strRef>
          </c:cat>
          <c:val>
            <c:numRef>
              <c:f>'F Pivot'!$M$18:$M$21</c:f>
              <c:numCache>
                <c:formatCode>0%</c:formatCode>
                <c:ptCount val="4"/>
                <c:pt idx="0">
                  <c:v>0.84285714285714286</c:v>
                </c:pt>
                <c:pt idx="1">
                  <c:v>0.80555555555555558</c:v>
                </c:pt>
                <c:pt idx="2">
                  <c:v>0.58536585365853655</c:v>
                </c:pt>
                <c:pt idx="3">
                  <c:v>0.74305555555555558</c:v>
                </c:pt>
              </c:numCache>
            </c:numRef>
          </c:val>
          <c:extLst>
            <c:ext xmlns:c16="http://schemas.microsoft.com/office/drawing/2014/chart" uri="{C3380CC4-5D6E-409C-BE32-E72D297353CC}">
              <c16:uniqueId val="{00000001-8536-46B6-8910-745D1CC02339}"/>
            </c:ext>
          </c:extLst>
        </c:ser>
        <c:ser>
          <c:idx val="2"/>
          <c:order val="2"/>
          <c:tx>
            <c:strRef>
              <c:f>'F Pivot'!$N$17</c:f>
              <c:strCache>
                <c:ptCount val="1"/>
                <c:pt idx="0">
                  <c:v>Doctorate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 Pivot'!$F$18:$F$21</c:f>
              <c:strCache>
                <c:ptCount val="4"/>
                <c:pt idx="0">
                  <c:v>Provisional*</c:v>
                </c:pt>
                <c:pt idx="1">
                  <c:v>Prov+Prob</c:v>
                </c:pt>
                <c:pt idx="2">
                  <c:v>Probation</c:v>
                </c:pt>
                <c:pt idx="3">
                  <c:v>Continued</c:v>
                </c:pt>
              </c:strCache>
            </c:strRef>
          </c:cat>
          <c:val>
            <c:numRef>
              <c:f>'F Pivot'!$N$18:$N$21</c:f>
              <c:numCache>
                <c:formatCode>0%</c:formatCode>
                <c:ptCount val="4"/>
                <c:pt idx="0">
                  <c:v>0.12857142857142856</c:v>
                </c:pt>
                <c:pt idx="1">
                  <c:v>0.19444444444444445</c:v>
                </c:pt>
                <c:pt idx="2">
                  <c:v>0.41463414634146339</c:v>
                </c:pt>
                <c:pt idx="3">
                  <c:v>0.25694444444444442</c:v>
                </c:pt>
              </c:numCache>
            </c:numRef>
          </c:val>
          <c:extLst>
            <c:ext xmlns:c16="http://schemas.microsoft.com/office/drawing/2014/chart" uri="{C3380CC4-5D6E-409C-BE32-E72D297353CC}">
              <c16:uniqueId val="{00000002-8536-46B6-8910-745D1CC02339}"/>
            </c:ext>
          </c:extLst>
        </c:ser>
        <c:dLbls>
          <c:showLegendKey val="0"/>
          <c:showVal val="1"/>
          <c:showCatName val="0"/>
          <c:showSerName val="0"/>
          <c:showPercent val="0"/>
          <c:showBubbleSize val="0"/>
        </c:dLbls>
        <c:gapWidth val="150"/>
        <c:overlap val="100"/>
        <c:axId val="1123366000"/>
        <c:axId val="1123353936"/>
      </c:barChart>
      <c:catAx>
        <c:axId val="1123366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123353936"/>
        <c:crosses val="autoZero"/>
        <c:auto val="1"/>
        <c:lblAlgn val="ctr"/>
        <c:lblOffset val="100"/>
        <c:noMultiLvlLbl val="0"/>
      </c:catAx>
      <c:valAx>
        <c:axId val="112335393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12336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'2021 CM - Pivot'!$C$9</c:f>
              <c:strCache>
                <c:ptCount val="1"/>
                <c:pt idx="0">
                  <c:v>% Administrative Staff Attrition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B76-46CF-B743-A04ED873E90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B76-46CF-B743-A04ED873E90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B76-46CF-B743-A04ED873E905}"/>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Pivot'!$A$10:$A$13</c:f>
              <c:strCache>
                <c:ptCount val="4"/>
                <c:pt idx="0">
                  <c:v>Provisional</c:v>
                </c:pt>
                <c:pt idx="1">
                  <c:v>Prov+Prob</c:v>
                </c:pt>
                <c:pt idx="2">
                  <c:v>Probation</c:v>
                </c:pt>
                <c:pt idx="3">
                  <c:v>Continued</c:v>
                </c:pt>
              </c:strCache>
            </c:strRef>
          </c:cat>
          <c:val>
            <c:numRef>
              <c:f>'2021 CM - Pivot'!$C$10:$C$13</c:f>
              <c:numCache>
                <c:formatCode>0%</c:formatCode>
                <c:ptCount val="4"/>
                <c:pt idx="0">
                  <c:v>0.2157</c:v>
                </c:pt>
                <c:pt idx="1">
                  <c:v>0.47670000000000001</c:v>
                </c:pt>
                <c:pt idx="2">
                  <c:v>0.41139999999999999</c:v>
                </c:pt>
                <c:pt idx="3">
                  <c:v>0.2157</c:v>
                </c:pt>
              </c:numCache>
            </c:numRef>
          </c:val>
          <c:extLst>
            <c:ext xmlns:c16="http://schemas.microsoft.com/office/drawing/2014/chart" uri="{C3380CC4-5D6E-409C-BE32-E72D297353CC}">
              <c16:uniqueId val="{00000006-AB76-46CF-B743-A04ED873E905}"/>
            </c:ext>
          </c:extLst>
        </c:ser>
        <c:dLbls>
          <c:dLblPos val="outEnd"/>
          <c:showLegendKey val="0"/>
          <c:showVal val="1"/>
          <c:showCatName val="0"/>
          <c:showSerName val="0"/>
          <c:showPercent val="0"/>
          <c:showBubbleSize val="0"/>
        </c:dLbls>
        <c:gapWidth val="100"/>
        <c:overlap val="-24"/>
        <c:axId val="708469023"/>
        <c:axId val="708466943"/>
      </c:barChart>
      <c:catAx>
        <c:axId val="7084690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8466943"/>
        <c:crosses val="autoZero"/>
        <c:auto val="1"/>
        <c:lblAlgn val="ctr"/>
        <c:lblOffset val="100"/>
        <c:noMultiLvlLbl val="0"/>
      </c:catAx>
      <c:valAx>
        <c:axId val="70846694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846902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Principal Faculty Attrition</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'2021 CM - Pivot'!$B$9</c:f>
              <c:strCache>
                <c:ptCount val="1"/>
                <c:pt idx="0">
                  <c:v>Faculty Attrition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582-4B01-9372-DEB6A160E40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582-4B01-9372-DEB6A160E40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582-4B01-9372-DEB6A160E408}"/>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Pivot'!$A$10:$A$13</c:f>
              <c:strCache>
                <c:ptCount val="4"/>
                <c:pt idx="0">
                  <c:v>Provisional</c:v>
                </c:pt>
                <c:pt idx="1">
                  <c:v>Prov+Prob</c:v>
                </c:pt>
                <c:pt idx="2">
                  <c:v>Probation</c:v>
                </c:pt>
                <c:pt idx="3">
                  <c:v>Continued</c:v>
                </c:pt>
              </c:strCache>
            </c:strRef>
          </c:cat>
          <c:val>
            <c:numRef>
              <c:f>'2021 CM - Pivot'!$B$10:$B$13</c:f>
              <c:numCache>
                <c:formatCode>0%</c:formatCode>
                <c:ptCount val="4"/>
                <c:pt idx="0">
                  <c:v>0.14799999999999999</c:v>
                </c:pt>
                <c:pt idx="1">
                  <c:v>0.28999999999999998</c:v>
                </c:pt>
                <c:pt idx="2">
                  <c:v>0.20710000000000001</c:v>
                </c:pt>
                <c:pt idx="3">
                  <c:v>0.12520000000000001</c:v>
                </c:pt>
              </c:numCache>
            </c:numRef>
          </c:val>
          <c:extLst>
            <c:ext xmlns:c16="http://schemas.microsoft.com/office/drawing/2014/chart" uri="{C3380CC4-5D6E-409C-BE32-E72D297353CC}">
              <c16:uniqueId val="{00000006-5582-4B01-9372-DEB6A160E408}"/>
            </c:ext>
          </c:extLst>
        </c:ser>
        <c:dLbls>
          <c:dLblPos val="outEnd"/>
          <c:showLegendKey val="0"/>
          <c:showVal val="1"/>
          <c:showCatName val="0"/>
          <c:showSerName val="0"/>
          <c:showPercent val="0"/>
          <c:showBubbleSize val="0"/>
        </c:dLbls>
        <c:gapWidth val="100"/>
        <c:overlap val="-24"/>
        <c:axId val="1359757584"/>
        <c:axId val="1359758000"/>
      </c:barChart>
      <c:catAx>
        <c:axId val="1359757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59758000"/>
        <c:crosses val="autoZero"/>
        <c:auto val="1"/>
        <c:lblAlgn val="ctr"/>
        <c:lblOffset val="100"/>
        <c:noMultiLvlLbl val="0"/>
      </c:catAx>
      <c:valAx>
        <c:axId val="13597580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597575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Most Recent Graduates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'2021 CM - Pivot'!$E$10</c:f>
              <c:strCache>
                <c:ptCount val="1"/>
                <c:pt idx="0">
                  <c:v>Continued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Pivot'!$F$9:$G$9</c:f>
              <c:strCache>
                <c:ptCount val="2"/>
                <c:pt idx="0">
                  <c:v>% Student Attrition</c:v>
                </c:pt>
                <c:pt idx="1">
                  <c:v>% Graduation Rate</c:v>
                </c:pt>
              </c:strCache>
            </c:strRef>
          </c:cat>
          <c:val>
            <c:numRef>
              <c:f>'2021 CM - Pivot'!$F$10:$G$10</c:f>
              <c:numCache>
                <c:formatCode>0%</c:formatCode>
                <c:ptCount val="2"/>
                <c:pt idx="0">
                  <c:v>0.04</c:v>
                </c:pt>
                <c:pt idx="1">
                  <c:v>0.96</c:v>
                </c:pt>
              </c:numCache>
            </c:numRef>
          </c:val>
          <c:extLst>
            <c:ext xmlns:c16="http://schemas.microsoft.com/office/drawing/2014/chart" uri="{C3380CC4-5D6E-409C-BE32-E72D297353CC}">
              <c16:uniqueId val="{00000000-F473-4E7E-8F6F-9318A35D719A}"/>
            </c:ext>
          </c:extLst>
        </c:ser>
        <c:ser>
          <c:idx val="1"/>
          <c:order val="1"/>
          <c:tx>
            <c:strRef>
              <c:f>'2021 CM - Pivot'!$E$11</c:f>
              <c:strCache>
                <c:ptCount val="1"/>
                <c:pt idx="0">
                  <c:v>Probation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Pivot'!$F$9:$G$9</c:f>
              <c:strCache>
                <c:ptCount val="2"/>
                <c:pt idx="0">
                  <c:v>% Student Attrition</c:v>
                </c:pt>
                <c:pt idx="1">
                  <c:v>% Graduation Rate</c:v>
                </c:pt>
              </c:strCache>
            </c:strRef>
          </c:cat>
          <c:val>
            <c:numRef>
              <c:f>'2021 CM - Pivot'!$F$11:$G$11</c:f>
              <c:numCache>
                <c:formatCode>0%</c:formatCode>
                <c:ptCount val="2"/>
                <c:pt idx="0">
                  <c:v>6.8599999999999994E-2</c:v>
                </c:pt>
                <c:pt idx="1">
                  <c:v>0.93140000000000001</c:v>
                </c:pt>
              </c:numCache>
            </c:numRef>
          </c:val>
          <c:extLst>
            <c:ext xmlns:c16="http://schemas.microsoft.com/office/drawing/2014/chart" uri="{C3380CC4-5D6E-409C-BE32-E72D297353CC}">
              <c16:uniqueId val="{00000001-F473-4E7E-8F6F-9318A35D719A}"/>
            </c:ext>
          </c:extLst>
        </c:ser>
        <c:ser>
          <c:idx val="2"/>
          <c:order val="2"/>
          <c:tx>
            <c:strRef>
              <c:f>'2021 CM - Pivot'!$E$12</c:f>
              <c:strCache>
                <c:ptCount val="1"/>
                <c:pt idx="0">
                  <c:v>Prov+Prob</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Pivot'!$F$9:$G$9</c:f>
              <c:strCache>
                <c:ptCount val="2"/>
                <c:pt idx="0">
                  <c:v>% Student Attrition</c:v>
                </c:pt>
                <c:pt idx="1">
                  <c:v>% Graduation Rate</c:v>
                </c:pt>
              </c:strCache>
            </c:strRef>
          </c:cat>
          <c:val>
            <c:numRef>
              <c:f>'2021 CM - Pivot'!$F$12:$G$12</c:f>
              <c:numCache>
                <c:formatCode>0%</c:formatCode>
                <c:ptCount val="2"/>
                <c:pt idx="0">
                  <c:v>8.8300000000000003E-2</c:v>
                </c:pt>
                <c:pt idx="1">
                  <c:v>0.94399999999999995</c:v>
                </c:pt>
              </c:numCache>
            </c:numRef>
          </c:val>
          <c:extLst>
            <c:ext xmlns:c16="http://schemas.microsoft.com/office/drawing/2014/chart" uri="{C3380CC4-5D6E-409C-BE32-E72D297353CC}">
              <c16:uniqueId val="{00000002-F473-4E7E-8F6F-9318A35D719A}"/>
            </c:ext>
          </c:extLst>
        </c:ser>
        <c:ser>
          <c:idx val="3"/>
          <c:order val="3"/>
          <c:tx>
            <c:strRef>
              <c:f>'2021 CM - Pivot'!$E$13</c:f>
              <c:strCache>
                <c:ptCount val="1"/>
                <c:pt idx="0">
                  <c:v>Provisional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'2021 CM - Pivot'!$F$9:$G$9</c:f>
              <c:strCache>
                <c:ptCount val="2"/>
                <c:pt idx="0">
                  <c:v>% Student Attrition</c:v>
                </c:pt>
                <c:pt idx="1">
                  <c:v>% Graduation Rate</c:v>
                </c:pt>
              </c:strCache>
            </c:strRef>
          </c:cat>
          <c:val>
            <c:numRef>
              <c:f>'2021 CM - Pivot'!$F$13:$G$13</c:f>
              <c:numCache>
                <c:formatCode>0%</c:formatCode>
                <c:ptCount val="2"/>
                <c:pt idx="0">
                  <c:v>1.7999999999999999E-2</c:v>
                </c:pt>
                <c:pt idx="1">
                  <c:v>0.97430000000000005</c:v>
                </c:pt>
              </c:numCache>
            </c:numRef>
          </c:val>
          <c:extLst>
            <c:ext xmlns:c16="http://schemas.microsoft.com/office/drawing/2014/chart" uri="{C3380CC4-5D6E-409C-BE32-E72D297353CC}">
              <c16:uniqueId val="{00000003-F473-4E7E-8F6F-9318A35D719A}"/>
            </c:ext>
          </c:extLst>
        </c:ser>
        <c:dLbls>
          <c:dLblPos val="outEnd"/>
          <c:showLegendKey val="0"/>
          <c:showVal val="1"/>
          <c:showCatName val="0"/>
          <c:showSerName val="0"/>
          <c:showPercent val="0"/>
          <c:showBubbleSize val="0"/>
        </c:dLbls>
        <c:gapWidth val="100"/>
        <c:axId val="578333504"/>
        <c:axId val="578335168"/>
      </c:barChart>
      <c:catAx>
        <c:axId val="5783335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8335168"/>
        <c:crosses val="autoZero"/>
        <c:auto val="1"/>
        <c:lblAlgn val="ctr"/>
        <c:lblOffset val="100"/>
        <c:noMultiLvlLbl val="0"/>
      </c:catAx>
      <c:valAx>
        <c:axId val="578335168"/>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7833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t>PANCE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'PC Pivot'!$I$9</c:f>
              <c:strCache>
                <c:ptCount val="1"/>
                <c:pt idx="0">
                  <c:v>Provisional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'PC Pivot'!$J$8:$K$8</c:f>
              <c:strCache>
                <c:ptCount val="2"/>
                <c:pt idx="0">
                  <c:v>% Graduates That Took Test</c:v>
                </c:pt>
                <c:pt idx="1">
                  <c:v>Average First time Pass Rate</c:v>
                </c:pt>
              </c:strCache>
            </c:strRef>
          </c:cat>
          <c:val>
            <c:numRef>
              <c:f>'PC Pivot'!$J$9:$K$9</c:f>
              <c:numCache>
                <c:formatCode>0.0%</c:formatCode>
                <c:ptCount val="2"/>
                <c:pt idx="0">
                  <c:v>0.98787878787878791</c:v>
                </c:pt>
                <c:pt idx="1">
                  <c:v>0.84428571428571431</c:v>
                </c:pt>
              </c:numCache>
            </c:numRef>
          </c:val>
          <c:extLst>
            <c:ext xmlns:c16="http://schemas.microsoft.com/office/drawing/2014/chart" uri="{C3380CC4-5D6E-409C-BE32-E72D297353CC}">
              <c16:uniqueId val="{00000000-5C47-47ED-9058-1390ECFA6B8E}"/>
            </c:ext>
          </c:extLst>
        </c:ser>
        <c:ser>
          <c:idx val="1"/>
          <c:order val="1"/>
          <c:tx>
            <c:strRef>
              <c:f>'PC Pivot'!$I$10</c:f>
              <c:strCache>
                <c:ptCount val="1"/>
                <c:pt idx="0">
                  <c:v>Provisional+Probation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'PC Pivot'!$J$8:$K$8</c:f>
              <c:strCache>
                <c:ptCount val="2"/>
                <c:pt idx="0">
                  <c:v>% Graduates That Took Test</c:v>
                </c:pt>
                <c:pt idx="1">
                  <c:v>Average First time Pass Rate</c:v>
                </c:pt>
              </c:strCache>
            </c:strRef>
          </c:cat>
          <c:val>
            <c:numRef>
              <c:f>'PC Pivot'!$J$10:$K$10</c:f>
              <c:numCache>
                <c:formatCode>0.0%</c:formatCode>
                <c:ptCount val="2"/>
                <c:pt idx="0">
                  <c:v>0.96825396825396826</c:v>
                </c:pt>
                <c:pt idx="1">
                  <c:v>0.98499999999999988</c:v>
                </c:pt>
              </c:numCache>
            </c:numRef>
          </c:val>
          <c:extLst>
            <c:ext xmlns:c16="http://schemas.microsoft.com/office/drawing/2014/chart" uri="{C3380CC4-5D6E-409C-BE32-E72D297353CC}">
              <c16:uniqueId val="{00000001-5C47-47ED-9058-1390ECFA6B8E}"/>
            </c:ext>
          </c:extLst>
        </c:ser>
        <c:ser>
          <c:idx val="2"/>
          <c:order val="2"/>
          <c:tx>
            <c:strRef>
              <c:f>'PC Pivot'!$I$11</c:f>
              <c:strCache>
                <c:ptCount val="1"/>
                <c:pt idx="0">
                  <c:v>Probation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'PC Pivot'!$J$8:$K$8</c:f>
              <c:strCache>
                <c:ptCount val="2"/>
                <c:pt idx="0">
                  <c:v>% Graduates That Took Test</c:v>
                </c:pt>
                <c:pt idx="1">
                  <c:v>Average First time Pass Rate</c:v>
                </c:pt>
              </c:strCache>
            </c:strRef>
          </c:cat>
          <c:val>
            <c:numRef>
              <c:f>'PC Pivot'!$J$11:$K$11</c:f>
              <c:numCache>
                <c:formatCode>0.0%</c:formatCode>
                <c:ptCount val="2"/>
                <c:pt idx="0">
                  <c:v>0.94901960784313721</c:v>
                </c:pt>
                <c:pt idx="1">
                  <c:v>0.91</c:v>
                </c:pt>
              </c:numCache>
            </c:numRef>
          </c:val>
          <c:extLst>
            <c:ext xmlns:c16="http://schemas.microsoft.com/office/drawing/2014/chart" uri="{C3380CC4-5D6E-409C-BE32-E72D297353CC}">
              <c16:uniqueId val="{00000002-5C47-47ED-9058-1390ECFA6B8E}"/>
            </c:ext>
          </c:extLst>
        </c:ser>
        <c:ser>
          <c:idx val="3"/>
          <c:order val="3"/>
          <c:tx>
            <c:strRef>
              <c:f>'PC Pivot'!$I$12</c:f>
              <c:strCache>
                <c:ptCount val="1"/>
                <c:pt idx="0">
                  <c:v>Continued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'PC Pivot'!$J$8:$K$8</c:f>
              <c:strCache>
                <c:ptCount val="2"/>
                <c:pt idx="0">
                  <c:v>% Graduates That Took Test</c:v>
                </c:pt>
                <c:pt idx="1">
                  <c:v>Average First time Pass Rate</c:v>
                </c:pt>
              </c:strCache>
            </c:strRef>
          </c:cat>
          <c:val>
            <c:numRef>
              <c:f>'PC Pivot'!$J$12:$K$12</c:f>
              <c:numCache>
                <c:formatCode>0.0%</c:formatCode>
                <c:ptCount val="2"/>
                <c:pt idx="0">
                  <c:v>0.98360655737704916</c:v>
                </c:pt>
                <c:pt idx="1">
                  <c:v>0.94166666666666676</c:v>
                </c:pt>
              </c:numCache>
            </c:numRef>
          </c:val>
          <c:extLst>
            <c:ext xmlns:c16="http://schemas.microsoft.com/office/drawing/2014/chart" uri="{C3380CC4-5D6E-409C-BE32-E72D297353CC}">
              <c16:uniqueId val="{00000003-5C47-47ED-9058-1390ECFA6B8E}"/>
            </c:ext>
          </c:extLst>
        </c:ser>
        <c:dLbls>
          <c:dLblPos val="outEnd"/>
          <c:showLegendKey val="0"/>
          <c:showVal val="1"/>
          <c:showCatName val="0"/>
          <c:showSerName val="0"/>
          <c:showPercent val="0"/>
          <c:showBubbleSize val="0"/>
        </c:dLbls>
        <c:gapWidth val="100"/>
        <c:overlap val="-24"/>
        <c:axId val="1105794992"/>
        <c:axId val="1105796240"/>
      </c:barChart>
      <c:catAx>
        <c:axId val="1105794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1105796240"/>
        <c:crosses val="autoZero"/>
        <c:auto val="1"/>
        <c:lblAlgn val="ctr"/>
        <c:lblOffset val="100"/>
        <c:noMultiLvlLbl val="0"/>
      </c:catAx>
      <c:valAx>
        <c:axId val="1105796240"/>
        <c:scaling>
          <c:orientation val="minMax"/>
          <c:max val="1.2"/>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110579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4"/>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Cumulative Accredited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'2021 PG-C Graphs'!$Q$4:$Q$6</c:f>
              <c:strCache>
                <c:ptCount val="3"/>
                <c:pt idx="0">
                  <c:v>February 2021</c:v>
                </c:pt>
                <c:pt idx="1">
                  <c:v>June 2021</c:v>
                </c:pt>
                <c:pt idx="2">
                  <c:v>September 2021</c:v>
                </c:pt>
              </c:strCache>
            </c:strRef>
          </c:cat>
          <c:val>
            <c:numRef>
              <c:f>'2021 PG-C Graphs'!$R$4:$R$6</c:f>
              <c:numCache>
                <c:formatCode>General</c:formatCode>
                <c:ptCount val="3"/>
                <c:pt idx="0">
                  <c:v>1</c:v>
                </c:pt>
                <c:pt idx="1">
                  <c:v>4</c:v>
                </c:pt>
                <c:pt idx="2">
                  <c:v>7</c:v>
                </c:pt>
              </c:numCache>
            </c:numRef>
          </c:val>
          <c:extLst>
            <c:ext xmlns:c16="http://schemas.microsoft.com/office/drawing/2014/chart" uri="{C3380CC4-5D6E-409C-BE32-E72D297353CC}">
              <c16:uniqueId val="{00000000-5F46-4622-B198-DADF830EBF3B}"/>
            </c:ext>
          </c:extLst>
        </c:ser>
        <c:dLbls>
          <c:showLegendKey val="0"/>
          <c:showVal val="0"/>
          <c:showCatName val="0"/>
          <c:showSerName val="0"/>
          <c:showPercent val="0"/>
          <c:showBubbleSize val="0"/>
        </c:dLbls>
        <c:gapWidth val="0"/>
        <c:overlap val="-24"/>
        <c:axId val="1047984735"/>
        <c:axId val="1047991807"/>
      </c:barChart>
      <c:catAx>
        <c:axId val="10479847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47991807"/>
        <c:crosses val="autoZero"/>
        <c:auto val="1"/>
        <c:lblAlgn val="ctr"/>
        <c:lblOffset val="100"/>
        <c:noMultiLvlLbl val="0"/>
      </c:catAx>
      <c:valAx>
        <c:axId val="104799180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4798473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2021 Accreditation Status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tx>
            <c:strRef>
              <c:f>'PG-Graphs'!$B$19</c:f>
              <c:strCache>
                <c:ptCount val="1"/>
                <c:pt idx="0">
                  <c:v>2021 Accreditation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0FA-4501-9DB8-029D85495FAC}"/>
              </c:ext>
            </c:extLst>
          </c:dPt>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'PG-Graphs'!$A$20</c:f>
              <c:strCache>
                <c:ptCount val="1"/>
                <c:pt idx="0">
                  <c:v>Provisional</c:v>
                </c:pt>
              </c:strCache>
            </c:strRef>
          </c:cat>
          <c:val>
            <c:numRef>
              <c:f>'PG-Graphs'!$B$20</c:f>
              <c:numCache>
                <c:formatCode>0.00%</c:formatCode>
                <c:ptCount val="1"/>
                <c:pt idx="0">
                  <c:v>1</c:v>
                </c:pt>
              </c:numCache>
            </c:numRef>
          </c:val>
          <c:extLst>
            <c:ext xmlns:c16="http://schemas.microsoft.com/office/drawing/2014/chart" uri="{C3380CC4-5D6E-409C-BE32-E72D297353CC}">
              <c16:uniqueId val="{00000002-A0FA-4501-9DB8-029D85495FA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2021 Commission Meeting Review Actions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col"/>
        <c:grouping val="clustered"/>
        <c:varyColors val="0"/>
        <c:ser>
          <c:idx val="0"/>
          <c:order val="0"/>
          <c:tx>
            <c:strRef>
              <c:f>'2021 PG-C Graphs'!$B$12</c:f>
              <c:strCache>
                <c:ptCount val="1"/>
                <c:pt idx="0">
                  <c:v>Site Visit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'2021 PG-C Graphs'!$A$13:$A$15</c:f>
              <c:strCache>
                <c:ptCount val="3"/>
                <c:pt idx="0">
                  <c:v>February 2021
1 Action</c:v>
                </c:pt>
                <c:pt idx="1">
                  <c:v>June 2021
3 Actions</c:v>
                </c:pt>
                <c:pt idx="2">
                  <c:v>September 2021
5 Actions</c:v>
                </c:pt>
              </c:strCache>
            </c:strRef>
          </c:cat>
          <c:val>
            <c:numRef>
              <c:f>'2021 PG-C Graphs'!$B$13:$B$15</c:f>
              <c:numCache>
                <c:formatCode>General</c:formatCode>
                <c:ptCount val="3"/>
                <c:pt idx="0">
                  <c:v>1</c:v>
                </c:pt>
                <c:pt idx="1">
                  <c:v>3</c:v>
                </c:pt>
                <c:pt idx="2">
                  <c:v>3</c:v>
                </c:pt>
              </c:numCache>
            </c:numRef>
          </c:val>
          <c:extLst>
            <c:ext xmlns:c16="http://schemas.microsoft.com/office/drawing/2014/chart" uri="{C3380CC4-5D6E-409C-BE32-E72D297353CC}">
              <c16:uniqueId val="{00000000-F8E3-4A4D-A5B4-E4FCA8C349BF}"/>
            </c:ext>
          </c:extLst>
        </c:ser>
        <c:ser>
          <c:idx val="1"/>
          <c:order val="1"/>
          <c:tx>
            <c:strRef>
              <c:f>'2021 PG-C Graphs'!$C$12</c:f>
              <c:strCache>
                <c:ptCount val="1"/>
                <c:pt idx="0">
                  <c:v>Expedited Review</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'2021 PG-C Graphs'!$A$13:$A$15</c:f>
              <c:strCache>
                <c:ptCount val="3"/>
                <c:pt idx="0">
                  <c:v>February 2021
1 Action</c:v>
                </c:pt>
                <c:pt idx="1">
                  <c:v>June 2021
3 Actions</c:v>
                </c:pt>
                <c:pt idx="2">
                  <c:v>September 2021
5 Actions</c:v>
                </c:pt>
              </c:strCache>
            </c:strRef>
          </c:cat>
          <c:val>
            <c:numRef>
              <c:f>'2021 PG-C Graphs'!$C$13:$C$15</c:f>
              <c:numCache>
                <c:formatCode>General</c:formatCode>
                <c:ptCount val="3"/>
                <c:pt idx="2">
                  <c:v>2</c:v>
                </c:pt>
              </c:numCache>
            </c:numRef>
          </c:val>
          <c:extLst>
            <c:ext xmlns:c16="http://schemas.microsoft.com/office/drawing/2014/chart" uri="{C3380CC4-5D6E-409C-BE32-E72D297353CC}">
              <c16:uniqueId val="{00000001-F8E3-4A4D-A5B4-E4FCA8C349BF}"/>
            </c:ext>
          </c:extLst>
        </c:ser>
        <c:dLbls>
          <c:showLegendKey val="0"/>
          <c:showVal val="0"/>
          <c:showCatName val="0"/>
          <c:showSerName val="0"/>
          <c:showPercent val="0"/>
          <c:showBubbleSize val="0"/>
        </c:dLbls>
        <c:gapWidth val="100"/>
        <c:overlap val="-24"/>
        <c:axId val="110241280"/>
        <c:axId val="110241696"/>
      </c:barChart>
      <c:catAx>
        <c:axId val="110241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10241696"/>
        <c:crosses val="autoZero"/>
        <c:auto val="1"/>
        <c:lblAlgn val="ctr"/>
        <c:lblOffset val="100"/>
        <c:noMultiLvlLbl val="0"/>
      </c:catAx>
      <c:valAx>
        <c:axId val="1102416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Actions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102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dirty="0">
                <a:solidFill>
                  <a:schemeClr val="accent4"/>
                </a:solidFill>
              </a:rPr>
              <a:t>2021 Post-Graduate Programs </a:t>
            </a:r>
          </a:p>
          <a:p>
            <a:pPr>
              <a:defRPr sz="2400" b="0">
                <a:solidFill>
                  <a:schemeClr val="accent4"/>
                </a:solidFill>
              </a:defRPr>
            </a:pPr>
            <a:r>
              <a:rPr lang="en-US" sz="2400" b="0" dirty="0">
                <a:solidFill>
                  <a:schemeClr val="accent4"/>
                </a:solidFill>
              </a:rPr>
              <a:t>(7 Programs)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'PG All'!$F$2</c:f>
              <c:strCache>
                <c:ptCount val="1"/>
                <c:pt idx="0">
                  <c:v>Applicant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'PG All'!$G$1</c:f>
              <c:strCache>
                <c:ptCount val="1"/>
                <c:pt idx="0">
                  <c:v>Accredited - After</c:v>
                </c:pt>
              </c:strCache>
            </c:strRef>
          </c:cat>
          <c:val>
            <c:numRef>
              <c:f>'PG All'!$G$2</c:f>
              <c:numCache>
                <c:formatCode>General</c:formatCode>
                <c:ptCount val="1"/>
                <c:pt idx="0">
                  <c:v>7</c:v>
                </c:pt>
              </c:numCache>
            </c:numRef>
          </c:val>
          <c:extLst>
            <c:ext xmlns:c16="http://schemas.microsoft.com/office/drawing/2014/chart" uri="{C3380CC4-5D6E-409C-BE32-E72D297353CC}">
              <c16:uniqueId val="{00000000-E0E0-4825-B949-1A752538613B}"/>
            </c:ext>
          </c:extLst>
        </c:ser>
        <c:dLbls>
          <c:showLegendKey val="0"/>
          <c:showVal val="0"/>
          <c:showCatName val="0"/>
          <c:showSerName val="0"/>
          <c:showPercent val="0"/>
          <c:showBubbleSize val="0"/>
        </c:dLbls>
        <c:gapWidth val="150"/>
        <c:shape val="box"/>
        <c:axId val="1552237567"/>
        <c:axId val="1552228831"/>
        <c:axId val="0"/>
      </c:bar3DChart>
      <c:catAx>
        <c:axId val="155223756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228831"/>
        <c:crosses val="autoZero"/>
        <c:auto val="1"/>
        <c:lblAlgn val="ctr"/>
        <c:lblOffset val="100"/>
        <c:noMultiLvlLbl val="0"/>
      </c:catAx>
      <c:valAx>
        <c:axId val="155222883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5223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Virtual Site Visit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33C-4622-83D0-3A587299306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33C-4622-83D0-3A587299306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33C-4622-83D0-3A587299306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33C-4622-83D0-3A587299306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933C-4622-83D0-3A5872993067}"/>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33C-4622-83D0-3A5872993067}"/>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933C-4622-83D0-3A5872993067}"/>
                </c:ext>
              </c:extLst>
            </c:dLbl>
            <c:dLbl>
              <c:idx val="3"/>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933C-4622-83D0-3A5872993067}"/>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Sheet1!$A$32:$A$36</c:f>
              <c:strCache>
                <c:ptCount val="5"/>
                <c:pt idx="0">
                  <c:v>Initial Provisional</c:v>
                </c:pt>
                <c:pt idx="1">
                  <c:v>Provisional Monitoring</c:v>
                </c:pt>
                <c:pt idx="2">
                  <c:v>Final Provisional</c:v>
                </c:pt>
                <c:pt idx="3">
                  <c:v>Focus Visit</c:v>
                </c:pt>
                <c:pt idx="4">
                  <c:v>Not Stated (IP/PM)</c:v>
                </c:pt>
              </c:strCache>
            </c:strRef>
          </c:cat>
          <c:val>
            <c:numRef>
              <c:f>Sheet1!$C$32:$C$36</c:f>
              <c:numCache>
                <c:formatCode>0.00%</c:formatCode>
                <c:ptCount val="5"/>
                <c:pt idx="0">
                  <c:v>0.42857142857142855</c:v>
                </c:pt>
                <c:pt idx="1">
                  <c:v>0.14285714285714285</c:v>
                </c:pt>
                <c:pt idx="2">
                  <c:v>0.25</c:v>
                </c:pt>
                <c:pt idx="3">
                  <c:v>0.10714285714285714</c:v>
                </c:pt>
                <c:pt idx="4">
                  <c:v>7.1428571428571425E-2</c:v>
                </c:pt>
              </c:numCache>
            </c:numRef>
          </c:val>
          <c:extLst>
            <c:ext xmlns:c16="http://schemas.microsoft.com/office/drawing/2014/chart" uri="{C3380CC4-5D6E-409C-BE32-E72D297353CC}">
              <c16:uniqueId val="{0000000A-933C-4622-83D0-3A587299306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Max Number of Students/Cohort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'EL-P Graphs'!$K$1</c:f>
              <c:strCache>
                <c:ptCount val="1"/>
                <c:pt idx="0">
                  <c:v>Norm Dist.</c:v>
                </c:pt>
              </c:strCache>
            </c:strRef>
          </c:tx>
          <c:spPr>
            <a:ln w="9525" cap="rnd">
              <a:solidFill>
                <a:schemeClr val="accent1"/>
              </a:solidFill>
              <a:round/>
            </a:ln>
            <a:effectLst/>
          </c:spPr>
          <c:marker>
            <c:symbol val="none"/>
          </c:marker>
          <c:xVal>
            <c:numRef>
              <c:f>'EL-P Graphs'!$H$2:$H$273</c:f>
              <c:numCache>
                <c:formatCode>General</c:formatCode>
                <c:ptCount val="272"/>
                <c:pt idx="0">
                  <c:v>18</c:v>
                </c:pt>
                <c:pt idx="1">
                  <c:v>20</c:v>
                </c:pt>
                <c:pt idx="2">
                  <c:v>20</c:v>
                </c:pt>
                <c:pt idx="3">
                  <c:v>20</c:v>
                </c:pt>
                <c:pt idx="4">
                  <c:v>20</c:v>
                </c:pt>
                <c:pt idx="5">
                  <c:v>20</c:v>
                </c:pt>
                <c:pt idx="6">
                  <c:v>20</c:v>
                </c:pt>
                <c:pt idx="7">
                  <c:v>22</c:v>
                </c:pt>
                <c:pt idx="8">
                  <c:v>24</c:v>
                </c:pt>
                <c:pt idx="9">
                  <c:v>24</c:v>
                </c:pt>
                <c:pt idx="10">
                  <c:v>24</c:v>
                </c:pt>
                <c:pt idx="11">
                  <c:v>24</c:v>
                </c:pt>
                <c:pt idx="12">
                  <c:v>24</c:v>
                </c:pt>
                <c:pt idx="13">
                  <c:v>24</c:v>
                </c:pt>
                <c:pt idx="14">
                  <c:v>25</c:v>
                </c:pt>
                <c:pt idx="15">
                  <c:v>25</c:v>
                </c:pt>
                <c:pt idx="16">
                  <c:v>25</c:v>
                </c:pt>
                <c:pt idx="17">
                  <c:v>25</c:v>
                </c:pt>
                <c:pt idx="18">
                  <c:v>25</c:v>
                </c:pt>
                <c:pt idx="19">
                  <c:v>25</c:v>
                </c:pt>
                <c:pt idx="20">
                  <c:v>25</c:v>
                </c:pt>
                <c:pt idx="21">
                  <c:v>25</c:v>
                </c:pt>
                <c:pt idx="22">
                  <c:v>26</c:v>
                </c:pt>
                <c:pt idx="23">
                  <c:v>26</c:v>
                </c:pt>
                <c:pt idx="24">
                  <c:v>26</c:v>
                </c:pt>
                <c:pt idx="25">
                  <c:v>26</c:v>
                </c:pt>
                <c:pt idx="26">
                  <c:v>26</c:v>
                </c:pt>
                <c:pt idx="27">
                  <c:v>27</c:v>
                </c:pt>
                <c:pt idx="28">
                  <c:v>28</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30</c:v>
                </c:pt>
                <c:pt idx="56">
                  <c:v>30</c:v>
                </c:pt>
                <c:pt idx="57">
                  <c:v>30</c:v>
                </c:pt>
                <c:pt idx="58">
                  <c:v>30</c:v>
                </c:pt>
                <c:pt idx="59">
                  <c:v>30</c:v>
                </c:pt>
                <c:pt idx="60">
                  <c:v>30</c:v>
                </c:pt>
                <c:pt idx="61">
                  <c:v>30</c:v>
                </c:pt>
                <c:pt idx="62">
                  <c:v>30</c:v>
                </c:pt>
                <c:pt idx="63">
                  <c:v>31</c:v>
                </c:pt>
                <c:pt idx="64">
                  <c:v>32</c:v>
                </c:pt>
                <c:pt idx="65">
                  <c:v>32</c:v>
                </c:pt>
                <c:pt idx="66">
                  <c:v>32</c:v>
                </c:pt>
                <c:pt idx="67">
                  <c:v>32</c:v>
                </c:pt>
                <c:pt idx="68">
                  <c:v>32</c:v>
                </c:pt>
                <c:pt idx="69">
                  <c:v>32</c:v>
                </c:pt>
                <c:pt idx="70">
                  <c:v>32</c:v>
                </c:pt>
                <c:pt idx="71">
                  <c:v>32</c:v>
                </c:pt>
                <c:pt idx="72">
                  <c:v>33</c:v>
                </c:pt>
                <c:pt idx="73">
                  <c:v>33</c:v>
                </c:pt>
                <c:pt idx="74">
                  <c:v>33</c:v>
                </c:pt>
                <c:pt idx="75">
                  <c:v>35</c:v>
                </c:pt>
                <c:pt idx="76">
                  <c:v>35</c:v>
                </c:pt>
                <c:pt idx="77">
                  <c:v>35</c:v>
                </c:pt>
                <c:pt idx="78">
                  <c:v>35</c:v>
                </c:pt>
                <c:pt idx="79">
                  <c:v>35</c:v>
                </c:pt>
                <c:pt idx="80">
                  <c:v>35</c:v>
                </c:pt>
                <c:pt idx="81">
                  <c:v>35</c:v>
                </c:pt>
                <c:pt idx="82">
                  <c:v>35</c:v>
                </c:pt>
                <c:pt idx="83">
                  <c:v>36</c:v>
                </c:pt>
                <c:pt idx="84">
                  <c:v>36</c:v>
                </c:pt>
                <c:pt idx="85">
                  <c:v>36</c:v>
                </c:pt>
                <c:pt idx="86">
                  <c:v>36</c:v>
                </c:pt>
                <c:pt idx="87">
                  <c:v>36</c:v>
                </c:pt>
                <c:pt idx="88">
                  <c:v>36</c:v>
                </c:pt>
                <c:pt idx="89">
                  <c:v>36</c:v>
                </c:pt>
                <c:pt idx="90">
                  <c:v>36</c:v>
                </c:pt>
                <c:pt idx="91">
                  <c:v>36</c:v>
                </c:pt>
                <c:pt idx="92">
                  <c:v>36</c:v>
                </c:pt>
                <c:pt idx="93">
                  <c:v>36</c:v>
                </c:pt>
                <c:pt idx="94">
                  <c:v>36</c:v>
                </c:pt>
                <c:pt idx="95">
                  <c:v>36</c:v>
                </c:pt>
                <c:pt idx="96">
                  <c:v>36</c:v>
                </c:pt>
                <c:pt idx="97">
                  <c:v>36</c:v>
                </c:pt>
                <c:pt idx="98">
                  <c:v>38</c:v>
                </c:pt>
                <c:pt idx="99">
                  <c:v>38</c:v>
                </c:pt>
                <c:pt idx="100">
                  <c:v>38</c:v>
                </c:pt>
                <c:pt idx="101">
                  <c:v>40</c:v>
                </c:pt>
                <c:pt idx="102">
                  <c:v>40</c:v>
                </c:pt>
                <c:pt idx="103">
                  <c:v>40</c:v>
                </c:pt>
                <c:pt idx="104">
                  <c:v>40</c:v>
                </c:pt>
                <c:pt idx="105">
                  <c:v>40</c:v>
                </c:pt>
                <c:pt idx="106">
                  <c:v>40</c:v>
                </c:pt>
                <c:pt idx="107">
                  <c:v>40</c:v>
                </c:pt>
                <c:pt idx="108">
                  <c:v>40</c:v>
                </c:pt>
                <c:pt idx="109">
                  <c:v>40</c:v>
                </c:pt>
                <c:pt idx="110">
                  <c:v>40</c:v>
                </c:pt>
                <c:pt idx="111">
                  <c:v>40</c:v>
                </c:pt>
                <c:pt idx="112">
                  <c:v>40</c:v>
                </c:pt>
                <c:pt idx="113">
                  <c:v>40</c:v>
                </c:pt>
                <c:pt idx="114">
                  <c:v>40</c:v>
                </c:pt>
                <c:pt idx="115">
                  <c:v>40</c:v>
                </c:pt>
                <c:pt idx="116">
                  <c:v>40</c:v>
                </c:pt>
                <c:pt idx="117">
                  <c:v>40</c:v>
                </c:pt>
                <c:pt idx="118">
                  <c:v>40</c:v>
                </c:pt>
                <c:pt idx="119">
                  <c:v>40</c:v>
                </c:pt>
                <c:pt idx="120">
                  <c:v>40</c:v>
                </c:pt>
                <c:pt idx="121">
                  <c:v>40</c:v>
                </c:pt>
                <c:pt idx="122">
                  <c:v>40</c:v>
                </c:pt>
                <c:pt idx="123">
                  <c:v>40</c:v>
                </c:pt>
                <c:pt idx="124">
                  <c:v>40</c:v>
                </c:pt>
                <c:pt idx="125">
                  <c:v>40</c:v>
                </c:pt>
                <c:pt idx="126">
                  <c:v>40</c:v>
                </c:pt>
                <c:pt idx="127">
                  <c:v>40</c:v>
                </c:pt>
                <c:pt idx="128">
                  <c:v>40</c:v>
                </c:pt>
                <c:pt idx="129">
                  <c:v>40</c:v>
                </c:pt>
                <c:pt idx="130">
                  <c:v>40</c:v>
                </c:pt>
                <c:pt idx="131">
                  <c:v>40</c:v>
                </c:pt>
                <c:pt idx="132">
                  <c:v>40</c:v>
                </c:pt>
                <c:pt idx="133">
                  <c:v>40</c:v>
                </c:pt>
                <c:pt idx="134">
                  <c:v>40</c:v>
                </c:pt>
                <c:pt idx="135">
                  <c:v>42</c:v>
                </c:pt>
                <c:pt idx="136">
                  <c:v>42</c:v>
                </c:pt>
                <c:pt idx="137">
                  <c:v>42</c:v>
                </c:pt>
                <c:pt idx="138">
                  <c:v>42</c:v>
                </c:pt>
                <c:pt idx="139">
                  <c:v>42</c:v>
                </c:pt>
                <c:pt idx="140">
                  <c:v>44</c:v>
                </c:pt>
                <c:pt idx="141">
                  <c:v>44</c:v>
                </c:pt>
                <c:pt idx="142">
                  <c:v>44</c:v>
                </c:pt>
                <c:pt idx="143">
                  <c:v>45</c:v>
                </c:pt>
                <c:pt idx="144">
                  <c:v>45</c:v>
                </c:pt>
                <c:pt idx="145">
                  <c:v>45</c:v>
                </c:pt>
                <c:pt idx="146">
                  <c:v>45</c:v>
                </c:pt>
                <c:pt idx="147">
                  <c:v>45</c:v>
                </c:pt>
                <c:pt idx="148">
                  <c:v>45</c:v>
                </c:pt>
                <c:pt idx="149">
                  <c:v>45</c:v>
                </c:pt>
                <c:pt idx="150">
                  <c:v>45</c:v>
                </c:pt>
                <c:pt idx="151">
                  <c:v>45</c:v>
                </c:pt>
                <c:pt idx="152">
                  <c:v>46</c:v>
                </c:pt>
                <c:pt idx="153">
                  <c:v>46</c:v>
                </c:pt>
                <c:pt idx="154">
                  <c:v>48</c:v>
                </c:pt>
                <c:pt idx="155">
                  <c:v>48</c:v>
                </c:pt>
                <c:pt idx="156">
                  <c:v>48</c:v>
                </c:pt>
                <c:pt idx="157">
                  <c:v>48</c:v>
                </c:pt>
                <c:pt idx="158">
                  <c:v>48</c:v>
                </c:pt>
                <c:pt idx="159">
                  <c:v>48</c:v>
                </c:pt>
                <c:pt idx="160">
                  <c:v>48</c:v>
                </c:pt>
                <c:pt idx="161">
                  <c:v>48</c:v>
                </c:pt>
                <c:pt idx="162">
                  <c:v>50</c:v>
                </c:pt>
                <c:pt idx="163">
                  <c:v>50</c:v>
                </c:pt>
                <c:pt idx="164">
                  <c:v>50</c:v>
                </c:pt>
                <c:pt idx="165">
                  <c:v>50</c:v>
                </c:pt>
                <c:pt idx="166">
                  <c:v>50</c:v>
                </c:pt>
                <c:pt idx="167">
                  <c:v>50</c:v>
                </c:pt>
                <c:pt idx="168">
                  <c:v>50</c:v>
                </c:pt>
                <c:pt idx="169">
                  <c:v>50</c:v>
                </c:pt>
                <c:pt idx="170">
                  <c:v>50</c:v>
                </c:pt>
                <c:pt idx="171">
                  <c:v>50</c:v>
                </c:pt>
                <c:pt idx="172">
                  <c:v>50</c:v>
                </c:pt>
                <c:pt idx="173">
                  <c:v>50</c:v>
                </c:pt>
                <c:pt idx="174">
                  <c:v>50</c:v>
                </c:pt>
                <c:pt idx="175">
                  <c:v>50</c:v>
                </c:pt>
                <c:pt idx="176">
                  <c:v>50</c:v>
                </c:pt>
                <c:pt idx="177">
                  <c:v>50</c:v>
                </c:pt>
                <c:pt idx="178">
                  <c:v>50</c:v>
                </c:pt>
                <c:pt idx="179">
                  <c:v>50</c:v>
                </c:pt>
                <c:pt idx="180">
                  <c:v>50</c:v>
                </c:pt>
                <c:pt idx="181">
                  <c:v>50</c:v>
                </c:pt>
                <c:pt idx="182">
                  <c:v>50</c:v>
                </c:pt>
                <c:pt idx="183">
                  <c:v>50</c:v>
                </c:pt>
                <c:pt idx="184">
                  <c:v>50</c:v>
                </c:pt>
                <c:pt idx="185">
                  <c:v>50</c:v>
                </c:pt>
                <c:pt idx="186">
                  <c:v>52</c:v>
                </c:pt>
                <c:pt idx="187">
                  <c:v>52</c:v>
                </c:pt>
                <c:pt idx="188">
                  <c:v>52</c:v>
                </c:pt>
                <c:pt idx="189">
                  <c:v>54</c:v>
                </c:pt>
                <c:pt idx="190">
                  <c:v>54</c:v>
                </c:pt>
                <c:pt idx="191">
                  <c:v>55</c:v>
                </c:pt>
                <c:pt idx="192">
                  <c:v>55</c:v>
                </c:pt>
                <c:pt idx="193">
                  <c:v>55</c:v>
                </c:pt>
                <c:pt idx="194">
                  <c:v>55</c:v>
                </c:pt>
                <c:pt idx="195">
                  <c:v>55</c:v>
                </c:pt>
                <c:pt idx="196">
                  <c:v>55</c:v>
                </c:pt>
                <c:pt idx="197">
                  <c:v>56</c:v>
                </c:pt>
                <c:pt idx="198">
                  <c:v>56</c:v>
                </c:pt>
                <c:pt idx="199">
                  <c:v>57</c:v>
                </c:pt>
                <c:pt idx="200">
                  <c:v>58</c:v>
                </c:pt>
                <c:pt idx="201">
                  <c:v>59</c:v>
                </c:pt>
                <c:pt idx="202">
                  <c:v>60</c:v>
                </c:pt>
                <c:pt idx="203">
                  <c:v>60</c:v>
                </c:pt>
                <c:pt idx="204">
                  <c:v>60</c:v>
                </c:pt>
                <c:pt idx="205">
                  <c:v>60</c:v>
                </c:pt>
                <c:pt idx="206">
                  <c:v>60</c:v>
                </c:pt>
                <c:pt idx="207">
                  <c:v>60</c:v>
                </c:pt>
                <c:pt idx="208">
                  <c:v>60</c:v>
                </c:pt>
                <c:pt idx="209">
                  <c:v>60</c:v>
                </c:pt>
                <c:pt idx="210">
                  <c:v>60</c:v>
                </c:pt>
                <c:pt idx="211">
                  <c:v>60</c:v>
                </c:pt>
                <c:pt idx="212">
                  <c:v>60</c:v>
                </c:pt>
                <c:pt idx="213">
                  <c:v>60</c:v>
                </c:pt>
                <c:pt idx="214">
                  <c:v>60</c:v>
                </c:pt>
                <c:pt idx="215">
                  <c:v>60</c:v>
                </c:pt>
                <c:pt idx="216">
                  <c:v>60</c:v>
                </c:pt>
                <c:pt idx="217">
                  <c:v>60</c:v>
                </c:pt>
                <c:pt idx="218">
                  <c:v>60</c:v>
                </c:pt>
                <c:pt idx="219">
                  <c:v>60</c:v>
                </c:pt>
                <c:pt idx="220">
                  <c:v>60</c:v>
                </c:pt>
                <c:pt idx="221">
                  <c:v>64</c:v>
                </c:pt>
                <c:pt idx="222">
                  <c:v>65</c:v>
                </c:pt>
                <c:pt idx="223">
                  <c:v>65</c:v>
                </c:pt>
                <c:pt idx="224">
                  <c:v>65</c:v>
                </c:pt>
                <c:pt idx="225">
                  <c:v>66</c:v>
                </c:pt>
                <c:pt idx="226">
                  <c:v>67</c:v>
                </c:pt>
                <c:pt idx="227">
                  <c:v>68</c:v>
                </c:pt>
                <c:pt idx="228">
                  <c:v>70</c:v>
                </c:pt>
                <c:pt idx="229">
                  <c:v>70</c:v>
                </c:pt>
                <c:pt idx="230">
                  <c:v>70</c:v>
                </c:pt>
                <c:pt idx="231">
                  <c:v>70</c:v>
                </c:pt>
                <c:pt idx="232">
                  <c:v>70</c:v>
                </c:pt>
                <c:pt idx="233">
                  <c:v>72</c:v>
                </c:pt>
                <c:pt idx="234">
                  <c:v>72</c:v>
                </c:pt>
                <c:pt idx="235">
                  <c:v>75</c:v>
                </c:pt>
                <c:pt idx="236">
                  <c:v>75</c:v>
                </c:pt>
                <c:pt idx="237">
                  <c:v>75</c:v>
                </c:pt>
                <c:pt idx="238">
                  <c:v>75</c:v>
                </c:pt>
                <c:pt idx="239">
                  <c:v>75</c:v>
                </c:pt>
                <c:pt idx="240">
                  <c:v>75</c:v>
                </c:pt>
                <c:pt idx="241">
                  <c:v>75</c:v>
                </c:pt>
                <c:pt idx="242">
                  <c:v>77</c:v>
                </c:pt>
                <c:pt idx="243">
                  <c:v>80</c:v>
                </c:pt>
                <c:pt idx="244">
                  <c:v>80</c:v>
                </c:pt>
                <c:pt idx="245">
                  <c:v>80</c:v>
                </c:pt>
                <c:pt idx="246">
                  <c:v>80</c:v>
                </c:pt>
                <c:pt idx="247">
                  <c:v>80</c:v>
                </c:pt>
                <c:pt idx="248">
                  <c:v>80</c:v>
                </c:pt>
                <c:pt idx="249">
                  <c:v>80</c:v>
                </c:pt>
                <c:pt idx="250">
                  <c:v>80</c:v>
                </c:pt>
                <c:pt idx="251">
                  <c:v>80</c:v>
                </c:pt>
                <c:pt idx="252">
                  <c:v>86</c:v>
                </c:pt>
                <c:pt idx="253">
                  <c:v>90</c:v>
                </c:pt>
                <c:pt idx="254">
                  <c:v>92</c:v>
                </c:pt>
                <c:pt idx="255">
                  <c:v>96</c:v>
                </c:pt>
                <c:pt idx="256">
                  <c:v>96</c:v>
                </c:pt>
                <c:pt idx="257">
                  <c:v>97</c:v>
                </c:pt>
                <c:pt idx="258">
                  <c:v>97</c:v>
                </c:pt>
                <c:pt idx="259">
                  <c:v>98</c:v>
                </c:pt>
                <c:pt idx="260">
                  <c:v>99</c:v>
                </c:pt>
                <c:pt idx="261">
                  <c:v>100</c:v>
                </c:pt>
                <c:pt idx="262">
                  <c:v>100</c:v>
                </c:pt>
                <c:pt idx="263">
                  <c:v>100</c:v>
                </c:pt>
                <c:pt idx="264">
                  <c:v>100</c:v>
                </c:pt>
                <c:pt idx="265">
                  <c:v>105</c:v>
                </c:pt>
                <c:pt idx="266">
                  <c:v>110</c:v>
                </c:pt>
                <c:pt idx="267">
                  <c:v>120</c:v>
                </c:pt>
                <c:pt idx="268">
                  <c:v>125</c:v>
                </c:pt>
                <c:pt idx="269">
                  <c:v>156</c:v>
                </c:pt>
                <c:pt idx="270">
                  <c:v>170</c:v>
                </c:pt>
                <c:pt idx="271">
                  <c:v>170</c:v>
                </c:pt>
              </c:numCache>
            </c:numRef>
          </c:xVal>
          <c:yVal>
            <c:numRef>
              <c:f>'EL-P Graphs'!$K$2:$K$273</c:f>
              <c:numCache>
                <c:formatCode>General</c:formatCode>
                <c:ptCount val="272"/>
                <c:pt idx="0">
                  <c:v>7.1620903798784189E-3</c:v>
                </c:pt>
                <c:pt idx="1">
                  <c:v>7.9722821149329545E-3</c:v>
                </c:pt>
                <c:pt idx="2">
                  <c:v>7.9722821149329545E-3</c:v>
                </c:pt>
                <c:pt idx="3">
                  <c:v>7.9722821149329545E-3</c:v>
                </c:pt>
                <c:pt idx="4">
                  <c:v>7.9722821149329545E-3</c:v>
                </c:pt>
                <c:pt idx="5">
                  <c:v>7.9722821149329545E-3</c:v>
                </c:pt>
                <c:pt idx="6">
                  <c:v>7.9722821149329545E-3</c:v>
                </c:pt>
                <c:pt idx="7">
                  <c:v>8.8108480503498055E-3</c:v>
                </c:pt>
                <c:pt idx="8">
                  <c:v>9.6681850862539668E-3</c:v>
                </c:pt>
                <c:pt idx="9">
                  <c:v>9.6681850862539668E-3</c:v>
                </c:pt>
                <c:pt idx="10">
                  <c:v>9.6681850862539668E-3</c:v>
                </c:pt>
                <c:pt idx="11">
                  <c:v>9.6681850862539668E-3</c:v>
                </c:pt>
                <c:pt idx="12">
                  <c:v>9.6681850862539668E-3</c:v>
                </c:pt>
                <c:pt idx="13">
                  <c:v>9.6681850862539668E-3</c:v>
                </c:pt>
                <c:pt idx="14">
                  <c:v>1.0100506438400913E-2</c:v>
                </c:pt>
                <c:pt idx="15">
                  <c:v>1.0100506438400913E-2</c:v>
                </c:pt>
                <c:pt idx="16">
                  <c:v>1.0100506438400913E-2</c:v>
                </c:pt>
                <c:pt idx="17">
                  <c:v>1.0100506438400913E-2</c:v>
                </c:pt>
                <c:pt idx="18">
                  <c:v>1.0100506438400913E-2</c:v>
                </c:pt>
                <c:pt idx="19">
                  <c:v>1.0100506438400913E-2</c:v>
                </c:pt>
                <c:pt idx="20">
                  <c:v>1.0100506438400913E-2</c:v>
                </c:pt>
                <c:pt idx="21">
                  <c:v>1.0100506438400913E-2</c:v>
                </c:pt>
                <c:pt idx="22">
                  <c:v>1.0533298497317753E-2</c:v>
                </c:pt>
                <c:pt idx="23">
                  <c:v>1.0533298497317753E-2</c:v>
                </c:pt>
                <c:pt idx="24">
                  <c:v>1.0533298497317753E-2</c:v>
                </c:pt>
                <c:pt idx="25">
                  <c:v>1.0533298497317753E-2</c:v>
                </c:pt>
                <c:pt idx="26">
                  <c:v>1.0533298497317753E-2</c:v>
                </c:pt>
                <c:pt idx="27">
                  <c:v>1.096500114135897E-2</c:v>
                </c:pt>
                <c:pt idx="28">
                  <c:v>1.1393994846755325E-2</c:v>
                </c:pt>
                <c:pt idx="29">
                  <c:v>1.2237137423542564E-2</c:v>
                </c:pt>
                <c:pt idx="30">
                  <c:v>1.2237137423542564E-2</c:v>
                </c:pt>
                <c:pt idx="31">
                  <c:v>1.2237137423542564E-2</c:v>
                </c:pt>
                <c:pt idx="32">
                  <c:v>1.2237137423542564E-2</c:v>
                </c:pt>
                <c:pt idx="33">
                  <c:v>1.2237137423542564E-2</c:v>
                </c:pt>
                <c:pt idx="34">
                  <c:v>1.2237137423542564E-2</c:v>
                </c:pt>
                <c:pt idx="35">
                  <c:v>1.2237137423542564E-2</c:v>
                </c:pt>
                <c:pt idx="36">
                  <c:v>1.2237137423542564E-2</c:v>
                </c:pt>
                <c:pt idx="37">
                  <c:v>1.2237137423542564E-2</c:v>
                </c:pt>
                <c:pt idx="38">
                  <c:v>1.2237137423542564E-2</c:v>
                </c:pt>
                <c:pt idx="39">
                  <c:v>1.2237137423542564E-2</c:v>
                </c:pt>
                <c:pt idx="40">
                  <c:v>1.2237137423542564E-2</c:v>
                </c:pt>
                <c:pt idx="41">
                  <c:v>1.2237137423542564E-2</c:v>
                </c:pt>
                <c:pt idx="42">
                  <c:v>1.2237137423542564E-2</c:v>
                </c:pt>
                <c:pt idx="43">
                  <c:v>1.2237137423542564E-2</c:v>
                </c:pt>
                <c:pt idx="44">
                  <c:v>1.2237137423542564E-2</c:v>
                </c:pt>
                <c:pt idx="45">
                  <c:v>1.2237137423542564E-2</c:v>
                </c:pt>
                <c:pt idx="46">
                  <c:v>1.2237137423542564E-2</c:v>
                </c:pt>
                <c:pt idx="47">
                  <c:v>1.2237137423542564E-2</c:v>
                </c:pt>
                <c:pt idx="48">
                  <c:v>1.2237137423542564E-2</c:v>
                </c:pt>
                <c:pt idx="49">
                  <c:v>1.2237137423542564E-2</c:v>
                </c:pt>
                <c:pt idx="50">
                  <c:v>1.2237137423542564E-2</c:v>
                </c:pt>
                <c:pt idx="51">
                  <c:v>1.2237137423542564E-2</c:v>
                </c:pt>
                <c:pt idx="52">
                  <c:v>1.2237137423542564E-2</c:v>
                </c:pt>
                <c:pt idx="53">
                  <c:v>1.2237137423542564E-2</c:v>
                </c:pt>
                <c:pt idx="54">
                  <c:v>1.2237137423542564E-2</c:v>
                </c:pt>
                <c:pt idx="55">
                  <c:v>1.2237137423542564E-2</c:v>
                </c:pt>
                <c:pt idx="56">
                  <c:v>1.2237137423542564E-2</c:v>
                </c:pt>
                <c:pt idx="57">
                  <c:v>1.2237137423542564E-2</c:v>
                </c:pt>
                <c:pt idx="58">
                  <c:v>1.2237137423542564E-2</c:v>
                </c:pt>
                <c:pt idx="59">
                  <c:v>1.2237137423542564E-2</c:v>
                </c:pt>
                <c:pt idx="60">
                  <c:v>1.2237137423542564E-2</c:v>
                </c:pt>
                <c:pt idx="61">
                  <c:v>1.2237137423542564E-2</c:v>
                </c:pt>
                <c:pt idx="62">
                  <c:v>1.2237137423542564E-2</c:v>
                </c:pt>
                <c:pt idx="63">
                  <c:v>1.2647838697351104E-2</c:v>
                </c:pt>
                <c:pt idx="64">
                  <c:v>1.3048958415500854E-2</c:v>
                </c:pt>
                <c:pt idx="65">
                  <c:v>1.3048958415500854E-2</c:v>
                </c:pt>
                <c:pt idx="66">
                  <c:v>1.3048958415500854E-2</c:v>
                </c:pt>
                <c:pt idx="67">
                  <c:v>1.3048958415500854E-2</c:v>
                </c:pt>
                <c:pt idx="68">
                  <c:v>1.3048958415500854E-2</c:v>
                </c:pt>
                <c:pt idx="69">
                  <c:v>1.3048958415500854E-2</c:v>
                </c:pt>
                <c:pt idx="70">
                  <c:v>1.3048958415500854E-2</c:v>
                </c:pt>
                <c:pt idx="71">
                  <c:v>1.3048958415500854E-2</c:v>
                </c:pt>
                <c:pt idx="72">
                  <c:v>1.3438736043742142E-2</c:v>
                </c:pt>
                <c:pt idx="73">
                  <c:v>1.3438736043742142E-2</c:v>
                </c:pt>
                <c:pt idx="74">
                  <c:v>1.3438736043742142E-2</c:v>
                </c:pt>
                <c:pt idx="75">
                  <c:v>1.4177273606205741E-2</c:v>
                </c:pt>
                <c:pt idx="76">
                  <c:v>1.4177273606205741E-2</c:v>
                </c:pt>
                <c:pt idx="77">
                  <c:v>1.4177273606205741E-2</c:v>
                </c:pt>
                <c:pt idx="78">
                  <c:v>1.4177273606205741E-2</c:v>
                </c:pt>
                <c:pt idx="79">
                  <c:v>1.4177273606205741E-2</c:v>
                </c:pt>
                <c:pt idx="80">
                  <c:v>1.4177273606205741E-2</c:v>
                </c:pt>
                <c:pt idx="81">
                  <c:v>1.4177273606205741E-2</c:v>
                </c:pt>
                <c:pt idx="82">
                  <c:v>1.4177273606205741E-2</c:v>
                </c:pt>
                <c:pt idx="83">
                  <c:v>1.4522602190560441E-2</c:v>
                </c:pt>
                <c:pt idx="84">
                  <c:v>1.4522602190560441E-2</c:v>
                </c:pt>
                <c:pt idx="85">
                  <c:v>1.4522602190560441E-2</c:v>
                </c:pt>
                <c:pt idx="86">
                  <c:v>1.4522602190560441E-2</c:v>
                </c:pt>
                <c:pt idx="87">
                  <c:v>1.4522602190560441E-2</c:v>
                </c:pt>
                <c:pt idx="88">
                  <c:v>1.4522602190560441E-2</c:v>
                </c:pt>
                <c:pt idx="89">
                  <c:v>1.4522602190560441E-2</c:v>
                </c:pt>
                <c:pt idx="90">
                  <c:v>1.4522602190560441E-2</c:v>
                </c:pt>
                <c:pt idx="91">
                  <c:v>1.4522602190560441E-2</c:v>
                </c:pt>
                <c:pt idx="92">
                  <c:v>1.4522602190560441E-2</c:v>
                </c:pt>
                <c:pt idx="93">
                  <c:v>1.4522602190560441E-2</c:v>
                </c:pt>
                <c:pt idx="94">
                  <c:v>1.4522602190560441E-2</c:v>
                </c:pt>
                <c:pt idx="95">
                  <c:v>1.4522602190560441E-2</c:v>
                </c:pt>
                <c:pt idx="96">
                  <c:v>1.4522602190560441E-2</c:v>
                </c:pt>
                <c:pt idx="97">
                  <c:v>1.4522602190560441E-2</c:v>
                </c:pt>
                <c:pt idx="98">
                  <c:v>1.5157131736576306E-2</c:v>
                </c:pt>
                <c:pt idx="99">
                  <c:v>1.5157131736576306E-2</c:v>
                </c:pt>
                <c:pt idx="100">
                  <c:v>1.5157131736576306E-2</c:v>
                </c:pt>
                <c:pt idx="101">
                  <c:v>1.5706586150811538E-2</c:v>
                </c:pt>
                <c:pt idx="102">
                  <c:v>1.5706586150811538E-2</c:v>
                </c:pt>
                <c:pt idx="103">
                  <c:v>1.5706586150811538E-2</c:v>
                </c:pt>
                <c:pt idx="104">
                  <c:v>1.5706586150811538E-2</c:v>
                </c:pt>
                <c:pt idx="105">
                  <c:v>1.5706586150811538E-2</c:v>
                </c:pt>
                <c:pt idx="106">
                  <c:v>1.5706586150811538E-2</c:v>
                </c:pt>
                <c:pt idx="107">
                  <c:v>1.5706586150811538E-2</c:v>
                </c:pt>
                <c:pt idx="108">
                  <c:v>1.5706586150811538E-2</c:v>
                </c:pt>
                <c:pt idx="109">
                  <c:v>1.5706586150811538E-2</c:v>
                </c:pt>
                <c:pt idx="110">
                  <c:v>1.5706586150811538E-2</c:v>
                </c:pt>
                <c:pt idx="111">
                  <c:v>1.5706586150811538E-2</c:v>
                </c:pt>
                <c:pt idx="112">
                  <c:v>1.5706586150811538E-2</c:v>
                </c:pt>
                <c:pt idx="113">
                  <c:v>1.5706586150811538E-2</c:v>
                </c:pt>
                <c:pt idx="114">
                  <c:v>1.5706586150811538E-2</c:v>
                </c:pt>
                <c:pt idx="115">
                  <c:v>1.5706586150811538E-2</c:v>
                </c:pt>
                <c:pt idx="116">
                  <c:v>1.5706586150811538E-2</c:v>
                </c:pt>
                <c:pt idx="117">
                  <c:v>1.5706586150811538E-2</c:v>
                </c:pt>
                <c:pt idx="118">
                  <c:v>1.5706586150811538E-2</c:v>
                </c:pt>
                <c:pt idx="119">
                  <c:v>1.5706586150811538E-2</c:v>
                </c:pt>
                <c:pt idx="120">
                  <c:v>1.5706586150811538E-2</c:v>
                </c:pt>
                <c:pt idx="121">
                  <c:v>1.5706586150811538E-2</c:v>
                </c:pt>
                <c:pt idx="122">
                  <c:v>1.5706586150811538E-2</c:v>
                </c:pt>
                <c:pt idx="123">
                  <c:v>1.5706586150811538E-2</c:v>
                </c:pt>
                <c:pt idx="124">
                  <c:v>1.5706586150811538E-2</c:v>
                </c:pt>
                <c:pt idx="125">
                  <c:v>1.5706586150811538E-2</c:v>
                </c:pt>
                <c:pt idx="126">
                  <c:v>1.5706586150811538E-2</c:v>
                </c:pt>
                <c:pt idx="127">
                  <c:v>1.5706586150811538E-2</c:v>
                </c:pt>
                <c:pt idx="128">
                  <c:v>1.5706586150811538E-2</c:v>
                </c:pt>
                <c:pt idx="129">
                  <c:v>1.5706586150811538E-2</c:v>
                </c:pt>
                <c:pt idx="130">
                  <c:v>1.5706586150811538E-2</c:v>
                </c:pt>
                <c:pt idx="131">
                  <c:v>1.5706586150811538E-2</c:v>
                </c:pt>
                <c:pt idx="132">
                  <c:v>1.5706586150811538E-2</c:v>
                </c:pt>
                <c:pt idx="133">
                  <c:v>1.5706586150811538E-2</c:v>
                </c:pt>
                <c:pt idx="134">
                  <c:v>1.5706586150811538E-2</c:v>
                </c:pt>
                <c:pt idx="135">
                  <c:v>1.615990367303952E-2</c:v>
                </c:pt>
                <c:pt idx="136">
                  <c:v>1.615990367303952E-2</c:v>
                </c:pt>
                <c:pt idx="137">
                  <c:v>1.615990367303952E-2</c:v>
                </c:pt>
                <c:pt idx="138">
                  <c:v>1.615990367303952E-2</c:v>
                </c:pt>
                <c:pt idx="139">
                  <c:v>1.615990367303952E-2</c:v>
                </c:pt>
                <c:pt idx="140">
                  <c:v>1.6507751629321277E-2</c:v>
                </c:pt>
                <c:pt idx="141">
                  <c:v>1.6507751629321277E-2</c:v>
                </c:pt>
                <c:pt idx="142">
                  <c:v>1.6507751629321277E-2</c:v>
                </c:pt>
                <c:pt idx="143">
                  <c:v>1.6639760723190566E-2</c:v>
                </c:pt>
                <c:pt idx="144">
                  <c:v>1.6639760723190566E-2</c:v>
                </c:pt>
                <c:pt idx="145">
                  <c:v>1.6639760723190566E-2</c:v>
                </c:pt>
                <c:pt idx="146">
                  <c:v>1.6639760723190566E-2</c:v>
                </c:pt>
                <c:pt idx="147">
                  <c:v>1.6639760723190566E-2</c:v>
                </c:pt>
                <c:pt idx="148">
                  <c:v>1.6639760723190566E-2</c:v>
                </c:pt>
                <c:pt idx="149">
                  <c:v>1.6639760723190566E-2</c:v>
                </c:pt>
                <c:pt idx="150">
                  <c:v>1.6639760723190566E-2</c:v>
                </c:pt>
                <c:pt idx="151">
                  <c:v>1.6639760723190566E-2</c:v>
                </c:pt>
                <c:pt idx="152">
                  <c:v>1.6742845732906936E-2</c:v>
                </c:pt>
                <c:pt idx="153">
                  <c:v>1.6742845732906936E-2</c:v>
                </c:pt>
                <c:pt idx="154">
                  <c:v>1.68602036798302E-2</c:v>
                </c:pt>
                <c:pt idx="155">
                  <c:v>1.68602036798302E-2</c:v>
                </c:pt>
                <c:pt idx="156">
                  <c:v>1.68602036798302E-2</c:v>
                </c:pt>
                <c:pt idx="157">
                  <c:v>1.68602036798302E-2</c:v>
                </c:pt>
                <c:pt idx="158">
                  <c:v>1.68602036798302E-2</c:v>
                </c:pt>
                <c:pt idx="159">
                  <c:v>1.68602036798302E-2</c:v>
                </c:pt>
                <c:pt idx="160">
                  <c:v>1.68602036798302E-2</c:v>
                </c:pt>
                <c:pt idx="161">
                  <c:v>1.68602036798302E-2</c:v>
                </c:pt>
                <c:pt idx="162">
                  <c:v>1.6857320710057196E-2</c:v>
                </c:pt>
                <c:pt idx="163">
                  <c:v>1.6857320710057196E-2</c:v>
                </c:pt>
                <c:pt idx="164">
                  <c:v>1.6857320710057196E-2</c:v>
                </c:pt>
                <c:pt idx="165">
                  <c:v>1.6857320710057196E-2</c:v>
                </c:pt>
                <c:pt idx="166">
                  <c:v>1.6857320710057196E-2</c:v>
                </c:pt>
                <c:pt idx="167">
                  <c:v>1.6857320710057196E-2</c:v>
                </c:pt>
                <c:pt idx="168">
                  <c:v>1.6857320710057196E-2</c:v>
                </c:pt>
                <c:pt idx="169">
                  <c:v>1.6857320710057196E-2</c:v>
                </c:pt>
                <c:pt idx="170">
                  <c:v>1.6857320710057196E-2</c:v>
                </c:pt>
                <c:pt idx="171">
                  <c:v>1.6857320710057196E-2</c:v>
                </c:pt>
                <c:pt idx="172">
                  <c:v>1.6857320710057196E-2</c:v>
                </c:pt>
                <c:pt idx="173">
                  <c:v>1.6857320710057196E-2</c:v>
                </c:pt>
                <c:pt idx="174">
                  <c:v>1.6857320710057196E-2</c:v>
                </c:pt>
                <c:pt idx="175">
                  <c:v>1.6857320710057196E-2</c:v>
                </c:pt>
                <c:pt idx="176">
                  <c:v>1.6857320710057196E-2</c:v>
                </c:pt>
                <c:pt idx="177">
                  <c:v>1.6857320710057196E-2</c:v>
                </c:pt>
                <c:pt idx="178">
                  <c:v>1.6857320710057196E-2</c:v>
                </c:pt>
                <c:pt idx="179">
                  <c:v>1.6857320710057196E-2</c:v>
                </c:pt>
                <c:pt idx="180">
                  <c:v>1.6857320710057196E-2</c:v>
                </c:pt>
                <c:pt idx="181">
                  <c:v>1.6857320710057196E-2</c:v>
                </c:pt>
                <c:pt idx="182">
                  <c:v>1.6857320710057196E-2</c:v>
                </c:pt>
                <c:pt idx="183">
                  <c:v>1.6857320710057196E-2</c:v>
                </c:pt>
                <c:pt idx="184">
                  <c:v>1.6857320710057196E-2</c:v>
                </c:pt>
                <c:pt idx="185">
                  <c:v>1.6857320710057196E-2</c:v>
                </c:pt>
                <c:pt idx="186">
                  <c:v>1.6734258494124816E-2</c:v>
                </c:pt>
                <c:pt idx="187">
                  <c:v>1.6734258494124816E-2</c:v>
                </c:pt>
                <c:pt idx="188">
                  <c:v>1.6734258494124816E-2</c:v>
                </c:pt>
                <c:pt idx="189">
                  <c:v>1.6493642939675993E-2</c:v>
                </c:pt>
                <c:pt idx="190">
                  <c:v>1.6493642939675993E-2</c:v>
                </c:pt>
                <c:pt idx="191">
                  <c:v>1.6330753292362433E-2</c:v>
                </c:pt>
                <c:pt idx="192">
                  <c:v>1.6330753292362433E-2</c:v>
                </c:pt>
                <c:pt idx="193">
                  <c:v>1.6330753292362433E-2</c:v>
                </c:pt>
                <c:pt idx="194">
                  <c:v>1.6330753292362433E-2</c:v>
                </c:pt>
                <c:pt idx="195">
                  <c:v>1.6330753292362433E-2</c:v>
                </c:pt>
                <c:pt idx="196">
                  <c:v>1.6330753292362433E-2</c:v>
                </c:pt>
                <c:pt idx="197">
                  <c:v>1.6140571026855077E-2</c:v>
                </c:pt>
                <c:pt idx="198">
                  <c:v>1.6140571026855077E-2</c:v>
                </c:pt>
                <c:pt idx="199">
                  <c:v>1.5924089887988761E-2</c:v>
                </c:pt>
                <c:pt idx="200">
                  <c:v>1.5682431289139175E-2</c:v>
                </c:pt>
                <c:pt idx="201">
                  <c:v>1.5416834640677978E-2</c:v>
                </c:pt>
                <c:pt idx="202">
                  <c:v>1.5128646770364408E-2</c:v>
                </c:pt>
                <c:pt idx="203">
                  <c:v>1.5128646770364408E-2</c:v>
                </c:pt>
                <c:pt idx="204">
                  <c:v>1.5128646770364408E-2</c:v>
                </c:pt>
                <c:pt idx="205">
                  <c:v>1.5128646770364408E-2</c:v>
                </c:pt>
                <c:pt idx="206">
                  <c:v>1.5128646770364408E-2</c:v>
                </c:pt>
                <c:pt idx="207">
                  <c:v>1.5128646770364408E-2</c:v>
                </c:pt>
                <c:pt idx="208">
                  <c:v>1.5128646770364408E-2</c:v>
                </c:pt>
                <c:pt idx="209">
                  <c:v>1.5128646770364408E-2</c:v>
                </c:pt>
                <c:pt idx="210">
                  <c:v>1.5128646770364408E-2</c:v>
                </c:pt>
                <c:pt idx="211">
                  <c:v>1.5128646770364408E-2</c:v>
                </c:pt>
                <c:pt idx="212">
                  <c:v>1.5128646770364408E-2</c:v>
                </c:pt>
                <c:pt idx="213">
                  <c:v>1.5128646770364408E-2</c:v>
                </c:pt>
                <c:pt idx="214">
                  <c:v>1.5128646770364408E-2</c:v>
                </c:pt>
                <c:pt idx="215">
                  <c:v>1.5128646770364408E-2</c:v>
                </c:pt>
                <c:pt idx="216">
                  <c:v>1.5128646770364408E-2</c:v>
                </c:pt>
                <c:pt idx="217">
                  <c:v>1.5128646770364408E-2</c:v>
                </c:pt>
                <c:pt idx="218">
                  <c:v>1.5128646770364408E-2</c:v>
                </c:pt>
                <c:pt idx="219">
                  <c:v>1.5128646770364408E-2</c:v>
                </c:pt>
                <c:pt idx="220">
                  <c:v>1.5128646770364408E-2</c:v>
                </c:pt>
                <c:pt idx="221">
                  <c:v>1.3780025973375045E-2</c:v>
                </c:pt>
                <c:pt idx="222">
                  <c:v>1.3402016370535355E-2</c:v>
                </c:pt>
                <c:pt idx="223">
                  <c:v>1.3402016370535355E-2</c:v>
                </c:pt>
                <c:pt idx="224">
                  <c:v>1.3402016370535355E-2</c:v>
                </c:pt>
                <c:pt idx="225">
                  <c:v>1.3011078582718225E-2</c:v>
                </c:pt>
                <c:pt idx="226">
                  <c:v>1.2608966866808367E-2</c:v>
                </c:pt>
                <c:pt idx="227">
                  <c:v>1.2197441812322267E-2</c:v>
                </c:pt>
                <c:pt idx="228">
                  <c:v>1.1353150670317533E-2</c:v>
                </c:pt>
                <c:pt idx="229">
                  <c:v>1.1353150670317533E-2</c:v>
                </c:pt>
                <c:pt idx="230">
                  <c:v>1.1353150670317533E-2</c:v>
                </c:pt>
                <c:pt idx="231">
                  <c:v>1.1353150670317533E-2</c:v>
                </c:pt>
                <c:pt idx="232">
                  <c:v>1.1353150670317533E-2</c:v>
                </c:pt>
                <c:pt idx="233">
                  <c:v>1.0491950656386325E-2</c:v>
                </c:pt>
                <c:pt idx="234">
                  <c:v>1.0491950656386325E-2</c:v>
                </c:pt>
                <c:pt idx="235">
                  <c:v>9.1968447475137584E-3</c:v>
                </c:pt>
                <c:pt idx="236">
                  <c:v>9.1968447475137584E-3</c:v>
                </c:pt>
                <c:pt idx="237">
                  <c:v>9.1968447475137584E-3</c:v>
                </c:pt>
                <c:pt idx="238">
                  <c:v>9.1968447475137584E-3</c:v>
                </c:pt>
                <c:pt idx="239">
                  <c:v>9.1968447475137584E-3</c:v>
                </c:pt>
                <c:pt idx="240">
                  <c:v>9.1968447475137584E-3</c:v>
                </c:pt>
                <c:pt idx="241">
                  <c:v>9.1968447475137584E-3</c:v>
                </c:pt>
                <c:pt idx="242">
                  <c:v>8.3485138428957741E-3</c:v>
                </c:pt>
                <c:pt idx="243">
                  <c:v>7.124222999785961E-3</c:v>
                </c:pt>
                <c:pt idx="244">
                  <c:v>7.124222999785961E-3</c:v>
                </c:pt>
                <c:pt idx="245">
                  <c:v>7.124222999785961E-3</c:v>
                </c:pt>
                <c:pt idx="246">
                  <c:v>7.124222999785961E-3</c:v>
                </c:pt>
                <c:pt idx="247">
                  <c:v>7.124222999785961E-3</c:v>
                </c:pt>
                <c:pt idx="248">
                  <c:v>7.124222999785961E-3</c:v>
                </c:pt>
                <c:pt idx="249">
                  <c:v>7.124222999785961E-3</c:v>
                </c:pt>
                <c:pt idx="250">
                  <c:v>7.124222999785961E-3</c:v>
                </c:pt>
                <c:pt idx="251">
                  <c:v>7.124222999785961E-3</c:v>
                </c:pt>
                <c:pt idx="252">
                  <c:v>4.9432942665959883E-3</c:v>
                </c:pt>
                <c:pt idx="253">
                  <c:v>3.7382074076829802E-3</c:v>
                </c:pt>
                <c:pt idx="254">
                  <c:v>3.2160674287584766E-3</c:v>
                </c:pt>
                <c:pt idx="255">
                  <c:v>2.3298353141611673E-3</c:v>
                </c:pt>
                <c:pt idx="256">
                  <c:v>2.3298353141611673E-3</c:v>
                </c:pt>
                <c:pt idx="257">
                  <c:v>2.1398476930829208E-3</c:v>
                </c:pt>
                <c:pt idx="258">
                  <c:v>2.1398476930829208E-3</c:v>
                </c:pt>
                <c:pt idx="259">
                  <c:v>1.9618398407180906E-3</c:v>
                </c:pt>
                <c:pt idx="260">
                  <c:v>1.7954250685440919E-3</c:v>
                </c:pt>
                <c:pt idx="261">
                  <c:v>1.6401896512590847E-3</c:v>
                </c:pt>
                <c:pt idx="262">
                  <c:v>1.6401896512590847E-3</c:v>
                </c:pt>
                <c:pt idx="263">
                  <c:v>1.6401896512590847E-3</c:v>
                </c:pt>
                <c:pt idx="264">
                  <c:v>1.6401896512590847E-3</c:v>
                </c:pt>
                <c:pt idx="265">
                  <c:v>1.0159531906767264E-3</c:v>
                </c:pt>
                <c:pt idx="266">
                  <c:v>6.017686046249054E-4</c:v>
                </c:pt>
                <c:pt idx="267">
                  <c:v>1.84616183926622E-4</c:v>
                </c:pt>
                <c:pt idx="268">
                  <c:v>9.5621199198143913E-5</c:v>
                </c:pt>
                <c:pt idx="269">
                  <c:v>5.9645580108262086E-7</c:v>
                </c:pt>
                <c:pt idx="270">
                  <c:v>3.4280153921938108E-8</c:v>
                </c:pt>
                <c:pt idx="271">
                  <c:v>3.4280153921938108E-8</c:v>
                </c:pt>
              </c:numCache>
            </c:numRef>
          </c:yVal>
          <c:smooth val="1"/>
          <c:extLst>
            <c:ext xmlns:c16="http://schemas.microsoft.com/office/drawing/2014/chart" uri="{C3380CC4-5D6E-409C-BE32-E72D297353CC}">
              <c16:uniqueId val="{00000000-C5B0-4040-BECF-B008509D5676}"/>
            </c:ext>
          </c:extLst>
        </c:ser>
        <c:dLbls>
          <c:showLegendKey val="0"/>
          <c:showVal val="0"/>
          <c:showCatName val="0"/>
          <c:showSerName val="0"/>
          <c:showPercent val="0"/>
          <c:showBubbleSize val="0"/>
        </c:dLbls>
        <c:axId val="708971887"/>
        <c:axId val="708971471"/>
      </c:scatterChart>
      <c:valAx>
        <c:axId val="708971887"/>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Students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8971471"/>
        <c:crosses val="autoZero"/>
        <c:crossBetween val="midCat"/>
      </c:valAx>
      <c:valAx>
        <c:axId val="708971471"/>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89718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Site Visit Type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68E-465F-BA8C-AF0D9E538496}"/>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'Post-Graduate VSV'!$A$13</c:f>
              <c:strCache>
                <c:ptCount val="1"/>
                <c:pt idx="0">
                  <c:v>Provisional</c:v>
                </c:pt>
              </c:strCache>
            </c:strRef>
          </c:cat>
          <c:val>
            <c:numRef>
              <c:f>'Post-Graduate VSV'!$B$13</c:f>
              <c:numCache>
                <c:formatCode>0.00%</c:formatCode>
                <c:ptCount val="1"/>
                <c:pt idx="0">
                  <c:v>1</c:v>
                </c:pt>
              </c:numCache>
            </c:numRef>
          </c:val>
          <c:extLst>
            <c:ext xmlns:c16="http://schemas.microsoft.com/office/drawing/2014/chart" uri="{C3380CC4-5D6E-409C-BE32-E72D297353CC}">
              <c16:uniqueId val="{00000002-468E-465F-BA8C-AF0D9E53849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Max Number of Students/Cohort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barChart>
        <c:barDir val="bar"/>
        <c:grouping val="clustered"/>
        <c:varyColors val="0"/>
        <c:ser>
          <c:idx val="0"/>
          <c:order val="0"/>
          <c:tx>
            <c:strRef>
              <c:f>'EL-P Graphs'!$E$105</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'EL-P Graphs'!$D$106:$D$110</c:f>
              <c:strCache>
                <c:ptCount val="5"/>
                <c:pt idx="0">
                  <c:v>101+</c:v>
                </c:pt>
                <c:pt idx="1">
                  <c:v>76 - 100</c:v>
                </c:pt>
                <c:pt idx="2">
                  <c:v>51 - 75</c:v>
                </c:pt>
                <c:pt idx="3">
                  <c:v>26 - 50</c:v>
                </c:pt>
                <c:pt idx="4">
                  <c:v>≤25</c:v>
                </c:pt>
              </c:strCache>
            </c:strRef>
          </c:cat>
          <c:val>
            <c:numRef>
              <c:f>'EL-P Graphs'!$E$106:$E$110</c:f>
              <c:numCache>
                <c:formatCode>General</c:formatCode>
                <c:ptCount val="5"/>
                <c:pt idx="0">
                  <c:v>7</c:v>
                </c:pt>
                <c:pt idx="1">
                  <c:v>23</c:v>
                </c:pt>
                <c:pt idx="2">
                  <c:v>80</c:v>
                </c:pt>
                <c:pt idx="3">
                  <c:v>164</c:v>
                </c:pt>
                <c:pt idx="4">
                  <c:v>22</c:v>
                </c:pt>
              </c:numCache>
            </c:numRef>
          </c:val>
          <c:extLst>
            <c:ext xmlns:c16="http://schemas.microsoft.com/office/drawing/2014/chart" uri="{C3380CC4-5D6E-409C-BE32-E72D297353CC}">
              <c16:uniqueId val="{00000000-83F5-4934-9429-F4D9565E179E}"/>
            </c:ext>
          </c:extLst>
        </c:ser>
        <c:dLbls>
          <c:dLblPos val="outEnd"/>
          <c:showLegendKey val="0"/>
          <c:showVal val="1"/>
          <c:showCatName val="0"/>
          <c:showSerName val="0"/>
          <c:showPercent val="0"/>
          <c:showBubbleSize val="0"/>
        </c:dLbls>
        <c:gapWidth val="100"/>
        <c:axId val="660579679"/>
        <c:axId val="708970223"/>
      </c:barChart>
      <c:catAx>
        <c:axId val="66057967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Students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08970223"/>
        <c:crosses val="autoZero"/>
        <c:auto val="1"/>
        <c:lblAlgn val="ctr"/>
        <c:lblOffset val="100"/>
        <c:noMultiLvlLbl val="0"/>
      </c:catAx>
      <c:valAx>
        <c:axId val="70897022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Programs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60579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r>
              <a:rPr lang="en-US" sz="2400" b="0">
                <a:solidFill>
                  <a:schemeClr val="accent4"/>
                </a:solidFill>
              </a:rPr>
              <a:t>Aggregate Enrollment (n=272)</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4"/>
              </a:solidFill>
              <a:latin typeface="+mn-lt"/>
              <a:ea typeface="+mn-ea"/>
              <a:cs typeface="+mn-cs"/>
            </a:defRPr>
          </a:pPr>
          <a:endParaRPr lang="en-US"/>
        </a:p>
      </c:txPr>
    </c:title>
    <c:autoTitleDeleted val="0"/>
    <c:plotArea>
      <c:layout/>
      <c:scatterChart>
        <c:scatterStyle val="smoothMarker"/>
        <c:varyColors val="0"/>
        <c:ser>
          <c:idx val="0"/>
          <c:order val="0"/>
          <c:tx>
            <c:strRef>
              <c:f>'EL-P Graphs'!$Q$1</c:f>
              <c:strCache>
                <c:ptCount val="1"/>
                <c:pt idx="0">
                  <c:v>Norm Dist.</c:v>
                </c:pt>
              </c:strCache>
            </c:strRef>
          </c:tx>
          <c:spPr>
            <a:ln w="9525" cap="rnd">
              <a:solidFill>
                <a:schemeClr val="accent1"/>
              </a:solidFill>
              <a:round/>
            </a:ln>
            <a:effectLst/>
          </c:spPr>
          <c:marker>
            <c:symbol val="none"/>
          </c:marker>
          <c:xVal>
            <c:numRef>
              <c:f>'EL-P Graphs'!$N$2:$N$273</c:f>
              <c:numCache>
                <c:formatCode>General</c:formatCode>
                <c:ptCount val="272"/>
                <c:pt idx="0">
                  <c:v>0</c:v>
                </c:pt>
                <c:pt idx="1">
                  <c:v>19</c:v>
                </c:pt>
                <c:pt idx="2">
                  <c:v>20</c:v>
                </c:pt>
                <c:pt idx="3">
                  <c:v>20</c:v>
                </c:pt>
                <c:pt idx="4">
                  <c:v>20</c:v>
                </c:pt>
                <c:pt idx="5">
                  <c:v>23</c:v>
                </c:pt>
                <c:pt idx="6">
                  <c:v>24</c:v>
                </c:pt>
                <c:pt idx="7">
                  <c:v>24</c:v>
                </c:pt>
                <c:pt idx="8">
                  <c:v>24</c:v>
                </c:pt>
                <c:pt idx="9">
                  <c:v>29</c:v>
                </c:pt>
                <c:pt idx="10">
                  <c:v>30</c:v>
                </c:pt>
                <c:pt idx="11">
                  <c:v>30</c:v>
                </c:pt>
                <c:pt idx="12">
                  <c:v>34</c:v>
                </c:pt>
                <c:pt idx="13">
                  <c:v>35</c:v>
                </c:pt>
                <c:pt idx="14">
                  <c:v>35</c:v>
                </c:pt>
                <c:pt idx="15">
                  <c:v>37</c:v>
                </c:pt>
                <c:pt idx="16">
                  <c:v>37</c:v>
                </c:pt>
                <c:pt idx="17">
                  <c:v>39</c:v>
                </c:pt>
                <c:pt idx="18">
                  <c:v>40</c:v>
                </c:pt>
                <c:pt idx="19">
                  <c:v>41</c:v>
                </c:pt>
                <c:pt idx="20">
                  <c:v>43</c:v>
                </c:pt>
                <c:pt idx="21">
                  <c:v>46</c:v>
                </c:pt>
                <c:pt idx="22">
                  <c:v>47</c:v>
                </c:pt>
                <c:pt idx="23">
                  <c:v>48</c:v>
                </c:pt>
                <c:pt idx="24">
                  <c:v>48</c:v>
                </c:pt>
                <c:pt idx="25">
                  <c:v>50</c:v>
                </c:pt>
                <c:pt idx="26">
                  <c:v>50</c:v>
                </c:pt>
                <c:pt idx="27">
                  <c:v>50</c:v>
                </c:pt>
                <c:pt idx="28">
                  <c:v>52</c:v>
                </c:pt>
                <c:pt idx="29">
                  <c:v>52</c:v>
                </c:pt>
                <c:pt idx="30">
                  <c:v>52</c:v>
                </c:pt>
                <c:pt idx="31">
                  <c:v>54</c:v>
                </c:pt>
                <c:pt idx="32">
                  <c:v>54</c:v>
                </c:pt>
                <c:pt idx="33">
                  <c:v>55</c:v>
                </c:pt>
                <c:pt idx="34">
                  <c:v>55</c:v>
                </c:pt>
                <c:pt idx="35">
                  <c:v>55</c:v>
                </c:pt>
                <c:pt idx="36">
                  <c:v>56</c:v>
                </c:pt>
                <c:pt idx="37">
                  <c:v>57</c:v>
                </c:pt>
                <c:pt idx="38">
                  <c:v>57</c:v>
                </c:pt>
                <c:pt idx="39">
                  <c:v>58</c:v>
                </c:pt>
                <c:pt idx="40">
                  <c:v>58</c:v>
                </c:pt>
                <c:pt idx="41">
                  <c:v>58</c:v>
                </c:pt>
                <c:pt idx="42">
                  <c:v>59</c:v>
                </c:pt>
                <c:pt idx="43">
                  <c:v>59</c:v>
                </c:pt>
                <c:pt idx="44">
                  <c:v>59</c:v>
                </c:pt>
                <c:pt idx="45">
                  <c:v>59</c:v>
                </c:pt>
                <c:pt idx="46">
                  <c:v>59</c:v>
                </c:pt>
                <c:pt idx="47">
                  <c:v>59</c:v>
                </c:pt>
                <c:pt idx="48">
                  <c:v>59</c:v>
                </c:pt>
                <c:pt idx="49">
                  <c:v>59</c:v>
                </c:pt>
                <c:pt idx="50">
                  <c:v>60</c:v>
                </c:pt>
                <c:pt idx="51">
                  <c:v>60</c:v>
                </c:pt>
                <c:pt idx="52">
                  <c:v>60</c:v>
                </c:pt>
                <c:pt idx="53">
                  <c:v>60</c:v>
                </c:pt>
                <c:pt idx="54">
                  <c:v>60</c:v>
                </c:pt>
                <c:pt idx="55">
                  <c:v>60</c:v>
                </c:pt>
                <c:pt idx="56">
                  <c:v>63</c:v>
                </c:pt>
                <c:pt idx="57">
                  <c:v>63</c:v>
                </c:pt>
                <c:pt idx="58">
                  <c:v>64</c:v>
                </c:pt>
                <c:pt idx="59">
                  <c:v>64</c:v>
                </c:pt>
                <c:pt idx="60">
                  <c:v>64</c:v>
                </c:pt>
                <c:pt idx="61">
                  <c:v>64</c:v>
                </c:pt>
                <c:pt idx="62">
                  <c:v>65</c:v>
                </c:pt>
                <c:pt idx="63">
                  <c:v>65</c:v>
                </c:pt>
                <c:pt idx="64">
                  <c:v>66</c:v>
                </c:pt>
                <c:pt idx="65">
                  <c:v>66</c:v>
                </c:pt>
                <c:pt idx="66">
                  <c:v>66</c:v>
                </c:pt>
                <c:pt idx="67">
                  <c:v>67</c:v>
                </c:pt>
                <c:pt idx="68">
                  <c:v>67</c:v>
                </c:pt>
                <c:pt idx="69">
                  <c:v>67</c:v>
                </c:pt>
                <c:pt idx="70">
                  <c:v>67</c:v>
                </c:pt>
                <c:pt idx="71">
                  <c:v>67</c:v>
                </c:pt>
                <c:pt idx="72">
                  <c:v>67</c:v>
                </c:pt>
                <c:pt idx="73">
                  <c:v>68</c:v>
                </c:pt>
                <c:pt idx="74">
                  <c:v>68</c:v>
                </c:pt>
                <c:pt idx="75">
                  <c:v>68</c:v>
                </c:pt>
                <c:pt idx="76">
                  <c:v>69</c:v>
                </c:pt>
                <c:pt idx="77">
                  <c:v>69</c:v>
                </c:pt>
                <c:pt idx="78">
                  <c:v>69</c:v>
                </c:pt>
                <c:pt idx="79">
                  <c:v>69</c:v>
                </c:pt>
                <c:pt idx="80">
                  <c:v>70</c:v>
                </c:pt>
                <c:pt idx="81">
                  <c:v>70</c:v>
                </c:pt>
                <c:pt idx="82">
                  <c:v>70</c:v>
                </c:pt>
                <c:pt idx="83">
                  <c:v>70</c:v>
                </c:pt>
                <c:pt idx="84">
                  <c:v>70</c:v>
                </c:pt>
                <c:pt idx="85">
                  <c:v>70</c:v>
                </c:pt>
                <c:pt idx="86">
                  <c:v>71</c:v>
                </c:pt>
                <c:pt idx="87">
                  <c:v>71</c:v>
                </c:pt>
                <c:pt idx="88">
                  <c:v>71</c:v>
                </c:pt>
                <c:pt idx="89">
                  <c:v>73</c:v>
                </c:pt>
                <c:pt idx="90">
                  <c:v>73</c:v>
                </c:pt>
                <c:pt idx="91">
                  <c:v>74</c:v>
                </c:pt>
                <c:pt idx="92">
                  <c:v>74</c:v>
                </c:pt>
                <c:pt idx="93">
                  <c:v>74</c:v>
                </c:pt>
                <c:pt idx="94">
                  <c:v>75</c:v>
                </c:pt>
                <c:pt idx="95">
                  <c:v>75</c:v>
                </c:pt>
                <c:pt idx="96">
                  <c:v>75</c:v>
                </c:pt>
                <c:pt idx="97">
                  <c:v>75</c:v>
                </c:pt>
                <c:pt idx="98">
                  <c:v>77</c:v>
                </c:pt>
                <c:pt idx="99">
                  <c:v>77</c:v>
                </c:pt>
                <c:pt idx="100">
                  <c:v>77</c:v>
                </c:pt>
                <c:pt idx="101">
                  <c:v>77</c:v>
                </c:pt>
                <c:pt idx="102">
                  <c:v>77</c:v>
                </c:pt>
                <c:pt idx="103">
                  <c:v>77</c:v>
                </c:pt>
                <c:pt idx="104">
                  <c:v>78</c:v>
                </c:pt>
                <c:pt idx="105">
                  <c:v>78</c:v>
                </c:pt>
                <c:pt idx="106">
                  <c:v>78</c:v>
                </c:pt>
                <c:pt idx="107">
                  <c:v>79</c:v>
                </c:pt>
                <c:pt idx="108">
                  <c:v>79</c:v>
                </c:pt>
                <c:pt idx="109">
                  <c:v>80</c:v>
                </c:pt>
                <c:pt idx="110">
                  <c:v>80</c:v>
                </c:pt>
                <c:pt idx="111">
                  <c:v>80</c:v>
                </c:pt>
                <c:pt idx="112">
                  <c:v>81</c:v>
                </c:pt>
                <c:pt idx="113">
                  <c:v>82</c:v>
                </c:pt>
                <c:pt idx="114">
                  <c:v>83</c:v>
                </c:pt>
                <c:pt idx="115">
                  <c:v>83</c:v>
                </c:pt>
                <c:pt idx="116">
                  <c:v>85</c:v>
                </c:pt>
                <c:pt idx="117">
                  <c:v>85</c:v>
                </c:pt>
                <c:pt idx="118">
                  <c:v>85</c:v>
                </c:pt>
                <c:pt idx="119">
                  <c:v>86</c:v>
                </c:pt>
                <c:pt idx="120">
                  <c:v>86</c:v>
                </c:pt>
                <c:pt idx="121">
                  <c:v>86</c:v>
                </c:pt>
                <c:pt idx="122">
                  <c:v>86</c:v>
                </c:pt>
                <c:pt idx="123">
                  <c:v>86</c:v>
                </c:pt>
                <c:pt idx="124">
                  <c:v>88</c:v>
                </c:pt>
                <c:pt idx="125">
                  <c:v>89</c:v>
                </c:pt>
                <c:pt idx="126">
                  <c:v>89</c:v>
                </c:pt>
                <c:pt idx="127">
                  <c:v>89</c:v>
                </c:pt>
                <c:pt idx="128">
                  <c:v>89</c:v>
                </c:pt>
                <c:pt idx="129">
                  <c:v>90</c:v>
                </c:pt>
                <c:pt idx="130">
                  <c:v>90</c:v>
                </c:pt>
                <c:pt idx="131">
                  <c:v>90</c:v>
                </c:pt>
                <c:pt idx="132">
                  <c:v>90</c:v>
                </c:pt>
                <c:pt idx="133">
                  <c:v>91</c:v>
                </c:pt>
                <c:pt idx="134">
                  <c:v>91</c:v>
                </c:pt>
                <c:pt idx="135">
                  <c:v>91</c:v>
                </c:pt>
                <c:pt idx="136">
                  <c:v>93</c:v>
                </c:pt>
                <c:pt idx="137">
                  <c:v>93</c:v>
                </c:pt>
                <c:pt idx="138">
                  <c:v>95</c:v>
                </c:pt>
                <c:pt idx="139">
                  <c:v>95</c:v>
                </c:pt>
                <c:pt idx="140">
                  <c:v>96</c:v>
                </c:pt>
                <c:pt idx="141">
                  <c:v>96</c:v>
                </c:pt>
                <c:pt idx="142">
                  <c:v>96</c:v>
                </c:pt>
                <c:pt idx="143">
                  <c:v>97</c:v>
                </c:pt>
                <c:pt idx="144">
                  <c:v>97</c:v>
                </c:pt>
                <c:pt idx="145">
                  <c:v>97</c:v>
                </c:pt>
                <c:pt idx="146">
                  <c:v>97</c:v>
                </c:pt>
                <c:pt idx="147">
                  <c:v>98</c:v>
                </c:pt>
                <c:pt idx="148">
                  <c:v>98</c:v>
                </c:pt>
                <c:pt idx="149">
                  <c:v>98</c:v>
                </c:pt>
                <c:pt idx="150">
                  <c:v>99</c:v>
                </c:pt>
                <c:pt idx="151">
                  <c:v>99</c:v>
                </c:pt>
                <c:pt idx="152">
                  <c:v>99</c:v>
                </c:pt>
                <c:pt idx="153">
                  <c:v>99</c:v>
                </c:pt>
                <c:pt idx="154">
                  <c:v>99</c:v>
                </c:pt>
                <c:pt idx="155">
                  <c:v>99</c:v>
                </c:pt>
                <c:pt idx="156">
                  <c:v>100</c:v>
                </c:pt>
                <c:pt idx="157">
                  <c:v>100</c:v>
                </c:pt>
                <c:pt idx="158">
                  <c:v>100</c:v>
                </c:pt>
                <c:pt idx="159">
                  <c:v>101</c:v>
                </c:pt>
                <c:pt idx="160">
                  <c:v>101</c:v>
                </c:pt>
                <c:pt idx="161">
                  <c:v>102</c:v>
                </c:pt>
                <c:pt idx="162">
                  <c:v>103</c:v>
                </c:pt>
                <c:pt idx="163">
                  <c:v>104</c:v>
                </c:pt>
                <c:pt idx="164">
                  <c:v>104</c:v>
                </c:pt>
                <c:pt idx="165">
                  <c:v>105</c:v>
                </c:pt>
                <c:pt idx="166">
                  <c:v>105</c:v>
                </c:pt>
                <c:pt idx="167">
                  <c:v>106</c:v>
                </c:pt>
                <c:pt idx="168">
                  <c:v>107</c:v>
                </c:pt>
                <c:pt idx="169">
                  <c:v>107</c:v>
                </c:pt>
                <c:pt idx="170">
                  <c:v>108</c:v>
                </c:pt>
                <c:pt idx="171">
                  <c:v>108</c:v>
                </c:pt>
                <c:pt idx="172">
                  <c:v>109</c:v>
                </c:pt>
                <c:pt idx="173">
                  <c:v>110</c:v>
                </c:pt>
                <c:pt idx="174">
                  <c:v>111</c:v>
                </c:pt>
                <c:pt idx="175">
                  <c:v>111</c:v>
                </c:pt>
                <c:pt idx="176">
                  <c:v>113</c:v>
                </c:pt>
                <c:pt idx="177">
                  <c:v>113</c:v>
                </c:pt>
                <c:pt idx="178">
                  <c:v>113</c:v>
                </c:pt>
                <c:pt idx="179">
                  <c:v>114</c:v>
                </c:pt>
                <c:pt idx="180">
                  <c:v>115</c:v>
                </c:pt>
                <c:pt idx="181">
                  <c:v>115</c:v>
                </c:pt>
                <c:pt idx="182">
                  <c:v>117</c:v>
                </c:pt>
                <c:pt idx="183">
                  <c:v>117</c:v>
                </c:pt>
                <c:pt idx="184">
                  <c:v>118</c:v>
                </c:pt>
                <c:pt idx="185">
                  <c:v>118</c:v>
                </c:pt>
                <c:pt idx="186">
                  <c:v>118</c:v>
                </c:pt>
                <c:pt idx="187">
                  <c:v>120</c:v>
                </c:pt>
                <c:pt idx="188">
                  <c:v>120</c:v>
                </c:pt>
                <c:pt idx="189">
                  <c:v>120</c:v>
                </c:pt>
                <c:pt idx="190">
                  <c:v>120</c:v>
                </c:pt>
                <c:pt idx="191">
                  <c:v>121</c:v>
                </c:pt>
                <c:pt idx="192">
                  <c:v>122</c:v>
                </c:pt>
                <c:pt idx="193">
                  <c:v>124</c:v>
                </c:pt>
                <c:pt idx="194">
                  <c:v>125</c:v>
                </c:pt>
                <c:pt idx="195">
                  <c:v>126</c:v>
                </c:pt>
                <c:pt idx="196">
                  <c:v>127</c:v>
                </c:pt>
                <c:pt idx="197">
                  <c:v>127</c:v>
                </c:pt>
                <c:pt idx="198">
                  <c:v>129</c:v>
                </c:pt>
                <c:pt idx="199">
                  <c:v>130</c:v>
                </c:pt>
                <c:pt idx="200">
                  <c:v>131</c:v>
                </c:pt>
                <c:pt idx="201">
                  <c:v>131</c:v>
                </c:pt>
                <c:pt idx="202">
                  <c:v>132</c:v>
                </c:pt>
                <c:pt idx="203">
                  <c:v>132</c:v>
                </c:pt>
                <c:pt idx="204">
                  <c:v>133</c:v>
                </c:pt>
                <c:pt idx="205">
                  <c:v>133</c:v>
                </c:pt>
                <c:pt idx="206">
                  <c:v>135</c:v>
                </c:pt>
                <c:pt idx="207">
                  <c:v>136</c:v>
                </c:pt>
                <c:pt idx="208">
                  <c:v>136</c:v>
                </c:pt>
                <c:pt idx="209">
                  <c:v>137</c:v>
                </c:pt>
                <c:pt idx="210">
                  <c:v>138</c:v>
                </c:pt>
                <c:pt idx="211">
                  <c:v>140</c:v>
                </c:pt>
                <c:pt idx="212">
                  <c:v>141</c:v>
                </c:pt>
                <c:pt idx="213">
                  <c:v>141</c:v>
                </c:pt>
                <c:pt idx="214">
                  <c:v>142</c:v>
                </c:pt>
                <c:pt idx="215">
                  <c:v>143</c:v>
                </c:pt>
                <c:pt idx="216">
                  <c:v>143</c:v>
                </c:pt>
                <c:pt idx="217">
                  <c:v>144</c:v>
                </c:pt>
                <c:pt idx="218">
                  <c:v>144</c:v>
                </c:pt>
                <c:pt idx="219">
                  <c:v>144</c:v>
                </c:pt>
                <c:pt idx="220">
                  <c:v>145</c:v>
                </c:pt>
                <c:pt idx="221">
                  <c:v>146</c:v>
                </c:pt>
                <c:pt idx="222">
                  <c:v>146</c:v>
                </c:pt>
                <c:pt idx="223">
                  <c:v>146</c:v>
                </c:pt>
                <c:pt idx="224">
                  <c:v>147</c:v>
                </c:pt>
                <c:pt idx="225">
                  <c:v>147</c:v>
                </c:pt>
                <c:pt idx="226">
                  <c:v>149</c:v>
                </c:pt>
                <c:pt idx="227">
                  <c:v>151</c:v>
                </c:pt>
                <c:pt idx="228">
                  <c:v>151</c:v>
                </c:pt>
                <c:pt idx="229">
                  <c:v>155</c:v>
                </c:pt>
                <c:pt idx="230">
                  <c:v>156</c:v>
                </c:pt>
                <c:pt idx="231">
                  <c:v>160</c:v>
                </c:pt>
                <c:pt idx="232">
                  <c:v>163</c:v>
                </c:pt>
                <c:pt idx="233">
                  <c:v>165</c:v>
                </c:pt>
                <c:pt idx="234">
                  <c:v>166</c:v>
                </c:pt>
                <c:pt idx="235">
                  <c:v>166</c:v>
                </c:pt>
                <c:pt idx="236">
                  <c:v>171</c:v>
                </c:pt>
                <c:pt idx="237">
                  <c:v>172</c:v>
                </c:pt>
                <c:pt idx="238">
                  <c:v>172</c:v>
                </c:pt>
                <c:pt idx="239">
                  <c:v>173</c:v>
                </c:pt>
                <c:pt idx="240">
                  <c:v>173</c:v>
                </c:pt>
                <c:pt idx="241">
                  <c:v>173</c:v>
                </c:pt>
                <c:pt idx="242">
                  <c:v>174</c:v>
                </c:pt>
                <c:pt idx="243">
                  <c:v>174</c:v>
                </c:pt>
                <c:pt idx="244">
                  <c:v>176</c:v>
                </c:pt>
                <c:pt idx="245">
                  <c:v>178</c:v>
                </c:pt>
                <c:pt idx="246">
                  <c:v>180</c:v>
                </c:pt>
                <c:pt idx="247">
                  <c:v>180</c:v>
                </c:pt>
                <c:pt idx="248">
                  <c:v>180</c:v>
                </c:pt>
                <c:pt idx="249">
                  <c:v>181</c:v>
                </c:pt>
                <c:pt idx="250">
                  <c:v>181</c:v>
                </c:pt>
                <c:pt idx="251">
                  <c:v>191</c:v>
                </c:pt>
                <c:pt idx="252">
                  <c:v>196</c:v>
                </c:pt>
                <c:pt idx="253">
                  <c:v>198</c:v>
                </c:pt>
                <c:pt idx="254">
                  <c:v>198</c:v>
                </c:pt>
                <c:pt idx="255">
                  <c:v>202</c:v>
                </c:pt>
                <c:pt idx="256">
                  <c:v>208</c:v>
                </c:pt>
                <c:pt idx="257">
                  <c:v>209</c:v>
                </c:pt>
                <c:pt idx="258">
                  <c:v>210</c:v>
                </c:pt>
                <c:pt idx="259">
                  <c:v>215</c:v>
                </c:pt>
                <c:pt idx="260">
                  <c:v>216</c:v>
                </c:pt>
                <c:pt idx="261">
                  <c:v>217</c:v>
                </c:pt>
                <c:pt idx="262">
                  <c:v>222</c:v>
                </c:pt>
                <c:pt idx="263">
                  <c:v>230</c:v>
                </c:pt>
                <c:pt idx="264">
                  <c:v>245</c:v>
                </c:pt>
                <c:pt idx="265">
                  <c:v>246</c:v>
                </c:pt>
                <c:pt idx="266">
                  <c:v>250</c:v>
                </c:pt>
                <c:pt idx="267">
                  <c:v>284</c:v>
                </c:pt>
                <c:pt idx="268">
                  <c:v>298</c:v>
                </c:pt>
                <c:pt idx="269">
                  <c:v>308</c:v>
                </c:pt>
                <c:pt idx="270">
                  <c:v>439</c:v>
                </c:pt>
                <c:pt idx="271">
                  <c:v>440</c:v>
                </c:pt>
              </c:numCache>
            </c:numRef>
          </c:xVal>
          <c:yVal>
            <c:numRef>
              <c:f>'EL-P Graphs'!$Q$2:$Q$273</c:f>
              <c:numCache>
                <c:formatCode>General</c:formatCode>
                <c:ptCount val="272"/>
                <c:pt idx="0">
                  <c:v>1.4041287823962382E-3</c:v>
                </c:pt>
                <c:pt idx="1">
                  <c:v>2.3463577055582315E-3</c:v>
                </c:pt>
                <c:pt idx="2">
                  <c:v>2.4038343849356624E-3</c:v>
                </c:pt>
                <c:pt idx="3">
                  <c:v>2.4038343849356624E-3</c:v>
                </c:pt>
                <c:pt idx="4">
                  <c:v>2.4038343849356624E-3</c:v>
                </c:pt>
                <c:pt idx="5">
                  <c:v>2.5804770259443151E-3</c:v>
                </c:pt>
                <c:pt idx="6">
                  <c:v>2.6407055482212268E-3</c:v>
                </c:pt>
                <c:pt idx="7">
                  <c:v>2.6407055482212268E-3</c:v>
                </c:pt>
                <c:pt idx="8">
                  <c:v>2.6407055482212268E-3</c:v>
                </c:pt>
                <c:pt idx="9">
                  <c:v>2.9510808393215511E-3</c:v>
                </c:pt>
                <c:pt idx="10">
                  <c:v>3.0148490797830478E-3</c:v>
                </c:pt>
                <c:pt idx="11">
                  <c:v>3.0148490797830478E-3</c:v>
                </c:pt>
                <c:pt idx="12">
                  <c:v>3.2747458988809388E-3</c:v>
                </c:pt>
                <c:pt idx="13">
                  <c:v>3.3407898052723699E-3</c:v>
                </c:pt>
                <c:pt idx="14">
                  <c:v>3.3407898052723699E-3</c:v>
                </c:pt>
                <c:pt idx="15">
                  <c:v>3.4739573789734986E-3</c:v>
                </c:pt>
                <c:pt idx="16">
                  <c:v>3.4739573789734986E-3</c:v>
                </c:pt>
                <c:pt idx="17">
                  <c:v>3.6083568410354831E-3</c:v>
                </c:pt>
                <c:pt idx="18">
                  <c:v>3.6759373320544935E-3</c:v>
                </c:pt>
                <c:pt idx="19">
                  <c:v>3.7437266667616721E-3</c:v>
                </c:pt>
                <c:pt idx="20">
                  <c:v>3.8797920230623467E-3</c:v>
                </c:pt>
                <c:pt idx="21">
                  <c:v>4.0845623201438948E-3</c:v>
                </c:pt>
                <c:pt idx="22">
                  <c:v>4.1528481383959681E-3</c:v>
                </c:pt>
                <c:pt idx="23">
                  <c:v>4.2210839381879254E-3</c:v>
                </c:pt>
                <c:pt idx="24">
                  <c:v>4.2210839381879254E-3</c:v>
                </c:pt>
                <c:pt idx="25">
                  <c:v>4.3572462983790701E-3</c:v>
                </c:pt>
                <c:pt idx="26">
                  <c:v>4.3572462983790701E-3</c:v>
                </c:pt>
                <c:pt idx="27">
                  <c:v>4.3572462983790701E-3</c:v>
                </c:pt>
                <c:pt idx="28">
                  <c:v>4.4927255606969675E-3</c:v>
                </c:pt>
                <c:pt idx="29">
                  <c:v>4.4927255606969675E-3</c:v>
                </c:pt>
                <c:pt idx="30">
                  <c:v>4.4927255606969675E-3</c:v>
                </c:pt>
                <c:pt idx="31">
                  <c:v>4.6271899790474797E-3</c:v>
                </c:pt>
                <c:pt idx="32">
                  <c:v>4.6271899790474797E-3</c:v>
                </c:pt>
                <c:pt idx="33">
                  <c:v>4.6939361012754803E-3</c:v>
                </c:pt>
                <c:pt idx="34">
                  <c:v>4.6939361012754803E-3</c:v>
                </c:pt>
                <c:pt idx="35">
                  <c:v>4.6939361012754803E-3</c:v>
                </c:pt>
                <c:pt idx="36">
                  <c:v>4.7603011756437111E-3</c:v>
                </c:pt>
                <c:pt idx="37">
                  <c:v>4.8262420904312464E-3</c:v>
                </c:pt>
                <c:pt idx="38">
                  <c:v>4.8262420904312464E-3</c:v>
                </c:pt>
                <c:pt idx="39">
                  <c:v>4.8917154922173299E-3</c:v>
                </c:pt>
                <c:pt idx="40">
                  <c:v>4.8917154922173299E-3</c:v>
                </c:pt>
                <c:pt idx="41">
                  <c:v>4.8917154922173299E-3</c:v>
                </c:pt>
                <c:pt idx="42">
                  <c:v>4.9566778318095922E-3</c:v>
                </c:pt>
                <c:pt idx="43">
                  <c:v>4.9566778318095922E-3</c:v>
                </c:pt>
                <c:pt idx="44">
                  <c:v>4.9566778318095922E-3</c:v>
                </c:pt>
                <c:pt idx="45">
                  <c:v>4.9566778318095922E-3</c:v>
                </c:pt>
                <c:pt idx="46">
                  <c:v>4.9566778318095922E-3</c:v>
                </c:pt>
                <c:pt idx="47">
                  <c:v>4.9566778318095922E-3</c:v>
                </c:pt>
                <c:pt idx="48">
                  <c:v>4.9566778318095922E-3</c:v>
                </c:pt>
                <c:pt idx="49">
                  <c:v>4.9566778318095922E-3</c:v>
                </c:pt>
                <c:pt idx="50">
                  <c:v>5.0210854110799424E-3</c:v>
                </c:pt>
                <c:pt idx="51">
                  <c:v>5.0210854110799424E-3</c:v>
                </c:pt>
                <c:pt idx="52">
                  <c:v>5.0210854110799424E-3</c:v>
                </c:pt>
                <c:pt idx="53">
                  <c:v>5.0210854110799424E-3</c:v>
                </c:pt>
                <c:pt idx="54">
                  <c:v>5.0210854110799424E-3</c:v>
                </c:pt>
                <c:pt idx="55">
                  <c:v>5.0210854110799424E-3</c:v>
                </c:pt>
                <c:pt idx="56">
                  <c:v>5.2105413781576258E-3</c:v>
                </c:pt>
                <c:pt idx="57">
                  <c:v>5.2105413781576258E-3</c:v>
                </c:pt>
                <c:pt idx="58">
                  <c:v>5.2722916404676955E-3</c:v>
                </c:pt>
                <c:pt idx="59">
                  <c:v>5.2722916404676955E-3</c:v>
                </c:pt>
                <c:pt idx="60">
                  <c:v>5.2722916404676955E-3</c:v>
                </c:pt>
                <c:pt idx="61">
                  <c:v>5.2722916404676955E-3</c:v>
                </c:pt>
                <c:pt idx="62">
                  <c:v>5.3332681118536509E-3</c:v>
                </c:pt>
                <c:pt idx="63">
                  <c:v>5.3332681118536509E-3</c:v>
                </c:pt>
                <c:pt idx="64">
                  <c:v>5.3934272261351949E-3</c:v>
                </c:pt>
                <c:pt idx="65">
                  <c:v>5.3934272261351949E-3</c:v>
                </c:pt>
                <c:pt idx="66">
                  <c:v>5.3934272261351949E-3</c:v>
                </c:pt>
                <c:pt idx="67">
                  <c:v>5.4527256154824977E-3</c:v>
                </c:pt>
                <c:pt idx="68">
                  <c:v>5.4527256154824977E-3</c:v>
                </c:pt>
                <c:pt idx="69">
                  <c:v>5.4527256154824977E-3</c:v>
                </c:pt>
                <c:pt idx="70">
                  <c:v>5.4527256154824977E-3</c:v>
                </c:pt>
                <c:pt idx="71">
                  <c:v>5.4527256154824977E-3</c:v>
                </c:pt>
                <c:pt idx="72">
                  <c:v>5.4527256154824977E-3</c:v>
                </c:pt>
                <c:pt idx="73">
                  <c:v>5.5111201618830508E-3</c:v>
                </c:pt>
                <c:pt idx="74">
                  <c:v>5.5111201618830508E-3</c:v>
                </c:pt>
                <c:pt idx="75">
                  <c:v>5.5111201618830508E-3</c:v>
                </c:pt>
                <c:pt idx="76">
                  <c:v>5.5685680488271969E-3</c:v>
                </c:pt>
                <c:pt idx="77">
                  <c:v>5.5685680488271969E-3</c:v>
                </c:pt>
                <c:pt idx="78">
                  <c:v>5.5685680488271969E-3</c:v>
                </c:pt>
                <c:pt idx="79">
                  <c:v>5.5685680488271969E-3</c:v>
                </c:pt>
                <c:pt idx="80">
                  <c:v>5.6250268131267898E-3</c:v>
                </c:pt>
                <c:pt idx="81">
                  <c:v>5.6250268131267898E-3</c:v>
                </c:pt>
                <c:pt idx="82">
                  <c:v>5.6250268131267898E-3</c:v>
                </c:pt>
                <c:pt idx="83">
                  <c:v>5.6250268131267898E-3</c:v>
                </c:pt>
                <c:pt idx="84">
                  <c:v>5.6250268131267898E-3</c:v>
                </c:pt>
                <c:pt idx="85">
                  <c:v>5.6250268131267898E-3</c:v>
                </c:pt>
                <c:pt idx="86">
                  <c:v>5.6804543967801718E-3</c:v>
                </c:pt>
                <c:pt idx="87">
                  <c:v>5.6804543967801718E-3</c:v>
                </c:pt>
                <c:pt idx="88">
                  <c:v>5.6804543967801718E-3</c:v>
                </c:pt>
                <c:pt idx="89">
                  <c:v>5.7880501268852969E-3</c:v>
                </c:pt>
                <c:pt idx="90">
                  <c:v>5.7880501268852969E-3</c:v>
                </c:pt>
                <c:pt idx="91">
                  <c:v>5.8401366489385133E-3</c:v>
                </c:pt>
                <c:pt idx="92">
                  <c:v>5.8401366489385133E-3</c:v>
                </c:pt>
                <c:pt idx="93">
                  <c:v>5.8401366489385133E-3</c:v>
                </c:pt>
                <c:pt idx="94">
                  <c:v>5.8910288441879144E-3</c:v>
                </c:pt>
                <c:pt idx="95">
                  <c:v>5.8910288441879144E-3</c:v>
                </c:pt>
                <c:pt idx="96">
                  <c:v>5.8910288441879144E-3</c:v>
                </c:pt>
                <c:pt idx="97">
                  <c:v>5.8910288441879144E-3</c:v>
                </c:pt>
                <c:pt idx="98">
                  <c:v>5.9890739320299377E-3</c:v>
                </c:pt>
                <c:pt idx="99">
                  <c:v>5.9890739320299377E-3</c:v>
                </c:pt>
                <c:pt idx="100">
                  <c:v>5.9890739320299377E-3</c:v>
                </c:pt>
                <c:pt idx="101">
                  <c:v>5.9890739320299377E-3</c:v>
                </c:pt>
                <c:pt idx="102">
                  <c:v>5.9890739320299377E-3</c:v>
                </c:pt>
                <c:pt idx="103">
                  <c:v>5.9890739320299377E-3</c:v>
                </c:pt>
                <c:pt idx="104">
                  <c:v>6.0361504941665164E-3</c:v>
                </c:pt>
                <c:pt idx="105">
                  <c:v>6.0361504941665164E-3</c:v>
                </c:pt>
                <c:pt idx="106">
                  <c:v>6.0361504941665164E-3</c:v>
                </c:pt>
                <c:pt idx="107">
                  <c:v>6.0818801673175379E-3</c:v>
                </c:pt>
                <c:pt idx="108">
                  <c:v>6.0818801673175379E-3</c:v>
                </c:pt>
                <c:pt idx="109">
                  <c:v>6.1262268378072682E-3</c:v>
                </c:pt>
                <c:pt idx="110">
                  <c:v>6.1262268378072682E-3</c:v>
                </c:pt>
                <c:pt idx="111">
                  <c:v>6.1262268378072682E-3</c:v>
                </c:pt>
                <c:pt idx="112">
                  <c:v>6.1691552987817163E-3</c:v>
                </c:pt>
                <c:pt idx="113">
                  <c:v>6.2106312967068044E-3</c:v>
                </c:pt>
                <c:pt idx="114">
                  <c:v>6.2506215768490456E-3</c:v>
                </c:pt>
                <c:pt idx="115">
                  <c:v>6.2506215768490456E-3</c:v>
                </c:pt>
                <c:pt idx="116">
                  <c:v>6.3260172239420808E-3</c:v>
                </c:pt>
                <c:pt idx="117">
                  <c:v>6.3260172239420808E-3</c:v>
                </c:pt>
                <c:pt idx="118">
                  <c:v>6.3260172239420808E-3</c:v>
                </c:pt>
                <c:pt idx="119">
                  <c:v>6.3613614688335773E-3</c:v>
                </c:pt>
                <c:pt idx="120">
                  <c:v>6.3613614688335773E-3</c:v>
                </c:pt>
                <c:pt idx="121">
                  <c:v>6.3613614688335773E-3</c:v>
                </c:pt>
                <c:pt idx="122">
                  <c:v>6.3613614688335773E-3</c:v>
                </c:pt>
                <c:pt idx="123">
                  <c:v>6.3613614688335773E-3</c:v>
                </c:pt>
                <c:pt idx="124">
                  <c:v>6.4271987005037855E-3</c:v>
                </c:pt>
                <c:pt idx="125">
                  <c:v>6.4576376931067409E-3</c:v>
                </c:pt>
                <c:pt idx="126">
                  <c:v>6.4576376931067409E-3</c:v>
                </c:pt>
                <c:pt idx="127">
                  <c:v>6.4576376931067409E-3</c:v>
                </c:pt>
                <c:pt idx="128">
                  <c:v>6.4576376931067409E-3</c:v>
                </c:pt>
                <c:pt idx="129">
                  <c:v>6.4863897197269156E-3</c:v>
                </c:pt>
                <c:pt idx="130">
                  <c:v>6.4863897197269156E-3</c:v>
                </c:pt>
                <c:pt idx="131">
                  <c:v>6.4863897197269156E-3</c:v>
                </c:pt>
                <c:pt idx="132">
                  <c:v>6.4863897197269156E-3</c:v>
                </c:pt>
                <c:pt idx="133">
                  <c:v>6.5134310042211383E-3</c:v>
                </c:pt>
                <c:pt idx="134">
                  <c:v>6.5134310042211383E-3</c:v>
                </c:pt>
                <c:pt idx="135">
                  <c:v>6.5134310042211383E-3</c:v>
                </c:pt>
                <c:pt idx="136">
                  <c:v>6.5622930184168734E-3</c:v>
                </c:pt>
                <c:pt idx="137">
                  <c:v>6.5622930184168734E-3</c:v>
                </c:pt>
                <c:pt idx="138">
                  <c:v>6.604061052230349E-3</c:v>
                </c:pt>
                <c:pt idx="139">
                  <c:v>6.604061052230349E-3</c:v>
                </c:pt>
                <c:pt idx="140">
                  <c:v>6.6222402460897455E-3</c:v>
                </c:pt>
                <c:pt idx="141">
                  <c:v>6.6222402460897455E-3</c:v>
                </c:pt>
                <c:pt idx="142">
                  <c:v>6.6222402460897455E-3</c:v>
                </c:pt>
                <c:pt idx="143">
                  <c:v>6.6385953903044196E-3</c:v>
                </c:pt>
                <c:pt idx="144">
                  <c:v>6.6385953903044196E-3</c:v>
                </c:pt>
                <c:pt idx="145">
                  <c:v>6.6385953903044196E-3</c:v>
                </c:pt>
                <c:pt idx="146">
                  <c:v>6.6385953903044196E-3</c:v>
                </c:pt>
                <c:pt idx="147">
                  <c:v>6.6531127369748337E-3</c:v>
                </c:pt>
                <c:pt idx="148">
                  <c:v>6.6531127369748337E-3</c:v>
                </c:pt>
                <c:pt idx="149">
                  <c:v>6.6531127369748337E-3</c:v>
                </c:pt>
                <c:pt idx="150">
                  <c:v>6.6657800639741954E-3</c:v>
                </c:pt>
                <c:pt idx="151">
                  <c:v>6.6657800639741954E-3</c:v>
                </c:pt>
                <c:pt idx="152">
                  <c:v>6.6657800639741954E-3</c:v>
                </c:pt>
                <c:pt idx="153">
                  <c:v>6.6657800639741954E-3</c:v>
                </c:pt>
                <c:pt idx="154">
                  <c:v>6.6657800639741954E-3</c:v>
                </c:pt>
                <c:pt idx="155">
                  <c:v>6.6657800639741954E-3</c:v>
                </c:pt>
                <c:pt idx="156">
                  <c:v>6.6765866920962666E-3</c:v>
                </c:pt>
                <c:pt idx="157">
                  <c:v>6.6765866920962666E-3</c:v>
                </c:pt>
                <c:pt idx="158">
                  <c:v>6.6765866920962666E-3</c:v>
                </c:pt>
                <c:pt idx="159">
                  <c:v>6.6855235000590502E-3</c:v>
                </c:pt>
                <c:pt idx="160">
                  <c:v>6.6855235000590502E-3</c:v>
                </c:pt>
                <c:pt idx="161">
                  <c:v>6.6925829373348259E-3</c:v>
                </c:pt>
                <c:pt idx="162">
                  <c:v>6.6977590347812753E-3</c:v>
                </c:pt>
                <c:pt idx="163">
                  <c:v>6.701047413052756E-3</c:v>
                </c:pt>
                <c:pt idx="164">
                  <c:v>6.701047413052756E-3</c:v>
                </c:pt>
                <c:pt idx="165">
                  <c:v>6.7024452887751102E-3</c:v>
                </c:pt>
                <c:pt idx="166">
                  <c:v>6.7024452887751102E-3</c:v>
                </c:pt>
                <c:pt idx="167">
                  <c:v>6.7019514784718379E-3</c:v>
                </c:pt>
                <c:pt idx="168">
                  <c:v>6.6995664002338718E-3</c:v>
                </c:pt>
                <c:pt idx="169">
                  <c:v>6.6995664002338718E-3</c:v>
                </c:pt>
                <c:pt idx="170">
                  <c:v>6.6952920731296701E-3</c:v>
                </c:pt>
                <c:pt idx="171">
                  <c:v>6.6952920731296701E-3</c:v>
                </c:pt>
                <c:pt idx="172">
                  <c:v>6.6891321143567632E-3</c:v>
                </c:pt>
                <c:pt idx="173">
                  <c:v>6.6810917341404213E-3</c:v>
                </c:pt>
                <c:pt idx="174">
                  <c:v>6.6711777283894724E-3</c:v>
                </c:pt>
                <c:pt idx="175">
                  <c:v>6.6711777283894724E-3</c:v>
                </c:pt>
                <c:pt idx="176">
                  <c:v>6.6457638926923409E-3</c:v>
                </c:pt>
                <c:pt idx="177">
                  <c:v>6.6457638926923409E-3</c:v>
                </c:pt>
                <c:pt idx="178">
                  <c:v>6.6457638926923409E-3</c:v>
                </c:pt>
                <c:pt idx="179">
                  <c:v>6.630285485804902E-3</c:v>
                </c:pt>
                <c:pt idx="180">
                  <c:v>6.6129762694051167E-3</c:v>
                </c:pt>
                <c:pt idx="181">
                  <c:v>6.6129762694051167E-3</c:v>
                </c:pt>
                <c:pt idx="182">
                  <c:v>6.5729250513966902E-3</c:v>
                </c:pt>
                <c:pt idx="183">
                  <c:v>6.5729250513966902E-3</c:v>
                </c:pt>
                <c:pt idx="184">
                  <c:v>6.550216588141625E-3</c:v>
                </c:pt>
                <c:pt idx="185">
                  <c:v>6.550216588141625E-3</c:v>
                </c:pt>
                <c:pt idx="186">
                  <c:v>6.550216588141625E-3</c:v>
                </c:pt>
                <c:pt idx="187">
                  <c:v>6.4995286999113434E-3</c:v>
                </c:pt>
                <c:pt idx="188">
                  <c:v>6.4995286999113434E-3</c:v>
                </c:pt>
                <c:pt idx="189">
                  <c:v>6.4995286999113434E-3</c:v>
                </c:pt>
                <c:pt idx="190">
                  <c:v>6.4995286999113434E-3</c:v>
                </c:pt>
                <c:pt idx="191">
                  <c:v>6.4715914233292341E-3</c:v>
                </c:pt>
                <c:pt idx="192">
                  <c:v>6.4419556508984732E-3</c:v>
                </c:pt>
                <c:pt idx="193">
                  <c:v>6.3776877870313602E-3</c:v>
                </c:pt>
                <c:pt idx="194">
                  <c:v>6.3431084907703507E-3</c:v>
                </c:pt>
                <c:pt idx="195">
                  <c:v>6.3069362167608115E-3</c:v>
                </c:pt>
                <c:pt idx="196">
                  <c:v>6.2692004082003285E-3</c:v>
                </c:pt>
                <c:pt idx="197">
                  <c:v>6.2692004082003285E-3</c:v>
                </c:pt>
                <c:pt idx="198">
                  <c:v>6.1891616582769211E-3</c:v>
                </c:pt>
                <c:pt idx="199">
                  <c:v>6.1469231761790682E-3</c:v>
                </c:pt>
                <c:pt idx="200">
                  <c:v>6.1032499916384379E-3</c:v>
                </c:pt>
                <c:pt idx="201">
                  <c:v>6.1032499916384379E-3</c:v>
                </c:pt>
                <c:pt idx="202">
                  <c:v>6.0581768616185926E-3</c:v>
                </c:pt>
                <c:pt idx="203">
                  <c:v>6.0581768616185926E-3</c:v>
                </c:pt>
                <c:pt idx="204">
                  <c:v>6.0117394722497674E-3</c:v>
                </c:pt>
                <c:pt idx="205">
                  <c:v>6.0117394722497674E-3</c:v>
                </c:pt>
                <c:pt idx="206">
                  <c:v>5.9149190229609598E-3</c:v>
                </c:pt>
                <c:pt idx="207">
                  <c:v>5.8646115538321724E-3</c:v>
                </c:pt>
                <c:pt idx="208">
                  <c:v>5.8646115538321724E-3</c:v>
                </c:pt>
                <c:pt idx="209">
                  <c:v>5.8130909088651688E-3</c:v>
                </c:pt>
                <c:pt idx="210">
                  <c:v>5.7603966986835798E-3</c:v>
                </c:pt>
                <c:pt idx="211">
                  <c:v>5.6516491524933364E-3</c:v>
                </c:pt>
                <c:pt idx="212">
                  <c:v>5.5956780117446675E-3</c:v>
                </c:pt>
                <c:pt idx="213">
                  <c:v>5.5956780117446675E-3</c:v>
                </c:pt>
                <c:pt idx="214">
                  <c:v>5.5386975933637995E-3</c:v>
                </c:pt>
                <c:pt idx="215">
                  <c:v>5.4807501733535966E-3</c:v>
                </c:pt>
                <c:pt idx="216">
                  <c:v>5.4807501733535966E-3</c:v>
                </c:pt>
                <c:pt idx="217">
                  <c:v>5.4218784058264278E-3</c:v>
                </c:pt>
                <c:pt idx="218">
                  <c:v>5.4218784058264278E-3</c:v>
                </c:pt>
                <c:pt idx="219">
                  <c:v>5.4218784058264278E-3</c:v>
                </c:pt>
                <c:pt idx="220">
                  <c:v>5.3621252711524908E-3</c:v>
                </c:pt>
                <c:pt idx="221">
                  <c:v>5.3015340241998913E-3</c:v>
                </c:pt>
                <c:pt idx="222">
                  <c:v>5.3015340241998913E-3</c:v>
                </c:pt>
                <c:pt idx="223">
                  <c:v>5.3015340241998913E-3</c:v>
                </c:pt>
                <c:pt idx="224">
                  <c:v>5.2401481427526856E-3</c:v>
                </c:pt>
                <c:pt idx="225">
                  <c:v>5.2401481427526856E-3</c:v>
                </c:pt>
                <c:pt idx="226">
                  <c:v>5.1151671945219275E-3</c:v>
                </c:pt>
                <c:pt idx="227">
                  <c:v>4.9875327662340192E-3</c:v>
                </c:pt>
                <c:pt idx="228">
                  <c:v>4.9875327662340192E-3</c:v>
                </c:pt>
                <c:pt idx="229">
                  <c:v>4.7257048847733785E-3</c:v>
                </c:pt>
                <c:pt idx="230">
                  <c:v>4.6591355196361501E-3</c:v>
                </c:pt>
                <c:pt idx="231">
                  <c:v>4.389696309547525E-3</c:v>
                </c:pt>
                <c:pt idx="232">
                  <c:v>4.1854695003843683E-3</c:v>
                </c:pt>
                <c:pt idx="233">
                  <c:v>4.0489063015323925E-3</c:v>
                </c:pt>
                <c:pt idx="234">
                  <c:v>3.9806190898844136E-3</c:v>
                </c:pt>
                <c:pt idx="235">
                  <c:v>3.9806190898844136E-3</c:v>
                </c:pt>
                <c:pt idx="236">
                  <c:v>3.6406281173298393E-3</c:v>
                </c:pt>
                <c:pt idx="237">
                  <c:v>3.5731701977183075E-3</c:v>
                </c:pt>
                <c:pt idx="238">
                  <c:v>3.5731701977183075E-3</c:v>
                </c:pt>
                <c:pt idx="239">
                  <c:v>3.5059724744826272E-3</c:v>
                </c:pt>
                <c:pt idx="240">
                  <c:v>3.5059724744826272E-3</c:v>
                </c:pt>
                <c:pt idx="241">
                  <c:v>3.5059724744826272E-3</c:v>
                </c:pt>
                <c:pt idx="242">
                  <c:v>3.4390676271279438E-3</c:v>
                </c:pt>
                <c:pt idx="243">
                  <c:v>3.4390676271279438E-3</c:v>
                </c:pt>
                <c:pt idx="244">
                  <c:v>3.3062629356836767E-3</c:v>
                </c:pt>
                <c:pt idx="245">
                  <c:v>3.1749999340572399E-3</c:v>
                </c:pt>
                <c:pt idx="246">
                  <c:v>3.0455077724936188E-3</c:v>
                </c:pt>
                <c:pt idx="247">
                  <c:v>3.0455077724936188E-3</c:v>
                </c:pt>
                <c:pt idx="248">
                  <c:v>3.0455077724936188E-3</c:v>
                </c:pt>
                <c:pt idx="249">
                  <c:v>2.9814932492054783E-3</c:v>
                </c:pt>
                <c:pt idx="250">
                  <c:v>2.9814932492054783E-3</c:v>
                </c:pt>
                <c:pt idx="251">
                  <c:v>2.3737382629681458E-3</c:v>
                </c:pt>
                <c:pt idx="252">
                  <c:v>2.0957302814253033E-3</c:v>
                </c:pt>
                <c:pt idx="253">
                  <c:v>1.9899323672888632E-3</c:v>
                </c:pt>
                <c:pt idx="254">
                  <c:v>1.9899323672888632E-3</c:v>
                </c:pt>
                <c:pt idx="255">
                  <c:v>1.7880232006770487E-3</c:v>
                </c:pt>
                <c:pt idx="256">
                  <c:v>1.5100726671386682E-3</c:v>
                </c:pt>
                <c:pt idx="257">
                  <c:v>1.4666942239935875E-3</c:v>
                </c:pt>
                <c:pt idx="258">
                  <c:v>1.4241598288812719E-3</c:v>
                </c:pt>
                <c:pt idx="259">
                  <c:v>1.2240966345548844E-3</c:v>
                </c:pt>
                <c:pt idx="260">
                  <c:v>1.1865863362640564E-3</c:v>
                </c:pt>
                <c:pt idx="261">
                  <c:v>1.1499008555119323E-3</c:v>
                </c:pt>
                <c:pt idx="262">
                  <c:v>9.7864885089804965E-4</c:v>
                </c:pt>
                <c:pt idx="263">
                  <c:v>7.4507304863722322E-4</c:v>
                </c:pt>
                <c:pt idx="264">
                  <c:v>4.2559875957320063E-4</c:v>
                </c:pt>
                <c:pt idx="265">
                  <c:v>4.0907829693663067E-4</c:v>
                </c:pt>
                <c:pt idx="266">
                  <c:v>3.4818088992615129E-4</c:v>
                </c:pt>
                <c:pt idx="267">
                  <c:v>7.3722851892916638E-5</c:v>
                </c:pt>
                <c:pt idx="268">
                  <c:v>3.5383485344795268E-5</c:v>
                </c:pt>
                <c:pt idx="269">
                  <c:v>2.0247668704299037E-5</c:v>
                </c:pt>
                <c:pt idx="270">
                  <c:v>9.9647191739949764E-10</c:v>
                </c:pt>
                <c:pt idx="271">
                  <c:v>9.0675432870608443E-10</c:v>
                </c:pt>
              </c:numCache>
            </c:numRef>
          </c:yVal>
          <c:smooth val="1"/>
          <c:extLst>
            <c:ext xmlns:c16="http://schemas.microsoft.com/office/drawing/2014/chart" uri="{C3380CC4-5D6E-409C-BE32-E72D297353CC}">
              <c16:uniqueId val="{00000000-14B2-4CBE-9F79-F12EBD737539}"/>
            </c:ext>
          </c:extLst>
        </c:ser>
        <c:dLbls>
          <c:showLegendKey val="0"/>
          <c:showVal val="0"/>
          <c:showCatName val="0"/>
          <c:showSerName val="0"/>
          <c:showPercent val="0"/>
          <c:showBubbleSize val="0"/>
        </c:dLbls>
        <c:axId val="831646031"/>
        <c:axId val="831639791"/>
      </c:scatterChart>
      <c:valAx>
        <c:axId val="83164603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Number of Students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31639791"/>
        <c:crosses val="autoZero"/>
        <c:crossBetween val="midCat"/>
      </c:valAx>
      <c:valAx>
        <c:axId val="831639791"/>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Normal Distribution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31646031"/>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'EL-G Graphs'!$E$53</cx:f>
        <cx:nf>'EL-G Graphs'!$E$52</cx:nf>
        <cx:lvl ptCount="1" name="Wyoming">
          <cx:pt idx="0">Puerto Rico</cx:pt>
        </cx:lvl>
      </cx:strDim>
      <cx:numDim type="colorVal">
        <cx:f>'EL-G Graphs'!$F$53</cx:f>
        <cx:lvl ptCount="1" formatCode="General">
          <cx:pt idx="0">1</cx:pt>
        </cx:lvl>
      </cx:numDim>
    </cx:data>
  </cx:chartData>
  <cx:chart>
    <cx:plotArea>
      <cx:plotAreaRegion>
        <cx:series layoutId="regionMap" uniqueId="{97F8661B-B080-486A-BF98-DE6B03EE4631}">
          <cx:spPr>
            <a:ln>
              <a:solidFill>
                <a:schemeClr val="tx1"/>
              </a:solidFill>
            </a:ln>
          </cx:spPr>
          <cx:dataLabels>
            <cx:txPr>
              <a:bodyPr vertOverflow="overflow" horzOverflow="overflow" wrap="square" lIns="0" tIns="0" rIns="0" bIns="0"/>
              <a:lstStyle/>
              <a:p>
                <a:pPr algn="ctr" rtl="0">
                  <a:defRPr sz="850" b="0" i="0">
                    <a:solidFill>
                      <a:srgbClr val="000000"/>
                    </a:solidFill>
                    <a:latin typeface="Arial" panose="020B0604020202020204" pitchFamily="34" charset="0"/>
                    <a:ea typeface="Arial" panose="020B0604020202020204" pitchFamily="34" charset="0"/>
                    <a:cs typeface="Arial" panose="020B0604020202020204" pitchFamily="34" charset="0"/>
                  </a:defRPr>
                </a:pPr>
                <a:endParaRPr lang="en-US">
                  <a:solidFill>
                    <a:srgbClr val="000000"/>
                  </a:solidFill>
                </a:endParaRPr>
              </a:p>
            </cx:txPr>
            <cx:visibility seriesName="0" categoryName="0" value="1"/>
          </cx:dataLabels>
          <cx:dataId val="0"/>
          <cx:layoutPr>
            <cx:geography cultureLanguage="en-US" cultureRegion="US" attribution="Powered by Bing">
              <cx:geoCache provider="{E9337A44-BEBE-4D9F-B70C-5C5E7DAFC167}">
                <cx:binary>pHrvc5y40u6/ksrnyy4SSIJTZ88HATOe8XjssZ1kki+Ux7GFQEII8fuvfxtnz77Z7LnZU/dWpZIM
CNFqdffz9CP++Tz941m9PLXvJq1q94/n6bf3Rdc1//j1V/dcvOgn94uWz61x5rX75dnoX83rq3x+
+fVr+zTKWvyKfRT++lw8td3L9P5f/4TZxIs5mOenTpr61L+08/2L61XnfnLvP95692z6ulsfFzDT
b+/vYK7OvLuXz+b9u5e6k938ODcvv73/07j37379cba/vPmdAuO6/is8i6JfMGJBRHFIGGYkiN+/
U6YWv9/2KP0loBijAAUho4Ri8u93H580PP9fGvVm0tPXr+2Lc+9+//eHh/+0ih/uSWeSb85IzGr1
3f3bMn/9s7P/9c8fLsDCf7jy3X787N4fHkufuqfszdXfPfnzu//2/g+P/mzHvm3m7utv77GPv9vA
dYrfn/u/evuPp16eXPfbe4+SX9btIojigMA/hL5/N758u8V+icMQNjFg2Gd+gOBdtWm74i0MYCgJ
I+ZTn4Q0it6/c6Z/u8V+iaKQoJgw5mMaUPZHlN8ZNQtT/+GP33+/q3t9Z2TdOZgYhe/fNd/GraYS
QlEUspAGAYqCKGIhgvvPT/eQSuvw/1PLQQyqdDqLLOPlPHHNaDobb19HdNNau0NVtCOmeah6k7EW
cVfMt7BM7s1h5pzY1NjuAtVcQbzunCwNF2H5Qvv8YPt7Pc/XOO/TkYZ8KTTHjdvlEdsMQ7+fDU2R
P2VE1xllQyLCPkW22Yatn6px07vmUPjhVokitSybK3MXBmxTBOHWjDqx4ZwtHdspUl81Zc6dbffx
Ul+JyG2EUntMdMqouaO4OtDRy3I0XefzkCyk5iNBfO76tCuiI+vD7VibuwLHd+GY31VyvO2WG9pF
h6nXh7EoHz2h7oaI7uoqz2qXc925DRozHZLURuURK3Uoi+U6j8Jt30/b+ER7cnR6usblxu+qpFoo
r+q7Vg288oatUa/x0lyNg3mY5vLJw2wTzH1aM3XQU5VWuNvD5h9q3WdRMG5ib7wN78diOvZWZ/UY
XNViuCnNsO9ls/0uev9DNAT+D8EQERphRP04inEIJQbC7vtgGJsQyRxJnc1yR2Ar8aT4Qoqk6oPN
FNAsb0RK/I47GBKLKClMlbjmHvsuGcB2FVQbH1muYLiK66uoaK48+xVHpxx1fJpdIlt4IFo4Dhfe
eCyt7Zx2i0t/vo7VzO9jOiJRAPZThAnCIUWQc98vYxkLr9NzLbLBkioVEUmHXB0xq79Mgh7GoeBL
hRX/+UvXSX/2Uvbnl/bxtMgoVyKzXXPfh+eJLdyWduaRjh9//ir0132KAlihz8haC8JwTervkrbr
A1kXnRRZ7duKG6HTfNzFuEp7VXFLJp8rr3y1zZli7/Lzd+Pgr+skcYDiyIfyQxn5YZ20aHyzNNpL
o9zbL/pQKH9fmazzi41cxJp810vTJI0Ir3NJtlUe7ImNk6HtP7QOZX1c3rZCcOPZR40vxvaHQp6k
1x50NN393FYEaPjjnpCYxCFlEaAq81c/fucnagYUN6X00rgyhymqeRiTbVni00Kix2JaHFftAxSl
kqvomrn4jObo2XbXXRs/+lP1N677z+ZEgAIxDUKM2Q+uk2QJ3FLneWo9fwMA77ix8lJMdWLm9tz4
sudev8kVu81FnyqlX13jZZ3QB9KXrwO1D3/jH58Bn/jRQ3FMSYQAAJDPovX+dx4K6skLlzCXmexg
7+zHhtij0tTxQJBPHf4Q0vJVm/7RkM0S0ipdllwmFSUnUQSOS9YEPIc4M0GZjuGnpbkxZfUxDMrX
QKpDg7uSC92W3F+iRxeFp0L7WWuGhLgY6nCoXsYySKI83HdIXYqSPCLBTlEnedSQiwkyVOqDleQU
o3gTi0vk0WPbf6kH76PvwmNQN0k3LKcp1QOYOKuAm8JeSODSKUA3uEMbUtTHntJDy9Sl9opXXTa7
GNnPqilmLlE88ab1ah48IIy+khUdsDem1rVnspjDnAenJagCXi/yIYa1VpIeq5y+rcW05NQbVvN+
DE8hEx96epomdRDlUHI352nfu+u2JsdC0aPxe1716tiH1etq+tjlNV9X5pC4nirexVD+A53Qnu58
jb+6MU6bCZ3ITHeoBpwrYHuMvSzTxKlhR+bIVs36MhgTcGJr+Evln8cF33ixw4l0wZAUOdl1YFtk
q61FtOJ6NjgZIraLWvspiqZk9vshkapOloo80jI+dUVx8ebunBdsycATvCz7OAlbE6XSQVQ0gz7M
rU6DwGxKBwk1j97EcRneoEp8NQgQE1Wv0qqkxmwb2ijiYxQ9jgvbTVV46jW5xo29rWYZcw8As+pG
meLlqhu6L01cPeSLOLCuSXxPJFE/y8QusuH+2HfZ7IkvfmOXRIZCZWZOpnGoknrRSb6UTTp3T57p
cBYTerQBMISF0M9+XnecVf6un+Lom60RnrLB2G3XGZfMnYsT3/cPmn0WIdl7uigTUg0B73sM+zPa
WzGlYSE+4NyUvLb6QhU7TkN0NLM+BJbdOvWqGwijGbcBjxFKjWdOHit2s41vdQl3lIPAkW2XeKbf
MYhgDKlRBbbkzRQ7XhU64MLGAV9QmRRzwwmlmIce9TLMeC3rIQX+eEQENnnU0yFm427y2MQXFpya
Sr9lxTg+T237FWbkxkC+MHduYjHzJogfh7EHdjLfy2bdQTPFySTIl7GKecG8qzWnclYfyo5FnIUV
OB/D5LknX/s4z1TJUNKpOa0GWIsXFJd+uo9zdx6a0MvCAlYdugWmXAPR73DSeHTgUwg1NWJmTIN4
T4fqqQvsZyOFSmfnvSzTg/BQlTEHJXCttTMwuVGoyxyKVx0Tx/uov0fMu1tzzNbqNZLsCFx6p0Z9
GUkIywiKpPNCCAL2NTeQcHamEYSn2nn+sPHy+rDaONeQZcFAEoHqL2GtNi2aX0gZnAAuHociPrpo
hloDXA5Kh29hXg88YUu0rb18B4QtaMu7uOjOwPsgkpXgYzx9NlHr0rfRnZEfQpFnwpRgFpS4Qr3i
gN54LLonNWmAZtLim2ltri7BENwuqLvORT7xeO5bHvXssKj+vNaUXMPV2Q4p61DFnTouYXCyVr36
rTqsnBcXbPfm8EF5MvHacce02ftQHTzRJnU/gvnjyUzLU6BLgI06HedmQ3PvkfRkOxC28yk7Rl59
8WKdznb+4C+wfSulzhu6m3LYs0CzO0s3Va73lRjxW6n3y+o1ptNN31IPvIm6rIvMzJfyXjCd9D54
Iypne8UgyZG9K/H47Md9l9RdgCFt/SEZgUo3YhmSGUeP68aYgB2m8litSNPgGDI2Ao8weWpMu58W
DTy43SAHBq0B7BNZJggBmJgmq+ZIJgbBhvXUnqWBCYqu5h6Rr4i4h7jtbsxIksJfPq6oGgDalKo+
Wi88dcLLpogC8niqSZgGDJIx3pdlfBVJceti2SQqRicrZepKdDvk4VEO4AWvtAG3jT7Unb7IMH9c
mHhdANOadl+z8trv7TlvYMyKjKWvsgDVmSHldh6CglfYJn37GGP1WIftWZWwaNG6DGqs4LOuXskA
eaAWmLqlx2JEN/7T+j/rx49NPzw39U2JjrGrBJBxqE1DoZ+tPfZdeFp9N0GBXVcaDd6j7slp3WiZ
YwiGvrsp++uoODf9dN0R/xqV3QYNq1fXshHRY4C7s8ghsYNKxLyr4yOag9ObhZiKSyzARTODB3yp
L/lSJSoHZMTmEHrN2fNGnOEBsgkfoiJPhjLoEn+0OBm74KvV8z6nwnBWAwrMcZgxTR4G1380znXQ
9kFqzkuf9jS+bWN7rZDihSc3ZsXjrmzPvigudYBOQi98CBBN1oW20t7FqlM8195jX6Z6maCzgBuB
MK9TGXzxP5RNnroIPbCQPerRnJf+iU3yeoXulW6Jsau4aCTvVLRbgb7U+AQRc1zH244cSSROzdAn
9djcTxRdQ2cGvII+AKS/oDbPytqdxzo8VSfbVoCQ8Lg1YLMlEKAqnu5sedSS8VZAoDZ+aJPFHdde
dV5DrwoFVPkSOJGx6F4AE9bUg8JuXSJ6IIILGBIEfuI2vme7LApVz6Wr2oyOYZ36ndiyZuqygYfQ
5HDU4C+hgP2BFj8NR++BOOgCBjFuIyH3LiwuxIszPAJ0eAXNCEbnUUGqDY26rOy8LL2XamHXOIYQ
hdFvpT9OgFn4sDn0M6oB3ldarwcIKOKjTOqiShoXVpk3HhRp40QvxU6CE6YiPMUNwGTEktD1ySoI
tKy4DEF/NqN3KsVJmb4EDwALYRQ8UKz0MSrAuECHx6Ua0vomYKBDIGCdb3jkNVCnvehxkvGj9P3X
OBq3qq4PswS0sYOXeRM+5c3GIHEGmlryHkHQrKhbNLAtHuxIruluLMUXu/XcxNckmebqldHg2Ilc
8XZc+NgiWNwAsV7N6zLb6nmpGWhno+RvPNdoMFRP7RUr1Mgt0nEStRGHnofwvATQa2l3GnD76o95
lYG2t2uacMcWk9h+TvyqQ1xL+ari/GWa0KYeo48CyFlDgm2kytemBTIQ1FCT5rhOEItMQiCOXDRd
5T4+qQoYQutTlWFQLey4NW3QZbQXFzXKi1LhdpriLeTcUx4DJfMxpHJO5ipzzWkRhdnWWimgITHL
XD6TJFaYDyG5RRLdSQbA1ohBZDlT2VvIog4MUV7IA+UtnBbabkh5wiPQx3LKbDO6tBg0d0Mok8DC
2LAg9yKKbsaWVVkd9V9ZG3opq+suIUjirZTlK2k6l7bz2AI/EFvVek/a5RDj8hBW0FEEkcZJV5Mz
Rv1WMGCwKveyRUtwRHHV6vZcyPLS+R+oa494CkDQ8QmvlAlAPsAqFabPhPZmHuau2QQ5OZFWQZEx
QHKkjTNklmBXhCvBiduNLCHc49kw6FI7cG0sti1Fe+riaENFfo0nHPBSNn7qQcZKhMg19VBCzRJu
l8YvOAJ5pIOqVg+Q4hKBbFS2ezSCL8wacnLQE/ddxK0J9wFZohRR1iZlV16HOjiZmUzcrnCYS8Xn
ngLlmnKTeERk3VBCrOAlTBF2EJ25H2StdcdIaT+NhvreMwoSG9OFh4Q+kJY8xTGq0hBpl6JcPQ6C
gT4zNPGmzPO9ovWYRv7gMqMGuD7ZZjNZJzjuwippbVFskRdNW9RuhF/WSUnjOA178tmf0Lwbh9nw
OoSeBoStGzXGl9nFHR/G/Cl2gHao6HFinL4bWnrFemC2gUre7ixAGZARoE1UYaYcLPXtMuihRYLb
7YyXrLbdbYkgr5SDnJOD+gBM87Gi6BRYCGBVE5lA0ZeyvW+H8ETzWCZtD7Urmqo9M7ZNe9a7tBnC
p4kQoNAUlLxOp1JGM6/EirFDfpprmtUCGgacg4MOORqjjUDdGdPohRjRJ7roeT7QiY+luqztmwXy
yGkDiGyXyk+HCFhhAA1t11rg4/ltM7Tnt+4NNKgTBPIRLqTjBBUkn/LP0KDcOB+Kk9LD60jUWymb
l5KjPj5XVX1YX6Ejcoy78mJLsqtaYCKdOIRLd3bA+4ch2ufInR0BM1Y0WCPGBvJT518xUl5Wauth
vFXK7KO10XTj7dpcrHLFrMVVO0I1XyA2l7UM9HXxOrnqdfBgFSsCjsIzSZBPwGRFnpCOApGsywub
qo9BaDM1DTQtrpqTNkXqrP1Ki2gbFCdp9LP0vGQs/c1cNty1zbYDhXZoFhCOvayYuyQa8Ae55M9+
Fz3WWCTjVO9FvITcgQhX+1ASxy99g+8QLbLSwarz8sp09sqXLG3bYFez6rqaPRDnFgAdNxXQyji9
XfwZ5IIhTsrBh0IrAWl1x0UcA7uuwEe9hDbHrezOY4DnlFMvTDs7ftIFiI7Ut/dDP6a9rz6AJgzF
cf4kG51av28288QAQWCnc/2ga3Ho6+GpR/SKoI0T+hMA6w5Xw8MQok+gKzxORb4PgsMI5TfRlQMT
S4/nvf+1GEBxay1J8AhENZwBn02Z9E3zXDcQ+qwCklV5j9EAkgkGsZTnkJr9aO7avLioAXKgEvqO
tWwvmilFI7RfPQDe3BQXKQAnq1a+llRqrvLpitn+oen9q7cY9HN4V43a80yri5jzjR3atdQDx8BN
fsoHtGvjFzmLj3+jHP14bBCRGFMgItSnkLSMrSrh97qRhpOJelqKrBnLzO/9MaXMe1wFAFsMu7zr
gJCHW2ESJturUbY4WSSTSTlBj+P5+m+0178IvtTHCGO8HmAQyhj+szWmYdDayshLKYaueVC6AeSh
O1Z8FqT8VDaAimsW/I0PyF/kRXgtg9INr0bgheAHPQ/3Qd3ZXHlpvVZ0k88Bh4MUecQFEOE3fU/N
AK+k5xE0LMkMJnRTCw3BqwQO2YMQs0pBs5WGa0DxIY+OHvQic46TtxQmY3de+5++HD5ZmAWt4ttb
RzhC37a2hxoPN4he5qC6VB6cioCg1E7xo2bteaij3SyHtCrcOYZSVQ0AdZrpA8gVO9tAZxQXPC8k
VILAnvslPK2N8RStVQP6ftEAdV+74WAljyvl79caYvLhPEDjQVtoyInLqiW+XRUEb6HHlVCva/Tg
0GMBDrPqYn1sz2H91YEYAS0tZKomOnHDcK6BD7F8gjrmp/Nkz7NlO2bIthb5o6nNGdTO8wLdog6i
k1aZreQFS3vuPP80wJzKhNt4Zo8jnIWEy57i5uxAasMjmL82ZuvjbgEsFq3d5hKoMlvPLSZcJ0Ej
Xt86HCh6fGJ+mVQrDAmt560omjLtsrYEXBc50BDfR4kD1p20JDzNAgqJ5z9CpYEDDxXfxgjrbRP4
O+EDUnodMIbYASWWFQCKPwMvn6n3yaPdYYjFKa/NHnewhbJsP6oZWpJBuRT0xUsLByfzAEgpvJe1
AQ1gpatSJExzZgO0FhT0EQMSVq10nYRyBnULFhpHQ5GaSxm7TwXU/79JKvR2jPCnIw3qw9mgT3w/
8kHy/1Ecnuba9aBPApdjw21pUKqTriv2cmg3XkGyq1L4t97i3caR3Vdlszca2jlQ8zTgGALxbtlH
9NJKwkcqUlwBCkRAGgwCeLWZB0pHCP1zGRZb4vz70Xnbtx3Tjn2qxup+jW/ci0NEyttOi0T6Opnt
oe7txm+3tLxFdOSkitLFiW2nygToW1rnS+JJwLAvEeQlED4ENGNtNcdS8yKv07zznz05H+3cPvhx
uesFSbuySpgndgAcY/zoRAuUIU9a41/3s0h7AvlpJ7IvPNABGw3SZp8AsG1KrID1GFBY6MGv8g3G
Q9JXfZJ7Yxav9sw2C5S89MICV5HpONKUUGi+SbGveu+6cNCirHKciUBpHUN2XepzFUIsAj8FFmno
cZjcnk3R3ZoJFSK7AHqqoAZBFQ7oULVsRgn6cyDzrAE5kpThUQHFsIW8DIg8WDVvZF6X3Ct7KBf5
uBFNfOO66rYF3PN17PMurP20M8CqYEF7EZAHQbZ6pn5CQgArG8eQZeFL7DdXNmx2TTvfDB4XpT0G
k0oQXjgIQ1cGJGROp/AwI3GoSi/18+Cm9/D+reD+/k3A3bfI+3Z6/WyauZWi+P0zjT9+/uvRaPjz
9h3B/15cv/L43183//485Kejti9mPcR3Pw5arfljLjDmd+vWs/8//fjLZwg/v/vHofw60dtp/KP5
yxT/1aDvP2j460T/r981vM309lHFz2b4//tQBb6E+c6bf7X924c5/9Wg3zfm7UOhf/0PAAAA//8=
</cx:binary>
              </cx:geoCache>
            </cx:geography>
          </cx:layoutPr>
          <cx:valueColors>
            <cx:minColor>
              <a:schemeClr val="bg1"/>
            </cx:minColor>
            <cx:midColor>
              <a:schemeClr val="accent1"/>
            </cx:midColor>
            <cx:maxColor>
              <a:srgbClr val="DCE6F2"/>
            </cx:maxColor>
          </cx:valueColors>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51">
          <cx:pt idx="0">1003</cx:pt>
          <cx:pt idx="1">1040</cx:pt>
          <cx:pt idx="2">1945</cx:pt>
          <cx:pt idx="3">1951</cx:pt>
          <cx:pt idx="4">5599</cx:pt>
          <cx:pt idx="5">7636</cx:pt>
          <cx:pt idx="6">7798</cx:pt>
          <cx:pt idx="7">8831</cx:pt>
          <cx:pt idx="8">11032</cx:pt>
          <cx:pt idx="9">12004</cx:pt>
          <cx:pt idx="10">13656</cx:pt>
          <cx:pt idx="11">14713</cx:pt>
          <cx:pt idx="12">14808</cx:pt>
          <cx:pt idx="13">14882</cx:pt>
          <cx:pt idx="14">14987</cx:pt>
          <cx:pt idx="15">16121</cx:pt>
          <cx:pt idx="16">16480</cx:pt>
          <cx:pt idx="17">19283</cx:pt>
          <cx:pt idx="18">19840</cx:pt>
          <cx:pt idx="19">20487</cx:pt>
          <cx:pt idx="20">20543</cx:pt>
          <cx:pt idx="21">21196</cx:pt>
          <cx:pt idx="22">21412</cx:pt>
          <cx:pt idx="23">21502</cx:pt>
          <cx:pt idx="24">21512</cx:pt>
          <cx:pt idx="25">21789</cx:pt>
          <cx:pt idx="26">22869</cx:pt>
          <cx:pt idx="27">23035</cx:pt>
          <cx:pt idx="28">23097</cx:pt>
          <cx:pt idx="29">23117</cx:pt>
          <cx:pt idx="30">23132</cx:pt>
          <cx:pt idx="31">23161</cx:pt>
          <cx:pt idx="32">23611</cx:pt>
          <cx:pt idx="33">23624</cx:pt>
          <cx:pt idx="34">24230</cx:pt>
          <cx:pt idx="35">24293</cx:pt>
          <cx:pt idx="36">24561</cx:pt>
          <cx:pt idx="37">25623</cx:pt>
          <cx:pt idx="38">27664</cx:pt>
          <cx:pt idx="39">31410</cx:pt>
          <cx:pt idx="40">31418</cx:pt>
          <cx:pt idx="41">33025</cx:pt>
          <cx:pt idx="42">33145</cx:pt>
          <cx:pt idx="43">34626</cx:pt>
          <cx:pt idx="44">35022</cx:pt>
          <cx:pt idx="45">35364</cx:pt>
          <cx:pt idx="46">35841</cx:pt>
          <cx:pt idx="47">9130</cx:pt>
          <cx:pt idx="48">36208</cx:pt>
          <cx:pt idx="49">36684</cx:pt>
          <cx:pt idx="50">36927</cx:pt>
        </cx:lvl>
      </cx:strDim>
      <cx:strDim type="cat">
        <cx:f>'EL-G Graphs'!$E$2:$E$52</cx:f>
        <cx:nf>'EL-G Graphs'!$E$1</cx:nf>
        <cx:lvl ptCount="51" name="State">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Washington, D.C.</cx:pt>
          <cx:pt idx="48">West Virginia</cx:pt>
          <cx:pt idx="49">Wisconsin</cx:pt>
          <cx:pt idx="50">Wyoming</cx:pt>
        </cx:lvl>
      </cx:strDim>
      <cx:numDim type="colorVal">
        <cx:f>'EL-G Graphs'!$F$2:$F$52</cx:f>
        <cx:lvl ptCount="51" formatCode="General">
          <cx:pt idx="0">4</cx:pt>
          <cx:pt idx="1">0</cx:pt>
          <cx:pt idx="2">3</cx:pt>
          <cx:pt idx="3">2</cx:pt>
          <cx:pt idx="4">18</cx:pt>
          <cx:pt idx="5">4</cx:pt>
          <cx:pt idx="6">6</cx:pt>
          <cx:pt idx="7">0</cx:pt>
          <cx:pt idx="8">16</cx:pt>
          <cx:pt idx="9">6</cx:pt>
          <cx:pt idx="10">0</cx:pt>
          <cx:pt idx="11">1</cx:pt>
          <cx:pt idx="12">7</cx:pt>
          <cx:pt idx="13">8</cx:pt>
          <cx:pt idx="14">5</cx:pt>
          <cx:pt idx="15">2</cx:pt>
          <cx:pt idx="16">4</cx:pt>
          <cx:pt idx="17">4</cx:pt>
          <cx:pt idx="18">1</cx:pt>
          <cx:pt idx="19">4</cx:pt>
          <cx:pt idx="20">8</cx:pt>
          <cx:pt idx="21">9</cx:pt>
          <cx:pt idx="22">5</cx:pt>
          <cx:pt idx="23">2</cx:pt>
          <cx:pt idx="24">4</cx:pt>
          <cx:pt idx="25">1</cx:pt>
          <cx:pt idx="26">4</cx:pt>
          <cx:pt idx="27">2</cx:pt>
          <cx:pt idx="28">2</cx:pt>
          <cx:pt idx="29">6</cx:pt>
          <cx:pt idx="30">2</cx:pt>
          <cx:pt idx="31">28</cx:pt>
          <cx:pt idx="32">11</cx:pt>
          <cx:pt idx="33">1</cx:pt>
          <cx:pt idx="34">14</cx:pt>
          <cx:pt idx="35">5</cx:pt>
          <cx:pt idx="36">3</cx:pt>
          <cx:pt idx="37">25</cx:pt>
          <cx:pt idx="38">2</cx:pt>
          <cx:pt idx="39">5</cx:pt>
          <cx:pt idx="40">1</cx:pt>
          <cx:pt idx="41">11</cx:pt>
          <cx:pt idx="42">11</cx:pt>
          <cx:pt idx="43">3</cx:pt>
          <cx:pt idx="44">0</cx:pt>
          <cx:pt idx="45">8</cx:pt>
          <cx:pt idx="46">1</cx:pt>
          <cx:pt idx="47">1</cx:pt>
          <cx:pt idx="48">5</cx:pt>
          <cx:pt idx="49">5</cx:pt>
          <cx:pt idx="50">0</cx:pt>
        </cx:lvl>
      </cx:numDim>
    </cx:data>
  </cx:chartData>
  <cx:chart>
    <cx:title pos="t" align="ctr" overlay="0">
      <cx:tx>
        <cx:txData>
          <cx:v>Distribution of Accredited Programs by State</cx:v>
        </cx:txData>
      </cx:tx>
      <cx:txPr>
        <a:bodyPr spcFirstLastPara="1" vertOverflow="ellipsis" horzOverflow="overflow" wrap="square" lIns="0" tIns="0" rIns="0" bIns="0" anchor="ctr" anchorCtr="1"/>
        <a:lstStyle/>
        <a:p>
          <a:pPr algn="ctr" rtl="0">
            <a:defRPr sz="2400">
              <a:solidFill>
                <a:schemeClr val="accent4"/>
              </a:solidFill>
              <a:latin typeface="+mn-lt"/>
            </a:defRPr>
          </a:pPr>
          <a:r>
            <a:rPr lang="en-US" sz="2400" b="0" i="0" u="none" strike="noStrike" baseline="0">
              <a:solidFill>
                <a:schemeClr val="accent4"/>
              </a:solidFill>
              <a:latin typeface="+mn-lt"/>
            </a:rPr>
            <a:t>Distribution of Accredited Programs by State</a:t>
          </a:r>
        </a:p>
      </cx:txPr>
    </cx:title>
    <cx:plotArea>
      <cx:plotAreaRegion>
        <cx:series layoutId="regionMap" uniqueId="{792C06D4-80F2-4A6A-B0A3-C544F9639209}">
          <cx:tx>
            <cx:txData>
              <cx:f>'EL-G Graphs'!$F$1</cx:f>
              <cx:v>2021 # of Programs</cx:v>
            </cx:txData>
          </cx:tx>
          <cx:spPr>
            <a:ln>
              <a:solidFill>
                <a:srgbClr val="025284"/>
              </a:solidFill>
            </a:ln>
          </cx:spPr>
          <cx:dataLabels>
            <cx:txPr>
              <a:bodyPr vertOverflow="overflow" horzOverflow="overflow" wrap="square" lIns="0" tIns="0" rIns="0" bIns="0"/>
              <a:lstStyle/>
              <a:p>
                <a:pPr algn="ctr" rtl="0">
                  <a:defRPr sz="900" b="0" i="0">
                    <a:solidFill>
                      <a:srgbClr val="000000"/>
                    </a:solidFill>
                    <a:latin typeface="+mn-lt"/>
                    <a:ea typeface="Arial" panose="020B0604020202020204" pitchFamily="34" charset="0"/>
                    <a:cs typeface="Arial" panose="020B0604020202020204" pitchFamily="34" charset="0"/>
                  </a:defRPr>
                </a:pPr>
                <a:endParaRPr lang="en-US" sz="900">
                  <a:solidFill>
                    <a:srgbClr val="000000"/>
                  </a:solidFill>
                  <a:latin typeface="+mn-lt"/>
                </a:endParaRPr>
              </a:p>
            </cx:txPr>
            <cx:dataLabel idx="4">
              <cx:txPr>
                <a:bodyPr vertOverflow="overflow" horzOverflow="overflow" wrap="square" lIns="0" tIns="0" rIns="0" bIns="0"/>
                <a:lstStyle/>
                <a:p>
                  <a:pPr algn="ctr" rtl="0">
                    <a:defRPr>
                      <a:solidFill>
                        <a:schemeClr val="bg1"/>
                      </a:solidFill>
                    </a:defRPr>
                  </a:pPr>
                  <a:r>
                    <a:rPr lang="en-US">
                      <a:solidFill>
                        <a:schemeClr val="bg1"/>
                      </a:solidFill>
                      <a:latin typeface="+mn-lt"/>
                    </a:rPr>
                    <a:t>18</a:t>
                  </a:r>
                </a:p>
              </cx:txPr>
            </cx:dataLabel>
            <cx:dataLabel idx="8">
              <cx:txPr>
                <a:bodyPr vertOverflow="overflow" horzOverflow="overflow" wrap="square" lIns="0" tIns="0" rIns="0" bIns="0"/>
                <a:lstStyle/>
                <a:p>
                  <a:pPr algn="ctr" rtl="0">
                    <a:defRPr>
                      <a:solidFill>
                        <a:schemeClr val="bg1"/>
                      </a:solidFill>
                    </a:defRPr>
                  </a:pPr>
                  <a:r>
                    <a:rPr lang="en-US">
                      <a:solidFill>
                        <a:schemeClr val="bg1"/>
                      </a:solidFill>
                      <a:latin typeface="+mn-lt"/>
                    </a:rPr>
                    <a:t>16</a:t>
                  </a:r>
                </a:p>
              </cx:txPr>
            </cx:dataLabel>
            <cx:dataLabel idx="31">
              <cx:txPr>
                <a:bodyPr vertOverflow="overflow" horzOverflow="overflow" wrap="square" lIns="0" tIns="0" rIns="0" bIns="0"/>
                <a:lstStyle/>
                <a:p>
                  <a:pPr algn="ctr" rtl="0">
                    <a:defRPr>
                      <a:solidFill>
                        <a:schemeClr val="bg1"/>
                      </a:solidFill>
                    </a:defRPr>
                  </a:pPr>
                  <a:r>
                    <a:rPr lang="en-US">
                      <a:solidFill>
                        <a:schemeClr val="bg1"/>
                      </a:solidFill>
                      <a:latin typeface="+mn-lt"/>
                    </a:rPr>
                    <a:t>28</a:t>
                  </a:r>
                </a:p>
              </cx:txPr>
            </cx:dataLabel>
            <cx:dataLabel idx="32">
              <cx:txPr>
                <a:bodyPr vertOverflow="overflow" horzOverflow="overflow" wrap="square" lIns="0" tIns="0" rIns="0" bIns="0"/>
                <a:lstStyle/>
                <a:p>
                  <a:pPr algn="ctr" rtl="0">
                    <a:defRPr>
                      <a:solidFill>
                        <a:schemeClr val="bg1"/>
                      </a:solidFill>
                    </a:defRPr>
                  </a:pPr>
                  <a:r>
                    <a:rPr lang="en-US">
                      <a:solidFill>
                        <a:schemeClr val="bg1"/>
                      </a:solidFill>
                      <a:latin typeface="+mn-lt"/>
                    </a:rPr>
                    <a:t>11</a:t>
                  </a:r>
                </a:p>
              </cx:txPr>
            </cx:dataLabel>
            <cx:dataLabel idx="34">
              <cx:txPr>
                <a:bodyPr vertOverflow="overflow" horzOverflow="overflow" wrap="square" lIns="0" tIns="0" rIns="0" bIns="0"/>
                <a:lstStyle/>
                <a:p>
                  <a:pPr algn="ctr" rtl="0">
                    <a:defRPr>
                      <a:solidFill>
                        <a:schemeClr val="bg1"/>
                      </a:solidFill>
                    </a:defRPr>
                  </a:pPr>
                  <a:r>
                    <a:rPr lang="en-US">
                      <a:solidFill>
                        <a:schemeClr val="bg1"/>
                      </a:solidFill>
                      <a:latin typeface="+mn-lt"/>
                    </a:rPr>
                    <a:t>14</a:t>
                  </a:r>
                </a:p>
              </cx:txPr>
            </cx:dataLabel>
            <cx:dataLabel idx="37">
              <cx:txPr>
                <a:bodyPr vertOverflow="overflow" horzOverflow="overflow" wrap="square" lIns="0" tIns="0" rIns="0" bIns="0"/>
                <a:lstStyle/>
                <a:p>
                  <a:pPr algn="ctr" rtl="0">
                    <a:defRPr>
                      <a:solidFill>
                        <a:schemeClr val="bg1"/>
                      </a:solidFill>
                    </a:defRPr>
                  </a:pPr>
                  <a:r>
                    <a:rPr lang="en-US">
                      <a:solidFill>
                        <a:schemeClr val="bg1"/>
                      </a:solidFill>
                      <a:latin typeface="+mn-lt"/>
                    </a:rPr>
                    <a:t>25</a:t>
                  </a:r>
                </a:p>
              </cx:txPr>
            </cx:dataLabel>
            <cx:dataLabel idx="41">
              <cx:txPr>
                <a:bodyPr vertOverflow="overflow" horzOverflow="overflow" wrap="square" lIns="0" tIns="0" rIns="0" bIns="0"/>
                <a:lstStyle/>
                <a:p>
                  <a:pPr algn="ctr" rtl="0">
                    <a:defRPr>
                      <a:solidFill>
                        <a:schemeClr val="bg1"/>
                      </a:solidFill>
                    </a:defRPr>
                  </a:pPr>
                  <a:r>
                    <a:rPr lang="en-US">
                      <a:solidFill>
                        <a:schemeClr val="bg1"/>
                      </a:solidFill>
                      <a:latin typeface="+mn-lt"/>
                    </a:rPr>
                    <a:t>11</a:t>
                  </a:r>
                </a:p>
              </cx:txPr>
            </cx:dataLabel>
            <cx:dataLabel idx="42">
              <cx:txPr>
                <a:bodyPr vertOverflow="overflow" horzOverflow="overflow" wrap="square" lIns="0" tIns="0" rIns="0" bIns="0"/>
                <a:lstStyle/>
                <a:p>
                  <a:pPr algn="ctr" rtl="0">
                    <a:defRPr>
                      <a:solidFill>
                        <a:schemeClr val="bg1"/>
                      </a:solidFill>
                    </a:defRPr>
                  </a:pPr>
                  <a:r>
                    <a:rPr lang="en-US">
                      <a:solidFill>
                        <a:schemeClr val="bg1"/>
                      </a:solidFill>
                      <a:latin typeface="+mn-lt"/>
                    </a:rPr>
                    <a:t>11</a:t>
                  </a:r>
                </a:p>
              </cx:txPr>
            </cx:dataLabel>
          </cx:dataLabels>
          <cx:dataId val="0"/>
          <cx:layoutPr>
            <cx:regionLabelLayout val="none"/>
            <cx:geography cultureLanguage="en-US" cultureRegion="US" attribution="Powered by Bing">
              <cx:geoCache provider="{E9337A44-BEBE-4D9F-B70C-5C5E7DAFC167}">
                <cx:binary>hHpZk+Qosu5faavnSzcgEGjs9H3QEosiMjIrt1peZFlZ1UIrEgK0/PrrGdk2XdNz7swLJgnkgOPr
5/zP6/KP1/bHi/ll6dp++sfr8vsHZe3wj99+m17Vj+5l+rWrXo2e9B/211fd/ab/+KN6/fHbd/My
V335G8WE/faqXoz9sXz4v/8D1MofOn2xL1lvK7t+dD/Mev9jcq2d/mPv/6fzlx9XMo/r8OP3Dy/f
u6pPq8ma6tV++LPr+P33D5xH0YdffvuZxp+9l5cOfkxe2uoPbfrq5d//+vEy2d8/IELYrySQRPAo
ZAHnTHz4Zf7x3kXZrwxzHIkoJIxyIT/80mtj1e8fGP0VE0mjiGAqZEBx8OGXSbu3roD+yoNAMiGx
lIGQEfkne+50u5a6/ydD/nz/pXfdna56O/3+gcJ+hvdh1w1iWBahJJShCHDAKOPQ//pyD0cAo8n/
sVugh9G55dLPQZQRjXeDXdjZ42HZl4PyT5ot/dGxSqZjxWWKDDcxsdWwrwr34AvdPXa4fS07ffZL
pHZF0F+qUKWjSmtO+9sORygv2Pq1QnLYK9P64xKxwxQNT7OUy21fr8ttZGW4++kg/peNcfbvG2M4
okIIhpmkIfnXjbF+HZpIOX8padDt56hOqGWvGzP8oGzZn7UQKiWdq/e9QUXi3CTPZl7IZVDsh1Xb
cIoWf6vDYbmhpO0PgUN2J6kPb0wzZHg27k5UiiURm5sDWUofG1m0N4Usvvtmrg546e+1cORRdNok
hE4+K+rBnyrZ232I+z+sVvPJhJLGK7MZ6sf5WPq+PgVurk+NnVyyiEns17Ups3AhxSlQ812BkEyn
wgdPbolkHAmmTirjPSqP/SrRQ7gNwaFnq0/K0lT/hachyOrfhYWFIpQRjbjAkuK/8bQSSobRai/l
ttqdd6raRZ65rLSifPQlTviwrTnaGCy2QtW+H+qvVs/fJSunfRWN9DTZYdcWDb713gUHq63L+tDT
eKz3ZjH8oQ7b5p6UJgZG06cokmNsCv65bK3PfRvOsR98fyoXnJVMbn0811vcV3h+bLQpYxXWD0ur
+jBum7Lat2ogsaCdvrCFqP3IC5OC0pEYadneel6k2HlbpyMRZbzSmTwGAngZbXdShd3zWvLUi25O
LR/UTUP07epdLoaqSap1swdF+X1Tye1QK9s9U3sZuRvPQdA+VF045381PqqWfF3rKvnPMk7+XXkF
C7AAKQ9BhwP6pgM/Ka9YUTmjoZ0uPf/WlJs+ycYEwLoaHYxyRVwXtDp5xsObxbNq3xiVhUWfjVSd
7GjqnPb84izD58r2WaDQPrJpNI74+T+vM/yb2AgiBJEiiCjYGGjexOqnZXK8lGyYyv6CKZryuuE3
fdjxjKu5St0aRv9lOgp281/E9G2+CFMsmAxJJOTfVH8A+d9Go/QlnRBRt4j8GG2zxghRnhFD2GW1
TZ9VwRY9jKBQMWZTGkZOnyJs49IxfC/ugzUqn22AuyOeAzBn4ls9uri1FXrWqvVxYYphrwvcZ1O0
ihu9dWY3ULHFEy7Cm//Cv7cF/2ykgXsUU05ZwMLwzZv8KwOFCCpV9l114Sz4KlqlTkKB8C+SGDBX
5ZiUYYMzIbjPJj+gcwCW6GQ2R3d1ON5XFS1Tj1VmCfwUrGANp4HcXZuGRT9Ib8UxqEAFV7I16Yy3
8rRsvU0mZXbUGbDsBHYn+m3ezY6BVI1zPkrTJVXnSb6hgOS4GtluMqK9YFGMcbHV4lPUaZUola+k
UBdSO0Fi20qXdjYpo20CEzBMu3KYZVzwZrlBc5sQG+GsJ3TJiRiCBE3uDzthdUEG26QglKWuqshZ
yoLEw9pshzJsp1Oh+zkemO0v/5nv/N8FSYo39xiEEWXgSN707yfBxaHjPecFulllYouFxgTx+aPk
5vOsEBheX9NkNnJOqVq/N0TWP4KOpLTW88vYCJKYhoW3CtX42MzI7y0VxX29oiWu3sb6KVkCtH53
rrmwJjguNKy/1lqucSdXdduodb0b266JDW/BEvUhe2GkEHE03LNR8rQ1U5StfhMJHde7eujm89Zs
LuUsQseyJw8zbdhupSM7qE36ZBtxf0Acj7ueLexQ9WGGUD8flq0aMxb27aXkNvaF+eKbZbhtg8E8
M/HR0Gn5JCdubzDJ/jODaST+TbQDFoBFCCOIdRh4FQh0fmZxaGSFjbLBje2KKhlJS06RdOSEpwWP
cVmRfbuF8nDtuDaLLAqUoLcxBqF13P31DynQ67AN5qdPPw3hoiZjfCX+FzU/dXXixTqk73Sv3UVb
wxQ/jdxChJK+kiwFSQni6+9oNt0R0Xb304/XjvcprwtUHS52EWPP79+C6wr+mnyNGjiMQjh8nJRN
/9c9/TX6T7rke1fKNX9fwxsXrk8/LfaNhe9ruva8T+qG7rYmKTHe7bmV+KTfhl0HFMxI9M75a8+1
Wa/svz4yUNlmvCjw8XviyZYVU3lGQXGqCI0OPK305G48AdPnoyXIajQUO+udS2aIY5893/7YWtvs
Vvu0ovkPrxk5uiY412z7Ay82TP1aPdpGvbSL3VLVLN+GDvO0dr5OZiGbZFlOLsLDU+HEpZ5oE7dT
WO4303+iFYSrmm83vcNZZUi5d313Aoc/xI60flf3KAtoEcSq0GE8WNPH5QhhQlPQC6WzTtbl44zA
nZemjquWxnYOXToXVZVstkBxI1hcStbuaGF0LPHyMPdgRp0HGpUUOsH1D4jOtmREW5B1Vc56kUwz
DT9Nkl7C6vtY+4tvRH1TBegIx2Z3TWjuiKe3rozWrKlnEWPbD0kX2jUVDu07UIO0j2S1p4G+V4ED
hxT6HajvV9Z+lZ3RKV+HIa68THgwsf3I1JDUrIm9jiJY1VADMZkMyJi4aYazbsYwmyoVxREjn7dl
Q7EM8iYQl7Kc1AlZ3MWtXjPJI3cwocmm3tAzH8sRPjefmwLHavJNQtrle82HB8qMS3VI7+vS3ESj
lekWdfdbyYDB07Afo0ntW5+jvngsoqFIy6VKNJ6z3vlXsSypaftmb0lrs0WPwW3AvjZ2SAo9BHu7
DihRwRLLySQLCvu9LENy0hgsI0nBX1ZHMxzQGJ6MCsMcPPapccikTrXVrpYm5Q0BPgg4vXp5rcb2
vhM9uqESrKRmwWEQy64kCB9XMU4pWkDAemnmpLDnzmkX954fF1UOMduSypT2QGoO7l2N55Gv+3D1
xdGNdQ1WvQdO222NyVLTmE6qTDdXQ3TTgSluxBMZWx1vtOxjW8Vdu5gE0cllYtMCmI+XxHh6NALR
uJvRmmx0+UPMTd4uz4zX30PtdnoxPuOsvu9Lbc6Si1zjZk30PMrdOLuspv5bINS5RbxNUHVvwc/H
viHnfmwePI5lPUxpxfomJvNKY9YeCkROtuXPS63G23lgyaCcgSPzd2YMTWoh09uwflDBQBOnwzAr
zXBBnLpM15WPq4nMN6KMdn5kZR4VJPN1/xj4YY9lVaaTHkzsMNOprdoxXpeex5aBaa239vvGvIzp
YOdssck24DIZesEh6vYX19kmZjM+l8EWDwa1e7yGF06x2YUiiolUNI4aWeYzWXd9Lb55VN6CwWpz
OTXPq0MNZHbDeuhpkK/F2me8wXlXUp4w0YKShuVHposFVKvOVPHShcimAQQbu3KRO8jWbY7XYSfD
cr34R1G3t8GsMgwGMV7nvki2TTbxJN2c8aW+uInRpHPMxDWfHkcP+SDZyBkJPceLAFVe+uGwQXwZ
h5F+gmBrV9fR0xyW9a5v9ZngqTtaOn4BGRrjoJfyEDTdGPNuKONx3gg4aP4FSeDfwn2TDUNDd0xX
Rdy5FsdLc5ahNploOxJrxx4oRKgxuO3+4DGtEopGlNaR/DFPo05ghX2KKnGCdOgbb7tEv3G64uGW
MYmeURWA9QvLT16wPaRiSzJsNkrYtudVfbOMck58KTAYyDattYJEaV3ZifdgJ1vIiraa1R9bWWWe
rtPdhOu0NuzoTF3BAQRmH4ZDkw6Fa+LCRtFu81O82FonzjZfG+/nGBg5hWGTtPaTmprj0jgZG8G2
2CyNSSNnLyu/0yOix6WYprgewimbt4WkKvxoNyqzYIWk0XbRyayDi6NIJCtu13hpcbBnxMViHNHJ
385e0lM3JCKy/KHC7b4Ee5go05QJK7otpqZ76IsWIlDLXAJ50aFoi35P+FcX+TN1RRM3ffDIqTyL
Ak54s+oovZLJWkRNOlXbAx2Fhs0tY0I1WXY+eAEF8/vWVU8NGM5kNRONGzruFUTVW1P1yTAzki5N
ue/aOl4i3KercUNsang1YngeG3wfD3r70kddzBtdxX1UkwQF4WczLhcFpnPotr0rqNsJMexGzVTi
Oi7jSrXNbm7mImYV2i/11MUFWlbAhmSf4So6zgGBCDoIHghqFQA4GiwARSpdtX10KEAQ2aAx7dAo
dpGNTrYY+B6AiTtRLw+13w5aqxvsix+ub34QN6mY+OXAt61LCFk+4570MVEY9I7NY1wNisf14m5G
W5qUzU5DbrUllvefQjOAkQYhjz33aWgga1J8PKruPEVmBwamGgL2OlfRYV0L8ply5LMIs/nkywhd
+knj5Dri2lxfm60vb3GollPBN59df3v7nwBjXmUJc/ttQ/d2ccth8K3Yl01ZP1YW/3GlMc3rDdLe
fRrBn+5Yh2k+RwLdrqjtk+2NRi8/+q6138K6qVLNibosVk/n1gVFGkQGffGdya60xNatsQAf/pGi
RR8hFev2rpv1qVY9jjfRvgg0mO+0I6cQMMnPiJE+kxTpM8Au8w3Cakkj7LqvKCx316HA+jZ2TQnw
iPIrZG9zc1TbZj4aBqL7Ts3f1OvUvlKB5qTFGN/iXtpcKuR3BKCWp2KIPvO3ebFrbnwh1OfV4Slb
cKnOs7P8pmzAZQwsWr9uZZvNJBy/L2LU8epG9wAhz2mBrDlbCx8dvCfkI3YFi6/DMPsUsIF9WyeE
k6Dqze1aLiTnkx13MzbVs6Dy+TqSb+xSd4p+cqVcskos7NShqbyotEGsT0nk0de+06keufkuy8rE
OAzqh8gYtKfrSg/ChugjGymJr3thClQG99O3RUcsMZtUt07oKA/Xotl5bCxk8PLxyiDSjnfgrsZP
LZ+CDPRgPo3NaC5czHWqMTUvWi/JdegQVi5mWvP7oSnaQ6iZP/SuGu/bwMLJvjExgmhXKlm8IF5F
iSSIXaIgbE4ItSgbpebPRaQerkNLV97P9RtsMGKZmYHrUwdydzFBhyBUc+zFttGfjJRojvut9/ek
2KaDLNVwILPF94X2/n3i2XfJ4GQUuxJo8KkLU0fW4TzhkV3suqyJwp1+ndkntLX0xRcKp6M3+Kxb
bS8U0MH3AT06mYC13+rKuhQhU5w9QuqywhqTYg3610hDfjmTb12ohpSxWd+sbA5uvCYqvU7RJYsH
gcMhqdNW2u2mCMV0M7uwS8d6Fd/kHL8vxThAV62IbiTg7zdkcFPaaQk+eQrac+EP11EQ8vHEwlwX
vaDgfB2Ao1q+rOj+up6wmHDSrxW+NC2z52jiQTpv2/TiPeB+b3vu1OYTraPisg6kPuNRRGlvufwq
4LCuIwCHMImU3XgLxpOf1ErrzOrVfp2W6X3XPJq7BJJOcttCOn2ykRgyBRbviwKpvNKYTFklwCB1
V0renbo30/SW3H8JKw1DYR2bheOhUTHdNWUg863FNFtZq770q9td91IEksdUh4eqRhXkBuOW+6qP
MhCm9XO9sP2VjkWcxKMIm498NWNegs/dhSGqP/uyP17pqAWgBFWb5eNEUZmvcht3vAb1gvAgv45o
SuviClTi4zYO7Eg7vOxqHSaOCv2sSZnwZVteKtlEKcdrdRq5pvd8xK8zapYXUB4MeEBY3EoF0T5W
AGmItx8wbc+AS/KnlgbFAYeQ2BSKzl/JdLr+SHm9ZBZwjRz8eZsFWE27UPZP185BSwUA6hBeZi7t
ZRl49061brb7ecbusTZTeORjyzLdVOtLOENwE5YvdjHdzmGlj1GLxycKAN91+Ti0cwKwVnDTl8Vy
S9qKx9dler98tVw0D24KgrzSss6u33s1QBJp5y/DqiE66Wt7mBdOnzfBDtcl6mAt07lcybm2VXDH
S2XfKYaNrCDWa+XHqg7pya9gq68kwyJKaevUZ7lYsu+R2fY4CpvPuGLplaRf1JrKrSInhE3x0a59
FUchJGlITtHd0BMbj9NI7oapCs6bnVFy3fsyqCPAPNuz7jnkZ2QRu3qJti8DhtDerdsdlDlcHLKi
yZbB0LyqWffgJPryvioKglZUer7FFWc3EkFd4Noxqe3SlKJ/8ls4HG3UQI67uObF4vi6WrfNPBun
ih9Vq8tY0wIwYqrv37kzuT4x5TCBLS/EhatJvVM1xD3NAIw+CDK3+RK08/sBtuhEwdF/leXodkHQ
g8gsOnySpoL0FA4YEUSSq4i5ci5ur2K3SkgNab3HVL0uHlx3SZoljxg1WQAhgS2kiPXQuti6djia
OvyKSD0cuoCPN1qVEJr0gd+HTIuboQn5Top1A0vowau6+whzfaxFYOMZQ7JKGNnPmKnYRK5NIPKT
t7Xd7ldr2I2OpgzLIdr3kMGCi/kWrg26oxXbsmAOeeKnmaXREq4plF++CjlAeYZUBDI7qZ+0jI5V
PS9xV4xBvnh5MD3kgJWw4kYEkFWXzNEkqqDwtlH/gFr2FWCMQ1tL/uyoKhNKvT+40NKdEqCjEx+W
THnj8s0246kYxfDelB2tYwF40tuh9bmQlWhAnuBx4bzLnacns4xqL6uiy//6/vdx18HXJiDdn/8u
jql92W+n629XAtcRmzcwx/Xxr49gxqNEC85ix2oEuRNrdN74so3ZIBKPJoAL5LTeAC2dLCFqM9/0
z71ggL9UkAEpZLe9lva5Up87qHBBQNy1qQn9kE+ODfn41jQOQ6w7eIj5+2bOSTHN+WwrYC5GKZcb
jyWwaNeGL8Li9YgiYnNtWhtvTA+Zd60DJ7DUmfS3grnwfYBfG5s32tq8e2uuT80JAzh1CBb60LRz
wic15Rb/0AjBhlQ16PzarNEYbzxSMVRj6C6abaZct2bV6D9XU6lPooIEoGjjSUxzxvh424ngLEoz
7a/sAS2bMtrMdawbU8QhgoShHv3TdXOAjg5518UdHsByzHrLLfvWWKCKIFPZ9aJ6In4A2pN9xLVa
kqmBH+xsgFcE4y2pLTlXRKPd9du1t58gRA+DIVVubdJ+AZBemDHue5FCoFAONkiuC1NBHaV6gCxO
tx3seKtRCYe2h3DscWrgczChO9UVPtPUX1hdpZ2D1FJEQUb6bsqldFM+rMGU6xIcr+6xT4rQFXnR
qCYF9Iq/y8c7dW6szq/zdhWJknrhLlbMHklRHyYoGR424vqsBFMFJRbcQrLsXBpygBzqqkUx3wRK
Ql9Pibfmo2O922MFhdTatcueTuIcotV0cdWIIoYqNBREhgjtNjM/V6zaCT3Kgy6jKIdkkVle5QrX
JicRNrnxC4CQvgoTLhcS12+1vWHQYH9rumZEBWGOluJ1nqbvtSi6RDrTQHktuDDfD3ujw9t2G8uU
LvOzf9NI/KaRExr/fDJQOQOIH839zirmM9uE26E3wfNWReFN0Z5D6cQd0qM6bbSF+LAe5NEBkZtp
9j5pp4jtzIggT685y2pR1WlFKrcvhDlMLpzLuKBhQn2z7jnxURZ44i6o2upjuflny912snXQnvqJ
DffbOjZptZbhDQ91sKsD1CarUzyBIqTYFboIcu9IkBeLjaN1gdhiKSA1BteQRCsK9nCboL+Vju/6
EQDisoHIehirGK+PJZuLu0ZHdRa0rc44brd71APKCPMMuXGA2TaqrnKyQoWj5uMWtzMhh6Fraa5Y
dLPaQezCrQBzIriCdGjU7X4KmlMNKXJ+bboluIsmTCCdpWf5ZsBUDebur6ZBpE9mHRnYDnotm+oJ
R9ImEIAVOdLuOVQom5oFig0AiAg8TjlGoPLCf+WyIbt1oXcqoGMuJg4puKwPKoBEJxsh8ge99lU8
qwYYRInZz4E+d3al+V+NDuGOwGboEqNOfytUF8W9XvtEhfJ9/fMEGrD4Nojd4FU6VLXLrw1ATi6v
xHOk/XKcQEFza+vbqm/5rqWLza+f+n8++aiGexiCP28IFLBdlrWNSwJqWL01dA1QhsXyuWygJg5o
zV1HKgyaWA5p64oa4OBJtd27nIskMGANUbT6nKMgseWGj7Ns1hPvlnNT6yjGtIDgSIAbHdvIvTfX
Vwx3WFq4oQA9GODzUM/6OL/t5Np0AeJp0fdvYJcq8u2tGUrfZl3v2phgFST9pi/a48fIgJVXBSzh
2kgs/nwq/vkExIK4H6GW39R2zm1I5vz6xJbi59drBx5E2tXhcCjHUOfXJogq8Ctj91QyWu8UiUx+
bboR7FgBEdv76/WbbBBU1lXJEjROJi8CD86g7qZYSTHEYA6eXBluUAIN1li+/dpQMCUq2HTCu3FJ
EBPLcfOQSZJhOJFItkO8dGWXQtUNoFEJtp3iGWBoKIHS3TbrZ+Y3AGoY/ljYPoBYYtCnmbQqtivY
i/KtBoushesO5q1QCry6NiFE67HGVffOEtc1EYD4EaCUb1Jx3UljQIcKSNcxOvSBdLulal6w4/WJ
+zIdVzIf3JudupotB9qZasAMoRBS3AG85mKoerRZqeYl54wtOVx0KaAaMPex3iKc13VXHptpSiBF
AqPdCVA12uPuz/fI1XFZuPZI57pPMaBqCeuCpBujIXemz9qgAF+sKAi7o0Ebt6Lsd6pwj21Jdb6+
6crVHFyf/vatDEEQIztCxRXkwlkdZQPcNript67OWmVU0uimP0OtMJoAZNYxUlLGGy6Xveiwheou
JGNUs8emb8YdXmp5u4R05yDNfYEaTJd2EeMATNsNTqOYj/OIziPUpG/cUjmAgEv4HpSHUGzNOYBb
PHkxTrtqUePXqKM3FZRYHztulpP0QZs2D4pHy30/bdGlhzsGOkA+ryMoCAYKaksMSuJxWJJpv1bl
ejuPw5qEFvVpIUMKAGEUjtlEZyjTtF4BFkv5mXC975pQ3XVz00mI3jubqq4ESLl+S1cEv8CNl/kj
BYQ3W+SIU9/O80fBOaRRBBcHFa47uqH+rjM9oMRhcFfIsU9oBKUbU6lYAPjymUTMxt34Zq3rhSa8
8c2ZwD2xmKyB3oW0bc5iKDeozkia+q6MHltffze4GG6ub4DFQwiowai0ddQkU8TZp6VnyYoE+eoY
CrOAEbh9Qbvq08LG7PpdDB6qCFSRYxg05tl0Zq91ze+jWX8xa0nTqAkAUxpteKArXIChG38cMDef
GNT5j0NF2tSV/fRJk42nS/n/KDnTJTl5dUtfEbsBCQERHR3RQM5TzeWqP0SVXRaDBAgJEFx9r0x7
b3/n67P7nP6DE3IwlQmS3rWe9TYwha7PRrWbqkDYhHRxs9aSzzQRXuHs3BZzczjO/WvI8j2W8/Gn
oh5+D7KsatnWG9c1BaScdSkn+2DONav05bYhuisBT9h4V6kapETXeh/G6QEPyOCJD/mAwgALDx2I
+W6A3Y7a40UZJ3ohsy63zVSfYKQMK6ct/Dt+fTSXi1wVpW23PW1w6wSm3uuazveF6J3UD9iczsvc
ZmC/DL5qrVIrqjkZKxeYW7fk+3DBCCSGud+5ReBvdSO+ZD+4ydB03Us81vA2Sg2xjS5O5hNAZ1FE
xzXWDSZxMVd+jvwxrsct74j7YqNyr21dpBXj6in0rdg1duxTEFzQk92z1k6AkwgxjXjMgpHTC7A/
a06FEHbFapEnoqoxFcZG3/dKDgfrtfkXqY1caQ2UaOXpYTf1qnvpYXAMvBUXulSAviw5s7h5gDPl
P5UFMU+sxNBQNUk5m2rX20FfGvwVLJzl1hDTHG93eskiciibdTjD6prxHvxqmOqaB9GI4UT8/nTb
80JAe46r4NyEKnEIL1KSL8Vl61hBX0MrNv3Sys8phs6WjxU/j8K+KdvNR9ii0L4DEu7CKPDvg+tm
GZdjUEFHly6tUbGEGP8ULrK4EuYO7FM6AK1IvL6fsjJn8z0Jlm43FnDbclJneQtYpJlhaPs51p75
2JBvPsTKpLBuGnZe8RlpLCXyPoGvPbyBu2KZ1TrY5zFvn+IYsgVT0Tu/SgmQKrsjDKIhDWXM1l0d
uLA+5vl7JNgqWorlLY5HEFGikBmPyJB1bqvXDp3No5EKI6hayu+Wl1nUhezLqZSt18448Q2WZ9G+
7cwKA1nxBgCSr2VUyP00uPH9MFeoi+yrF3PyrAK3hIGIicAvXP85yNXv3duzcDhhkgZYKrY6V4/M
YnC2M/1GiV42KudAVq67qrffxt4DcedPP3XgLuex4AkfY3GZAQMcoirGApdCAQ6YrC9QLWXKeg6v
tJyhm0Deddn3WMK+B+JRPNEcRgBcknnL3Sh8WDz3asO0KqFkmZ6aTRBw+tM142cLM/m1aeYxA7wj
L4JjlVTGjZPIvoSPM9fVt6ns12ATq2da2je3bqsE90f04evoXkW++ppYC2smz4tkabcQf/Iy0XWY
BF2AYbkVkEiDOk/qmev9HDL2lC8TX1VYEWyccPEzHjreithxupTCexMlX3Z00eZElzDzWNW9dBjZ
ZUWfR8amR4l7viHUXEqHN6kzR94OFxHFrxG1q96tZTbowexnyoJDN5rHVoknTxGzqsjyLvy2IEnk
o67RpnzQjvayfhidLV+68RXv+Vb31CZG4cboYRWnKlzydDbQt+a4Q4lGafS6tDZKqE5rTdg3Aodf
NjurXO9ClN4IXrhrRfMBgmmxJZCStpCZyjRgE902Y+Ne59d25Zg6WBU+dBmSC32BK4yCcfRtSuvc
rNrGDx/7mcaJbhu2FzWBpxe04d7UA99BPVo2RASnqnaLt4JXdbII57PwHHh0lUXtymcnmzEif9f2
B7UTPNiJdCfi0DZt+tE762p4sY6fJ1Erg2M16Pe+9/pHwbtun1/1TRb1wUf0ZtuOb7QJvKfJ88Uh
NtJ7aDB5JhhNBVa+DXlelvCj6rzMKVqTMMb81ZL7fOf5rEl1VVUbvUCYi1pldmNAoqTqY1RnJhIb
2CKYxFw+H4HKQFco23AD96s90SFekoA6pwqQ9gp+cffQ9aRfR6b109+/oPFFRrj/xKS2WRTX+kOX
1Ro0srMJpkLsovb6rbjkUdUl2bm16A5dDh/X83RGxsA+FIt1zp4ZN7e9gI05DNZKn3RjgIAsTZHA
3MqCsCQ/6qX90QceXUv8+iuuS4syIvyYgMQuSY2lWBo2hTobAyNDqeVZW4AXXlTSt3h8bopqPrIp
mgFUaudEXCoP86yvKJF70HL556ZvN6EzfMHJuJuqHGChQ7C0KBd7cNr5KAqvei6dOTw4wOeSoqni
y1wP8QV35Qz422t1AmbrywbCTauCLlvYVNWjkLu+19G+n1m4567zqAnHVag1FFLmL+e2qU9NgFJM
26ZIl9wU63oQy9ovlJ/cimktB3PIhb+bJh0/Cs8BAFOWd4ME9mBZrM8YosI2OosJZVV3/QvBPzkn
lWOBpaZVNT1Ldx5OEC+iszahRF0xBi99UWxkPC+Jzb1uB9O4yxal21XZ4L0mUPEeH/dcu9NriaLq
xbecJPnUrGyuurer8/hRFqrJaDWx1axnrNAkDAT8NeJEu2lMDPSFvTPNZhN0zXcovBcjSv9+qnm0
riGPZZ2u3M0QBTwJJlYlhul9Q5V+YS60dC6LVF5vk1E3beKXyt7Xc/DpdpJdS/jpHoi9PFAs7dO8
8MqMt3pjxv76l+fPnFjQReBYv+fXFaVjtwwA7KotadpG94SoMOnHcfyMMLGwIS5W0IsE8CCvvFvG
q3+fO5nrL8Ozk1crqdsSU10ORWlpeUow/q2Lpq6OgSaPNITLwkpnufhOKbIJEPaWxzZfC3gfsPD1
h5xgAg29/AmNBq6aF8rjFGG15LPyQUVdmQlatdsgGqe0IRiwFxaIA5XtnAyEhzvHFe1WR56H734A
LrY405KUviVbWtCsC1vxGjQuJBbo9Y2pMeczE3+6mCzcgsvHLqwufajdjI4svpQ+MZsuLMbD3Jb8
ID3ONl4LP9Uf4GWx8U22isO8leJgQ2+jY4M5rOTfAh5OOOEc1LeTtV6nT2VFVsJF4iRRZGzu/CoY
UpwC/CcPpRD+bJwUeeZmMeAb+H1X1d4Kpy5WELC8B6kq9wE3cG+T2sAZpRSFH+2PN1RcNkW/ckpd
Z2wZPYwrRb4pOnfcYP4AFjX4/YEo0x+6ErN82887DgB/gxVHnnixL1ZuI/q0xjOHPrL9AbXy2WFg
snIzPdtenFQ9kB3WJk3WUB8yX1WQA5ZZmN30W2FUdWeHQB3c2jmJwq/PUS0MZjhanKB8yaQWbnGs
hdhQafTBK/Od50rnLueLl9gRt7KAGvba1/Aom+HF8HUpSnk2ERFnRy3ezgTF3e2QrD3gtNJP/U7M
586vn3jphk+jazzgpfHrWPbsvlSvo91YSCcPVdlCAGbK34y21auO1quohU4SeltTtLhhuiUbSd9s
uIOljgw2PuyKd8Lg+FZt8B6wQT1UHUZ7LSX7dJWXkpbzx3oO/ZQYxGh4+V4NY7xWAWu2hhv7asAl
VY2NUymp2DkO1Y91gAsW9sc2irlmSRtwSH+SKNAuzSO+DYhSyB8dQMIkfP40w7XcJe+WexykRp5v
pyW2+7Ksj/OIdU7bR2GKtUz/YYAVj27dALEL/cNQ2AXBD3wT1TzYVwRPlqQCTwGDKbSvWLMApMz7
h4GSzO94fY8aosmmpo9XrGX9NoCAcdUO+Om2KS3B5zbemMXcpD014dNtU0Panf0+mUppXycJGEpV
vNqUpEC2hcWI4DjuPi8GcdI5pmPagIDxrKm3whTuvs4nP5NSd+9Qqu4Myb85gbNFLT5iaYWhoBpQ
vkZDJM7Nuz9juKsGXgKnitq1hp0DIEU4wLZGsZllXOGXnesns8CoiVEJjMpJMEt557xzJBR7ilq9
lE9OXLcHF2ptxYFuGxQ0ce3M+3LQUxp1fXfwnRqFCnfBkE+U7AygvcZ43mnWKDNbESqsTZxqA8g2
wDWJus1O4n5g1JyqMT5yZguUlC0gMwnD2QHUEoZgs02n5N6F8B1r3Gj1SPa0LrG6juBRQcSMHyJt
0ljwd03C+GVow24vsBwBI9rmL4sNmvULivwG6RbRXACYrMbQn47FxnNbfuGFqp+DosxGz51Oyr+6
gVJ7l57TcKei5pvXF94FHMsBgTu1IwNrnsPG2zdWVTBkFF+Vs+0gVlTlp533ptpMkZ8/qWmenvyl
RhlS/4CPZU5OwPU9KmAJfy/OM5s7kBdk2yLsU6lTOMF4dfVEwGYNsCBcE6aNDstt3c59gsFDbI2J
eywwsGG6hjhG7AHJIHkM6r7aYg0EKtpayGdtAHt4coOnwpgLb6j8iP2IAP4CkNLzx44sIh2Hun1r
Og4DJwy+CGx21sQdFqIBVvFBvFFNVO1l0HonyFTuScJqOQHHM/upd46mUasGstRbOAKsVaYoDy3P
Xw004S0cPMh9KN+hOd+VPWJMisin3PjDPXGiJJANXHqsQ6Xbux+DE4G3c+AZD54LuA2u6S6IQkhG
SpIXNyLlupwdyP914L/4DLiAnUPxOEkPUn2kf5SLeA47YDrjUC4oX3W3hqlN19D1es/Pj9obo0cZ
dqeiliuIVsHethDJ5n7elgFGugSiB1ZvLidrH6rOxY4uR02gX5lu6eV2qCh0tGrasdsGXQvNELOm
KN18hWm1Tk03QdUEZnmc/eA7haSVtoPzKtVi9/mgpruScnvnBR1fx4gAwrkZABHBTa6CCNy/dcUL
Kr4zokoq68uh3sKPCRMD8HIL951A+eDsWPnqEgKBMJHPTxPiWg8GegYSjc5zOJj1ogO6RjStWhOH
hCc2lAcAzt0DC3AzNU6b+Q4NIG0JmCIzxMkGouo28op4g2yjnzmiffYXgZtvkXcKyZQVpTHG2Mh7
ZmWptpzXWDB4LViGudvCFQOM2Jf5qs0XfhI0/r0p4z7e180iJcap7kNKhx1uG0cbwBDIBUJyiUUG
HBsyQqseAft79+HQ1lu3FCLpuGAy6VGHAoAosWq3Eb2fK3gHvbmvrhslE+VQEEihYpmBq5p53qGY
3PrNa4A2zrM3rti8eHuD1QqkblKB4nQqMDcDT4ismi28aG8lIhWkve38S9kTkSLtZ7ajA9lwnpxp
o2cbrnooqQjwNNG+mYpo7ZXqcWBhdICkHR1iXlSZrha1clgrk6XW7bF0muVRV0/0Ou5yr4w2o5z6
J6AhKOS18VPH6B+SATOhc7Fk3WS7fSAAa7BIyy0o9X3cXSmY5kPnkp/m8QaDzsNlKnFj5u4zGQdz
ymugV7XynZ3j8Yd5ccKzbQf2NBvc7yWCYr/q6rGYlxSONDRqMHCmf4/VuLxZhho0yEm1vu0CEDmy
dgEjDokgcdum2PvWo5eOzAp46ULTJui+EW3I3TT9mCZvuFs0R5ShBQ00QII9oZZc117YIk41C1Sn
scoi0CUBLfLXitpxXU+uu/PL4Q43Gpx83x2zfAAvyvo83HjXS7VouwSezrKfRqVX+Xg1sMucHuxt
Y89QfdTewFptkwI4zxa87Z7VvnuWU2myfmpepD+pFKAxeWNq2cqFsHvFEBxo213bEvaDcg6ueKjs
wxSqI1YH8XYqXeC2bV09ww6Mz+UVJ49Ivw96rK0jGtOHJo9BakPTq0mxl5Cj+ipPwrwCC0m6YdPM
Fh6/3/woFUfJU+qzqCaa4LoYdx4ElX04jAmhfvwAbrpKvbqg29suYK8xCxHNvVsi72i7Bsza2JO0
jnCvEMc9gWZuV1BKWTrOwj217uiexORjRK8wJXqE60c7vEnHLx/8UOvHFktkh/tvDXPd55Lhq+BO
8/vR7ZgzRn2ySLIJjQN8EqGrRyLiE2SU8W2ZIXF18wiwyevTxvYxS3iLIcMDg4Qw6gALkc/vEEYf
ydTbx1LpCTJ6jQAAA7A8TLK/BNovk0osJF30GDzTCLDm3DLzDX8SjLGyaj8GEz33nN+XuNU3RbBA
X3TN3bAgfgKbBWW7ydmSBoWNPq8pWb8KQWgXXOyEC+bJbQDvQI3Ln6gGO+0XbB8Wwp6Ji7BZUepr
cqAVO4Rs+z3y9vm+XgtCp2MlxiaLzJB/mKACG9+xb2MVhOvWsB9TCOXXGwTIFx8AlhKu8wAJuUvd
panfAC6+cpiTh2bBR0yoxnfMAE9oY4ffY/wEbl8jxieAG0GjhFUglC0ebxtnbhG/WeJw709SZUsY
L9nUheXxtikHGByqIB83BbcAZ+k5nGfdMHz5GCJ3it8ZjF7b2rHDtoL+Cj99jFY5g81MHGfVwmkD
Xu0hBVmqCjS7JzcgsVSicglTdzQj/KzaQYFHIWyb0GzcyoH+RJ1gw+B9bQPIvmndw8ZTRYwSCM7k
NvpEBi2+NxC4Ui0iuYEdoFcY0kjaBhCUPXIIrvKwopOf3JJx/+NXH4O7vwb1v7fdDJmw+N3I4F+7
/+sJ2flW/s/re/4cvHZC+LN3+mcLhf/nqzZf7bVfgf77i/7DJ6NrwO+zu3ZZ+A87/1fLhb82RPjv
Pvnf67iAhRISgP++48L/Fh+fH/Ljr+0Wfr3ld7uFiP4jiiPqsjjyqQ90Av0MfrdbiKJ/0NBD1hBa
AvOw/dNugQT/cIErhnHkEsqQLEFCWf9ut+D+w/cpieOAMRYgvvz/1W7B+1vcEQlHOA3X03D9a1eH
6zn8Ne5YeZ1PNaHO1kgTr33oLCliyAennDCA87Unu2arFYZljjoQats1zDRC2/jLd/b74vpr14f/
9DTA4aDxBPJGkX9LUP8l2Lp4ukdwFJqu6jDLzMKPAPsPn1AifsQQ97hCrqnUnbMaapSAxnWqrLiK
Gv/FaVybS/wl13z9NmLPIxjfSRwyGvwt/BlRr9LxeEVIe8hbuaBiNXsIfaAfAxlD6Gntt5rld6yM
v4m5dxLop2nnST9ZmsYB/TGOZzQTUf9FKtWj9G+J9VsQFY0xAtejkUdC92+Ba1vrABZpn2/h/UHJ
dTE600pdvLaIjhKtPhJrqc3aonD2/eK7QO+QTUEYjHag7kBGjSMD48Io2+QD349dGx89K/pjGG7q
KzGj/WbZBrG8m1qfHsGr/N6ILuyzIpiQnpmjedVMbQAesbCXRZUoJJ35NVeyO9gc0gw6LLQnqNg1
0Ar3y1ER29P7gD+ogA9pbKfNzEyDOntCGNhrfsZ5BOWcgKJWUM2wit+GCu0qPKFXUPSKdOxrc3Kl
/oE2HqCpJkj27tCc3Gp5jNo+Xzvz9xz1OdFVu7ZmFfJ9Pk5mg3Kkzep5BOyz8yJoeGCSDJNkrRx1
Dqsf8VzfQYMsDqIW8QaBwSUhSsyHxp+ecj5W62gYEFCMD64j08r3m6NwKVt7cTUkQbiNWDQd27KG
tVc0kMC0gEcS0bUfZm0OCbu40pI4rVr+BLuOQG6HmpoU8Ze5/iBNYU9T+SphjmI2GGS2cESRWMWz
elEinTTdxxExWWmizTR6+UbN5VcjHQ7Gl61krH4i9H7XxvxOEYKUZe5DRFL31WMj1CdqjT7VY9On
wGCyHsPJpdZzsnQl4mAjYE0ezMhodiYN+/HIJd1op3ASNixoRUDpmvT+3ZL327CpOaSx4BExdHaV
hXZorFFt+Ngj1A5TJZDTc+R7S4KwMwxhy8W+s+qTeS4gnztvCd95uDjrLiA+OIb8NbZYZneebVOH
uPfGmnNYiy+PwtM2kiAwIZEY18ROiTsBM2rCN697LD0JYxJ8/aVyP/mImEAdZCF0HbdAAB3YuLsh
9fRl2zoNOnPlDWNgzhKyRdUJsQ6jIZV5Y0/D7Ok18jbkjspmQYSgwFUxFxvb9yh7Jfs+cy9I58pD
KThPPwXzaVpDME4Eit3EQxGQ6UHJjSe4WZOSh1lFO/SLyHvU8VOeYZ0VYAjw+20syL4dSIBIGB32
ToANdcJAJLeHbjUN+z8baQoEDquyS27H4DR+zqVYVvIKTXW2uDCugzWMKCAn10Mj732R3PZvGzM0
z1f18i8vuR2Hhf37HX/eezv2Z/f2qAeovqmcYDtcCcDGh2mRTpa+8rxgq9sxsNzN/vaI+ku4orN4
9YsGaWtzJXCmkrb68OeF3lSJpO1DlHrXp2+bNvYKxKuu+7hkYuSkEY5Nmyvzdnvjr4O/trdXlUhW
JstE6K839f/6pNuzCxsiMiW3t/7lTGYXll0+eyv0ZUD8UHmIUFzf+OfcIu4gNfnr/7kdnW8nf/t4
lOc4sdtDdTtdDCFNWsEMpQwZx6CKvwbEUhLt4PJ0uPc51TMamlDcPAAeZlDn6mAKOBRjld/p3N0g
L5CvZuTL0D0GkJgdn0qKYnK4jPlcvcBqOzZwJJqpGe9DtbxQgoYSFvymgDMcB1iG511hVmIe5JYs
Gjk0Yt0doAvw4/xav/T9Nnf5A3AUfxWUiBuNYfVQEQBgjFzQxwYJNWVA0kTQC5rhXYh4FQ6wT5nu
aVbEokkC3kHFj+i5aOb82DTvnhudbBfVmalmxKucekqQlP4yI2i5BvJoQ0pkkn2UWGVQCcR1vMe4
ccsNRJYzQNNiv8C7o+O8PCEivskd/V2H82opqb/qm8lCW25rDM/qvkESBe4Rqgi0NAKqCbglgZYZ
ZC4ax4CX6Hg2LyILfW+Xm7LCcIBAmC7QgQNE7pDUCMX05RxhRS0RVy6WCwIpXwr375saLqwY2qx0
yLI2P+oQOgwrWQdSu6nQDMMOq8FcJ60YmU8GGbKP+DrSw7BWSWtds4axde1jUc5Z3drnmXmYzhof
DroT0QQTnLZFcBcufDv5c56ha1WwLocf/SS/6LJ8Itn1HDg9UI0xVFvfibdAsVBcTGV3aQQC7agF
IVwPVXugP7HeixHvnJPWqCZB+S9SVY8f2sLTCvsBOnuI5A6CNXXi9v6hqAcMxu7eatxhfVBDlOLX
8CCaBi0I3kqG7K4afTAaQ6bFXQRxIPFR6CddV/ws23EvlXcIevXDi7ppPfNo1akLiqBvZexDDg+r
YheqYS9D5MGnkryy4aMZS//gAQxCDwJlt07rPHoDUrQjlRvilSxpPPbpS/XFLECrrlSAoRYKXz8W
8GGBEDJ7EhB7U9ouZ3RjAWIQ6CTw4UFPtkflhgId6ckh8RVZ65DskGvfzoEPn2TeYImxdReXotNR
dWHoY7J2Odab9CqI+O3a8/2DGka74nMRZtog+9BiNbMb7dcS4vKq4aysq3xZgzN5RzuGJaMcOVxe
3MNX+Y5bHI42fJI6lKuwC44L2LkasROAjFAO2v6JBUA8HyIarBCceZA5oECn9z96CIqkaOTK6aIC
6k3xjZRdyly0g3Cbxa7i7oJkucUv0R4IWkJIm6d1rCAhOogmIbx/h7AS7r3lYWTkYZbjtwmhqzSM
0EyiyCvAK/xaqd9h5berITynC7gqB/lZkHb2ARFuuWYKzjUMip9xBNGe+wfbkhGzpYxXY9dtIum+
W4WEbRF33xG0R5QkVFCshwhh7hKzWF0+TrHPk3gcSQZdBNoj6S620hQzlCoSoGErjw9OYneuNHtf
RndRqO4085AwcqCYzPUb4NWTS8OXvsbQhHY6yejsVTR2GLXnOwscEC5OdJ/3egW0+6mNRvCj155k
PRc2jZz4IcwRw8sLwLQFH1Yg/zAJ97POEPPaduH4WrljkEa8SiqCKNJYACoF8Gga2sI4LI+MyX3I
M3SgKLeFhUdv4O2gUj42gmR2GQc0GXrwl8JHfhWgOc+7947UCuEP76UyXCZwOZ7C5RCVHn7FHOFh
VzzNFfuKrPsx2xQk7bMD1aKmCGJiSVtU7SMHn5PkAAJoHP1oJvnadqA/3XIbH+ahRVpYom8b4bE4
h0JQN4HgJM9CMQJnHIro7ZnbsV9Pe4JhLcXQbKPtnhQmma0Y/W+3V+UdIrvdYM01Ca/PDhYxGzSV
QtcGP0Lbjdxz1lUtm/PSxAC8LMzdQs5nvwtWxodNIRSS+jWL5ZItTCRl3+Fu9BeehQo9YlyV64TW
fZpH7s9wO7ZqPhKuQjAczUNP853sdHgiaAl0mjys9NoF6fEQLRnKTvgpWzCl5ejBd/KcpzIM8Rde
z4S6ZlkxqKAYVUN8fbDkVjGpgTUsI7QSCJ1u+ROubnOxVxDfWuT16Th+TEU/ojMFBOagRasb2Pv5
aQhnxDnxey/4t0UqyfhGnuLO/0IKuUgdx747HcnElYDxSI4knI120m3vdFkypKEoqAjYqLDhz5Gs
y5VLup+Owy51SCziSfwCaY5g0jPk7AF8D3MhTp9uVSZ4Swuwku38Fu3UpqA/0ckDJGHd+0D47g5G
rzx2s8yKyNF4bwiy+vojdlJWay6KHMh5i+4F2kPXEjXmaReMu7kPQUKX8BUtOwxUxTujuuFc66k5
2yJBM4caRE+htt6sPsuW7wnNzSGu0HYjtstDPkwzmsRFFH2nELWU9c+C4RzjekM0DLFI4sqql+Aq
89cnD/ojFo3Bq2ow7gfa3Xq+yloTvgFjsyls8w613zye/d7djbULUbWb90XUXETt5QAl+x6kUgNW
elGI58VIDHvznAFkUId4LnaNiaazuG5if/qaIg2qxsWFzpYXEc9AfrfVxFEMGaxcaIi2IG6emzPc
oM+Y22lb5hHQWzSKkcLtdrm//IhaexfEn6zMcFlMCOZhM143ThvOXnp7qAf0skA/KhwlfIgwSaGi
K9S+ox2+kOujqmAtnIh/7d8OUtia8JKvzxe351HI/379f3pQ0zirgcInzdBOqSnwbTM9Q8e+Piqv
oPy/3b29pL++7vboz3tvb/uze3v056MiOmOsEkiy3z759gEYvwPHRLsb2e+4oP1vj/5s/u2xCGYK
Fo1XrP9vr1EY+EsGwT+nS/frFbeXhX6l3PTPR/+JFPz6rD8fU/rxP1+Jro7IVdEd2EvjhtWv0/vL
8/BqYm91+9A6Yggg/Pn82+cNw/DeR7O/uobg3bS9xhhqFWCgvj0EHrwDMv8sFhergry6FE4jsPAk
4pUFcgNTwbtMjo4TtM3TqY8Sb1dxmMgNmnckTRjlmUJj1lXN5V1RQb226J/YL7iqka1L0DqxzXra
ytM8hH1CjdRrwPHiFEndrxGogcR63R25J06lU0hUrYFdT0Ccjp4mL5UbUASJUEqLIIffJqagyxgb
0LCs93YRmqIeQwHh3u0fwxmRG1pt0Z5AHKuiFMfuCve7BHOYV7B0mfS4i3r3/7B3JstxI9uW/SJc
A+DuaKYRgejZS6LICUyiJPSto//6t8DMa1IqqzLt1bgmNHYSQQbg7uecvde+SwGAMD7BSH2dubxN
hK10P/tHt1sqtA7njxTiy3UojeX6/p7XYgMxKp+ddv2Ctb6hS3zWHB5Oukn+/DZUJctVOHPLrAcJ
RSkOTc2VLOoF+GN5gyaEUd1MTYDvrtnUoCJwEFiB2UXbVjg2RMswunbrG4vehU4jhVq8sTbxKJ1d
fisN6EVUKucIO9XFju5zNjb+RvyHlPNsL6gsr6ym01VFxYfGVi7rMt/RRsZ4zYxx3ECnsgOdO/SB
3LqgTM/pMEwrkaGtbxbPyzm7wTjxZfkW+8reh3290b6m9R0jo19MdTGG7hg2FHhL7qBR8NPi4EzJ
l7CZqn2XJp8ZjCSHyKvMq5l7uAfX997fiHE2rz4a3a2dl9RLKtnT+zEEL8GwZHaF0JhvrWcE93Rm
sPx4vro0RelclLAwwHnubrbcN59y/uqqtj2XEZTU9aN+vVOoL+hTSmdgp/rv52KX1sqkEYmOj3XJ
qRe/h2S+wLe/v4eIK9pDpa0YA9gzB8fu2gMsOCpGY1d8m+KQpenzgsm43uF0zJR1ddcvvX/dGWtx
9TrAmqj4YptfJRnHIDKr5aRqKkoYKli7p3Z1R7gctbzwaiM9ur6/l0f4SxKRlIFf1DdJcXW7RB+T
XoFbEcrA7ZI3z0tvn1tnXAIbdcTm3VDxbqMQbvfSioMPxHT//tkIK+POEQUdHjztV3e1Xrx/5883
zGNTp/9AozPb9zPWVjEUPt4AduJk/bvHhey23vo37Nab/v2N1WPKXSyrZm+tKQTxAS2rhfL9jZFE
A1Cr9eM/3jWMdF6r9nLTG8un9y9gFEwvVdojTPnlG9/fff/f3r/+/qFrMhsSmbD++DE/v/Dzp75/
7ueHSEjFTvYceX9+7ucPrYUuznP/LFIEsJs2TrJfLr2OHEoA6e9/ub6fP/Hn5TXvV56j38KmirX7
/SsjN5cvUUL+/L6fP/bnpfx2te/f8ttlvH/z+/cNXfKW980Nk9PiEEnkqJOIqArq7Cnr3as3xkAy
8d3tJNzq+4qG81HU4nOVS+M2be0SXh3tSU7pCdPRWN34MdgfF8EqE9wLfLE3szXq7ZL5PA2t6nel
yq1zldv2lebjfaQW58ipPp675S5Kn7VrgiuKRYAU583mnBsw9Ude1VHpysoLUQdg347ox9amAGCD
DfrVKw8JeqWNtyD/GMdpOcvENqHXYeV0bOsge+8lLGcTvUX+GV9cc6C7QTkqoMHxoX3iIpCXaI6D
isHv3rDuQQpHN0tYviKG9Z6H+EuN0pZBs3WHfxqpaXs02uGhHFhnMbuhaKB42sLFawNMWi+xwba8
jMt4lYwsN2Mv3nqp31DqytPa6QBXBoutg+LVyeFFh959oUwHi8M2ijN9Sa1n6jR1yec8WHiNAtbz
MAgri5aqN1aXFYhl9LH/FCrT3lbpzEpUeAwApmYXztGFc38IqK/eL6GmdPLlV1X73bYxx1PJI/ho
V5migx4XOCjbDPlSpdA56Lup5VNl1Y10g6etJXVyWHq4WLY2v46Nfu1MZe2xYeyqRWIyqj8vqYqe
Cp0dYDQ7e26Sm3Fk+69kej80NkbmdrozhvAW33q64VGW5/y4TOhCvIThZ+e0D6bfBW2W1AGS/vKI
iXy8QHBCZXdnIPE9pCY+J18618kDmFBVdkwDuq9vu9c0dLzrOMz1h85PsJhP8lQNKU7/MkR7VmL6
jUEwbK0ax7PsKZeqQpZ4AJY9oFf1aKXRvmw7B1ChczMao3UTmuEhrQtxzsty2uVh7F2aZPxul9F8
4I0IOGfPx6mDd0fvDB+WvyyHsLCNjUYqsRlUZJw4kFRBiG83oyQOTMx72xSrxB4nNUA8VCAP9Rzf
9t7IoLos6HKgT9uqvraP1Zz+kLGX3UGt8zcedxSdNkGTbzxAWe/3PgaXPSJAFfT5+JWqD4Uk9LQM
Z8+pKbxTZjndH2O5/z/0/RfMPnMND3T1/33q+5zoN7j2Sfnr3PfPf/Xfwa/zH890bGUpGwmc55uM
9P4c/Pr2fzzPcqDpy5Wb7yi+9F/OvvsfZHL2OuTzJKx4wWX8OfgFwS+ZkJrMKKVtrkPl/w1n31pH
mT9HnRJnoHKVMBkl899Zjlgnjr9MXG0czVmvYgeFVMXMJ6Q9KrtHZZXtUTXTvPeqIb5VdMVqaxGn
MqqnbWkCkQDbf+jl+C9EaWsltf9+Oa7tmEA/lYn4id/718vJ+KPUdl2oi4Btt5vruN6n9tswuzXg
sC+AO2toB0W3MYb6bvTH/PzLy/d/GED/FVz+x1/DlQ5/XYxo3t9A8n7qLBqquYRKEr7Qt+qf1BQe
nU6XFxr64MdQlUBo6K4aW/3hn3+29dfh7vsP51bhXlHKMV1T/va7t/FIMyyz5CUrRvWlCucMuCcy
orn34Bgm9gcjBdWHlrxyl7ORQuQscoAgaXGhedfREYBLhoMJA8Sol//dSPyPi7Mcxf3mmbDL3y/+
l/tkpDeNHbuVlzzUbZDq5kXlDZC/JrT2hV4XcXCjm0hGO0OVxDEkBZt3hCR0sJ/yyphPJeXVCN3y
n/9ochUm/HbD8DQw41J4MRxvfV5/vWGmKteFOyUS6HXIMKYBqgnL39whB/thZln0UZrpQdg5DMpF
jrTGB3XOm0JBXsGanh11Ku0jzZS9kzcz7p7O3RtmCCTYjdI70zpjQNzJqW+fRIWvZnbp7DmAuC6j
M31zYrT2fYWKTbu0+uUxgVOxi5OoesVN8dFg7v5oZPU9D1l241u4ybvUenDQfFLk1ufenx/6KPyh
S9k+hJVRIW3wxClO3RfGOs+mXfrXf/5r/aavWF9FRGWeQ0Pach1X/q6vSC2M6nmEWC+pQBRHoZY7
5Lkd046c8iRn3rWgj94m1WqnL9u3Koyb7f/rhVgWKw92bIsH6rfEhigVZg5HHHanBxcBeNYNSGrx
uPTToba7p3nJsP/M+iJDeeo6+KSeMX345z/G3+8cZ5VRMKNxTeWZyv7rnZN0cF2dqpcXYHQ/DPso
malvp34+Sd+/lzjSeI3+bXn7+2rLz+Sgub4OFlvCb3erybnExf4mOQ2r49Ry2oKq81RF3n2FHmyf
+lhyCpXe4gpDULC4dNmZ9jSW+NS26l8eHfvv6w0CChvNjyOQuLzrjn59dLxQWACsEItVWQfwahRX
4Xc3Xr4wmcn9R9Ob35RrQM+B5rPNkxHc81DeMMBfTnopk50gxuKm72Jvo2elzvjk8sB38kdhlurE
MabfNG0Wnqh8cHfoeU+ne8s8oECrMfR/6NL+Ikv7VTn0W17MH3c2mRN4LVk85d+UQ6GNcDx0MnkZ
5VwhA6zDu7bFeoacGsVdaiK4871rbWiQ4orDd65VH4Sz8yqqunnU60mzNhE29Fm59xZXbJFPgokh
aebUjzh9GFvd5joKQjPG8lRYRWD2GcftOXL3uUuZ1DlEOSgwaYfU1+2/LL9/DTj587dD7YWQldvV
NX97XJCoOFOR1dw3mWqOk1EXW9PkckfalZdm+NxHU/VvaqP1/v/ryuqwG4H8s0iqEKQ8/PX5YBTc
MsmnwZOsGIgiiub7OmnvrbqhMaNaf+9jqT7EufAu7288eyudb1lTFv+yKVu/ybFsT5KYA8lHckIh
Xuj3K2ESXuVNUxvnLsyMfWKZTzL384PrRNk2nhI4SmNKPpDnOZsiMsSNrTU7oW7F0YNvfcBisiN1
JnrCy9P+y6atfhPOcW3kILkmhz4eaSnWM9yvD1GdLXJV9flwPfB0G7kbWKqjKT8Uio3CnznZp6Ax
Pe/GdG2cX2At6yL07tZ9JRpzm6aKi6puEMZlVDCVaWIdoZwIlEbNJQvxdKBwhiFTIjqaRi/wOZVh
1SFhYbL5h+kM04xZNJyCXl2nJo9u/LSxbr3EaY5z5/k7pOIPZuQh1Yc3XuLD71oEfTr1zMMU076H
69Ies7hIQHNM+6atmIiaQITnJbFhN1WBZYBWxUpm3tPDtzC+/PMyzEv41ztNcfRdNX88uL4paC86
v93dJWpDORVCniNar1utnI8m3v99lTjGnuroTqywHFgT5i5Fkg/vy6N17DgprsyBNm24smXSla/T
EG4UJJ6KNyZzrXMh5uyUGqTurMSjpBvTPceu10IWpyXNRu4d5olxPcHoRjZxRgr4MI0oGvIsQ/gB
dxejExKuzHbPpadxCDnjbROl0baIBmZhBgCVWEaoP/ww3S6LBCJgMdg+A3BAzI8foz6/fzyljCW1
zwTPbAWbTO163j6kLy0WMIpGPgwBTbzqAjcioeLDkjFOx/fRTzku+zDvYS0wWdl2ttPtOR5wC40r
ymtCwT17R9aN5MHphIHVMcXqWD7ndTaclpigJ089sq6hjOFYRMbV65xMwZzH+im2m5rBKgxQvzHA
bK82h0y5zsYs5H3HGkqjvat2A256dHj1eOL8f2jSWF8L7WEXxtsZZIKRujtr/0r3oKYJCztCK0JS
oJyF22bJ5dZFML+j3Viehba2aWN/dk3m40kE0FAM0xfNJvyU569pmX4W6pgvVhJYfYf6Y0imq4aU
QLPcfK6GKDr1lkKY3ucBDmCklgi3N5UVVgdNC2c3uaax6QpMZniJGU/IOpEnNdwmvXButJ8emKQP
WGw0bG/ffRpRfG8qJ2QC0HUHfwmdM5SSj2mZjNcpFUdbmTHzb+d7OXnDHvFJE+QuLRRRJcleWj3y
9NUSAHFYb8w+OQrgVK9ZOd9JrzySGDI8usgq8IVxkO/6R2dthYY5AVCRWoOOUnpUWYVLNmvch5g2
PsNuDh4F3JhxcrpT4jX5DpDWD+3oCDlJ+COEZxUw5SsCpuE+qsGOw6zKyZiIPmU1k6KKtSbpy/i2
C+E82zTRP481RIm0vGnIc7iEsSQGQbv9NgvdMSCHQuywA7Yf+qEP/LY+9Ku6FQjio1fEB0ULCcy+
sxVFogLg+Iw6uK1Pls/ouFuhD159azcL/O5cLUfuNbGr2p7zDPS5jUCbQC+69HiU8nHXRH39xx3e
lmZAkgR3KtKhwGrCH37S6kuFS9+P2IN9f6nuR6+6ZSWzkQct/iESKdo+bc5nv3esndZfDR6Nj6F4
Scvx0c8S+wqLqt6u2XQHBEXpBVHVDW23/djMzROueVqZMN462iKgqA2WD7JwfOd7Aog6UEXb7tE/
WvhGhoosjOWicxcQfAqrzFkYIs1p80WKSR/BneKkivIvoU43LBj+7SBlc88vSN8+bV1GmuEX6Yfz
pSuqH4YcxpsIfxzAFBQeJq/qBj988iFS3GFlcobGOX+S4VNro6SJ+t791l1BhMePFU22DfISzLGu
aO90mTHHL4pzbpZi6zQ//NHCY6ygJuRdcyfdAXHH8jUyy/Fc9tAJVIb8Kkvaz4l5on3vPuuqfU0s
pB+VQlBY0TWNwkjCBfWzmzAat+PoijPdU8g8FS7/rmEJXBoaAHQpb2G8zQcTgwpNLHiSvhmDO3aN
9AoF/1NLOQyzwW22ba7pzvvQjjlSbDKN9IUu332dRfo0MPctyAu4wQiCsXIpn8wpDvck1pwGY3mN
1Uw6S4PwyjLc/NQMchc2w2sbb9K+0AcfOyXzBESP3SbF4NVbzjXxrOOswxsMF/pB+Psy9Oy90+F+
karF5zXidG41GSBGZVsfSvcYdQTB9ZYYNmQOfGxlOl0NKws/NVJ+j8wJINoyg+zTXAkdQ/GQ17WH
pmrElop39hbkF85ciHG7Mgb2wWZdHhNc9VObLxsrbJ6hCZMKIaP22OLwuxaD/yGem4TnbTiI1aGF
miSYJK3ZZoKOI0o1f4iukzlwupY4m9zIvE0Y678OUbMd15akBSof+ZA6ad0YJzzN903Y8M9lfyV5
wMOifNMO3rh/L85KKuO93XX8ydoWiDAAi+rQ9qS+jJgEOS8+LZrpEuLw5uSzOj2AdOmqcgqswlMX
8qruyw6xDi38YV8USRuYqf5Ac8y9RAVklibzX8PCqR6LxUcV2aVj4IxM8Uqk98+DtIY9AK9gMlic
BM66a2Hr78uso105iuFUrnAZ8ijVZlQIhcvqMFIz7OJYzkHlZBM3if0QGRp8mKKW8O0w5tEFseI6
nQzqMv/ggjm6Cs1AtDWOftX0u42uo/nSLzXVYj3da6YBDPijbaxDda1t46OPVorh8wAPJorUYYJc
uEP1wp7fukaQ96wpTuuR5mIU58l0xZ09IrDLXL1nyOV/bvT8eciT9jgVEvGN37wYDcdsTKoLcV+F
E2CwKnZlA5QsW0KaY2tx4clRf5tTO2KBTMxLVi0ojia6Ro0sfxSatDYPHOC1id0HHNbFnactA9BU
Pe1RZ12HlQ/KOXzhx/lR4IdAFOsWfbqWDe7EtkJLvK8BQZ2NmPpFzAEzTLF3qthAnykgWWOpCCA9
Oqdxnqgu0Y8TuDUcEvhB+ymrt7gG043dTdN1aFPksWna8jr2inMQCBIt6d9YxKdBjDPOaprqSzIA
OkDCM55Zh82Skth3Z5d6fBh3TtXtcst37tqqabYDYSybVMbdCc2kCVU5v/X79ltjCwI2o/UAZh/a
eDZuJi0DmaX9rQ6RfYRW5gft4N+mDb7EdKmrw1RCP8YD5u1seqls/gy8u6ls0fKzLEZD5h3J9pyC
oajGwNN2uzOYi6ITK8J9IQgJmXMaDrBcaJC//8S0ifsD6Hxgt+olj6AnpKFvbunkSfyAqbqCZ2eQ
U5AuJPOzKDpkx+UMYDou8XEx9LiZ2MEPwkF2MLWAx1sM+OyMFsEf/ne0hj/iahhP2pOvRKF9q+uU
cleSFhemHckB5lfEZAklSRHvwLHfD0Wn9n47cf/bPnMk0QbrEN8Uw22J5ZXRcfeCcvTUTRdj5v4u
rPq7VNYrHC2eLszUm3BKDxazclojGLLIhZFD8RlHbnwcsoRlGie8tpzHqZimfegpZ9eU8avjXNZm
2BSL+OBW00yV8mMCZLkZ7OKr5/bPirgTl8mTk0z+rq6KiEOcgvKYrAoKHIw8soF2y2Q71q/aq7ND
MSECR8G4iZqpO+V+FO4BwO1aJMsrWuVGNm24hXt7Y+AmOprlvuwtgko/DCOau3YSnzAzb2aLl23s
5lc1Zc4+iaeTR8QTAgt0scx1v5jF/KW3EFLM1psKBgulbGzmT8M84sHzUrkl3+FYtJ+MPgETl/k+
2mQtwL19s3MFxChr84B0tWXT5zCheTEqRlkbZlQNkG673KCWup2HuNqOTVdzMM7UVtS6BmZr8LI0
iOFJaEKjWD4MZrNN3LkPLHBUoTAgjNTbDDY9f57VbJpkARKgazORIJClaHj1iFQOPwanX2dHFBm5
BWue45gAD00JVu2GPQpn4mWm7qmvIQ7kjT2cdr6PSNOUvrXVlkbIPub3UTfk+2GZjpZDZtIykITk
RBCo4OMECX6Z2c7YZEO0FMMK7TJibmd45Tg+0HRaaddumyncAf82Aoq+qktGzrI5bnY/Afu03DXZ
rSGylz4zX4u48PbSmZxt1xtboco7qCBEujC+guIQ7Vb+DmdEb+/rpN/hkwLBlnyn4j3KEtUX+sFy
N7TyExvDPWfRb3LBbzRCqU8jFyOVO447zBAPnpEQJIZ+TLQKhNpChAUZLYHA3MggK95zQt9AzDgV
lShYQlnlXPNYG833WVFiCPiGLJvPbbgaeGklKVFwrIwMa1NF9pMZs1oURe+TaYLQGgLqthAZ0uXu
jO6mQu9LhCQXemCUN7OOOUe/h6eTalFu2LR8/AlucQizb4ywv48T8MlYmO5ez+RQTu6HJGwQbTZY
GsIUnkARi50TRVdmdM0e2STBBN7QbKnxH4o6u008JB8cglk/OklN6b/hWk82Q0ubnrEPgAEQDp7x
NuGOF4PCtIth1hzDj2Mrvom6QEbMSLEpgCu0TYJZ1N5P0NRDyyGWqSI9LqrYfnSHC9/qv4ryfsnj
aTOiTkHPHESGsx1JzNxlSqC7GxR6zuprbgDe7QhaPmb2t2wYdQDAV21y+BKu0QTWXOprhWps7KyX
wVYtWM/8GnEQ3GY5iSOuX22kql1W2il+Xg5do2+9UMHQHv1om0v9QIadDgwcDOuFnFTIb6FNtD4D
oC6sH/B59hkCvdvCyanWXYbnMUGnAqG5aeUg8l5UC8sShPYE++MYpsSqiFRhwxrwKY0uf2NuXfJA
0uzWHiIQERbluKRZFchCnj2qCZaKr8lrNYFRldP0JU9itnqfk7Jnr3QVgZMMooLmnK8IA8Pl12+8
xqXiih6ls+aPZaLfhDO6NOzz17Rldy0sdchy91ngu57QDUQA8e2ygEUxfGnV59zuvsFZ4XjSndct
zJ7mfhdpedEiyUHpI5RBSosEnKih2ERDYZBCIcf46BbRp9Ksf+Dr+Dj1ADfT0accViR7AoGJ2OVC
G6hV5jv3Bkl0e5Fn24X29NFFjLu1Tf8RGecu1+VwpQU6PkV+ZQXUFsh1fLpEYmnaQHllxe6TpYFl
5kdhWcCqCJKFNCVf6Xia5zYUw55xQbiL4dAfrQh3ZTZM5r43SmOXE1uzbRp33mMNsA9T1XxXvmfd
OA4RrCzDZwvLH4xTd28OrQMXroLeKNE08P+kt+/v5VOZ3kKWuhegFE4/P687iaFmmVETOFVCRWXi
trJ5Lt4/fH9DUVLjZCSANqhx+W0h+OeoqYbuMORNfFsLkZmcZof53IC87dbPte+fA/33Da1+fCS1
LrodbUiBpjbPbhNHt+9vkLv/+R52bcQuEciWKfI+EqDwWeZiTTiYaDrlevRPcWRcmfnwoTs216xW
3ELZtvYt5gRNYgd1ktev+R4sPUo1Iy+OZUKe2JzOHsJE2Aa9kYUgj8xXqmKgURaZtUAJtxkcJNMC
RlPU33QJKMoDD70lSBsSz9GHVs9uLXH8kwaMj4ozDGKAC9g0XkiwcPxKQ6n3IBpnqDn6plVIAwZo
0znDQxZOhAWuY3xTqr0uMtabLKI/pthmMtU/pWl01+exeZBVvOe/vaMpE22ThWrOhya02TClzfZJ
apN2MMwfdCO+zIl2dpQnP/oFG5ojGx6gtceISGcySFYvFF1qBMm8pnXrtifc//GjZw34SkV8j4ci
s5L4ZpTlYUroiArtDNd1pRznWbBzRxxry1RcyCtY1f/aPCErg/G16GJL08O7THXfXT3doPbpyzu9
JMstBJIKFGU7AWDi4QlJNHpUvXWUNpwlimj7pM0JAU2xfIP/Gz8xvbhx7S4mq7eBS1Zjr5kITbtz
yFlUGhlK5vrHlqMFBAbLfbLIltuFERAoAxjNRaviTivFZh3l4zEtgLlm2QxsfOymA9lanGhqHtG4
iUgexjE5gZIgGV2yQi/xZtBxcmjtobo3aZVtJpI6sW3oa5guAWij5yI2oh3jDXXVZfnkNM0dqXfZ
tWoJrGhc1CmYKIh655LLyPYO7JvjwWnuS1Mj3w8960HFjxmklICo0Oh50MWtt/JYq3rfYTBBBZy4
u7ohoMiwuyHgaXmpjDw/Eh8G1X5qjK075+2xcj+mbsfyjnzqhp+FOLzatxP7QNQngCbTU27L6qLi
6q1tWn0nQWQel8GraQWyu9pqevUH99Ni2/hgWqu48KvHh7qwh2CaonM1gqLPEvh6HmJSBh7OZSoh
4FLcEvoMKme+txfh8jQCGmUkSUBo7fTbRFso6meWbK3a+bHmeN9FfQPBqHq2q4LgtSlXR9fNjCtM
6CdcKihlqoYMRfb/rsuLa1XQP8HZG3STHz23NSFZnp2cncp7nEG/owl1Plq5si7WhIrSoUd3rhfj
oznH1aMlYL8NHsqqxpLb9+LThnl36gbnhk5RdN9rol2KMmShxk1xKOgf3gCfgwQiU+tGQ+PbMI/1
91qbaEHfP/n+PWOphhvviXAtvLeOfoilGT+NYwaWmxkwDSuOANsx5mRSFt3DANv6xFaIsGrKq2bX
V1JdyZEk5NWB6u4jbBo2AyC6q+gBJvlldHC9D1ZttGdogbfo28nqBO4fNJQ/x3F0Pvih8I9NW5Dy
SuieQ1v0UI8NuiObGTiXzlwLhvepTimfQdRtY0Br630Mg9P6bE6f0xG/mQCngoU7I+3LHHgNIL/M
9UQYMjbSHRA1K2HBMqlDA8w8IuFp5GpZ5GyovmnIyc5LjmOKvKyo4m+JgM/jwtGQ5Q3jfIlrCRIY
Msld3975FGSYx2akrk0WvwknXvmAsMxSUMR97PhHTxv2Wdo9NonoUz308/n9Dc/R4yLTN2l4rKTe
RCyiSatl8ejR9yM9+/f3KhRpWAlSW0OXiOidroEmJkX/zhfhxAPrYEvQir8KeeEkcC24Eobc2HIa
O8MuINN+WIdy1P1jt1F9ZewGj0i4cbBW/5a5qYYSJ1BN/wSxuFPybED5vpoR8FcfdnghYuwufp6f
dEsRYs/O0zw6bzpyFUDr9/UVmmszqcNg1Q8jqITtxHINZnW6S9KIntRApLDmzywGUlv6pKScZP3S
Ate80afA/jVnPNFpkmC+F42cTq7UF6z4zKo4qu+cQp2yjG50E1U/VJsZF1b/I124eiN6OR8z75DU
lHyzI8ZD2a9xp7X/sV7cBFIMfhwVfe9l45yrmSuelJEGQ8fqSEm2MfM2urGcErVm4ZMMbKScssq0
gnsWiiNVbARTAsYJ1V+dhNhSGpR6cZujIxwzRJ9QJ0xaERsz8z8J3HSXMTeeptZcOyAb14icwHdp
7ntRFzEn8+/MjAaVn7evA7XkKU1orFsQztyBmzslLRAvWNBPioQcbSJFzsn5sFOCRUd8ZrR69sVs
z2fKzo2c0+VeWCdjnCAEkyIcOfKxZqS1VUsPTqpHWIKwWHWkJfWpSQy9dCCkGswxVC13KWcSk7jG
LUHUNDYN8UI8tXkw8vamkyR15/AAGN6urMr8wEjB28ZF7QT29EZrzqBao6WHxxdtPU1C6h2y1L6Z
NImK3KWF26wtn6mAwFt/cTM7vo2nhyWGFLZk5r0V1d0B5Qx42dK7TQrIfsgmw12/RiRUYw9vqWWM
jVO6ttsooBmCiYJchpjA3cvg4OnvYf0xtmK/qZ3vjSwI9vSzB0GdTeGTbnOjenbYGPbRSNVjyWOo
wpfCJ1UZEuW4pTkQbQrsSchAS2Le6ylBf76bZupq/jOGKRn+JPhsgBjDcG/VXzXN8KPjj8cq9omX
dR4jOeS7zg6/tY7xXUXEOgyhl284+L0m6Hk2hs/hWuaM0hpQTwSNumezqQmXp8sbW8WTaXtREDnh
y1g4yy4dvHIPMsmHsICuIWPZP7RE9O66wj2S0Br4pfgURtGL34pxW4u53paOhxt5Tsh59hNWBapV
YMfsiSHDVHwTeMwHlDIT8tzVXKmFfeti8O5iwcQjax/Ttn9bpo5b8ceYcFpoGDvZyUg8Vlm7rBR7
L6UpkvTBYn5e2oQWPjZa/ntijWpv3i/+kMDad3Yu3q8LBbwzjW9+vbY4mEjvRplt07YpDkYVcUxP
tg6CcCbC7Hj5hDjLmjFwzMkeGdlHNZWAZnX+STltvUs4WW0KxaHZX4NwsIU0uyx3HhZDvs7m4LAe
ePa5whgwk1UW4BHGMahhSc2hZLEQ6+1t/FDpbO7atskDZ5bqQHOalgfx7TIUB4avrPFz8w2JGI8H
2D8z1PZuwua+6VLCG+3eWu0pqwkODKTLARyIrj6Za5L08pEsmgd/8Q6+YXZHMvHMc1MPTVDLebof
TITRHCRpfrVsDwkzUrraDOKmFgmYlT5NlPCXsdoJtHO7NY35LLDUbWqHQAeUNSnUOHT0UFHlWSUt
d1CzvLhR131Mk1hhIR/u+sGPHmwdHn2gJx8AzjFYbcPWuY45a0Jo1OnBNpgnjyaH+IJsg8vI2c52
o2rfFyeElkRfNgc01h/JU/7i5JDAvNk9Nlnn3tVkepNVFe+XpE33Zk5hUdiUTxho7pJluBS9mJ4K
RoabvOw+LJERXmJZelfZx5yvyO0TfogcW/oweTko1YVe42UEdbBNdVTUYLyTJqi0wzh/jfNjbsD9
11sf0VRPAVFWuzKrz8Ygoye1JN97A7A+RXN5U1TTrUKTfJht0QRmXbyB06LESLU+QoH8gmTL3kS1
MD/ZEWh1Igg3dpnpY00wPUCehoH7dF9y4DrHJZ0X6T9X67ADpvirmKpn4HoWeOUxOnIqfYPmXgU4
LQGMFwUjIzIzD13qlkHVdYLRrHVvRrWJP7kgdrbmuJLUBpGxxKRkyb7EGYRyQYJvr/2tT6tpS5yg
ySiYKdE7xU9F5bfK7d9kY5LrTgSKqpCJi2Q4ZqhJTq1X19sKkmAeV+JgW0QCCsUOzQyJoLyYULg+
rqMjYGkMjpmXb8s+Etv/Ye88lhtn1i37Kh09x4mEBwY9IUCCTo6ypQlC5eBtwiWe/i7onLjn9o3u
Qc978CtK9UsligSRn9l77Vl4kpnVqEfoYn6yj8aim3dPHvfiyPTKHMNuh69d9ugP6wH3sqPuq1Lz
g4J8u33P9DKzWzZci/WU6BiWTPrPqisQLxASn3F3G7GnQQ2tqLYswJ+J3wEWUno0Zv5t7G24sgk2
+mTxnD3C1EB2FW5X8g6UKs5odbATaGRbNPXIWpJ9uJ7CJPITDt04VS7cEuNHPPHKpYgjSGhq0RkU
J8GdM/AylqIMdAt7KE/rxNVOHJlFQrzUqaGZCAJPlBiutPRsgmHgOGefmRPd99aOHV5ASpGGzU0A
kYlDfy2YF7iT4qhxzJNdJ/rBEP0YTCvyKJ9ox4uf5pfCHU711H+QpVdH07YbtMTsBXac/1WZwpc2
mz8XG5/q6OHjKBUdegd7bZAq6pKuvPaFhUpxsdydm6UJoOFCe467yIMQ08PkYyOEdsRxwRrXf1wN
d8rSWtdmWJwQiYq1qzX0nw6JI21zqHmVHrSaUtXsObxRzwRWirNjhOS6aGROprO/V2zWBkmASeq0
XKHpQFkoNz4F3M940dGadbTX0omPZuONp7ygodJoixKDlbiGTonIsm2S46bwUSuaz8S1NnOLf/YY
GD8ionoRqNJ2TWbAZLe0gzdQweVGF0d6p++dD2OpyLenVrla7Ne1Jf9Bl02OjuWD3Ontv2Bv9X3u
IRnUs2OVVQkbkGw7NiRKan8+c4CSDDJEFm0pFMCJ/agur0aP77d0EiS0Y3udnP5u6mIgN426WFNT
3oOfpv9cdZfJAQlTA1ryXa8WHO8TuHQXDiaHl9LDeOpeXcVbBYrgayvGllQkLBK6kJdVpgaejZrT
frLX+5FnDj3NcLZcfnQrJ1yTvrdujhWWatl4QhdzTIzhaPpwq52OFE4GEj2rB3rXHB7UzrWyigsb
2dWmmsefzwZF9UmQ61WzV7mrHmdbUHTG2IC8sbuiWhj2tbU+ak4t9yZdWGBshnlYEXXgS6u671td
RZNySNowXPiGOSDfxfRgE05veeBIYTy4DbixJRbyQFbR85xO7m4cQVcYFmN3tbDJaSd2Jl413RKk
gs+Vb1yKnucNGA3hgsIPWgAkUpveQQ9PgcBrtGvXPswT/zIv/qu95j/1MT1SF44cvfl//fD9d9P/
/j++/04jcpYTwVzgMhba3mpZRm8ZVFlCGlXubpF033/8/svvD53r5YGUpNeOfU1OERJNYqD6c27g
ctZWHYrS9+f//kt3sxV3nF0llTZ//P5KGXOdpQNL9sp16b9n7ha7uOgV23v+NShLl7jhmCxEw2P4
/snp98P5/qOo6goEesoBUrfnf3/o8NYQxfKff+kq6tDMyX9pmOTPHb8ekWzi1s+qO5CqQQy8IaPv
//fvLwBx4NC2tl4gN1f296PVkxVE1/cfvz+k2y/rjtN16rKcst75Fy6p2p72mbd/WRXqSIBIc2at
ShKFWR3s7TPYRA++4zAK3T77/qvZI1hKJtazVeUVd9CkwHheNPi7fDbBewi9EcG92RFw7zbKT76c
1f79/e24YBuc7F4f6fWLtEymJwvFseYjefhW2f1/C8+Lav/8r//59RvHYQjNu89+Df/VjGOYjo5k
8/9u4blH55/+j+CLSLms/vo/fOu/fDyu/Q/LNpjReI7tGuxZEXr+y8cD29GkorMEcnLKYsw8/+nj
MZ1/2Hh8ENFCcDT4Nr7rXz4e0/wHX4p7GMagLeComf8vPh5TN/67itLXwRXCK7Qdw9OF6f43aKFb
LF2FDCc/ZptR3VnaV9tTMTzRaV+3cLxz002fkpwWo9LLCK+3Hpo4J2/1d8ZltY7guVhpzrXDdK3z
90hG6kNGYsx1xodDr2LZjyxwPDirj2yqD0lS58+N1ns7tOHVVY5t+272+ByYAGdi/YxHztPanzvU
7HV7KeC07hIkNrsh092nzl/9QLEbenaLMSwSJ8E5iQOA8aY6DIZuXOwm8y/ONIwHvQO/Rq4J+ocF
sm+j5PJr8LW7lID7XcEW6WLVzuYnxLY66Wr+ED1DW7JefmQcv1o3EItJzm4E5615V2qbS6budDJL
Yi2rZHxdtvTAVFMtavZ1eJWVxyHcDlghvZZOSOjpa42VpbLLiDkyU+CluVfrk0JSh7ip+/Jdn3O6
KDiml/KAYM67YiRKUeBoB7zYbTPo96aZvUNqX1C1pGG3VtPVr64oo9SFOVgY82S9iaEPy5aCKffX
lwZW4V6zJwzVjvVHQ/nbNPw4IVe5QQKRD5Y0Ut2mSGrTY73Ot7EgRdU1nlmQBVkCKagWMO80C/i+
1lxzOfpv9E34LO36MRmXj3iu5kO1lBNbfIRVisykox8Vc4LecZb1DsPKcVkm/dFaptt39FAFknmH
6SiNfH4Fw7lqXmmzK+tIq6e+GnpRbZpj4wwAn8wSq8/fYsppK1vrR81D0GV1OjhR6zfvo+5Y5JV1
5P4uHjKfuB5kcqT3khu2h2W7eKl88AxiLlxSGU5+O9F+oSzdzCHLwebFYUecRhZ1Jzoy0TNGYXxN
mpK2qysFrzzvxuOAwnKnEbB40Wftb4N1tdWEIl2nM5+Edk6mGOTUZrKxR79lVA8REQeMuR+EA4fF
GDctLjLMCaDlgUQXPxocD/nTRISZ2dYolSZGy7FZfvamKK60ReBNVhJ3io1KVI8tYSBEFxFGJ3xp
nquYPFjXv62la9x52WLcmWw8MSTRj2VW/oz19ZBxZZ29WHnhnKuzZ8X5Y2YSH9x5KJPppynoaz4F
9BD0ZOTteBhYLgRc96RjMv7dHOdJRQ6k5rp0eIKXvxpRzzH4T0ldDYdGvdXKYC7JUx642dpFOYNN
p5rHXc4aIiKUg7mMchAnMODUW0wcL/NSk4PXpz83GdwJVQTtvAN0w8tLcnRRUbFJiVZKuaNaWUYO
F7T6Lgiris4YjnYglJGiUEJmzpJoDQfLG6Jhu1hb8G4hIVlWKPWWEgpxzyWbi3eRWv2j3xjPCPzP
WWyi6E+8t1SLm0s5p0xZUEtMTtJ8VA2dWC9rInA8+473zrs9JBl3Lt096OX6tC6Gor8B7Nhn+aVm
I32Atp9i221ADo2xE41D0aJyZ+46ionNuyo9eK8FbzSL20TftAxZysW4N4Hq3+WIZ/K+/qQ3g6vj
NTnDpkAurwDP9oOVjXeNkes71ffeiRTRvSbMAbwOMDnbX9/qpW4fXFK8XL0RgZyX6SxW/8PzsaGt
dLmQKKofehyHjWNtsmSt+UFazk4hPaDIbO+SaqiJGFyWG3GRVVC6bXolO94BWpKiZ8DwFTg1gl1L
gzI4uL0B8lo8GN1A8PHsPq0r7UjfrHRMiTPdd9t8jZX3T1Cb+66xT0mbv7FxWWEKtSQnhFio8xMa
S3s36kV2mlxXhjjt/H3Zo93IUkQmmaHlx7zVftp5Mz/nsfHQkPxrpeZ4h7OEqOyyB2C3tM3V6c2n
GgwCbYL7pP8Rbmo8tFz95KxlhDL6dr6rPVejsZ3GKPFXg1VTz3k/WfG5l+z2O/cryWImv7GK761e
P/eFOYdLG8/HEU/Abs6r5erAWD8oYfubcPdQuWJ5XFOv+czt2XpwTe1VCfNS9c742rh7acSWucNu
EkI2nQ5iGP/mmT9i/jPQAcomvdo1CnlNrLRSxFlitS8+ykx/TrJFu3gsNgiPLV569aud4ocxNbzX
XNM+4OddWtKTwrVw0nOBEAL8+Uhaj81TW5FpwaCj6+8NsggTNfHJrD5XUX8qh6+cUJMcxh5IVGLX
PmkyQG6abAAxxhUfDrHfP6GnMC3zd8KA9I0m2D6uInnMiOrdBjDpc66Iy5xVdltEwfip5z+kTHeb
SIUUakRArT9dLGmkx6yrP+LURm1aVNSgRToFk0eluqxb0Evcjgenz2m+UhI5AUy9jOVI8rGslsjR
G//BYzsudNfF2O8OAV0dTJWuHXYN+KLIW5157y7VekpqMbOFRSfUq5odPFq9u6JxPnFEhvrkGK9E
VBDsk+uPK+0qITuOfbO4hpJ5Zq6vTzh+WPuNeKsjTmpmhgxTwrkz/hpKfVWYZd+UfhFT7b+pcr5R
GH2R/lYHHVJkZIbyNZn8rWkXo7yunbZvST5EdjqfG23+aOUZ8xtmLljTAdru4s6w9Ms/DxJmuCei
dzkVc1ffI2UTyL85E8cRIWNZDXpY9B0LIEtWj+xr6F+NL6MT9lMxQ+6jJTOvRkEMSt5xUqcWSw1L
1t6xH0b0g3ravNDerXvf41gfjX4Lf1H9sTRlc+kNMz8hv0NZVagznmMP0021q+P5F9a6Ml7jC2qu
PBp0Mlj6rtDZ+IJ2GyYIG10TTTPuEWnPNDfmA5odcRuGewJWkoulZ2TJEbHQFszX2E1dpgU+Ijgi
mIyylU/Sjy8+NyAWiibQgaIqItZQDvSh9Ox0G8CgrRi1lOWfbu2oCjSGbuNMwAdXdpvI5ZaI8XnY
AlZ7fUDx6SAU1zvBFGPLimyGa5V/lngDMQSq372wm33tk5eYDnqQZl5+t6zZyHylb3k8RVJHSjAn
nbwyjniddxNQp8/Z2nTOoHvamUXJd6hEVnLtN21fH1OFXoVX2tx7yY9/5kx1zUi3P2jJaV5zBFNI
FSZGMw8sNyge8/kaq04/xnOMZLK3rdDyOgR5k5FeHbv5M2ICPzTAbZyUzldaVn2Ss9c/wvV/n5u0
v1jdM1aI5hk95lZG0OkiWNVv+CT0g6BfDtEU1x9MrceFW5u2EilT/HJzyg7LkEi50VB51IVhm7R9
lK4dCcb+j9q+aak1PyDv/CKWY4yq9Si8TgYsauQTZk6UcYN78aAbdzQ/bA93g1XWl3JSf03bTK9D
nLgIBFYOBTczkR4NmwmE9cGgt+HIbm1f621KtZYPjxWl1mKxaAej8kjNWl0rnsXAcZd1Z0HMPKYm
ozzS5gnsNZnila5DegekLK1YxZHIIihKbmHDlRbDpbAJKMIgw0KmSY5wwl8tOWaYr2MU3H12HDZj
gZ3PDym1267u11Pd4hNaB97zA4/IMbQXum8j9voPt2v5F8J2gm7eWkgDk/nJNwhyYnKN+wY2aGHF
jMyVONvsKbYKu8uxh1DIrGwk2noXM566VVb7lhLFCeKgPXlTxdnZrrdCx4mVpequwTG/JMvy2OCu
Gs1MP8mFLZkGAhNC/RSaGkV4v7kJJkhZUDfq33XNkcsaL7vi9mG2osgMSwfXIhdrGjntnDWi60LH
o5kAWVMN4aBHvnG+nSiymN6rPrdO38UQj3fXEkfKjrR9Rk6JPjIejYc1aVHSrT74JDaYY9lukpH2
2V1ixDk6GuwuLZ8KMhPv+P/n0vH00MG+HWiFQZyzvfZ7fZ4wDFqK9fZWlM3uvAAhSxqeEnSv7ZAD
NZ+rz7wZiO4BsHbtxrw7EW9ah9h9i6tNWiOxtttGVbVAd9A7+oZvHsclz3fOVGDWSPhRS2k/96bX
hU6jfOLzuB/aKt4bgd7MN9NX+j00IBjw/M9s8lIeFtSyqgXtGmv7xberW+JrvHe5HaeOGE4NyrVA
TS22YYptRE31lljYlVSV/kkzKXzHjJpaI3uFaXWDNJ+rkmyhLEpNA2Kad1f7CPz5l2Woi2nvKY9l
wvg5GVRYJIOztrLFHqfhX9drPfx4nKnlUPyyyEM4WWYLC7IlbTUvUi2o0WIEiTSJAmErF/m+hwC9
LKagwy9Q+tPJSCAvMo8w7ptWz9dd06WMfTWDSyBlqUkS70desHtkAAnPfbsN8NKxxX3LibxBuWTY
4bB6PTRI1HzEwNJBzfPRwbUQGkZyT1h9/aK39YffUwE3GDATCsaQPOuEKemSXlA1PlfCmVgQC1xW
yPdorjjp8E2FAlr/scJqtEp0YVnRNwfbdfAi+ETguM+tI0fSA1fuosUIe613IKw6cU+GKW4Bsrnf
/c1BGg8u2xEZzyGiC+Ohxz+iY+c4V0Vx16r2PUt98oO2hb4HGfrS1uqHrKY1mDb/dd7EDmDlJWds
EPOCZsXHCMlkN0FlC4txlYfJc+6YJ8MEnwk2ZkWIjRoA/tlaChj8+FT0zv6tez2iobiOgyZBP1pn
JVF5STxzrkozVBPU90SG3w135qkiiIfqmVUIz/ik/22oX8Arpfk+TaZfCopVCAabIb3lXQeaT8wi
ACH8qvPQ+WX+VSCvirIK8uCstOTQd64I2wLyCdF1G1KJ7ABleBIHiXeUkjwMS/fTMHOFeyxwoaBt
c+7QtzV3mmWeHZdqxcpicdCBg6WIln6hTwti0TV7vJxGRDRcfyQwDpF3lBYc9wP37UNsdV+OrX4R
Sz7Qdx5Xufh3LXIpZDu1TzSrdmoJgTj2eBTDEaLpTTcWh9dQzRfVStrygZtwy6izhvx0t8TTJ50r
X1BOMRKX4d1zJ+fUGvbw2DePmB0jTvHhIeY8iixGOWGHszxlaBWNZkjgnI+3biJow+G9aLMaOoi+
0EOR4BHI5PrHy1fSDDpE4dg8gxqx47U0NP3FSRwTk9ZaRpnbEl9Db8rpUd/SuD8BdhkeytLDejAk
aeQAHPchMJ56gKhb3oQxYwLLYDdt0bxYW3RXboCBVe6RMhAdKTenMjK/SLMwkhayQmVJSuO9GNqD
5jO5r9L4LSW1ZxRtcUhyf2SpQ7UDx8cOfACJfhVlBdJsOoIhGv3S2LVlIvZetrbBoDz0yaYhkGtw
BC69Ia6xn7+SZLZc2y2qUxXHVfWPqhrUpSpnckBjrFJqh7+HQIXUt+/oO6J8qL3HYRFov7VtnvNW
LBRdwvGcE8SPhpqo4qaa6mXo50X33sS7Vo+ngONyixWHTNDImfsLWsEjaVQM09P5pK3ek05c4GPj
fU5ypGGdm8dWrw66HPx9s1aYLzkOTmjVgn60LtZaa0dVqzmoDFbBmES5v6NA522cnRTkBtrhu6yY
P8pBk28dOzZtqn8OmpZhr88+4nyqLgi4Pr9PrBzFVSxr3O14MA4NuriJQcyqO/1zWnB/MXvzrjBW
sUtHcpm5yRknbiuU7E9mMpRvqYn7Sbnb6prfrVcDW7EqqjAYPczCmgPS1ZOo4SIf2Kgz6HcaSVSo
rr9gy9vRiIijr3FRc1bfG9tvuxAhQddsZSf2+kOEbqpj3B65C/VeMuvqOMeDDRyOco7IGGZNevLX
WVkLlaVzFKYmbwsloKFuFcytHzlxe96QMzsyC3jwS8lsalM41vnf3OrFnQ14za5SsHOMeE85wXU7
fzEYYkiR3jt7y4dLCytpJ7GkExMfVSnZJjJbi0tGhmiQkDN9SJbOvaubhmgbb3zGKs3j7ws4vBWg
JcPcFqB+zBAxb6AhphkJYrYRbc4BUNqLIjfFsn6O6Gk669Tas/zQsSNZOlNNVkjrg1UtKYEjMSW+
dFnma/6daH6DLo+WpcOgvnkhU+GDo+PZ8pjPoCdjFJBwuj3KSr+JFcc7ToPqkcpmfuw+wbaTKGlu
AYdmfbbiLaG10uxbmqY4JcQ7KmPzM9E+4lgbL5lpn33diU8OAohL7pVnfpn5wZFkRhKJQUSNB946
4z7PKa6FGojGS12JJy3Hqd9mLmk5+nTKy5lprukVzwTIsSUmv1naLU6vmGuWVX1zNmd5Q6/BMNOD
LZfXqbtfc7CDyIu4WYj6TRZPC2GCjFKcXyiOEedpbv1gbSC1cX7JksJ9sOZTwgz96nMuG/ocH225
VIF0sJ8CoKh3q0Ny6lQtBDh7XhwxOGeKVbv8kLwcz6R/YkGdiyUgBUw7Zhq1NaZbCHJF7AXthOvG
GGRysFskf98Tiwml8q6acZRoWQN7rlTDfkq0CtJCj64b02fk8lZfG2blbpU+gkq6NSbdeOlY9+My
Tm/Kp1LmfL6fLe/XZDf+c5Hr/nNrMSFYmE141uPsaCrQdQ1YxKjlB1k5J20USaB5cfec2uCyKO7u
5qR4lyVtL7fLjJTszkcrRuoe4Sl42ZbqhKygY6xPBmGjzGNdzCFB58ARdAUF0qzSXYbUyJuNHwZT
c9y5RISUQ/buuIhbiv6ts39N0zpvEw6PVF7x1ylIqNW38YeHGqNOF//kOkV3hrhy7zgzha2sy6d8
aZ6ddXAjqq/lVCrrnlInOSUCR5ufEm2RTg0a6VLTghJvdBB3hoNx2PCDcdTZaTc9s+Aet+eUs7Gf
dhBaa+ojzgqMI0Uga/lzatnozS0u4knpj6AmqoOn1V+eZuzStUiijDUcJ46iHOaWbJRefR4WVx3L
3sDzwnlEDC2aSHeO8DHdu6KT5wkXyMiKWeaMjYvypq0mejZSirE0Lmfxe8kYDW47RMOd2vOQ2c+C
EcphiONPrVtY1DbcJkcdlQKlGF5UJq4aX6TVuTh7LIFVBeSi72bMPZN4oAIxD4iUx7MrrS7wtgQV
KTUCwJEgOgPHlyvHdIdYinys3Kfyd8aHMaGqXojCJL5EMTZCfWciWB2TBNY21EmPp43ZLepyt08f
aSuwGCE5NCvrXiS+fRC5cy8xQEYIWp/IGKLhLZF+aFXS7L8fZzE5K7+vTY9dDiV4Y55/v3klM/Au
txKo3Ziaygn3HyU1N9fGsAM9syHsCnKdfg3ctP9J1c7VOkcVrI6uWyWLZj4klOtwzsRJdQwHN0H0
HjnD1A7xwZ6K96Yvf7dNs7m2EoAUbG9xp45n0y7/us247scE1xSDZpc5DfandChA4is3mpfu12Jz
WLM4arQCZ4//Y40/UoCnZ+JtrGND0jWcXHl2tw9JAWMiSZWBipk1tdA8fLLVMqKF5hL5/sDIdyCg
aOW94gNsZiddkK01XYttwawWY9436fxzSH1UkkbxjOVLDyj35E6pbS9hNSdLeAGh9DNNA7q7Vtd5
peviVqseGkxW26HMYI6NzpnpYHOYuN7P5LVelbfABYaisSRcvFjSaLJ2i1HM+4zN9EGr/Z+IZH43
Fg6t1n1Z8/JPLLSDAKXB8oZFBqekw7VyUqCvz7qZkOGcirdYuNPZsHok3BO2zJQhZeuHVIFlJBft
US6eflLtvFuJfmJwU2lnJRb0RQmpLB3JXueufhUmUtdR4GvPtgwkb3nkyuUIbOy7ccvkcTDlHSwZ
XxChpgF54yuRTQUXT5K8TdZkvDbrAGy6cI82NwGQ7+54SNomPqytevVL0wy/dyQrYIMLPBV+1v0V
x5O417yx+OHhTAb60hPTJbVzqxOorC3GQWiueRa1ejMgbKBGH0i48GwSU70kgknNPXtMrA/lABbV
xTnRYys0C6bcTKxQHoGiwHq2Oh66IH/gIgDdquN22Y8bnQfeiMpIPZ23D0CK+wOt5u2f16VBEpNi
zrjp+1+tbLrrlftS+b/t4a3P0hvwVZyaY/fl+vrM5MLHh1I7D8R4APodi7+LUKHlDxgVNeK/NDzR
xA55J8bC4EblQMBDEQNLbizz2Naucdb4Zsgb28CR19ipB3c7jAMzayiKuChB5jJDPDgjffsvyhSf
gApfSp3MHJDUpXVj4hiUY9mdNcv/8oz2U2QTb976MhUUwM7zIh/XZPm0fAhlwLtpcObpQ6vbd/nL
S+8rfdMNx1cBNJx4562pNl57IZ+BAJ21mbGMmm6tB0fYwALNkYAHLeXqHkOh47vrKv+16FMI8t5r
ypeeXQT+MwSQo73RdJa4ncmC14JquU+6zjyx3SCzJjV4ip0aPQo2W8RyVLwrE7Kui7B/RQtLZiyM
mdyBiR1oBzuyFna2ap68YtEDg01SFdoGGGoaVoFg+ZCuyMzmIi2Yvic3RMpMI2qdJDFZwD6HYMER
rjKcdrqifEGFiM2e5Ox5DVMif4nM8MU20sBqZmMxBuy+l+PyO7dZANZHaFah1/eMDLSa3z7FyKzM
6tSv1jHtwT0lNES6M8xHk0SgMU2so77deyAGNmeRW+exaxemaFi/XA0/C9lfDkaP4zRzbrcdibxc
a79xEsk9Ik1qZsJ2afIZfTEfQPKa01T6/l3muB8UxAl6pu7B26QsIy4MKmxbP4LKElGmm/KMjewH
mwlajNzLAlslvDdikV/YoeDNaWDHo7Ukq46g98MKVh0EI0qfSmeGNwrILQ1inTQmeoiyenFR65EU
9F7p/nQwPfXWbt8WY/M6ex2vjtSeqBBGJszxg+D+833cfX9ot3s7lsd6TwD3YyfSy2Kk/H6bnqbf
JEHSLJ87exOix1gv2ybVQ9StWOGnjl7FoC8sp3PDhnp7tF3M854mK29t9IGoFjoi4ij6mjG5FxsU
0U/Q5IwP7QCE0Cl4o5Pl/uXN7T7J2KMNaKb+eUpvj/z7T3P5NWVk8LlyMYKl0T5YYDaBqKu35cms
y8DhiW1b2R0UhW9LOcN41sMNWGMo6BDAWRMRdO6N82re90N385vcOtCUrmdbYGAROsa/tXLv/EVf
sNRP74ZbfY2JQxKXmpELlZS/lWFYdMjmT3+rTmziV7g9m5BadqQjh5gPPVChuneO3ak+9bMfWIZu
RqM+v2Fnm/fczoGjxwXzeLRyMA6siryrztqXHmoxmyzDsPRjjq4SpWcKEexc6sbfzrJPls0cc1nN
6PvcZoA1njT5ZQrtxcqWh3S7UjzCcJPEOeKdukl0OJErXcxcQ0FoDPeAAKXowyjLJSIBaREOy0mi
ySyze1MTJBQn7+8LcAgmE6EL9qi9MnvrZvZVx0Yi5lbsLFdeyQEhwPySTPMDle0T3ZoXenbfk5bo
aIGV1X9tnRsEvXJI5hQpwGv57vFO6sZWUTqqu9lqj8N7IUbjtErlBrBLeOWSqd5b4o+cO6qnBpsT
d7o4yiaGeXMMvIcWcFd4sn9gItojQeaeDKBi8wX7ZbucZ3iWMHi4C26DOdNtkkPx0pHwG9Rp+sR9
ImasyBjDZrPtMdlude6MOsycsZ9j0hlwkwwoPBneVvDWheANrEW9iSLULmR5TPTMDZjYWYGhaQjP
bYF8Xh6wdjMuqLwfWemh79UpYlz1gKJdXvrMY5qA4mbM5ochQQRAYVL241ec1z8FLzFudHT7tj7K
EP2GuZun7rN2jE8i2UtzsC+iNbWdyH9iXpqujYJqb3rafEKnuylGdEkmNW69GryANt0aYz7R8eic
kli2BRbjzMTLwrYm9ItF4zBwMVau5psPtfGoj7+Frh0lNuaT2aKFIQqz9nX7Mc958ga3QCZXufmO
FNgXl4XtUarxWEyxfp7tP3ETk8NqJSebXjLonRJPQfO3J4zzwyfmoZWo8mVafPpRBw+QaMy+PGJE
tQ6raf/BUeHAtJW4r9Qmv45BseHSd4izD6asPZlSb/b8AslBOAzI0HvuGC4b6IhdDAUb2M1aBJHv
lvPGRRBgpVK7VCLEB1Y2gKgP7W0zj0nhIZvL5GgMNzEh3SEqLlBFRoFnga5h6iySL5OCdVun/MKr
4IeCT+bcJWA9URHRO9xwYwzGhehhxINu4ro/+bYzsyHSY57OGRjY8tz3eXJCgqUClAzyfsynxwSy
DZwdcvb034zv7UcPyAGt1B25H0M4Ja0WzRnjupFAL1ZqDzoNtg3LibTQJOIGlR+9prUDWumPajy1
pfgd9zOzCRMYSeb7aJJE00axXUcxgyHuVlQpAh/yerdhPmLfnfbuqi4kP1GAuASN9pi1FmIaCFlH
NoahNCTMtQ5tj1zxwXaHo2G6f6a7db9kzP96Umd2yrL0oHFyluVruOwFC7RDnFufRv9iumYPpxON
QrZABWF/hfIH9cdeyI2MwJCrQSHrFPUT4grvQPBoz0J58714xwKlNVOHPcNHOihMXQFbGdr4kaXj
oGb2jTjUi5qAe7F1ayh0GhifbplcHNF8uMjJKwfYBHdBt8N2R02d0nUYKMRNbhqaxbJJFtVPH7/e
TmwPzG597ItKXY06hhks4edkqfHbYx7ciYuGUWcP/P+lbDus3gTtmp1Gf4c3ZtdpFMkcc2QWI6fG
/KIcMB54jMI66W50eRzSooQ+ka1bEguOoA1nW6ID6nEF2tq8S6u5xuNdPVUMCkLsED/d3n5eB3K4
GPOHbZuf4gfHMyuGpqyNmDsGpT+eBG4VD4HvuZHG3lGiOJI86qOUMQhqmdke2i2mVlPCGeK5A7Jz
0/rEByxEPFZhn1mMkm4Yt1FuaXoU6/UJr0UboLMswsQ1YL1I/RerX/hmWFqwGlQMYozlUeR5FS43
Opweo85KICdRApa3foLCmHZN3A0MvZYPh7xhmKvsb6yf5Wx2oTe7oAsy3udVM/1A/EMyyoBBEazt
hUWwFpUY3zy+5VB6y62vF7xw2YIMaftXZjifh4746c5C5YRZxGUUdMpNrX1yqvoxhx94Zn+DdzlW
fxuRLkezdu5MzyfXb2QdQa8amkbKwVs0BAIn6UMxdzuisKzjiDyvKqdrUmMLNbcogJqrte3aORRa
w6KZvUWYrJy/DFLwP1QQPJIfvfFUD/X62lZg2bK9NVNaz4ahH7Ic7p10OYvsSjDrdWexW4R/RTcG
ja/tl321GjuoRB81SaIBQZcIXZbnpMr/g73z2I4b6bb0q9zVc9wFH8CgJ+l9Jr2ZYEmiBO89nr4/
gCqmyPq76va8J6gEEEgVyUwg4py9v83i3lBhYpQ+3d14/DSgOCanSMV9gdKuJc5NloP72lSeoMDi
vgVe4mCRtEia5jv3EKFDXCHRYJnO5wMRmVbeaJ7l7WlTHVuEh7M8Mv2VrSp7y3SePDt1FjVo7cDt
/L2pF7swNoBSUsWvSsIL4tFcEzD/H6RiMSh0jOIe8mOne+ESXdYlz6KzI7pypSh8bCydAGxW9NIq
j/1dXLQAH7L+JTh1tf5Di/i69lnykI2xmnJjv/q6ra4AOM5iL+qRwSljGTLeRwNLi6TBmjeqwZpZ
xeJtB2xwmRHlSiveV3ku27TCmM/7j45hBkw8YHuBz96aslHtsG7zTSRiarz3/SWzz+W6qfaZ+WAJ
3C3yOHOflN7T5n1XsHDCLmfi+MmAevV5SJEjmrVxjOlPGwsL00b5ePU/PRZTxZhVLDwHOyLk1aJw
6+A43jWBTOooyD1uF3jurMKCkYMnCcI8aqNqfeWnTq+8kaQ6vbpuvhybdifi6v91iK53LBZ8Ul5K
XQm50+RAusrCO3vkqixdZejmclqhzOudYSGVlGe8IVgmXvGgt/qbW7sFlmZIRTCdxUzPrX1ieVRH
TEBSOnLkuckovUFmWsFMZa6EhijbWWpDQbCn7VpXVAvbJjjwyVtziwWbA/Z0Xo+Z5a2EY8mDjQGF
D9KiigGzpMxh0Kqd6bW/dznfe+iO0bHM62FDsc15fVVCxT7q0S/umd08lbnN1WCvl2ZerQ3dbmeq
8g2qOXZDZwLfUUWCW1XVGi5P1oQU34m6cdQXi1vH1jEXSae9Zqpz6V1HrIldYOmo4jcaEz1MZe/4
sMMqmqCmoC7Utz2/nnNhBxo1Q3IVmwZFkWpaM3WcUZqO9FjHv+TSju9a5aVS+p8UV73FIDsPbk6y
Saj1a60kAycNwwAsCLqaoVCJ47TWYVbrK6dlZd926dvQB0fmLjwG5fIRPfRIteVWgKnnxHRhSUgY
WE9FhEtfqQlFnVuNdIuKSFvwQz20hblmle4zQi6w1/g/SgoUmK39DmZRE2/UwrpPJEKIq7btF6Q6
VZCVmrM2xC9W3d5hY+5msuEz44ntCE2PTrHFdfeWV2tA7AZjp2m5scOgZ+zI/7mPJKVmzsuKDtQZ
HqAQ247oeguHb3GK6ppIUhvaKcQAYourN+LnHdrtvGFaatIu7QIKWdjwiMURVbGHNaTSq55x06yL
JagDf+HHITyP1E6WXhffDH1959lWSXtdbRZFI0jaUjqxM2Mi/Kw+zpelkehbQJbI3ymntna0DrkL
8n9HLT2O+7VdyNxQbHVrEcC87+10WZH0sNHHNV6TZtBkmsohQwmtBBShbqa4sbrXxfDEQnE2VATr
uSRgbjKn2GVZiOa7UzbTz68UZ82ECkwa+oluOZXM3mTlHT+JMLwYoLiCFt2b96g7qIAsOZORJVBY
pih9W2Nen6uUn6Y3sgFHmPxMUkvJ2YO+XFEzaEg52KDbAFsxUIslGwIkXI8zqpJUKHC4tXOvaTZN
b6w1Q+5pWuFlBfkU+ga3sxNk310a1/y7DTV9eMGuMOeS4cDhkfjgMB9G48rqP7RXTPJeCo+1oE62
Zmy1zbzPmL5FYTcL/KNlKE9VB9UN+yvcYOWgBea6isTLkETPXdGgaSQsV7TOi+Z4eByVoL5rcEuS
IuztaiJS5zB7dF3TkTyTkFrWzrMCU3oltIDivt+/hFnW0/GnHtUEEoytAN+yBe/0LjXyn3IsIBiG
wW2NkGEm5+Y8aKN1G+r+beLR2aqH6FFYwj5KEfN1lg9LMO5gOwwrOMdhsJElsJZSqnvHoDLtLQRY
eW3HVF1aPImdLW1gq9BxLIAyYXRA4+2dlVphOfNtCk9Lhm8J+qI+F4D9bnWXjmOGqAMqGYnG4yqq
FWlKZQrdgkXngb5jsKChdg/N3wdoFgi8onQd0sz+HuA+QM1VJ0vFivqdOn78KoNSPa6jcuYmA6lJ
Zb331ClAk+qWzIwU87fw105SAnEy6VtlwVOQ4YK02yBZ4KbAliUqnmJx7w5gP9V2ZigmxC4XHXBt
0nXou2WEeWU+9LbNksZwuf3zlPWa9qWx/W6n1R0Jn+PGzgDqtSp1A3DzR5jtzVqhE2HBtl5F+TaJ
BnInK1WmjZDdNIqxhdTR7qZNnSFQMWRphLA5j13YmTN8B1AfDBz2WtO9xXIq5paN1JkU5T1TpjQc
nyAhqEzVvU/wTBJhgqKgoWC9M2uZstO4GdKGEmFFZ3EKjldU/3HIGBuXDU81U633ajIueoo31Sc/
YLoQBQALq/GeZsoqYc1WNW99/VEvAPHw0djYOWzUoCmOFvqmlyyjg5chNEuc7qkYO9ipFYYLuQ3f
kEuRVm1l8rkpUb+Lmuws15ce0SvGg+NfEBlX806CuSSLUF+1pVny1OzoA8hBCnk+qReU47z9IP0i
6EtiJaHvzdI3z3ZFSzsZlOKnlS2TeQR2fk7kLU8V7bmtaRTLMmIso7X8c6jnB+rn0RpFRsK8rD7G
/N8XdpLeOsL43pXanat7w4sEHt4Wbfcz1vyjjQlz8F6KmJ72IBk+HRzQha0VkPPspo+q18+DAWJV
E1DB77EMDECM5raa+c9qbb9orVG89eUTOJl5lMhgEHWT1VJrLPRE++UIxKgB2INZAK1p6TQqa8ME
wZaGF2WheK5Hzdv5CYsKHXUFc61HBuiOLvdeIBEtlMG+E6ME3E4L61UBHJaVl0o2bs3crxdG4Ybb
Ekq7FecP1KhoXEWjWyAeVijjvhnBRe98757gT8rovrHwaerzzeDOJvLgmwrrZG84qCmxstcrZtnZ
1nARlYRpepeikcswkaIvLkeMfX7bIhsl8qn5YVUY9S36vffkHkGRJ37ZSG7NHuiVgzc775UE0I3i
oBVA2NXnmYsDRsEUxd/R9ES2dUm6bNT+p61Fh8QN8Ha2+i8197bkhnobFu8wNlt+UXatGefaUpQt
t8J6raOwuMPzxToXT9NPw90og5RtBma4gCeGeu96Bo6ZWrkUBlLtrqCtCI/toNbpuk/bnLhmbbjU
Zu2tYZBQAqbcdrRM+aZCLo18uRxJPiHd1WAMvCtk+PFRrbyU6oAReqTri7FNMW1i1oS78AlkZHZM
wiA7xoUPTC6juvq+SyF/DTSuh18H61Uf2otVec9kBhqs0ujw1Jl6G4AjXGh2g54qJ1AukvLRJmJL
89CrSLw1BPe7LsRBDxozdMCtV6J8FmIID64x/s4zKjd6qOiHPJQejFq1l9QBkmXl/VKEOT4i+0fa
QQ1rVDhRjY5a2qAdXDu0m5iywn/LQkSu0bArPYPIO/QAWtTufK8PL9Zda4ZIiIwkmVuEz2xVu4Ox
i2+7bJFjYt5gSqzq1JIyTDMpN+ONFAOitRwQMn/4HP9D1pXxOWuLSamiG/gZVWyDqsA8OAbk/BHp
VHtO5GcVJEFTLTHxDKV6bCqZtOPKvuHXNeZz+kSga0kFORpUMNGuPMXp/A8JphSmUojZo96PULQE
j01pMcGNI3IWQl/aIF+J4znwLULAM+23FUqDHzEH0xgt3KzckHQR7Hqm8CgGIvO+iuwS70etkHGC
Dp+IQ3C/ijwsqSd5GzVzXqJEa0H558FWrbVz5gzu8bqx4qTcRG597yo5fS2deRKkg6Pcg0mkv0Zw
aCYrt7WwnX/5Nepf0knGX6OlKeN/hKXxq/yS6dN6GCIGFexQ1Yq3jPTgl7oIGjhggTXDdGNS4Wj8
5+EZeBmaHzEm1CuddovaETBOFKXbGtbgLf3X8iz0YYVmAQOLHmN/GVlgfHEx49TiXoZdvw3tYoa+
xL10MGYX/O5LENrmj0gpyh3iYO9GxYaI5MJ7jYoITVE3xI+K3yULnSRGHm0euBBy2k9CqbcWIJ49
ktBLpeLT08t8W9F3Zn5WKo+WTv/8nz9u2peklPEXRKYaU0DVxCYrxJc8mUSrndRDF7CpVWfRJXGz
NJ0S2ljKjxuoPVNJAzhWkVf7RkbK6jWrgM/AutVqf0t5+OQkNvmwdCjESKmbDGyBUeUbwzXAEdFv
nL8ZWeyerWXeDf1D3PmnTgYe4oRoGSUnfgFN0dxJrb5Hw/PPPxv/7qewnOm7xA8Hst4ykQsr+tcI
kx4Xa9IMyN5N8F3ISymfrtpU81+9rMQC6aY5XyX+EHSvwN7mZTfLJF/6bgF2cKAsMKWOso0O2m2Z
WDRb6Z8CY+pr+aGAQLMQRUypm48VIIYU8Qod27OrieiPV6HhncicqE59HQCTU8PqR8Mt0pT75Mms
nGJlrRH/dDtcucppSEvYYK4sXpws3sY63bikkx/lKnjx1cZ/YHZTryMcMBtd1OpthBB8hhYJIWbb
m0jUpSeqPuYdVgkwk4GvLwvWHPCkwBbn9E02fWRuTW3BN0fZq96lsCDq5a5i3fHQ2yEtJ18tj7xD
ZpveicUsNwQHL2URdM6+zBPQhWbzs6HZ5ejVa1r30CWI1pmpxm3VoGMIhZHPgK/odxm1/HUWd8kO
BhN/ZQUjaZwj58Pabz6TBX1WigGKbxVvqH46e9PsMNT6DhiL2nLvAxgGSzAu5gmbHY4LKd5guiS9
FpMh+Q88t4vVIGFRaVclNOUXbG8Ix8koNwP8u61dHVSYYYne8Dhqi+w5EeaIK+wf0GLpu8Az4k2l
Ff3aIMd40wSqQFlVacuIaYZHiOvLP38Ktb/fiQwhFEPAApdlAcTk8w2dBo8vwemJNlOWo4x0WaO0
eRTNU9SoFwhtEFbcYkzoHdR9pIQpJb/Q3SChZ8VvtfCbx56jL6vfY4M6LyRc+IEyfXK5J/Qg7vvF
YGPvIJ8iWdSjqn6orJmooHPGPTXIsrCWWmpTv3e8F4RtiDaojs71eDjKFSMjqzU2Mb3Kf/mxPwe5
jd891BS43ogxE5oiK19+bMnIJSKqhbeB93z2w149q73vzs1I8k+uUe/jRAXH6ib3qWojk2/k+p4V
zVlqYQ/1RVlfSh2PZSNUuj+Ge5ScyByLlRoyGTzLWYP6240blIOjEHLovim4/2aahAPQDYIHvkTZ
wqYnFhblCaLPTk2NDeXocBV1MKmg8hiLSI2NVW6sS/pfi4F21r/8CviB/3b/gUigG5AnLIXq49d4
RtHIGY7gHAa8mjXnnlzvYw1yWInVZ1NU1c3gmt4ud/0fQke7ofvZUwuvrBBuN7K1KcgB5XuJwnPV
KHdRH6JijlXtPhYu/MUkou7rd3sjL5on238BNWNfmrb5nneyvFFzAGOBpMuPWiAWKFL4ppUBfhUi
hCrNQb5PG9tLo8eExtsZ5NWT5Fb+3HfCYFdKRX1ni50DDe2+piK0yOMu29R1eokyuT0XtJAPYHlf
LblskJnGqzLrUYcb5mPZB8a5UnX9zP3yOdJ9eWGqZEw0lV/doh/SDrAGSKipCbxyY+whrXSscRXN
B1c3ln47ZOeSVs2CZKjjpC3hnr0FN4pEUO4s5CH5cJsZyi2cx3Rf58WtplXWoUMQdRuzGMzsAcUx
esk1vda9lGZ4TqrEX1u1gZsCblk92PtKzmkVkCjFLc+6MZQ6XEtmJc+9ytWXrYQgFZuim+ko0EVm
HVSDdBoDLR5JIRFLj7Z5E70tL3FThzMsYMm8rSPnEsXKmYpDtA6aCOSMhZK4TNxi6bN8h+YX54vO
EojvFAl6rxomF9mvN0hOke/5rMudgWK3oQApeU8OT1j0mxJFc8I3nKWSK+par0JuBY9Mrpj/RVT0
JACuQfndUEjRKIYeKdfQvMhCK0kfR4SCM5K5X43BMUsgKTTQqxnm/SLD54Ju86gg2Tq3McVRHYcp
4F0MHyy7LkVU20tTGNCDewoufq+EtNYTtIACtUXvy/f4zNMbiObEDphc6Tkmc/XBekQpNtME6z4U
puYhrnsaPJkjPfzznUX5kio43VqEKnSiRXVFN+0pffSPKbKnSBSGGiGt6aZ2oNQD5RwJx5mj6CYM
dNDfGhbRt0kWOIsefNsyE3qyaz2FKAgBh7KjcEccfXZMbbu7QCb1trXNYy327HvDhnpagCxYNaJV
NppmPlUJiKusj2GVGeW56qURrt6UM82LqpPtSHPbsCBuq5fOC73L2O67YUKKt4KEzaWfoPolmICS
lRqsraaqZnHVcJ1LOaUTScRTSAuPJsjYeWO09aLFKn009Ji2eaoodIbTb7TNqVRb6bH2CN6FaCoB
LFPESSVpaK6Zfrny2oLwIwXrdtxXT3Griksb+ksNt9no01vF3i6W6vIHqWBbH9oeQsuLqn6nfNFs
pJRueRqsBiYRJ8EMlydJS6YcHIrlYAaLlhvysm34V1wVPJ8cO8NGM91LlQRIbliC0Zrrt3AvjMXk
gzfEXjMp60VONmxiKjazaEzswUZ7DPscOoV+kwxorph4azvPsLEDViKHVkdHOnZtbaljw56RdKSd
w4SpOcKkAzrMuSJlTDYwehURypgWa9LeTFx5hYx9FLWNSgjE1ehdjPsA5w2VL4tQYActZkDmy4bs
q/zkowcZwFYsdRczHirJwA3iH3aIMMCGBqYUjrpXBV7F6RP7/zE/75ifH9xEqqK//en66afMbe7z
f3y1F9+qb//1M+FO35++xeCBHhK/+vn2X3fVt+pn+YnxM173m/Bjmv9tC5kaJCmbBG8IHrHvgB8m
UkRu68LmVqTidDRJjf6d0y2U/9YMZh1YgixF5YrfcB/F+m+byExyXvnqEZesiv83uM+4hkQY46bJ
9u1//y+dXGOWHLZJ/A8zSM36ulSPFLATShsaP3MtPRqJrD1cA9LeffTgAikHFvZ6OitbBJRM8Wlq
kWgP7Xg2isLfZ//TtdfB/+laxf5GqrG3cBu6o9MG/zGLtOu+Pa4meej/Pj2dmI4F7pD9NVAqoR5X
3cbVh+Jw3UTk1/2x63NPIpOWCqmtPbkZuDvNJFkCJpH2BNAS4m3ribVq5vqTKqq3MKnas4tbi2Xv
MhUgNSeqgoGuL6kU+6lhjmPYAf46CqSIhScPfd/nDlHWuOnNDN974rgIhq/7oaNouwY1R9jL7lIX
DtSiQkMEZ7WDsu8iReQY+1jcTPueWZ+l1IEvE1JN6QM9OQSDlx5oMacHz+nQaMmZDkvg04lpd9qY
o6cFS5rEk3h8mTGBb8PDdC7qKNu7CCmW4CCaVacN1ok+arNyM8c6eeOroQPuzjIxXWTKmuZW+YgG
ULpUEVL0UALG3WVNemrGjSORZuaIvKfIlcBhrVqi+WZ6bDKjyV17rUELUCiXnhAE6XcKgrel2uBL
LDpUIp6bEWmXlQ95HJNR48lGc0tDkQUdEj7TKG9rOapu+TkICfFBgk7Hps34XZnZIKrxfzDOHFT3
9p8umt6IevRGKwAWtNgWEOyiZdm3IzDpupmOZfD6vh5rdOhX739zSzv1QbPRlTY6F5rv3WFZGmfi
BKgUkJrRMwN0bdqyg7RIzRvKnbZXFLXeZaJtNpaS+yejC0yW5UN6q3aWNjek0HvCFkKjkr4mztdc
XqRYc+kIlcHj9Cr6eFW2kv9+7PpKgArbBBGRcAo0FayGibG2SeZGCz/uk19orJmQuxtgVvWiGSjv
SpT+mVOHyWYomnwDTNy6ncCJjRQHbx7VfjQL8WvlsFT2dMk/GlCTDy6ltIVT9WAMah3bQ0aSAYJ2
GWiTjUeATl168uDbn2RRgLQaN7kABt6RB7maThRW7yl8bzgjeZVBSkr2Q9QdTtToVQ3i1ptndk6n
ld0kaRpvTja9RB+HBPQcXu11t0j04gZbq0K7dz8wFcFNN9b5ggTY8QJUU7VEQF28H3w/H5TKd+R2
3kbENA/IOQPxztPXWhvSD6mKu2MoHO1EBxI6r4iGxyZCkSbnvmuNbFiQDQC4kRYRjnGxB6N73yR0
TTrb//MIOFX828WwdnSGdlFHg4N6VCRc/yZ1UhUQexH/8OHWdkHdPbHOPYkkX4fj3WPacNdz9qi6
fu/G083kus8f8OwMgHhFoQQHVljx0St0seBxMzy7jnwwS9V88/zhTh8M/ym27HYpQ0E9pEMRH1HX
/R7aJMMhgJv99Mej8D/UgRVF+/J0sWVb1ZEJ6iwfeWDJ49Pnj1muUGIfdr5n/QxRKo/TNqpX6qi3
lzIz3VWTa2B6+XX/69A/9v/28uu1WHrDuVR15MFpg/xQ5+5tbvTdOfb94CGlZR9TV3DGbgkzbu00
bRRz0LmHxeEhiar34zEcYQ2qMENwEcc0wgpWMeO462UfV1yPG7RKtdl0xb//G2RhHvOkTe5wB4NC
bdL2xoeaenBMD2mnWWXf3LDZuZ3mPsa25G91y4lX9PGzb82+wnX4rYzTclX5qbUxoxBlhUTNLaAy
PlR3nTvC0UwYGLFXH91e1M+EqVPLAPu2VERVPydNTqexoCFMVcZlycDiTikUFMZF77022NbmKIMJ
9Uus/i4O8wtzUu+1tDpvKdMg3I75CU9DLc+n47UdiFVfgfZBDOC9KtW5JdXq2enHClVd6MvpsNvo
2yrI/AfXtqp9pYNKcFrXf9XUYPEvnz5rLM/8ObexBZRqyubUhpnh8FH8/OkbAgLF4EX5b4ESajjd
eXQFcji86vKAaa9XmTNkgAHrweJRnvavqJQRELgVSB/yOm89ipE9X1h8KClg78gJD8WIYouz4ver
6ZhkxZcwoUD75fg0tqvNDkfWeO31NCbmS6EV/Mb/w9tNxyjSrjOvvhFEVS27um4P5BQYh3BsSMag
tp4rMziL8cttOMYlhyD5NA2lR/Z7aDOofwxNRSTeUgm9RhYrT6ZDnAqKcG9RjAUDBK26NGQJyt12
y1dy1QY6y5HxlQxDDjNv7f1+9fns13GQiEeZJld8HpdaJcYNnONza6y0kz7458bOaBZqZrH9cvw6
NnQy+TDtAs85VF3sbCjG9SMf4u9vNx0z0gTRTYQ/cLx0euPp+NfLiBS4BW8C8CsNyc2O+nsensFc
sZTi2exxMvo0Tr+TdnDEzEmKZQAh2PfJBJzFPkwMwy5uFT8uUJ0kD0rQBWeMburDx95gu9qD7+cP
ahMHZ2XcG89Ne5AS3vf+59cN47/w8S7X61z+hWnv49z13xvPXfc+/s+MJBLbkFr8bOLdWxlqjM5Q
iXLDTHOcjk2vrptwOuGSvG0q3e9x/2mw1znO5p+/yUJ8/iKzdtI08Ki2Zo7dMBY9n7/InedT4Cg0
6c0P5LtqKKwbSwTBsQwhG0zfaKYEP2pQfVR0TP+Yfxy3OF5+HG8GHyBArvbjFOJHB0ryj/HTcc0V
PyLnm1/Yt3YVDaRZWLFymPpD04fo/dV4TB7KfEk2DIZ9r4TscT09jZk+bdOraSBPR31GlZl3nA6+
vznKevRBgyeTJsykOI9C8iEbO9nn46SYiEJ57clQnKZdObGim0oJ3vfScYTmuNnM71BE+cbrgE8W
86Kxj/KqPLcqwSyVH8Y/cgMhN6qN15hpMt3ev0aYxptj7EB1m1tBqNmsUkwmWdf9TPuX2cDIsf3z
djz+FcfFrqrSqLMt7etfMav7FNC1Zr1JbqQYFCQVQPTTKhJrXVTDaJp2aGK3Ribd46xO7/z+WxMT
MU4TjlA4BLnzj12kDvwPExP0ftb2BRA7t1/IPG+MIVcPmo4josxk9WCMr8ir+/1qOnY9m1LfW1/H
Ta9av71VksE/tMJmDaKrHW1pIqnCwf29mU6ktQ3/4uPYNGTgITufTmQGFSVQalynjAent5lGTwPt
sLdn//xNMf/+TaHvzvpQtXXDUlnTf/6muEbjSwhytTeDmKF56fvKof7YoM3hkzrtV5XO7BDRhIZ9
cXc9lCf8YSK/0Uh6MPQT0Cb9hB9oBqCyPOp9rZ/UcTMd9wN6XNCY9PmXE9PZjqC3itSVZVXbEgym
wRfRCd9csPDVmAYaSKypGFlC1jhrY1lyPJ7qJgKlaSykjPCs1+F+Mu4OampfhPD3BV3/By3srct4
Lpct9eHjXDnu6Xp7n6YREdCqlG/LNgv206ug7X+/ij5eXc9eX7mtIEFALYv1P/9tFO3vXwBLWLSo
QTbblIO+tnI9gS6CXJPiLaRPRlyxyOwVqkQy1638kkkduqdx7/2QUJxhVoCAWLg4AKByTvsf54PQ
73ctSXh9YklHEApGs0b4+cfbTCem9/JNVcfIS3KUkxUBDqVBejHU5BYh/6i4PLh9Jfivq106Nclf
W4e864iSMWLuoSNWW3KOeSYjjvCTfGuZHkAWHppgt4LiTosJnupLz30d3xGpLNS4Ap+AG95amgeh
Q0LLV7V5/APK9Trv2v7Zb2KHbC3R7pTIdC7TiKgw21MUgAGrpo/r+PFEDCYfxPSZbXPaxIbmRqv6
48x1YKrWWOAw1I3WuvLG7ojRyTvvTs9t705ta3XhI69F4sexjxEArbDDds5tPq4fkZMlK9VxsEyN
u9MxPxLANLBMLsS04iRH6vf+lOc3DZyOSXYAlnOE6E0nru8VTwvXhFgDCt7VTs8holZWcqrJZTpN
r4Qap6cME9deIWPjy/FpxHRyvHIaer3IGK8sxis/3nYaMR2fhqk+8YTj206Hvlz++W1LO/2XZ7b1
tw+7gRrDMrBVgQ1XDe3LM7syEQn2YeL8CHvCL5A3pShZc1boMst02iLxftrNDYccsyIYCGNkTTib
Tn8ZGFieIDZlvDqfBnXje0wjr8Ont5x2p7e0MuMcqfT1/IBarq9rGU1YJGknwsfHI0Or9SckSBwW
NFkImsJmF/FQHzEXf52naotrWETheoACcHo//ftdCPSDCFLExjJFT1pYNfEwUl0clCDNKdqPL6cN
kZ3OfiRMjEfkMQ7wj8HXYf14hg6JvZeIrs0y3m469P7SqZG60zh2Vk4ZpUdCHHuSOwf0p9TejtOx
aWNQWUDhNY7BqXTIiK7Yml5FcO91zPQK1MDvd5h27cywd/9yu9O/LP6FbOB3ZfnF+p87lGZ9Ua5A
2w0MO6uk72EZLitqFxrmPKh+Slp3i+kZcX2WWI3dnazX6YCfZAydnil9jOeKAJ/f46dj05UEdHan
5gd3kvFdx6fU+3t9fv/3f9QPxC/BnzTs4vImHjeNuPVkPb+8zxnGiQNL8OsR14rDSxYQi4Tpmr/L
DfkUxh1WfBfLSUoQlGMbBCuawR4aFf6S8SzKK+NuvACLVPl+ARVXLmhJwKSNuZ7mNuT4IgGl14Zl
geq5G+dIaCPQ5dgxNbgEf52dKu/Xs1PlfTorj4O/XKuEcvKQxm28HbLul9Or8cUjqvp9I7nN25CF
ynY6NJ2srQh9sFr8itFPXiIy3xadjfwMHxP5PqtAcxfNOHMMmjJEMtgb57yX672AmYQUw3FfSwHw
2fG052Fw0PoAh3W62lvwcPHumlzz7pSwW9puJZ2nQ+TTpExkM2LqjYBnXN2qSxuX38qT/AZDMNDf
XLetsxhfZQYNWKop0fZ6oguB+yLFmE/DrsenN6krEuCuJ6gVDjM84kw2fEcf9k2RU90Imc0FGemo
kvmj6kX3DOGPZFDF6Ncm2vxnp07PJvlUt6Hn/cuNUNDD+TTtpSom6zrOb0XQttHMLzWwuoU6KudD
9x11K4v7WdJJyczUO+PIPO0mNWIHv2Kl/9KgaeAhlJs7yrblJhQ0DKfdadNk96Dy8ttpR/X53CCE
g1syjveUxDjilLyZ9monae6gBvwKoxz5eCNlJ2qrv6tWfY9Uv22l/VTDeq9VRZZNTG9D+vN1nDZV
sezaWeb2SH/bTZOwmFYxxp5IRmzGTCv9vGv3doyZOlvR9jKOYLXupuL+tMnC+OI2RXaa9nBnj6J9
YaJRGLsBBBFex6cKkb00mfWdHqC8ml7hxLfu8744tGOdZjqu9yF8iMqx7isr+3pca2WmQ2QzzltF
dp1/m8kZn4VBulCwR+mmJpugJTWd+ubnabaVq2XVl2b6vexba5E40AeruD4FXY8YuQM+csRY2h2n
V2mYlCDryhPrudKABsXgcTdunYCeLXpNOYLAkPrxJrNtD/NLGx9FMJhLkcTdHU8WfJO+H38jr2wf
1lk5KvpQRzVkrIu+B3AuGyccUNmRIj4uUtnq6SsxI8kH2bJmZtQnlwSdhy0GZObInT20df5Plc7m
IkG3Px/GR891Y3p+ebDGzfVYk2QzWelcmCuYhWymd0hh4D0mTrGBt6I9aYGXEgWlG1sDLuFTRSKa
o9rZbY3F7DaoEN+VSfiYifMkhuZ/hUSDj401FH05C7A3pmWkbKYThd3QIVLhhbwvm2k84VsunfV1
oT2tza+713X3x9jp0DTClLIlSfLVFmA1wRgfm6HJRtpivIljBOWa5mb4dz7Ovu8Lj4+o6QxbCMP6
eTDbRZ3E+VEb96ZDFU+dvVx1x2mPe8zv400q+6s+kFs4x38dm4bQw3lV6r5ct9R4i+8BJKAlOc8m
IdUmy6+sd19ijUxhapf9Pu3j5ElBHDEdTwHmbXuPLDQqc96LlpbUokzFBtSXmDeKXj2Y43GDAskK
XpiDr0Ig81UJR0ehk3dKv2+61rwDFOw/VOlqKljppTLtTPUjHbfteGbaicZh5HZch7n+Kg9sb/nP
swVNpqX95TbJvVGQg2OpzBxQm33+SnVaS+BeMmjfY4/vi9Bl6zBtJAvkft6DI7we070KW6VKIfx9
TBJF8oFvnvFx1TT2y+403kC1OotifiSRV3eeNJDwO+ZuTJvekAERMBO5HkKaIs/6XE02uZrq78M8
DaOSKSNtn45pLeRSI7fzlWxb3TyDU7NVuty+z1E/LU0to6M77maDXmzCiuTTaTfoE/qBKWj7aRfz
oXJuZP047eFZTe9d4/3C6UhsNtiaA3Fxbf9HQATGnuBRJM96h7VwXLP04wLky7GJ7B1+Hnc9Jhl0
rt97bV+uq6Ho7I0WDe6ATbyG2P5YNo20VFSPRwrO0qM5yM0iMkL5RR5cSCC1+fZ5aCh4+ujjUCNv
GugJXbsmqUXQeWm8kzVuwNqnB1n2Rn84uEsjj+XZdHbab63uxGJP30qFGoH/HMfYDVrkQvo/lJ3X
cttY122fCFXI4ZZZDCJFiUo3KMuWkXPG0/8Dm27Tre7TX52LRmEH0GqJAPZea80xo3qu+QPqydt1
haRa69imDqDw/RjpZ/0+Wo4MFZllmp4QHBPNMu/0tRX5KQZtjFZqTImR3eF6KSbH2GyrcVvuRBO5
7ivGYs3R9Erl2Y8wAQbp0bjIyXVDMx4HowgOiGpfxVtMdJGb27G/DbB0c6y9F+lnoMXkOcWGTEnA
mOYKsaTbTu22LROjEKGoKZi2drcByZWzu16Br+KMLk+fuhnCbRHodz5V6KAIqSmkEGmnTQcvySsS
hpyNGUZhFYS1W5c4E9PEDNEUBxmZys51QduSdQ9mISLAtepa+DFmQQAEIRtmwTiMcME999kZjv6k
O5Dx5N2NLnIT0VTxCF9YppzciWZWw/VKFfccluGbW5nfIgVKK4a5/dbxs+RS+/GuhCz/LvqDqR+u
x7/2W8TUt9QfQ82d0qE9/JKlaIoUqciGioFb2vTW14z1Jh9lwEGydnDlCXOnRjJJb5q3g/O76cpG
MoGcg7UY9Yh9gBSZhstCRcIc3Ll5oR1C1PtLr5/w8aNmH9COGiBPu+KNwMEIc8N0dy2RyQsUem72
oHjTIwl1KNVulHvL+Vuh6oeAN/ujDfTtevk4TftyOSiNhehnqaQvjSDcIwfD+3EqdRAHLcvxAk1Q
J4kmKwEFBLjC34EZQzoZaIysEu3Gi45Wcwl6F+YPu3I2ByQbF30glYCsSWCJPsNUyGBYF6fJ/jYt
NV6jjp0PlZCS86AP55HgXoZzYiotIhUzCkNr/EfZKdxpsJhqH9zWPP73G0IxpogBcbq/SpV4N4CH
Nh1TVjTDNNhV/v0NYSVSWrRpm7/nrt5SGF6ZGHQE6WT8rnC8npuuYexa6HFz1Tf1uSGGrhPE0PVQ
GhBDwNLMSH4W6zbB7EhsqvKpiewrXootl5uZ+TqDD7wUGzKzzX6Nhu1kIsytKuoXRD2DOGuq5lJa
yEpu/bdSiO6vQTFf1ETcpuFtfQnHCrAR4q80Ci5RiKNXm4yvWMhyTwWJRIirHF4dgKqo6Hv/PnK6
6zRptNpD0kvqXCx4WF3g2mmA9rplIW4roS8ZjdvkL8upL83bJ/Oewvl3yrzdPlTt232NLOno9PW9
yEsmQfdAnXD3opdGsdRhm+wdKXL2kjf4SzC9yWullfdBRYAf3TMB4hR/9bPLu3SmANg46gZr306V
t7y1h1etQvBQDSX5gqkppqmUMkHORiwHbgKZNImQ0+277A3Jpc17eXv9MmtmDk0lYY8rpohDPX3x
fTO7NF0mw7KgJQ63ueIzrzeNZGTXzwszWDjV6EPzHuPoTCQaUHmFUCjHbOgsDmoSvI+JPuxEy0X4
enKjV9EQ1/iWq95ptVNRLMM1//Y5fRrJ/2OJZUxVg19uIE11iMpQZISa6B+7lgi+e+L6Wf5e+2qy
JS7nH2Ld8Q4UKiVzKN7OwoA0UC1E578Ni4E6N96qSs93YqNZO8cGltlZNCLYS0iCbX8tmlLfKAfZ
7c/XTW4UyZ9FZnn7trSNDaW+wdztezRIkNS9hYZZzqIrB2BuYfNCzXG/zDDfxcxgdI4G6mGMtEbt
xU71cCv6hFtQOEjk4iBji9Y46JTqugAVFl2b8wTMsgo7XtfRH2wfduu0M05UIg8yHkoQntk7u1nj
P5DInpuZ1z2KGaUOzyNLJ/3cdEFhmfa2mwI9oqloMcqFCMB9DAd9n+uA4Vkt3ZtwDO7HoiagqPgY
1XuNBIXCblJzIYYqSX53clvfDNRNoxz2/E02pO0CkxDl7FtVC1UjVs6AYdtFP52FU1/m2uoBrC/L
dgtMCO/IgFR67J8MXyVtMh2qgvyS6GfTdxKtMZBxs8aNw4ZxckJQ+iYeHVXmjas2l5K1UnberqlD
885P3Yc67quDKFmrcd2+gygLrG16pIuDlLgPUWRVB9G6zRAlb+Kq358hZgQewHKNO352ey6Kh52q
VP6hdn986RZNq1X9A6Eq0bg9MsXzUYy5INymWrHbxYV+aCu7NO+nl1Vuh9FeI1e3Zd9IMUxodAdZ
QdDm2XFPvM8P+KUa4XPjg0RM6iL7ViT1CZqN+9OsP9oU3BXQjRzN46j+qGoFMp2TvnkR5pEpCY9t
rrKhViXNOgxqaB1Cq7YOgVFld6kSQfuc5OH+1CcGUvvR9FkDtmB92YD3XjhPW9Vb30JzfRqvMqc9
8C14sD1f//77BH+Paw9l3behWrGOkt9GgMFi+wBWtxlnXUlosTEkkLBTp4P0c1wUtZuv0s4KHoLQ
MLa53ENNaWo5nle64S0kGQmoWBzw9CkfwuEYSzbcutHY355/Fr8N7Dl5JlwffW11rn0beb9CmWUX
RPET81/B2DYfTQBFo0XycUbxANoYht+yKMkhWUk1EzOyRgkWNUTyQ9I01r3p6jiBFpZ6J9kZL13b
MXY5O9ddOR1E83Yoi0mkGft3t67GjLq1BndrfFYQWK0JeC8Jvvn3KtnIU08m+2RLANOUfrTWraVj
K53ZuLD5BaZRYhjap34Kej9k5+GRyCyQNAS4d2it5qwxloM7naTpPo5qZdUoJV8eXdfnleFaL4Vl
fO9HI/3MI21mOZTxzUZv2EhF2X9EErUUalMh1yAoPrPbrMTCFPWbqpoPcWUXj1nYBEu5iaKVGNSC
2joCoF+JQdGFkYU0qwlIYijE5ZIcdzs0qGzwu6hGX9TFlzjU4sNY5OkiN6jHXRWVnCyDyTrUj0mP
yLpJDkWcik5xiKbh65msGtkMh8lf00WnaPK4Nddw2KRt5PqoCXu9DLZ+EL72IESOLvTcYzudFWog
zeUoH2BW0uyAsm3cElYCuxcLyXvAYwX576uqkjnrrZe8VSF09jn0RkI8BeZC4zMib5kvrgrxZDp4
0qVxC/ckEXQ+10ba75ShfL+Nw+S0l13eqwvRp8rVNxvGDgsFiwKzNTpxMiVe/q2GKrhwTDXbB51s
3SvYtSLlp77yX2bkHnSDLtdfkZdkuAX5K41NxkW0IIj80ZrGWGmQcp5mZoq0vLWmscE0o8+EIO4u
zprw1FAzd73fipigf08k9LpcF4XHKVoz9NCw2vPkfqgVUBvYvoDsbZ9cqWrPMvw6dNvSs54a/b7Q
YuBJ06ww76x1WPgQB6bROPSrBRRIqotzSgjER6sIvk9K3fyxOUBIl61LN/z1E4SelqxrD05TFdna
vh/Vc5MAK+UvE8RLgOs9GV27OosD+dJ7/BWNZe1WR0MUrpQVGTI/qAneT4u/a2c8GFjDqaRSXS/k
FWZOaqtJGgYvJaUUVuqOoX8nem7dt6k+ep+TGEB71k9TZQuvgTZHG7EJMlldEiOvZlSXxp8VxWVK
5n5aiR2QIajrixGjYeuUZtz3wM13EGnB7bFIlBbXYp442Drm2F5kzyq3rWf/0a+DsTlkY/aReIl2
5uUzl4HIPIlISwZB14G2cBat0LVeldZ1r3EZlSDovG2KbCsGW692FiTi4rVoBppZr8PAUkE58Wnm
gIbHUiVrZtguxkRKFhLSdMgVI3TcyzqZldJSTCBjtf/BvQdzJvIuwA6Ru2GXupIxtjgMU4aL3fS6
KqXgByL/ZMYjuHkEUiCtG38YNlQhted4xFpYTAkjoi1UgbzjesFfpPUpXlOT9n/EwL/ACSjjMTVL
RhRso401De2rLhS/zNRTnDx+DwKMVNqiOSmT+0lUq9E2r6DiU7VUn0VfblXwfQt4IKIpBkbwZV+u
6iUFbI5TS4+GiUR9nNu9A+VBhy/41wm1FcmDJnvYL7VQxGaWVlc7cXATAyKzIX8bJanapZ7V5zDM
1GonTwcxRTT1tOY6cXq7+I9rxOf0Q/k/FNRXnX725+7V4j2E+oc6aPR+//h9VaVc+V2idW9qmyYr
bBjRUE/rCWU6iLPcj3mtB3J9LgMrvBN9wbSo6AqDAfIAFU5aWgjlh84mCuwDUlprH7Wov11wbbJl
KscvZ60a4546jfa/z/7/53UqVhgYja5FntKgIBgiLoE1sS0WTU8Po53YQ4smRILwj6YYvU2+XVtn
SP+/TL41PYTfvM0kF8igYu3tLMuOuHFtkqmSQxyI12vzxNG0NQFY/zEenfRoWhoMarn4KKNhkhmm
9QM6DXUDLzTZ+LYesS/QtFnYt+aPCMwzf+0fZtRIsyTuw22u8Eg28wokZR+nr97AI1/ye2Utmmlv
PaE2TB9wwSpIImv3mqMlr0GcVRtfapAaiGY48Vs6dzh0YTs8a+lnmIzpaxfDX9CgjPKF5qNRGmBS
jAAZIA+jg44M009LCkblnu0EP4H4MDkJvJX4Ca5N3XnK7DZ9aJy0OFetcZ8A0VkaRhjgABUri7K3
DFIauXsKwqlGNioCVPfFW2Bn2qMmh9qdiU5xVRlh+W5bH1Jt+R9fLnQb5eW/ozeq+XeOBUo2uD2q
RS2Iocr4CIjiqD+kAKPGU1NyzOQZOksyPusIY1eVH5rDCgP0pm3cnWRC8/bb4sH3PB09My3RT2bN
Kme3NmoaIu+UgW26Tk/uBjNkjwcXPQH7ClrXcsfqTmuN/lwUZn7KQEJ4ZTycRVea9e2qlXDuEE0x
oKvOo1k2FAxOF1mIc/aVP15ESxx6F3/L2CWq0lLyuwxVdEvWWFnrrHHBCIeUSrLI9OelXMd7g2KE
lz6gKsFOhguVdN5dEVrhHJKdUU/lUBhbwnvB3o2b+HrLi1s5qLO1rpc72DcqgGQvWYfOWB11kl7X
Qx4h59ZjA3n27wF/OhNXWNMVYnKamx+K5proZ3L0ca3XkJxyItijv89KMSLaJHptED229b3PHQq+
p4kStD+syk9f4gCieesLBihFlb4XPdnEzLmFDGrVK8iyAe337cnkle3Dsxe67zrP/qNoNVi16Zl9
SVQ3ecC2+UjaSXpWG7/fybKOC7nRSM+IlIK1Sai16qhOPSPASc88q8OHij+IH8m42oQcCr/LgGOE
xU70JbmDeSFYRDfM2500+UhJ2dDunFi18V3+3RZntzn2NFs02fbdA6tHoKb0m+smzid4sfXd/CLK
KEThhDjDRrWY9ZlDpfmQs9kDz/DHPCNDAVZJuJ8rvaIfgZbC3ytZQWlTUxzk2jOOqZ4/TBW926E0
AlDhbeQeytadfZkWFkDEr+o4eXT1XTRRT8Uh7cvo3h5OokE0kLAzkeXnrFGxQh27RMfOjrlWMCWf
dIWw7dR0+DLt7Do88MQJzz2Q8jjr4pNo5WaUkL8IpqdReBaHBDLLCv5BwfLirz4991nL5/Y8iVr/
kJbDj8pttUtk5phm0sqDUMO+evyjRc7t2qoSVb1E+AfcZraIokCaywkcJxyADD/EMGU6q7t+vJ6J
PnSYmN51MQX6DYYilmHnWy3DQQLRfwNV4nqu6OgUkzBOZxY57zsbMvZdnzTxXrVd9Hggye6bLhmX
EqnOc5bkAfw3v76kBtbKLnL0t74NPkP2k9+NVOHr3E9+t0EI6CNg01GVcKHxDoYyGTf7pJDsD9Ov
fkL9sl9TB2MwPVeSS4ZKbOHaiJH++4EK+efv0Txbo6KKzSMPVR6mDH8pr4pM10+7orIufu3KM/Hq
7fKmAE4bxlsRvu4llKq5LMdb8eoVo0lQ/RqVlYnnPY3erhWjqtHfNWqWP/zb9bcLfMhUc6Ms1WGX
FtibpLWPH9nf5QNmQ8k9m2Fghtcglh063V5XJ7uDoOkueemWc88xu4vOpr2h2FWSVGzVoIiM2CZu
ewtHe9EkUoiToqcNPCQZNT2LUvqiLg5jrWQvhpHNC1jH68bAw8+rfXOD9qdYG61qXprROIuN4FCP
Pt5UQfUYdoaxqTwZyEYdWhep1c4BUqmNZ/j6RuuLrVxl6ZshUZofsMw9gCpTd76j4n6Rme0z/jvP
Isr9e2pSpb+mWtgGXKfaTv+SdbkE31G1DrqNLHmhxGinwqzZYVTMmg6DN/ugkoI9aHVnf6jJeDa5
KT9krfi0/N580/KkmTnwCl5QrSGJNM320luIMBJHbR7jMB0WRUOQQpZqfGkLH2hJKrUrCoP9e7fM
5XXf6PXe7HRro0q9s3VsK9lqUtbfWV0nT042GWApxIBOAHu+6XPrPg8NaYlXw3hSKQsmBdg15zTM
4kUY2PVTVWKUlqpp98yDC7fvpFdeAwuqQZV30rs1jq/8n5TfWQAcrLGwPg08XvQm87ceSZtN0fG/
0+ppfByyoXhI8+IDv1HlTfF0GUMABZQVhjYvStzNRD/4XeCo1Lates+S33zP2Pix7T91zbHn5r4b
nSHcACoZUUpVAb6rLa67BVDkImo+h8L2ZrAD80vgxt5KNSQN/nbqHWwPygRW6t5L1JnPnTM2n1IU
rprG0FdmFqqbgT3NPNOi5pxgWb7SGrndWVSz8kD08lVT+vljlQBjjX0t+TAKvM7zEpfqLIjnVpTb
OxL/1vUgmibZONYghr8QA4qldBgSTXPkJORUTLqeOtPlWj2mQG7/+Bgx2Q7qDjPCLL5TJXwR+k4u
7105ULeNmaq469nJEwWPeAJIevqp+W/d6I/fU17M875M5Qe1GNONFOr2Rpc89ST5GJJ6hVV8VB6W
b9M1qW3/bFQ5gwevR6uGr97O0FBmS0pqUcLr94SjS5nXYphseRo+BmL1MR20aZUi+stmxL7or65b
P1nJR9HqXBVRRBxU18/4f/aJDxH/Qt/Gr4lGmYAZ2GAjZc17atqiuq8T+6RKof8kukzA6RXJ5KM8
ddlOCVeVGmQwU8zH3SehnIxkgGg66kA8DicYSw6redW3S+R191o81kezlurH2ofVHUeEsXCrwFwG
jgxmc8Mr0ulw1qpOdSw0rXmEJPvHtGag0jJxXrQIf7+cMF3idFTxqoVdQvehdk0cRDOJBv5+hpEu
CB9pJ1fJvFMYbJHmEq8UXVJnvGuyU//qG01udMoAiqUYZZWR7/77fUKc4cv7BMGITZUnqVVuTnD3
XwpwCtD1Yxam6oX8J8mYFc/afNsBHDKJuz0U04scf6c1ss1frWns1prGxMx6eq33f5v5z+vEzGr6
zN//wu/rgkgq112JMbDbAqucuQ1UFxMb5aqlZtI2AfZNPeIwUBS1lsIYFMHfByozZhcgAsW2ncgL
p0y3fmSgZJhSbtzg2b0B7F+0xEGvAmPNg6KcK4bfRVQg2s28dewBqy8F10PLRgPYOEdrCNxtoIUP
QRo6R9ElzqSAdE3jjRJvjL8GiG6VqzTxhvvQqZbgytSTN61aYXrneKtLBWUnqUH9ZijvWD/g/ZKo
HyVx3qdAsT/HWvUvpdJ2qyHFikZxI+MeyrRPxTA+PnnWOUuiUai3auNs5Un+GOXpOkrM7MVMu3Bv
NMQGRbOnXpGnllGvyh47tWFUg7mkbM0sb+6h7iYLYlIq9feZyW3eGdk9zCcQPZSMVpJ0x1ICV7IE
Eex6GMdvhpphgxC19ZLItH1pchXC5JB8T1pSKH2GJITSIHMTa2TS/2UG8ctsUbuwoBDyKPju1SQ1
1CQ5sAfOl0kuJ8+8y34gFHE/VfWtqZvqFKMs1jeuVXpsnXKD6E1snLo4U7YhkZIlogvjVc6lld8b
yXdFin/N4KeXt5PobGmZpK+qXMdiO4lYgk8lv4TUm3lcslcGCxy8UnMaSHa3u5bIuX7j7YOh3/ey
BxC/IouClTF60Aq0ZjR06k9PwU0ULPJHibZ31lIKi+kTIC0WpdET7FFlgauFfIoDHHpTSscPBpzw
TV9TyjIErb9zeyODxJzZB8KN8SosQQLwFwPKoJFQHrzExFbHjMaDVgxoI9RMg3EuDa9Rzzsg7x1i
5m556NEfzES/7lYQiv2eadODqy/6P6bJUWHM6ukJJg0pn1Ybv6ZF0H6TyPnJqz160fkVAlEo3zxw
B0sMn/19HRYQ75UIeDwCvQ8F8ognm98DWc7mYx05VEY56raqy4AfVi1eoiy5T8zI/J7E8WcqdeWT
VRT5/1r6Gl+UBbZODlvTcfhVbNnQkbv9vRKk7iPFiptsuFCt45xL/dnWGh684DK2RuugGIij4i0J
wnxmSnVzbLtCe+hVBbQG/dEYYbLXLXx0GHMt78ExT08s0Qwq48+mGDWzegfs98EZ7RhactCt/LLP
z3EZYdRKtONNS8aHQNTlOoKdXvyszPwbJnv2i4TEc550SnJH8udnjafXTpIBZOZNPrz7VnquIAYJ
r6+dTzH+wtO14b3dFwDisa8m9C529Fk0yqtuzLBymt6sYvtPgqs/BGpu3JmxpddrI4MJXxhauMaR
nZUlwnFylTaWctdgOiSwBdXS7d4KU0C7vtx3e9F2vazbe73RkJXoscT9+4CYYuYml4iJGLvi/WL3
F5DZJ1FJKGoPUbnH+6lLQjTw4OdWDGLC7haIL+WDDb99acnTZgjuNwiQoP9RByhXVc/4adnFOXRt
6RWggDGPwlI5jYjVef4rxOJ+Xx641IyJy/nNXS83DU//WQbtedQG79jobrexANIeK2QFs8wz09ey
DHDgsOC7SfgBv/qW+da4encKijF4dJDNiu7BAS8HPAHEz3RROrD709XS3eu+XL8E2UbX3OTVyXJz
R5a4nItmLw2P6G+O4dgN72kJ9zY0iievq+Ndp2jtQvR7qXekqK540nDZTJ1RmclxvtLrmiU4K/k9
xeN/Hm59slV3+PiWmABPU24DokmlaLdEs2SBw6+GRa8m8YNTpM6S5YbMizJo10GYFHuvGLK7iGXh
NqFyYadxg260sGlghCTKSvZam/LlMVkOSdifYxza5iDdq0tUYxrfK0rzKvtVNEvCQfumulMOOM8+
y7xaDZELpnI01rZBLepMG9xZE3mBN5MzkjCuVX9vvOBRa0dczluKKe5ExqyvyAu4TfQgT9m0zA62
Ls+3BzFGRuc6pk2i+N9jIif3z+uwEYSQ2aXqVT3g6Fgwu5njb0QFJtpYDR9oH3HWpJGuPUta6V2M
v++Mb2TziNfaHct47ydKxTtYqcEbsRDsR6U+uo+xgN3KoG1WCUjVR7ski43tV/MZmnPufusHVHZ5
NqqpdLaVMVvXLAa2vQcuyStYbxZqPLxlhbcLnLg+VHKkrS0ieTMCn95PSk6TVNd+Snn9lpFcfrGa
KF9Adx+PmpUPm1FTsYNzMU2JpNjfQUoJVrFfKTutVAIwp0W8pOgretG6+BkOQPNJlcuqiXT/2xDB
7cgxVzkhjOBJU6Q+Tput9mAB82NbrBofVvfOkhm5gSBdB0KmYPZ5t5vyk92kVxADVAT9OtOVoYdv
kI0zCK3mqe3qtzJ3+tfWHoaVlerEGqdCrFrRF3IjOU9D3BV7dE3BXK714LXJQsrV+HpsRNMZy0NT
ed25dCGGdln0qE6zHLzXNwn4PZbfNAneEfmU/O+p0TX35BP4VeSIkW5FUmOAmTpMGWL5v4uthga7
O5BTR9FlpRbsw9hfkyvQdvh7ILjwLGet5xVPBjmWFpXSNE+RiYGDXLbde+3lDyHfDixOpWUURZmP
c1a+G7TW+8DBDmG/F+gXeby/Lgyk6DsP6mcst7SXvFZGbFJSTGWnpuO0zVySuNOuo/xvdaln3v/3
Ot38x7vP1DQCxCoV/Ioj/0PhrXQjEmmzkJ46J1WobdI0eP1je5S7JNpWXemukEtmT7gWkjpTE8Dh
1AV6NTfxbe6ArvFuiO5ZFjA9yNOnHJNu7E018zY9kSFSiY+OEbhur3OnjzYmNUmFUcb8KtROJyP6
OI53NRHfz7JWtn2TRe911erzoA7Tk45p3SZj37HxMiU8eahG56aUee/AfXcei3JxUdtZEVFQ6jRG
6ibU6UmQG0nwZHnhTJ2y8z7Aq6eoI/k7PUHE2O/WEI1fx6brqHKx/gdWhpK5rxslFCcaDAPZ1PiP
CvS/rz4I32DHmJMI0kjtLiJg9vlLbLgzSsxwNEcaBMseCuxMnJYN6ch6OlxHUn1w5qKziysykeOA
R3diUElqjgdR5yLKYcTZl5qYL82uMwboEbWpbxBLwQZq2pYFeGs/WgrOU6ndNjtFKqx9HZntsgKt
cQFV4mFnxC88yffAGIwf4qJECrjICpuVrLHnFxdVkcdt6dvaxYrxpzXio6rm/o+m65a2WnGXFF42
NweKYVD3fbNqc3x1lLqao2UxzjKc32UWBeahxpdvg/5Qvosw3D4YlAussFaQto6vP/suATX8Gso9
ITpnR31ouJKSscMuxUVvhEz/06W8udb5glCPR71HG166yIGy65S/LiIQHlwvYtta/L5oEJUCJaiu
MlaD60Xh9C9N26brv+SqUvckuyYpEgqA1q3uJMuUwk4cWGrvm2LYyr7TQAmPeeiw2CXKWLmsZau+
9zb6FIMsNGwbjWJwrjFI8FKzab95yWNj0cnUb0qSYr7m7c9qqnOvm7pflcRTNrYRWlN3oYXZydOj
18RKXPBoaHWrSn0BY+jeiy5xEE0niVcE3sP9l369UtU5BkvlMh3O0OiHnT8BEMmAICaezm4H0Rd5
bb6J0j1PKLtl3yY/ptFUcBy7xl6ZJKiWST2taqdYcLSmehGjsOKNfek8emVf3alJpL1Eo7MiSWc+
yr3lP5R+9xhPIrBMr5yNkkQmzquqtpQaeEAZlqybjvj7Qty1ij2kG2fApls0xWhi5neuMqyNvP6J
QwabFwr1V4RxcP2amlKoHArqP89u9kMbLGlfOYN1EAtcH6tCSy4O1zWvapv1SHQeFy2C0yxnIuhu
nRxCT6t8qqtZqrHL9BbgCiDEh37yaIzhn/0ju74+NZLHab7RJM6bru7jgQr/pEZjGzX+Uhc/UZDk
dyz97UWntfLGHA3+AIk/zhJo5Ic68rOLVHtLsc8c0ia/S4gPz7tIbR6H3s/XOZZDK5EodKMEiGuk
O/uIX9lLGp4wkxieqT57uq7bqfUC7K1J8oq1sbVN3EY6gOBlexnWxatRRycMUJrPNszxC0uNty7q
cd9kXXYs3MC9c6SqWgeeo5/jNFZnNrUqP2p1pUfVzxStwxs2OwSDM0SEf51I0teeP4dSqhfC2Z9z
0qK23mTEfSLlQO3LlCOyCLdOX6cUU42VGijeSoy2yCSLbPiwLRwI2Ku7/DnnSAnq+ziwon1jZAHs
tcp6a5JyWcW18j3JsAJxlGh8iFkkUQho2qs46JxLUrdPYkaZBGxYg/hS53Gxbuw0uFPipjg3U/BN
zLAAT+QGRsw5z7RFPfFGyunQyYhpZD9RFjjJwqGPzJBOy9Sg8FrhZbJ50NS4OImXT0aLC/KT+N5O
Y7dWrXl/tH5f57p8Ef/77e+Auv7H22cqtyHzo5Co+ycLSYOBLnlyPzyNzraUlK65CxJqkhxHbxdt
Fpo7IYwQZ16D299KR+O0CCtMjLu6dVdNCvYHcQo6fGITu0LvbbLn8lNkRSCzeVStB70Osf5LiQpP
pcWiyDicGDc11qVpgWANZnW1M3myPlu685zakXoULdnrMQYInyLcfk+Kmbpbntvlwkst4w3F9Q+L
QrmH3Kmk+2hs+1mCwux+cCQ8xqP+wa/bCvFf88OAVPtWElmjdqEdXkJsOuZBGZ+iwevusxAVemDb
2X3pWO4mVLrqrmR3mrCHXA5N0T72qjzu8ad9V0a1fRyKVJ2HNY49pkNWIedd98MxIV/zu9tESiht
Crf+GEo4cIme5Pw+PG3RKU75TeFuT9XcetEH3V0jB07XZpE3D76ZH7CvV9/iRFuIvJJcwyXCVtQ/
WWHx0El+eNf3gblzU7Qo4sDrkwpFbMlYZ6ITmnRV7c9O5X1LhiYonFc/w+y21uRyZ1tDfSQlxqu0
CYalZvTFqoxc/VjydJp3bjHx26komKHahtrURNbZduWjRhncN/y9y1mWZ+nMtXIczMdhlcn2i2+k
7Ydt4yFedGW1xJgvXJulrMx5AnQvjmkGmN377XcPOXzpFZ0/a7SnNtWdn0YrPbAp3tRk5xeDhWJh
iNR5XSv1rEt8ex3ptYPBYdVvTFvaumOG9duAij2u2plMdfXLmDb9qqUubpW5DTvwtD6qOfV7FUWH
H03UnWySrZ+knIjZWM7cc317hRqk3uIDSyk3aj8m/CULTIexRbYQA+73wwdxKApZ2UkRJXxTVyRJ
5RznZWOZG5ly6KwB/UGXv/Z2firMNH+irPZJKZ34CERJvmSS8px5E4U8zKvDYJQnhACU9CdhyBbu
M5SbdC8H3tlB133nWUmgI8TO9L1E7NlZjr6ZvHUmUeO8kXHzmJoSHiZ2zvbQVNvuvjHxaPOkNH3T
pTBYlDJeaarTHCjTtKl/hiImFDS+w1kBsynKfW+NP+2vfjEYEcQkXDNNEW1oY++SlaVgwYcLmZH0
WMThhdVJdT/02D+wfMK1vKvaZ9nmSU1peLImSPKD9273kNitduh7a2PEuh/MAWoR0NMpQZ8G5cHt
Htresrb5GH2QY2RGByHhzgngkl3bAUTc2YBqcub2abvMiSw/s4zBAs9yeK1NTVPDmA9P0gZFz5iv
Aicf5l1dSeBfTC3dXU8t/f9oO6/mxpElC/8iRMCbV4JGpEj5bnX3C6LNDLz3+PX7oaARNLwzs3Nj
Y18QqMysAkWRICozzzkt2ySeuGzo97HGPj9Qtiq5QX9X9IFzyurxoZyFGOy0ObD73KEA9CvvUdiV
o+ZHrxvdw9SkhavmdrWvwq9TRaNvxE4HjZr6915/7m2r/1THgXMuvQnscJkAq4hbQCQRt3Qo/Lwb
uUdor+Dr/ACxfPGQzWeWrjyk3PRvhUk4u7xOD32v+a4Y0tyU3klK9SOmJJzXlvFSxQhQIo5XuWJo
hf5E5i3+HkmZ+QK3cP+UtgjNzaMiB7EZ+ugtDvIgnaf5QDfZ21kSax0KbOb31bSGrbEOiGJKG1z9
faZl1rd08f6OErZ9Gso6Otqt5wAJHdKbUFf8Sx+G9SGotPiOUuK41wqtvJ/syto5KdQefe8/OPwy
3+RpnqKHOzWngK8/ypG5fdZgSt2rozzdD2WT7zyaP57aKYZ6Wu/llyJ5rCqDrgMb6W94raObTq+q
Y+Q7zf0YoruROUn1VfWyi1zyTYdj/9gqWf0tqlo0uS0tfdAou97QSCXfdEUbu2WuArczrFmiltV6
Q5p/MvrStS1N+W6ysVDlyvzNLtJnhWcItyYr+NBr0g5ykeJ3HVBZwL3wq9/xCvsgzh+MDJWKamzu
bL5Kh1i1+8Ng0CsjWza5BTNQX2Wj/qGaafQ7att0aUKwwJf5waT2/NUKtMItO6V+gu6l3ZdJk5/t
obp1ImqCni/VDyCMWjerqQSU+eAGeZX8Jgdss5yMZxLTRrkAeGF+O02acVHpI9kGTq980fvxQg7E
plDpKNyy97Vslt/DwJh2vS2XJ9KU1lNW97+BreBGSdWeHXFtPqZ1G91qoQ+TX9qNd6kzb18M40ek
FD6wjGa8UdAXPpg+j0hQFj22dOn+dGiT2yhZOj6Nqd7TYV4h247o5yvpCQokRITzg7Nd5umj2tc5
fQD1jWz5ydGaHPOoTFF+5n8ZH0a5QdxRL51t2M90VUPk3IxqOJ6zgnb8IXS8F0PX6werGk4xyNRe
Q0KipNzrD01yCSHgO1BBRg3IoLnL573cIidcHkXrVwuxOZ0idgOpFd66tTctnKYvstxlT7KXkzJt
jFuj6hJX07v+2LaKv5tsJfsKEOM3qi7DQ+kA7ci14Fc433MNBDiLTircUCUPi9yJeezCbjwMXZw9
+WrvkK9ET8JE+AyWYuU3iZJFKYfWp1LWEblX4q/2WBVbpB+dh3Q+ALBHjDnig+qZkoq4hVIr26my
il3gVc6DCHQcUz/YEYqQqw1mN/AtBjeWeRURlhiD+WAvay+LJaZy8Olq6PrpdZT8YGfnRXaRfBKA
4AN5fu5QXnQi55sVa84l1NhfB/XzpGmoJk0qhLUOKPcK7VvHVi6I+GrooQbQEjSQ4jtJrR6zLhnv
i/kQ3mRjmu3ZHIc3BTuFrW626it0p9+1ahh+pz6HfgtpS5/ddiUl6aZuUBTuyX1zu5x1nKSEG7Uu
GY8D95EbeZSibVKayicz8q0bL5YySBoRIUSO/As9M8l2smseuORiPE8e3SOpZqDXbmoDfEBxvrdR
0jvnZdt2MCm1z0ZuoZU129aDUtt/hNS2Sl7Nov2LpxEYCev61a77epNZevi5g9QdZVRDe0Brly0q
vRD0cx8ibQIiACCB/h6IIHsVPcopbC59pbEFJEP1nFJn2gDKHo7CpqSaidZOA6hYsh8iLbR+oxaF
CgICVL795Gs8JYeq/F2WpPFE5+l00iWQJhsP7uRwnFMTpdTzIBh/keow+drLAQ3rtAPNjcs2CfDg
RFd6BwGaZrrxYKOASA+9EYQUJP00PMvFkB3DKeP7UMjStrQmldKe4z2NVv/km/4FbLQfQA4kkWCJ
24OnVPkj+TQgyRLS9JLSABs3eWoCUlt9MvMxugzkNUiFNNWnuMjtOyfWX/j8mC9oq8kzHPwPhLg1
s8WsULCSXdy27CgAC4C4cEQlMn9N8VMMzCCQd7nVx1vLqqaHGGosRGOaAWQCwp2LDbaPg5rY9F7M
IcLBbgGOFAkOGCxFH8WubGQ8AM8caYNjlee2Td7OEq2Id9BGGtB89ah+i5jllDsRn6tE7vZQ5sOb
aEA5KclAu9Fb8S7iwMfAOSK5da/BLXIxKpMfgDR6bEoJ4aOc2yJPsNajMg2Qo/DOHI3KsB6FrbHz
kxrX000e2SoEUyC7WjS3FW+ADU7O4FQpxzuqTtqDPI6GizK0/xjwqg8jKoI3ElvLUvUn0GjjnEK4
p4N12xmyzs80nZtOoYLFifSvHaC+S9D9GrV8lhYfi71jk7gtwtg61V7Ns9h8psTQ5yxGMRaHxrqj
yjvuO+TOd6RNKVEUICF7KfnqxUH8DTGBmRFFaj5zv1fcJvL8Z3pRwp0eVd69KfOhCOPvbK4owLcV
zfutwU/LPBSH3lHpqjUcsgPg2nCpg2Wesn4r9Yn6oNVPoV4DbJRNqFc83mAoEWBOlp0qQYQeNSjk
f6XQLSbyAXpsJNtwkrRHcSgDIIE8bbV7xZffbFXTthRs1PI4JJW+xPWKckdBzzzHueHsi2juE7cU
/dSEZFocOKxflMCsn/oafWJIcF90q9s5sSw9zg/qXlsrrxodq2cSBN4yNAqUQ6Oxj/apWkQVXLso
YBTQ/x+gYEqoxeY/bS/KUQ7okZW2yDT3jT48GjBpuKOTTAfD8ezbuJI+B1EeP/UgJPW2ql/8caxe
crqRCq1R7gpfql4crUcMCY5q7rAMUWHxDkpHasZrvDsjp6kK6JZ3l0XmL2Waolc/japjKAdUhBw/
fjVBy+z0vg7Ry8ULIgLuzkAv6F7Bi8wELLex9CzbuvzE7wdtLJgHqwO3GOTmxmSjeWtJEw2DnaHd
GFqdoFMpmyCm4hrCJrrHwIGbn1JSCehX2PKWvD7eUVYORc7Pu4QQIimWAP5O2kR3Yi4Sd/6hUIp2
t8xtaTrj15483xzME169zyc644U37sj96eNULkPatPjBGgd5L4KzPqG+OejQGc7Xlf0421UtibFl
7jB4W4uC9kEEa12jbiskxBZvYtYt/BZpebPMReSJOxQlIfEnxMiGuVRY4wNiPDeG5XT3HdT3+zSc
irMd39J9Er5I6JArcv8iKVb3klbDZ1BUziXXs+GmRHR3I2lDf982UNCFnQN2SApR+55tjfK9nOBT
W0wdZAV3OsVmTy7guY3YMdNoHpzs3u7vRXxWhQhQmrN6W4Y2l5X1POKF1pb26eTW9wF+g3r7mZGc
+l4UAXIQuWbcp54R3YSDfWqaKX1ojfhTK8f+K3hk9It1BcZrZ/Bfq7hp9uTax73w0jxQu9QInZPw
5nr1nNZ59+CHtva5/V6XqX+jBrm8LXpk5KLUrLY1uNVDHVHkRNMCGiSnQB1kFxnWH6fJfKoj+6a6
HwI+nOqpUuzjkfSBbzx5gDA/m/x5z45OG+/g+J81Pm2PXpKfxEgyev0+8scnMYqmDArUrP8pRhV/
NPDtsKTcWgafpwruIHugRidWjZpJ23t0pmwjU9LuR09+O+jS0ZJ6/34188BfnBLP/ySCVnuit8ou
GKkUXzlyP5I3pQdaYA0WIeQj2OvAY9a/X87r2DAalaJ8Ag+/D/tm/GpPpredGpqakdCWL7JKuove
6a0N1wv49ypww1kFRRwQrXs7SzTD5uud8RtugWkXXuX9LMlTZzd0AEquHCJYePtW8j94Afsgv2L2
iP7Nuddl1bpGGLOeaNxrARWTYBmn7ARd2Nsh4lHhlMwHcbY61rjVcRX3L0LW5Sca4uONWH+dJ4Zr
zHqlfxFytdQ6929f5d9ebX0Fa8jV8rU/N+Zdua+utC6zvpirZdaQ/+79+Ntl/vlKYpp4lUo3lvs2
CJ/WP0HY1+HfXuJvQ1bH1Rvx3y+1/hlXS61v2H91tatX8F/N/ef35W+X+udXCr1DxdOhlrsQhPBo
F85fQ3H4h/EHF6UoZmWJ/TZrGbc68oNilWW8TPgw7S+vIIxiqY+zhPUv49errjEydedpt3o+rvR/
vT6bGbbevR7xdL5ecVl1uc563Y/W/+t1lyt+/EvE1RswEEbZd/v1quururKtw+sX+rdThOPDS1+X
EJ5k/pdf2YTjX9j+Rch/vxQ99e12ROFno0djfdcOgbWr6Ih3xTDoZsoAPavp3MFLjxZCm6XtbSW7
ztVDUiPqV1cOT5SzWwQOo09PHM0rZ0DqFfLGaDZthdtH3lJPnAs9vyDohKmbnOS2dHgKLNRCPaij
Zm11ikouuD+XMgOtl7Nc2yLmJnTdhJobmD0oPcWpMUyx5K4ab6r1NnE1rVJwnqdFsBzXyXcvrKWj
DuWzm6VpfKAmRT5KTvMnujJv9DJr7iBbyp4ksi9nw2kehE9ElXxz945ZDVtg4dmTCFNjpMQCki0n
EaJ6Mo9IGY+mrCoCkiKnh0uPlM260L+8ump3D5aheiRR/+LKzgjzkur98DONDFxm95eJTqxxY8L9
cRFjxCYDd0icN/fq0N9DTF0iJB8Iyfu3aWKuOIg4530Vo4yDfa4D3lUKEC1aFVEFEKfiQJYQktJ1
/CEotu0L3Zfj4cMcOk//CP9ghVwxsd1BQ2ZYquHwR/rNvOuU0LoTZwnaFV2XtZcrOw9E4ZbnUz5D
VxOGJjh3sQ9bwx9riAhxKNjewgJldofVJs6CxOpugEH+dmUXixS1fVsVk3kSTmGykn6fymN/LOm3
p2eSOiFCTgZvkeVmZuUsduEUdnG2HmivM2/FcBIEeOLUppjiVdHbXDENVXBvG2pVg+ZZOuxpAejc
MJpUZwO/Xv2wKRWSJIgaSXxqaaEmbWcO+8jJm4fel5uHSimsk9XZL8K02qHfejHSxmavQag4pLQj
700kad1xnilsyzXESqtRXMe2/HG5jnDIxfQlzav6IGC64gyap8c3vO4VdBcSPqfYLL7lXGB2BXoX
Wli6HZqtAy9nQA33JDealsBrXqb1SSolk3NPkqs/nTeKVqGcPYd7TdUNt42imhu/Rou7jrQ37HQs
tY5NdgN09HrQihqyTrL5wvQh5Bp5Lfx+ZAPH/hCqSV4vpgsgNvQFmxCef4TTyFnrGkDpOrHN22Bu
ikAhUv6W5rADzUoaa0RgKgqkwX3qqserpp84pfl8L4zWrBYK/tUgAbLN33uD4DS6RVWbytGcAeSb
8hRSRYW48g8iPAjZU3Tlmm4hzSsEn/Qc11ANW+Joteh3sJ7UUMcV9ePMULAPmyraBlC9By6dghnt
ICkSzJ5TPRb9WD0KmzLbWkDdSA6Ro92LsXBfrTPI0X3dev6xM+v+3MlGd3Z6KsQbMY5gob+11bu8
zYdsuzhIPtEPMFjtjwBxGwr3agf/sl9s1xXaLHpb68oWzOt56t2V2ZRD6SCpw2P7rhL64XflTUW0
8iaXHILy4Rdm+dmhBHi7xIjxh5nLj0zvhbLr0/TkgvCDH1eiYpom4WsPLuyQzWJz4pC8n41CVG4d
C3fXx8uMK7sYsoPuDnT+f6n71p42JD5BTaHyvUn1ULqsh8yr34a632xa2kTOwinsy9wONI7rT9W0
W6eRVfe2XVEq7sJ2qwM4BAbVQwaoa2FIE7BS7iSr/qqNbeqfmszqz1mUsTEN6/IYTUl5jLXElp96
g9yBPNiZK2KqOTAWiITRoTO6pepGHvJOmOxAzV0eRnvoQWpFTl1HNeErHqzphp855R4wq3ovzlJ0
QNUpbC+rXUW67ZyqBtxFhDoyTbUbZSiMg8XLBuKHcT2Q1uMvoet7G0rOXBmY3aHuQFX5fjVhq+dL
DrlESYarrS8gqLL63NX6crUP9iwp6Y5BF6+f1OOUhOWBPLX87LQpRJWSZ/5SkfMI2rT/YTdZ71aA
+h+899hQs6ar2N76UnGZpIRP2VcoAbQ15GiJU5NOyvwbDb6mfnGXZkhGkk6HN1sOsCofShR25hnL
ZLFOH8xJvTKwN/XsqeAxU7ZiRXMIbkTI9ZR5baC1IazvzBDe3Ci3iWpZg3lPz3q2s2uIhvnXmb/M
AJyIEpffAzOC18Ook/uyitH+Rcxwb4BzeRGxgq7lz7FyNxmUaWh9kNRK2lgKP0kCM1CjegAYJmY4
txHLGrxqwivQBsJr2TQ6CK+Ym7fUIWVH053K9VjH1amTb6pZ5YB8PRn4kv6pdSi85axEJbxpjqpM
pdPQVCuw/DrtRvcSgDoUU+/F2epYbcHspYNDOZgRaAURJw49bMyLA+zGr4kK39T3FFHXCeISVyuJ
S4ywncAIzcIieL12Mr8ouq/qS0lbk2bpxc4caccLzSH6Cg4KORj5q88bQLEwhGq4b5WvpaHQZFWM
z2Peg8+TkKEvO1/5amWyRfFT9i5+MskIIPKBnaeLVbMmq44D+d5/t6o3qHBjSBL6Pjw8Ho3eNg6K
14HMpj9rA39Ydw7V0H8Niunol2T7GzuaXvIyd4eZGA38XH6ntshG+XMUoEWenU00ZoTXidWSP4Ul
hVcsCSqvPwtvqMsflszGjEIxa9hN/ouSQkKFwcnpoLfaJxnC8WNrB+YesSvzszSFd+J3eI1IaPw8
FqFl7IPagHRZh52q31STUR7Ec/IUhdqtbmXu1bMyoEqewCdZ1m6N6M37ZhOesK4+eMaBn5/N8qhO
wedGy+vnWAkDtDMSWHT0+tTIvdTfvQ8pivoXcZgy6wg4uriYEnp2LJTf1IodPomDQ4NHEdOLJ0Zw
W6iXUm9utU5HACYd0+GQtn3HTZYJE9//JytNGnfW3zrkUNEhEtPIp6JprYsIGVWvvzPt6bBOUM0p
vuEOCqpeTPDk3HAb6NOXmOW6U3xf5HmwLKJB73gfjBQ+xauwaMNHtt0zNiJWHOiaTrb0NvV7fV5+
kuzCHVBFeJaSrRzB7Zq3df88+pXqhj3Ct8I20HF7pivqlzPzvQpTmetQBaXyxZpNPd3p+7gyeYqc
hwWbvifN+CJ8IlyPwJE6KZCdRvb005h6X+EO6W8d3+9vR2+gC12cigO3d0lC1+I94DqqfPeIGDH0
8sYvN2IM1Vm4U42pW9ZcY9I8Gj13nS3WNarx7XUsS4hxkVovcl/5h6sQs5b5RfWdT4FRoaTSOvrJ
7qSQ3sFJ5lQc1rHwi0jhtqDKeosUY3ONXFwilILE6Co+PCMiSKwhztZLok0gae5fXk1EskcNYB2k
M1FW6+HegmBwGw1KvBPDzgmwddpw39mTtenhoNhfObw++RVQbzle2/PhFBSpcltlVWIip8Iig/2s
jkV/56t+Q3NSau0ddpaPkNpXG6+a+qMYikPc2k+y3kVnMSqjSHlsjWGbISB0n88jR/f9R4CZ65QS
Fo5L2xo33lhPoeu0DSwDTvpdAf4dunC8THxFVMj+xPT5woMe9Ps6TOlTKiuX9p7+sbLk4BkgAH2V
3rM4aJHZ0EFkeKdkttk1jarTJCHuMg+p1rf3ma+eSt15m6B2tDAYCA0KE1C0dGdNHbSxczy9t9m5
y63f13iggbR3majbzQFlV46u3wXjjRhOTdHSjGaGrhhKdqI9ZcXnNE7ergYrUkn60rSOWtLEdN3k
Gkkbe9Ytg0s04i+L/C0U6yiWzbYwN2giXsf6UQMoB1c/Ad4cIKLEUBy00Izoo8n97ZVjHaLdou8D
w6RH8LOm2OjkjJqPVIpNsWmAx96g8XHb9PW0pwoPdb0dBo9yaG+isUj/wyvm6kjyiNhEs/1nMR9w
//V8ERFATrtErFd4v75wrmvQFAyXL03oDlT/eyOAwyuukNDbmIB3LrbU7EBm+BAJGP3Pqon8UzT3
WG9EdGuGljsG2vAgDg2sqZfCq6G1b8aHzATkkUZeehCvCYppJBmM6ryMbMpotWQMm1i8He9e8erS
v/AmpMQ+zG3nuf381mVybNxQq/ZBOCVAb+KiOtEuCLcUDbBPQ+Am4Vzwny25HDknc8h+F64lqPLa
XVLa4W6d4/d5shk7/20d4YDM+P9xnfXaw//+etpukl3NgKGsTAztnNfqoYtU49h4Gs9bSddp57Fk
GR69Eu2cmFp0GoAAIwupnYWpF94lRoSXgHJ2SuOAJZmniEixthhKA+oR29KH8KmJy3EnjMK9XFGE
D4CQdoCvqk1oh/HbXboY6fPZFLo23qCJsUP9LtRdkhr6KSxTg9Zt7vmNz08eEhOMHXF/F35yOaO9
K8qmuXl7rvGG8EiWT7rjC+Lf221i74e80eA6/sMmzw7070DmVOpiz2DeQSx5DkHB/EunGsVRzBcm
MUHh47PlkwItyjxfOPoutc+mOkr7KB3Ac/TFmV6J8jwpRnH+q6FwiJARVmuzmoDW/u+xYqUk9L9b
JoxolflcSJrkijOdppXlLJttRSIh/vfu/ec49GAluoJJZtrJ7oobSwxV2nilLKRhdn6OEyZxqILO
/yDDndBakHgatG2pf1EsH/AZ9WVdT+lxHnSNBuboWZvNXtrGp5G9tCuGRgn0Ho4kiQbmKX9VFZLw
ZIEgHJ2DeaJf1ph4pnmIrODZB6z0yiHma6vzHIPChZmi93bIC+up9kyUy9Yh4JBj50NocpBqZ/H6
kJU9RqZunKEIHx4maFKMUWtvIUEbHzydQx1KsGCXobq1uoKb1xCZ8Xmy3yaIWeJga8kyVYzE/MGI
o51FK822sMuEXGc7HnIl1B4LgFa7tiBPphsGknqzzZP0xi1ys15ChGNkgQ3MbNmpUMffWt9QTqSG
tUdITU9yFMgXpW3s0M1fR7Bij83sGttGuijmcNNolhMipJ2Op1hSf18idcBadKfruSuuub6YxIfr
O6ItpqCH/VbYk8Zp3BKJj8Oy1PpihFu8wMhKlheyLpe/Kk5sHbNI9SFMYGOnzTtLO5S6G1r9wW1J
bOk3q1EZJ/puxX5RhNPzTSSk9UvMusTqWG3rMqj9RJuJ7yla98NnUmivACqllyYfjUPe6sVNk1bJ
C0x+P1QaH3/+OWAIEbyofNIyM7HGMMrgZDSIvAQZoByY2tYs049DfR6KYOEVwetQeK/m5ibt6Q09
1m7fGtoljekHGjz7C/2tinfyFejSAfHA8lUV0kiaJtIv5Ha1i4iuh2YbV1p/mze/J7mhnwIonm5B
kvKvKiV0KkGG5hUkYljRMR9uSQkJ7ziHiDNxqGpAUovnemyGjXYyu59Impngouc4sZwYk0RqgUKX
p2j0oWv34y4FBs1Bm5RAuhlKEvYTvyNuZ5SZ/XuS6Okt3cAFqc8wTW9rOqLc2PIUV0yq7cTZhW0b
8myVWZJ+QasZ1Ho/ggCcFdLnIaxR470TeC0i5M6b15C76nFCGuACAO+VXWf+pU2jaaPkoffatrQj
KV0+vnplaGycps5ePQvZwTz3HVQUamkjGWB2Ww1EE2UD56SgTrvgtPUo8pahIqgeYKv5MFy9Alf3
b+cmiR+6Vs+WvJnRn1pLe4xWhQrPCo51MWe2E8pndLGP1Axve7/cCdtAy+W0XdzzlLTLlV01r6AD
6No5ilrt7EoqbqBPsXcxsN2vahx9roEYPMpdqd73aZlshD1LO32byrSRO3NTL/BnHs2UL95UNife
gBqlkjT+Crqt3tS+493RCzg9FVLzKOy+mpb7xNMNEmNcJKybfavTTtTAs/kaftOCaPjVTz5yBdzW
HruimW5QPylvZD31n9gO0kNvZuav8JvawH8iIqE3Gx/NCFqYtydr+CZBPqHpuIXCIgED9S4/L4xA
DZLdOFrJhW486z4rJcmVfINfs/czPyNVKmzh+9nqXc6iIb+0GeRYoW8+Bjy9HvksanfiAIhdvzMi
D9VGlAM3Vw4xHCPvsShS+yhi1wh43smEGfScdon/BLlf9qxUSbTzZNr+8xrgWCQVhWt0VvKzGSJ3
0sfhm4+62G6q4o8R9Vwi+ccIwROVRKGbhgFqor4E4CODavMAu03Kt0iSg3tv3nDUgWNtDRlOsEVE
ORCbE2vehgi/54NvkELj1oEztN06s0N4ncTmS5NUl1EqKkAh857mw7R5bWrAw21dXZpZalftSPhq
pVM8jTQmHntbUvfDVEifyWAtERqgn006QjxkRkCiMurDysy3jlTcd0rPyi3Mus0TPIrjHdznN1rG
y3blfMz3xqj2WxErDpqcfIfCTrkVo7INJzCV3Q187vUDm0u3myrKkh5ibkIot6nJw+Ua2ZGpbsZP
lpptBQQaelS2w8ipbAXK2VYtZWObpnwBoOgmgdJJz6E3jjtY93MTpAy0uOIQmLJ8koz5QK95yl2E
U3prdRVIQfsj5d5IpWD2iPAZ0/53p5mPCGQFHBbcazkOj+F8v4bsy6CGkxhs6wEuZL9NXpPtV0nP
ib5b1P1KtAJH60bYr1U/RUgWacNtMgb6ZoKFYysChWNdSpz5cX2I3pe6Covte8lR0jo8QLmiRtsm
NbZNY2YPRpGw0dTj6FCpTbKt1ZCdppwAnG9ldEb16kdfpM5e7eQJKQILBepZtlrYGqeb3EEa6kfh
+FubPM8F4Qc0dY0RU5Kq7t12HJStKDyuBNFL2fJDHTNAvWjv9f0nUbVc3At39H+eL+VNXUOSbuGc
bvPW3Hd5+8kOt5Bfbgx1SC792HXBLpaAelrZfwzjGWWc9WTokq45iNF7aDNjkav58G4XK4qRsIuI
93hh12eBpPd4cUkR6nwzSwiYipm1WhzywjN3dVdNm9Umzmb+zIuaO9DYihjDhpcQvP7bvMbuAQWJ
yD4ukdLqY2uXl/HHmHXFBuK1A9WoXygfmKeyNO6W90MMYb0CFs0bsP5FVNmWMGGyM4sqwPvUZSg8
VzYyvt89vyo3itrLu7rhzibYBYpa+0VDfXfv01pMD6uyERwEtV+mZ12HJ1REiUmW38G+MFOZ/+ek
po4vb6USJVRQ+tYz4G5FPKIhhTzzJi7M4SLGPvI4+26klChs0hzzMRDU9Y67lbXMFm5ywgqVRfJv
9F5rEA9Fv+lU3o5SNmoP4jA1nbW1+trfrbYKeB0lRNnfpJmssy1Gqr2fhcPEgWw1fKsVOe9s8GBw
nHXGAzPWEKP+JgI+mNtO2UNnm7rCtq5BTo6+p9qyljWEw8wU56L6PGrOl2rfr0cXULKfJr2/dvDM
8ZPSa3dcFy8dvgaF3vLhc9QbGJSghJmFXCE1rB41NQdnben3dYbAK+KQ1eMcIEwiQBwi66NJhM4T
aVY2lol/Xmtd/s9rjXnzxQkj5WSrwcYyjTeJyUjJUbxXvPZN16bJIUVSJ0c/tnLSPHVd6jx0aTDn
qNCS6X30VT2Z6GVM4opafKa8RVvAcR5ytjLX0ev1xAx5Xl/YRn1wHgbWF6O2UF7DNHgd4tB6HHoe
98pYC45iKKA7zmTdgkKrLwLDk0aO/xgpt2IgggKY6cEy6i/hjPsRdqK9Q9zRNVUZgMHcFum8rVLz
zREzRAwI5LdLrUvNl7JI4iK7zYtRmjx49CpwfvMaMsirc89lUmeubMletvflgCYL+vQfgrS7q6Zk
vBUmcShgdTqgh61C5kgYmUe45CPiZIPmgViyylM56JGFkjCy2zdiKxGLnzhxKg5wOHrbRlGUjdim
CJvYloiz1bbOuLKJBXSqfhvZzttdAACUliGtX7jBFtIwwKLWsZITlBlmOjHgrm+EYflY7QxDhSKz
Q1xwL4Gf3FdzgXSKi3QPzCDel3M1dfWOvvpzUOigoaQXuuCUrN1Vm7wYCm9ByXHxrm3yop2eKm2w
zL1yLEvN3njik4y2IdktUERoGn2eCpi6PAVGf7tTjM9eq35DkCm7F862UTeQ5KkvZVo5T6MaHIQ5
SBHi03pwuIMamp+HXK6PmVzEW+E1/Fra+U5EHW2+gIf28XKBZcnBuroAxcQPFwjt2t5DZUrXKzCX
5mwEscuQtIsYpgYNfaOiukncnSDwtM+tN4bb2gjDHyVAjkmF/xQhOH3fq7kJqUUefxqk6lEE0EBp
QXbha/frTOQBgx+lwibY8fQvyZQae8Rd+FgZsNYnQwo/zNyz0s3NLutB2DKEV6C3zQ6r3Qmrfl/S
KEmeC3Gwq6liKIlmynkuOF30ot4XHp+ikA+T0fpVsWlnfQpxMPOWRJU4rSJasJr5sLqFbZz8YDv1
JIKE43qJZZ2iolBMFnqrqRU8iu+Hvu3qU1fQuvRu8ulGOmsDRHvbP06BHHZT/SEmb8LhEDfOj84f
8ju4ktVLJe3FAGpoZJ7NWblZ2Mv0IOzCIs6aeU4f1+qFZ5vV7CMoCacdRdY/LfphvdX+p0V9BLG6
rA5ty1VBTs17CrEBMTzbPAxD/G3ZoojCyXy42n8AFP6C6Bf9tLOT/jJ1H0YD2eI/x1rzamUQflt2
QMK77Ge6st/S0GTfRlpaktLJquc6AcAnSxNglLS04BEurZfRBJkOYc3vSNjZnxTun+TwFO88RVV1
q2o0QqJfpD3znvebQGrkX1JzL3S+5jlGqb7N8RTJO9d+iDR3nI87pR/dMc3ZFZPR/tZwf950kLjc
V3UHnYfss/sK0ulbbcH9AF/k6CY1XI5WP+ZbKirRPa3Hw9G0R+mgWnX+aCtOyc4HHJbmQLc8k4eN
Yf8wdLX65WqS0lQSbKt6/thU8B7Yo2od9d4ZU1QneIAEH1RZ+9jItM9xNdwlo538jLUYJCVPb0/w
a1ZgTIkIJFn7XPXdncif/VXE+xp/GwGIzXYzUMBbu40/wUuRPohGh3YnU936bIx1BQAseBENFXkg
m6cBjq2lzSEtNFo9UcPYawPsVS18u4dCyzo3z3XUtudOiCgLl0XF/GYrFh3plhSLih4KgJ3Wsmir
jO0uQrSE1mIeU2Srf/DlMjujbcAOBHGyZShE6gVvrIKJ3AkMK/PjjrDPpiqSs7NY4n0dYULQ07Ui
SeFthr7fpOkR4BUkH/55MtX4vp6F9NogyH62AR1TjeN8GyfZ2yZstJYIo5G7TUCTjkOn3d6sIwBU
7/lU6ADq+7xIFBzIyI0if7oaDXiwkbmU2LqI2RRtyo0K58P8g+z/D2tfthy3riz7RYwgwfm151lD
S5atF4btZROcB5AEwa+/iaKslr28944bcV4YRFUBraG7CVRlZXqrapyQXlNFcVfU4BIlXfO+SUcA
qv7taD0DZwntiJFRm2dkQ4h3sXbEae2cmA0e4vOIVFVRCVNc3/I70vaLzYgCNendraJBmV+77AVK
ocV3ZPrMZRKq6WIB33RCAzsowt4CyiFZt7kBPJ+RBlvV9RvX7PyjpyLXXyFdkm1KECkCZQSNeXIn
BvOPCX4f0A9BrzJH690+Z2hip98MMOu1DfT/Sz+C6eNmBzfO2skz/vKXeE/bWRJWQDYKcJFVoPfI
sxafUp2TpLEZxO0CZWMXgnbIXYS1NS4cr+ggGdvYLwKVl7ZDEhLJgQtv+3pBLJvgWQGllQG+Qxo6
nvPfJzWWA3Beqc5IUlWgv9UXAzyVgBdCP6Obftm0I4VMGRRhJGBPprdWYDeuraA5pUKpB64v5eiu
RV2B3V2P6ALAv5MIbDq1JSx6865HrZhGoHQEHweQfZBEjo83Uzq2xVEO5hcy0cXrw2ofmKybZ4qk
5fuydX9Aoqc/gvsTMkb9mA0QB636JYjQXdSYZI18uzaShyLpbg6nsRMXP8rcNIGXycYTjkzWupkG
uSCspSXRfYN9OTw0phi6owtY0sBbkJ1uZtD3AsBZ9/3bhFZAYruZzLuM+ZAyMrrQx3eywfCX69to
rZo4WKWZrZ7EwJFHdcMHZgLLxcca7KGeZRzJOUnTREMlhNbJG4D+aQfR6mhJ3gCPmrOn/K/oLFZP
Lrigr5ADqNq27ZdVa9w1EtxiFFm56M5uVGnuaR3W4qMjXKnW5GWilwcL/a5gw8RPBBxHep+y+kDL
UgSQkCDsM5pHGiUliChx5GxOtBpyVj1I7BsFGi0PeqMO9PBca8AxbOLsOUIzKwoeCWiioES6k3gj
723Q6J7RlY2v5jaunxqQYyxMCWW2Cn+0CAmfGHJBYmXG6bjr4xKAC51TxXHaWiYJb8CKh2HBKm4v
gGbIzngoga+ldtBsYzj+Ku1Sa5lHxW+B3IcIQNQUG7NsoAKsS3CGLsFFujSXIwcUDmN3IRM5PQEC
GzN05IYiyOH1IHKi+WS7LWK5PTC6RX8huykMCUkaaGahX986tX1T7moePUST4YD6iyit4oKByMoC
R+oUpd8LPMtBrqI9XIS4hRZMtvGgHbwgI7ibEU63cyioK8t136MsBXnqVRi+8KpTd7cUgDIctAVE
ibGjxAE5EuGMEMIW7QpfsPY9OXImUPOurBcQZOQHv6pKfPGFbOsUfXipO+gaFG4CQYVompZm66cv
nQyqhT8V0dcmaC5SIiG/GKfXGgc+/FWrDh0kQ/Mjc4pPrszK197Avxb9y+oZ54FixctcPPRDhYSA
41rngI/TTsV+f2jMUEKVl/3rlavR+fjKrn5lg9eXWlXIs1T5K4r2H1956LNPaV2Yy7R0hrspKTcg
MQMb9+QYW6dSxldb4n0e9hkDGXYbrEHxH57Q8z8cUEe3trZMzfsMhGZLXzT1Z1f0Lxq0jfk/QW2E
SueUfTUsw3yJBz9bMXzo7+M8Mrbo304PSZaK89il09oNp+rJ5xEIo7ljfYOQxtuPYeHHMKI4/tbb
SAL+8WOoKfzXj5E4QfXbj9FiY3O2sU9e9iM+z42EfAWKEMUTqGCrB7vD14oeOaGJC7B8pa/KC5mw
2xKrUNj9loY0nU/AKtGws8d5Ovq6fbHUU9EYgB5zkCL7k5OsBpu7EIi3igcctQBM6Nwr9ATc6xDr
JAxEkI5ka+NYo3411xVIjq9AGBUPXvQ2HZJgqCcmLrIJTm+e+s55uwh9lwH+7hkD0KV65CXDhNxK
biNxqj0g54Fqj2XuTbBUrkjXwbGQXUAJZDqBDRYcSuZ3MkNdFFIxOop0aiiqnJQ61Y35gH1LtEzq
GnyYSjrtadAsK3Rh3TBgfwwy6AT0j/ubA9IIiDbfo9XYrqsu2kGus1/ayJ/tqXiXZ+C+AsNEADJU
4KzJC87rcE+Fv4JNkOMNQC/rRdF6Bg5MkvNFFMlgWyVWa69Izt3SRmgqBFuSeCexeLojLwOL26LT
3qYDdqaXHVTXQRJ2N3H7iRFLrR4pz3wiClvy6dHNpyPN98jf50FgeI6s7dZGIxlgYZF01TrrwKFE
W8B5N0jGMamhE6I3i1Qqp8sc7XQ2unxRmr9dQmWotaqx+5Xc26WOYQOkkKhXALtWdR5mLyppa7T6
wU7ctFkSgsmiyWd7oDTDWBCpV22/xVvM+YHtm8R3GHIvo2Zsp0uXMXSLyD5Bug22mzfWcYXfTQA7
0GmxzAt+iS08uLpOotNC+ePnMIzi1WgX7EDVHb+6nyYlXv6Ikn6qa4uHHCf4BwP/tN72ULgIEt9Z
BSVHgVMLs0pbjA+Nwr+UyhoDw5mNymujbfgPuWPaV7DsrA08b6CZ4vYnI8d5jZRqWG5hO8c4moi0
jg1kX0pA07k4krfL3YMCbcVjHHOH1iDzAGnREy+wBi1pIw8GPFJWLApeZVCw6vm1Vk0D+h0AlRo7
4dcKxP0gawmW0wj22WVjD9A0jCJ/0zjemzfDsZqmkulv83UEOX002K1daNKgd6D1u1r/KmImMPcr
pznhVxEzZ7np8vZE3klXxsmL6jiCOfjNb176NNGQ++zj3L8F02cN32rZSR7LxB+XpRcaT0as/nWn
RvZmk+93f8QZKbTcR9GOW1Fm9pGPAUh39JsWOIhHVY/q6g6dfax7lUPVEG/OFnTfNk4vH+z0Zo5+
xcsUXKDTUEnPXNeejwQRSEyOk+DsqFjnrSAJby/IdnP8bYhcAmsWNO/mtsvJW3UcCtl/OCy9fo4n
7qoLbEh8GRa/o0tR5U/oX/WBePxlojvwuoVLcMrn64r0MslYpwK0KV4ACrTfoxMOsHvufbuZbRUn
t1co/OrtFXwX2C3NGhcuWczzNc24BXtGcY1lsTcMsGyieyldNMWYbjqofEJLLmD7bjKbi6krvQYv
wqPZA2KgK7140opHgZwTZBYa6LbqCHIUwtlb6CGbJ6G9uF8JiJspa4oukCPtFkYe1l+6GuVIlxX8
WERD/QI9stneKqgUQZDIWTdZ23ypsVe1rKp6tMsIbEWFAtJY2wc9HR1Q8W16A8nVa+z1nyByUa2g
vZddpYl0C92RTWqb0ja6+7+JMyqkF0oTXNPjyK1laE+g29ffaO52GlT32WFcHZUJzDJZs7ywlqPE
N0rNbehXrPsJJNghRHgMEORtWpFaWxK6mHz74lqV+ZgVY3afCPYPmSkqSAJzWzqO+qyjzNDf2gXw
MJXhXLHXLI+Wiy8B1OPdK9kqzlcjmhwfbNd2rymEmlc+UNdbiqAJjkK6UwvAXsmmJwwe2FvnPEDA
4gQgvmwN1m7+Arh0u4+Glq25Tn35sLud+9Fe4Vj0quP/ZpdTDvXZJlrwkfeXrJTBJmNDta5KXjyD
xtDeQZcyXPKoK54lb9G07Mf+wggxTKcISYka9JgUbNng8xkKeSFnVqfTYwYSshhbJwmdrVURV+yJ
9TJ5kH4nd0PmBSbScF53qPGwzBfSiqO9Y28tV4jhH3IYFeiujgUbu8McDtk+6M1AhAroqQYsLFM9
Xpyk6l+6lTc68sU0RAfBqTFf0DCue80waUAGVnuhSlpDXAGtLDQsRiiYxa68ojIdPgS9dyYz/rpg
KIoBcq+zFksGUEErIASzI69vqdfIUd0my3G+uz1ukR3J1SJBhgRaAB8ew/S0vT18o3Gtm3o/BJCP
kwILnBNkXuZnNU1kyEEnIEM6OWB3xxnSkptBV9mKfuwekynadD2P78jUmwH0jnn7D/nIdJt0s/0+
qRun5mj18h+K//+dlPRAi4HtAT9aLwLkSf3xLkxjQD1qIe3mm2rjo5Fit3kto656KrPop6V3XY3f
JosAm8kz6ATteej9PiTvLRgZK3G+DWWGjjMrj5tVaOwjR3cWj3Yw3WMUU5/x8NeR7ZflQuZe8whI
CFu6BWcPAbPUBrLS7QlEcMNBCojlhH4g7pBftlcGABPPUwMhDVU17beg4XthAW+7qADnBj8BhEIL
+xuUd/hnj/lsmaHcNi85GJr20S/flpQTAEu9dN+WREv5KcZ7N+mE/GxUbAA1I+4UevAW0DmQn0uB
16Q7qW1/javsCTSxIQhLl2NX8A1pg0VIq5w9HxQXDYiT1zRs+xZC4VDkJKUw0gyrC+af3+0kLeYh
gYGHcZZiL3gOSsgGL3DjRHj+LCDVMd98dP2XGBOAn8MwJfYm7u1+xSc/2idhqD77kLPuZVV/ElaV
nnMwRC9G6Hp8prAkyYw9OIKhs+n4i5oN4S7NWLTlaFZcoTHZWSeyxv+6zqd+ZVc5dD9orDqnB62I
46xHiApBF9Sb1rbpb4Fl+idyVbwn3nqArro7unu330xkn1xrjieKezK5GjAywo6narwnO5nI+T/t
f6yP9/iHn+f39ennDAnR8b62ZO4mRFfbxjI8B2/IX5cBRLaK9Xd9mYH3vZEBShdl+q21/ShbA9uO
/E/bg2RET5hj7CmF0EvqQxUmxbf0v5e6Wd6Xm6enoPT1xgIK4VoNwalc/S4S9TK0gnxDNtJO6MF8
epG5ubAHBl5sPEptJ7b2KI2aM25MBrmzcEXQn32wzD8njf32AE7rt7AZRqbDwq7qz2AN8Z6zX2FT
N/5rtd/DaHoVxfgXe3j32xMOxlBguutqF5r0duM/JCJxHoD2lOgfxhu9Mk95B2YLihSO3e08zw7A
lchwKNHx7ZSA6pC34LqlGGW43qIVQNMx1FjmGP0KYF92P7yCuZrDcxlNJ9BG3FM0LTuG+N6y5+KQ
KcbD6AO14kRGscuhg/nJrFGSiPwoPtMQVH/btuiSqwFFumuh7JXSPa5ZbjN0PYlqQcNpsuwdyJjN
2ZuPHECYsSx35KUlOQQ3zjTUS6ocnHy0ZAl6nbyPu7MbR6BFMUIkK/iSUd5EX0RbACYOObgT5VL6
uJ6giZfEGxpaGZdHZkKzaGh4+RSjbnR18jmVQgFtA8rn23QhGnMZ+v3a6myoFMZp+DA2aFVjWi20
lgNoJ/wOQON+APvDvyNk0B3bEY/6PyKAnEJaXJc8/rKGj/P7akxs6MNjz1KwNZA4SKl4toPrpGn3
h9TYEJH+bJv9INUHyX7TggXWLQ1r6zYOqhIMrKaogzUnn4YomcxDQtgQpoZLdzbdMDXvkwitQ1Hv
JhpR6PtEhnaEE4/RSp2y6q7PsyPkB/0roMH+1WfsE9q42jNIYn1IljfBGvntcU3OzjfCs0LKqtNO
MpVlfqn8nIGVFrOzxE3XaKlvNzQ9MIWFk2j7bZ6tJ0FKYwt4f3JPJjMYsKkC8fOWfoJxCPojhx7w
gry0BkMNrjTZ8EAmWRvoIJJ+tqMfAerazcFlngkAyK+fCKQ/UP0yHsnSmQVUn6ZvUZoMe0rACRDk
bqemr+cEnkzs7oIH7QM56U2GaixE31P+QG8wnnVo+/h9uijqesU9BvrmMgv2CZ4DwO4G+y5siieX
peVTgX2SPWbjXdzYeI+7zFm6jIsdOYGQnnY2iBKWNOF9Or6vCpC4Kn8deFV6se0rgSYYHkIrQHon
sO+A7z5rUFRu5Zh8Aw3uV6+Hvg+IRsJ9waHG6Oe59YqJ5KeJqjaClZsCNFOuDDNle1dD8C2jUTuU
xS0NvRAPqAu7i6hu800A1gIJGaTPfZbYYDvNUcHItZKUlnLRdiBr2Qf77/GoGZ5Z2PJ+j9blERDW
DEgFnfn7IwdY+0m9tBMUNG6OD8nCljKBvgSrZpngO3wYKnBpyOgBKl7Rg2ehyoLtcbgdIGP7AI4A
5Pw9tH7JIDxRBItS637sv07KddNlHnJP04f/iHzppUtXswO3ekmKpTVoSbdpodmnX6EZGJK3PdS7
owFNb/pkh+8lDzJ+cbenYcvMFQcr7HOCkwe2Lf8Oo0fF4EJBOyy6v4Y1ejUCMr+H6XPMvBrZ6UWN
3hG3F6XV+gGMykMmAZyAMNm2m7LsCF2w/FhYhrNVQCHccVkBxl5ZwbWPkLpumFt9YQn/knBZ/2hS
6N1l/sgX9ggIdMurH33YfFEGL78UTZlCGifzr4rhw1wbPL+DQMXbqzTW+PFVPCdJ16iDtaA/fm1s
8401BkrT8gjMFnHEfDBDG3KmlfmbjSZpCo4gtiCxEQbrHLm3K0RiqoOLkg2EeVznSrZYfO6kMzxK
C4+D0IXscDuBC+sWD+krQBqFiV1qa7UP8+Vl6CaIllbOvatG72DrzaoH7MbGylSKMvYk7lBsH4F2
/d04i8eT0daR6do5jCII/qky82SC5eR243vWbAl/3fwWU6Wh+pR0zSvtkWm3TBtlNUBsXkTmnuwy
DO64HQD7kE9f+hiyA7f0LqWBtd1hEDt3vHhDnQdKfqpjKFVAKsJaJagzQnIunS52JMwlBbjhp6xr
nCUv0azeijhfismMN1PiOhcDiNv5YoWMn0LhrIciQnqLHBQiIbe0LPEh25BtQP/fynSTGMJ0vbgb
JOhCOjcbN1Up8PdrKgMJSKEO2DSqz2DP9SFR6RqHXg8Z2zTh6L/UIK85ugHU+7jWjraKyV/2AhT+
k2+UYMKqf9TKNl71TZDVbzcW+HEzAUEQ10J1sbRy61MTdN2K98K5kxa0BbI2KQ4oGIDRIZrCdc2g
ipBaUbnMa5DvxFqertR3fQC0N4A8GJsWin7paFrr/xxDgXRJU7CdcB19W4zuePG1LLsQxy37REfO
oeLTPTOmE8mQZSlT99pHJ0zytQzvFn04fff9t3ngQwHL/ei8tpBlWID4iF+5HQUbFQBjI0FjeGZp
mKz7RlifKqP/WlQj1MwT8OBhV/cddM/2YtSTDPZrEsC34xkNPSmYNQ3z0zSO8yTIqs6T2goJLcBN
jGjIjknjGst8kukSOafsGEcjSNrJ00Wpersl15SZSKC4xXSwRxTQSt1WWRloBE8sCK9DCyw5hREY
NIxCtI+Gk9bLqhb8VRXyznfR67UY5NdBBN0PtEz95IEbfPJzGzzMwejcZb6ZQfdJ8AP+svU5UzZb
CyfwrywVL0kUbyddP6KLrFQIbA1H3ziNcxvl4swdDxZVoD7EvLt5wNWBRp0JxflOhdOWIEHVCJ3y
oUVGb0YIafgQKFn+bhMeGChIlJqCKW58n0uoI1qP4v7jem6LPXqQdSfwb6A9xfSN1S3DMjjmE1jS
gbnRSZrSASiwcj1QlWl0tL7QpAjaTuubbUrDi2W8Njh2H5IgrHFKNo0Rf8N4NQ9HWXh3ShYpOneT
EOkCECcl+kIOMNlFC9st+fZDNHbLq1blw/kW7Pqa2Durrx/CIOSerEe3aMEF/gKCmPAsqtq1Fx3y
AfvQjl5qxqKLEji3rAC/33g2GMjmEPRcTYs0iQx8u6hiBTwRRA1u308jy2uQWa/pi6kju6N651Lm
XbGSOpg8UY4K3MIUAAimYg7+48uPVi+YbYFsEW3pmu3Q0/SIMSvRl0m3JhEf3lxklFbqANUHbIae
Qhp4H+L4YFV8RYFuYqE9yK59e88cOdvmFWxV71rItDl8UdQF5CYsy7lPsqnZuUmX70vbVXcThCCh
EZc2X0bIPfpGbPwIZLPzKua/dn4xLmlS4aXNTuYWmEfCXt3ZWHKeVJjemb4RnLLbIUfkzZMi4Nru
w1StGRT6FoXuVPB0pwJd6rFZImkVnm1HWsDV6KM9uDY46K/QegBCxrc4nJrAXCLqBnhzpHwW75PN
KpFb6KNB3hjlnDtghse7IpPNmXlQqBes8CC+AwoUM2nVoQrNBxp52kR34C3Jd72n2xP0VFqEHKUR
ZxuzBvzOj9rybZUwz7sV65FJTawgStalg4PmmDEQEt5eCrUl/DRA0OxotVGluyhNxUWAVGEdBDJZ
0yeq0h8rMymvUHJjJxq1Udidy6YH7x98dAkbU649IC7WaRW+2dC5+hBVRjB/FtFVW57ryb6jePoo
gjxerGMum/VtIRmJexuyxWdaB8lh0G8oP0WSCZQqtea/srLkp5Cpf+8OEO8WEVjryS48119arcWO
bVyOzyzl204F1pdcWlCyLlu1pbAMJfTcwsG+nQZ2+E/LTsyoF54EDRctW0SyPNgEC2yN3t6hazBa
F+7UbYiFjIYpcusfhlwPibLMbJtoffNGEkkJs/wZ47HwPEBT6CAy/JY0dDiy5ZUXoBFBe1NXc0Ty
GrhEPTRTYA+FpumnIUoGyTmru2wexkqa57g2fswroeJxSePyK41i4bqXoTM/+dM0PXel6O4M6IiR
j1s2v2/z8EK+EcjF+1bZ4AzAK4JRo3nABmsXgWDlOTEmA5gitSFfMTDr0QNhIM3r3b69qi5Zkq+e
4uTJK37WeOdtZQqsex+Vw1UWZQZarnw4eprcCbBhe5cyp4aWDvii5hB00zS26z7QKC1zBgxgYm1o
OFjAcJdZeKERTSqxQV8gQTAcaUhL+kH/4Gfpk9K0J/nQZo+GztqWNXe22GAMkLvh9X5E7/6FQlCU
4RdoUOxvE7pCmFs0AgBBoRehS18kYl4kLpphbwO6vADDRIhSdu0t0iYEmrl2HGPBDJdDZEuEK6ef
ovs6r6J7dEvmuwTyRguTYhqGNruy7i/kpQsFq0MZxt79HJS1+HJp8R6Y181CMCWZbhbvbpNur1Xq
l7FSUNiGWemu0HAFDEkYm+zo4o/zvhcoZAK0No0/PP3HROXr3kcSvO7Mbdrnw85Dt9A15u4/PJ2K
76UZonLgV88F6NL+FpC1/nOoqnoOwIN32NUKhy69Qo7D0qMPHplF4kHTvrTi+uznhv3CxGaKiuSl
bsbmMiYxcNra3JeSbzMAxzcoRtkvt0lvQ+zWU2Sypqk6zk/GkYX4jCS8Qnsf5JE+XPoIgDc+KKj8
wtHqZyvdQebdv+DAk9hjuCJLyBj2OVlVbaO8hBqe64SQdc3F2hUsfRYFtoJJF3f/VMhVGcxxfgqU
sWpfpV/cDkmNHPhsnLR7HA+x/T5YdYtmOz09gtjNPH0KzPYZJY9hnebY7bcaC+FpfIRoHTwu/f5C
I98Em8LUZWJpKQv4Du3tA/nmjWO0yzduBcSUnvo+PwzGcmOGYDBNQGGNXAAa4Qfdo5LboFXBB+SK
un0AriicBQafma+9fCJ/BG63FbPD6UgTcz2xo+aWaXxq8kQdfN1W0XRBeXH1HQ1jL8LnNBpO1gSt
bbBwgJ+xqeSJwihiMuJq2/Ugi90DfNQvA7doUPFUxtwbEOVptUgsU95bQ1BfgH0xgGZF6dSTdYX3
Z63FSX/NsOMsfAAhIDjMc+e7LwJxpIdT3ybhBTJo247jSb9sWTxswKTXrm5bPT3Bk3l3JJMETd/G
DGyApJEeFak3vkZ5vQfxjvHDcq0ThEunLwLMAksf/f534M0ydm5vDju0lwK1qSf5LvoWU7PZTyOv
7qbIKReZKvk5112pWQJ4tIQk0Dx6t7vCLcWqkMWhtMGleCOZASwUuj5G74Nd1SwP5Mjx9lpXuYMa
P4ug5Nqb6tyAIe2l/1lLq3+J2RiDIxesaGET2i8C/F+b1JLjhoLA2vo2h3mN82J9d+J8J5syeegb
m19ZYQMYn5ugr2rT5JqLqj3hG+cLOSfO6zMoqs/l6OUnW2X5Csq4EFjUw7DHE3BBt3SJjBRfYdqj
xgweH8KdWqjHW5NxcL8BEpc/OMpvLjnwo4tuCM3PvB2NVdWwck/DDBULqGPK58zSRzDgbBcczDCf
o7QZga0wg73Pg/SIrlNvie3Qos+E+DQVMT+bhgpBoAsYAIRku5VRBfGh0kMdJnSYGTf8jHwlNNHi
FsUwoLBWoLLhBxq+h1l6NYDFwI1GoIKp/YbODjBs1dXX0ENOXWfMU7OVQFr1wWUMy+qEjjhv9R6B
kgRaAFIpl56OiDpQylMENImqr3HztgZFGFCcAxcROJLxhWQ+diimracGPSBj1ViPaKW3HnMRblpk
Ke8ookhSG4iDcFwgOwWeXT/1pgW+bdSegh0bPdlCtcBcYSrNaPWaSEe2a6eSU7GsPWMzDu4XBk2t
fQY6pkWnmWHcKaqPNIRIjf3s9uJtGI8q2SRoVV6NjfB2dQnBMDqre/itd6KSyYoO8uSlIZ3Wb8FO
J6MjkjrpgqpandOBKjgth03SBgZAykV/EI4dHE2gtubqWBaBkmtEhZUmkJ1KZ60ak60CBmhe6Tbh
zzWRKYIq4Srj2PawHEA3XgzZfZjhiTZO/kMTlTABQ3AcWfB6Mw2pB0kEp5DLuMv7dOnzQqxSo8s2
87iOJ81Zntj7eWxFePg2VXmhJarCy+7V2ON8qCcDbzevn6PFFiR14yFPjkUssxN2O2+XKUgB9vlz
zKt6OBbtkew0o4tCGzSqJlHN2Bdfg82nIYJgsI9eSjsy2IJsrnbg318tS4Ci1jcaELpDGh1lVCDt
eFJcJ1e5T6MATEYld70w3Cey2Ma0B31Efy+0abDNZpHWvX+kiBIViVUroITWGq2HHRVaJUUDDima
yiEle0AzVrigIVpircv/eCXfbvr7BBCXFlX4sM9ddEpPTXHs9CUZbYx7xQtghqbiSHfkrpx+BDmx
PYK38X1OTOHkp8h6qsHn8+ct+Y12aNaQ0kq2Th5nK1uBNWlf6O6wGu+TFWtNee4BwD+7eZ6tcpPZ
x9Grfogo60+W7N8ucer0J7J5Afj1XCc/knPSET3YGpBHew8hz4gOOlA6g1etMB5uZapp8PnRVM0X
8d5Z7qDMQCYqU9HF6EBRqaNoRKE0ceLdPHGuaP1a67b872uR/f0Vb2uxX69IK7OytI/oxcbXJ76M
mgydt4TgDd6HOO6w57TD18rNi+3ExyF5URDnOWvPjmvI88hEtMej7dCxFIgdss23AQAq+9SyDmSj
S+nV6GfWF7QZgKT0hXc4QYC3S/jq2QD8PkiNl7prqm+lHbwEeCN8AxX0fAM86Xzzm8uMRv8TpDIO
2l3qmf9jif/zGEiAocsL/N1rt3fdUzN6zoKIHgqe800LndqZHcL2oexS16Z76fArf2LBUzIx++Vv
k6KAtTM7xL8njWltv8S2k5xkiebLvjDGe7p0iZ9DK3N5s0xIxN17id6QZ1yLvpqazbKsra2V4Izq
SUt9mJr3SyNqqmhecrDA1WGOOimhX0Hn9O6biFvbLAIRLNkcVCgXbeeXoAYt6/WAnvp95Iv8kzKm
bdkwgFq13bSz8GaXcfVm98HYtm+Ar/vkVjhDvttv8b/bqwb9a1S9mgtfunoFyktoMqu5WNaAtvbU
h+3TrX6WD6zZDm4wLm/1M4kSJrKwSbC5FcV6J/6Sx854JNNs58sqQkcZ1dwmI8pO3K6fbi/d4wtn
2zRcLW/LtNHwcWlyKCufl6aFTFA53/ceW04WOgSFNyExmAOScslrz1sarSjQBzBGl9mDbyi1R1/L
c6FtFNeyCAqKQJBsaYV5Li3wvooEuw8amvSi7xdsT+eVbqbbmk2SbfG88Y/kBA7sMXXz/jSgjX81
Fj523HojM+888OCrlYPSrDYF4JneVbkCVZce0nbFLWPU2mSUHcnmBSA4ACj8jpxzmF7XQyl8c7OV
7OdtWUMFH5elSaGBZFYqRYZzFLZBtOwARmty0qV7XzYSOCqoGruqsTPcfd1hZ0f7mSAGDoKGtJ+h
oRcMEo1IKE3chuRFLxs+L9kpiHHqGdBBvI3G6WvY4UgU++ZwAqE49ng09rWR7uiSRCUkYrN2S1Mj
sKzjsaGn0Pi2QlSB4N8e2sc/7PPKH15E5WGy8INSbpDiGPajH1+ZM5ivPoRYw8hNvhd9OizbMQ0u
EPztTqDxQDuhqsKvVnOmABeqxMvKB6d8M9b1uYSOyIoc3taGxtQ3KDs3K6+RyTnkcXHhE7AHKG0l
3z32NNTW9NVGU/oKOral3jZHW5SIkXsQEO7EM1e9FqYjFklmx/dl6TkXcuAIgN4K7TDQYjc7agP8
yxFDH8XYHHyLg1rR1RCoUchHssnOBcpODeqxQWZwY8eGvItyzu6s1nwQelObopREI9kZfGOAMR+K
wBB5jH2fHZBV2VNTy63RhYZQd3YPID+fnRRPdroolJYObuLt/rTrZcEObRwqq9t9iNd2eoFsMvgR
DTmz84/p6N5F/diU849367ehMEAiy+NU59vbsgyY+nMayGVjiPHseSjojMDk3w0RHtdoNEseRRYC
9ltBsWFsw3JpOVb94osWbXyyzV+DACgAKcvvYQbypNLrf/ZOucqywod+6COKQSlOKblY1qEd/UTp
DDDuPPs2Jv+gR695dvperTm+Gk+NWVZHC9XVzRQ42FSCfGARF0H33Wbx0pjy4ic4uD/1rnJeQmNE
ch+Z94tnmOa+ctC67+NM9pCWwbCUnWm9KmfYS8/Kf5r+dOhV2LwCtAmBLrAf+r1YcDlMV5OV6TZy
muzQ+CK7cwIer6xwkK9A0m9VneU/TMU/93mqPg1yVDh9WuUptHrnhE92tfYHv3rxe6QDdajdTfvE
D/ixaRN3WcdpDwpsVxyTwJqunbCu4OlwX6HRDDWnyOlO0A+rH0HT9o3s+GWQlRkaeS5BW/fQCg4g
dRKsjBDNdSDAjC9GUSbnxuI47Nv28K11116alN//H2VftiQ3riz5K9fO89AGJLGQ1+bOQ+57VdYi
qfRCK6la3HeC29ePM1jdWVLr9LGRyWhEIIDMykySQES4O4prIJM1OVi1HLbAUAbryIqze4Bfsvvc
A8ALAYcC8XqR3pvQXnMWRYp3PCZ3ZAKGy0BmunPtYNEb+c43mmjTTUUf+KqNq+Uk4QJh4+5gT8+9
ucMDWmD08ntqBdLLz6kVnG+DkhxP/SEIQeL510QZEsYrXEzRxqASESyo3ycmHxWY9SJ1qu9E9jZO
fJxFrIdjky4yMVG+zcRv85F86PChXfT+eKxR66pN5wAJm4WQYPHIE/sy1yyMkMZAcCDaUI2Dn1n1
GQCNT9RJJhmYZ8tu3/1rVLgjTeaLo1E5Ykl0FDyvvuQhNx8sBM1Ov7G3ZfbRHlnNF5HU7/4lCoCW
xF6B380X14ush94HmmqOZGVeW7/zuyIJclIS3KBUk0BQtRT8C03VgHvC4/f4YPLnFpJMuwYQ7k0z
2OaXETdeX6vgGx5hoE+pY+M0aDHeQaXaAVEGAMnTSOR08+d+GlnnCAz5sphHkoPwAAKjkTYqKu50
BNFx9edIek2mUKJII0XgsC81io/IASs9YC/8depX/AEV4tEGX4Z76uIQfMMQr97ZtV0gLxDYUAvX
DHrUNuhVbSv+DumizVCo0QcmMViDo8v8HnEgC1ExG30SI+tWrtVZd3nnG9t2bJuDLJvhhDw7xMdV
Xj6UuM0DntdmL1hGPHkxinsXwcOoKzCGFaqYVEX4S22wbPm79zZq+2/vzS/Yh/cWGgZEdifsF0G3
gr5Ol7UdNIcZnDU1UTXfHAj2VVvGA3Ak9b7o4rhbILIKCjkK1zmVKtd2CMaA2SiRtl07fWAskMbO
sGtt1KaHmNky6D186mSs8xDPaF+cxknFq58OmWZqU/sQO1dFv7V7lR0MlIScO6n7M53RQUc5GMo8
KVe3jrL0voU18xZppfqNHfn23lFF8OAME6Rt2rSi8uQEiGfxmTwGblvIb9rPQP90S+ix+4cetxL7
ltb/EOOfT8lphBOlAFQUik3XB9j2g41uQHBXKAcYFC9Zl1NZcW3XzcJsUBnYoizoSQqUSPN4/EJu
HgPNqSgKROBa7DXCsGkuzeTW+sDyTcN/59bjyt9mKEWEjJXSz1WabgHlRl4PV97GEsG4TadmlxTL
CLohn+OsZIfYkpAdN0b2wkT/xxC5zj0Szf0d2LSBWJ/8bdOVy1orZK6maVOdbcl/iNT7tDnixrsx
BbId1Npg2N04qBlbIrsY7mlrS82CRdF+3vhOvUBshB+aiGWG+6hkyESXQJc6VLjqh6JdmGYr1m7m
spOgalc8JFq5ATzj/v0VoU5z9BvEaZLRak4AmYBeIgVR9QkCnZ618QuAynPVdxvqp4OhwtdIFta2
zywNDAsOYea357wuc0D5EwEGGUf2CzKGef3uY0utl0VdI/s7eVOHVn4P/ksoLcQFkrfQWtdn3Xko
JoS+1LLJIdHYxajmR+oep1h5NRswvjULB6HJfkHGauqhMweVMvu8VHc3e2FaoP6Ye7W9MgsUGvZY
GQg8xo81XWi4hIJzE3Ncc3QaOI+FnURQOEPcnA7IUSUdQrp/thvwC2Xg9SfLh5HUHuPQhGb5kua6
jYGQEELx08FKlb3mfSKTC+jBmg0DF/ilMD37zPSzOZV70YHMdDYGnb2U0ZCtQ6xUFPYgnnMa/XRJ
LjHZBjeroN8T8PVthipkz9idBKDpc3S2MKBKdnCnA535sWgyMClIGLGfc9dkbcaKo3x38hKKQ+m8
HnbkQyYu8j9H05S3NvlQM89TwZe3HmmqfGVKCEpWHRJGXRa+HyJEIyvg5dFOeqcE4ZD/x2xLqIfc
RaXyTZsaPygC+SFIGYchVH4CkKc3qGY/Ye/4MZr5S3CTBjvCfzZC4xOqoO2zZYAfsLODAUrxQ3Qu
hyQD95I2rgChWcuyCSzEeBJ/AcbI7K334zWKFDPUfoQQrhFe8IeOym+5L5sv1YC8vSED9oAFjwPu
yZrhe8zjPR5aLVhwKqD5VbyWeLjiehAZPouoG07zqWFr42BWWFNlcQkk0dRDB9mhMmsALV6P3WAT
WgDtgQ7jBYWXV4h1Vo/OWLgngAWrJdkNDfLFvArKu9izx3tX9Fi/TAMCcAUgY5SLIwe++MnJIafb
sezZz8dq0YOR70SHoTPSE5sONxs1dafrpUisTT6iILzL6nMt/fzZRRXsQ+14S2ZVAepaVpXMkmfR
N/kzIq8obyz0Azn6eXJBlZRzR60qqt76rBzmSaBXB1rVJMB1OM2ZTxta3Ii6PTWTUYwr1ALxLTUb
p0B6EAHuDTWH0KuxG6uclT29KLhCwz2yG/aSepGJNw5lDnoL6nVkG56bBitU6mW9Vd0hZHClTixd
w0UhBrZLDcMewbYcVwBkVIcGiwOEktLYO+O35Z3pzOiKL+DL7naWmYtxYZVeiwD8ACZ4M8XGMIUy
83RGBx+qAAcvxOHW/J3fbRiNIBcadmv+/091e8lfpvrlHdxe4xc/6lB1p/et+egFEFk2oBKSL+j0
dgDxh1jldtEvIJSQHG8dKgQlfZmnfw6h9q3bmWa8Nens1xdIGmQkTQWWw3+eJij/emP0KvROZuPt
Vckoq5LnC8nN66hD7N2mN3EbQs3ZhU5pSFFEn6G8We4NO8zvG0hDCqSCTtnE2EmHYhCoAjG8YjlY
9ruto7Mo3hgQNToP0xWA2mhdbyodAyvx11gakUeoluuVdb7ZRwbs9pjgTkSveusYQK/TyS6+ZE6A
lbkOWrmOi9Bdzq/418SIUgG4DQ7vjl470Rl2yaUZreapaHCgXxLVBXfzVIk2i3UQGuXs4hruxQYJ
0RYME/ogNdOH+Uwl7fvZb2zk0jtcJbiwMY4O2V9nN5ucprnNSh03WwmW0GXEccWD3s19KFoFbqoA
TOrU9ETsPmgLEtpdbN0Fk0cJebVd0Ih2SZ0ld9yHHPGWtOzYeR7UaSgFAsSDyBdKRDNdZ3eObV9A
k1K+FaO4GJIVb1yrS6BwksHieFF9UmECbiaXeXtV9c9UkE5l6P5Ui45IwGy/mciD7Gk53gFlvmAD
NgSJiO5BoMevURipC25Ia2rRwRjB5pzYzVs7+DEyfQ0q8gq3rJeO9MBioFL/WCV82s+X8qX56yyO
zHcbnbUJly9BMCQLlqfqZe71t8x0H2Ot46sQIr6C91qe6mY8kgniEPG1QSH+nYd7GVTzen9Jbm17
DUDGdE9edGiqehfbeXemVh9G8bXK8s+5ysCkMc1Mpr4GZ4U0LH9/s7W5XS2diMVbcqGORKcAXeQA
8ZCN5gxKyIn6DY9Xt1f1lba3cQ8G6tt8vp1Ye2X2qNcyHbzhKB+dI5fNlYbRn4S6iBJKpcWH2c0S
NLzR/BZuf0KMHWUH9q/LzZR51X3vquB0e2daeeHCBE0iMKn4wMi3lpW3MAypPvxVpeWhjNQCXRW5
0MEdwQFSm7U5/1U0qWpdiO6lqV7eXpY1mbMzStSt3/7StmqNA3O6L7cPDgFS8P7rZH97d30m3Lvc
f6G55u/Q7Ysp6jrczc2x4AcwbHQTmKbbKwsiCUae9q9R3TxZSRo/RZBsPCjGUKE72aFnZxt5cxmx
Dkfxp1NvGlAZ7Z204M8aRHfkxKRlLhvJqnNoC2NliDxdaAjwPba9+alrhuzcTS1ZuOMGtSJgTi5d
87GSfXXvgPSqcWLzkUytCWovP/XDI9n61i92aZiz5TxAWP5jb248rU0wcaJED+vqNtrT5ODEjQ+I
ipgLatIAFz8WQ5r9lUztiFBi0rfVliYH2iQ9RXb2B3XS2zVC84gUrn83v3pjd6g2C+WaJnNU3F0Y
Ly7kTwc3il7zWJknavVYHm49ZbWgE8EfNBq9f0Wlyoo6yZRDInPBK68/UDMeC3unQgTryIXeQgdk
HBsfyWAoaLy45ch29AZA68EOvu6xlcSeqgs/s9BuryNX+r4Yuzevc90vkHYf1lAEHHZ+j2agjRVI
t1CjGbnuqahSKPABQf0FPIUclLhpcyzaEKVr1nU2t1Dg02UJvhDEaJbvO25QqO3mOr1bbX6M1Mex
zYrFh0I9O6ohJm7aDwbeduF7nyl/7bPsm651/lQgybbTNSR+EKV1nyYHSm1jDfiN118NBDm/RQIF
kHHHf8R2ctckg/Wio2aAHqiVXaUdtluntPqDV8oYcYqYgTWQ90/xAGXcDAKd36fh0CjlP0IMVymC
wfiJehvPTvDTSBggCROOPHQMMFuYMcBnSdB/gkYFuJxhv7l1E/o8cRXSiAiozW4S2HtyAzrifbZh
crvNFkbfPSI6gOTxAJpvwDuMRTq8pSpAdalrfYbscImiRDPd1X0TfypbflKFGXwDnidZFiiPvmhl
sXNuDkit2UP47a+RXQIxChqZSx9l27bNVkYUIUHkZ8knOst8Gc9n3W9sv/Pzmclw3yySD3k2Q9rD
Ecxguw9ZvTnHJoZHQ4xyT+m1uVchS7YWRgmYyV85OnKmWZKy3pG9j5JFNiKxeynaothK0A98ttJi
5rOSiWOuY9up9qhCgjhvks98VlhLwx41INC2XOPT5O8gTgaUGsoUxJCDR9kqOms91c4vA+mCB7sM
4n/T7paRXnih9o5uDNkRlMrE+SUdBRIuZreiDuQJ80sIDUF7FY39CjVU3vHm5g0i2Ax+opY9B5qz
Q6HGUadt+xR0VrYGS1m/mZsjiNi4rPCWLNU+6c4cQeCanKiTDp0CYRhAXVdq0Wx9bL7Pxs3ufTbf
NvxNq7MGES/HihfEmQX5oVPnmNWFWjVL6l3kptWSmnRAkBfEnH594aWLgs3JowaB2JJPUiJk+80c
s8c04Oc5fvcqdgnt16IF92Qw8OLRiM0jcTN4UCfdxcBarfvpooBGXzjForu7EqLdj7wbjwzir2vc
HNUxqP1g2TgjP9Vxbn9ioEufaet0lh/AQlmsfFTNfSE3Lyn5yWT+1rHyFqB6+Y2umLqGcEWJmMW1
Yaw5Nn7rrJgfh990es5L2/3axqBdHZsxPLA0yR6ngdRfxTk0dCyUC9lhLPdxgnlkbck3HwGfIGi6
b8iWdsuWu8F97JgmxFxHsIza+QgR5fjdV0CRRUOOMVuZSJ62YOgF9wdnq57ObGxVu0w7CBfgbO6d
zuzgVTQ9VNwdwISmA0gxtb+tUdC7FQ1HUlbjTtRgGQF+fzVuXdxnrqVCan3iS5u/jKAZVrVE0JW+
yyRooyuU5SYNrnvhMvE1AdcuxBS7r9bYs6WOow5aen63a2Rr7BgynXcdIOFL5OXGl7LvT8Sh7WZg
7wzz7isrE8hBAn9hdFH6lAF6D+g2zvyqgGwobslPRqTfbbdeOssYq9ddVoEZiONGCYhGeqC37Mkk
Ocmyep3f8fSnyAJkX+SRBnoHxYLo2U2LU54b7lMEwqcD7ijTVdgNXyd7wvC0sIKAH6QCVcrP9hGJ
jEVu1uUOt7/+jAV/fx6F7KAPzfNtbBXhomQ9RAioRwXhuGhKEWzzboCumQEdBMedglpT82ZTcTLs
UNtWXdvpUINYH9kL2KhJHTdbXqt6U3pWu6QqN6p3wx74qrj09lTfdrMbKhq3DLXDi4RoWm/KVq5d
XZFbq9eZxt3DN0zrLouFsQ6nM18O72dk+10vCktBn4NayW2EX8/BQepgU4+qeK6q7M1GlPEtLOsN
AnHdVzP14hXqp4aLdhxE9sy83mSJkksrG42F56TmySFGBAoUU1sgIod1jn8gEx3UFEWmM6QpoOVa
jBCiRfHqJlIaaOUJcEdFXGQDAQD0b2x5RiAnv7jT7TfT1os1NmwXcYFbcmH08Z4zA0+JMoYGelv7
HGI6ZvTm4apwLCleCzeIVqYQ6cWNmXMMxrxe9zrTwHoDLw41zzdepz+GvG2enCBstp6Xp3s/FVBK
myYjj9GG4npYi1eE9qOVp8ZspZgz7EAhSDXqdHCzrFx7SlhranYA7z3Idwdui61MU5SLD83jmHmA
9sdhukdOAwBDKDxcoQzybivV2fCifRbI9e80Kzwbj9qpc5xS8SoL2Aoli53xiOgaPoUu9IsVYf9j
pK52yPVaeIRB5QlEitU1QDBmtlGTOlDd3uzspaFAgNDy1noGDLw9cKuYuKkdhA8rSEPcmhIEivhc
7XNk+6iQdqS7jCeGcUi1fpJ15T8q0SSndoi9JTF6yz/tOreTU25P8kyIwK/B5ZtAlLBY4LI1v4Fv
Q6Pm30rulZYDuF7wRSQibB+ZU4FwaLrVDsG7bxuA0di2dPAQmCCv1h4SWdgbjl85gzJPr4fPkIt5
t1MhBjgyZzv5j1nkrX1jBMagaeId78JggyQH8nrOiPsicuVgtwEoJE6SnRmnzRfyCJqQbyOI8y2w
2EqXM/V8Y7B++9s2Ec8jXwaUjHDcnSVBDRfIGupn9JHq6mOTehHx7/b0+Zdh97feX8benNtpqtIx
9Hb0x0M3IOkKKfTy2CMCsMkq037MUBIGmeNsfMu9u6LvvD/ssfxhC8d51omJnaXfeydUgVfzGJ0W
xjobgFSi640NvNpGRpAj9jStgfS04OmmQ+KO9pKx1xtm+oarLkAmsU9LiPtwIK87mdYQKB70OxL7
5gdNBqzN2/SZs5rhd9pV4KZJ7U0iUFwcxmVxBgg+W6PsqfxUKfM7QRsN+R23rfjtNoaFY7AyPPGi
Jb5MQq2hwrjc3Jpu3ZcbyCMHm0T5/kkMgF6J/jNVv+d5C2m6wBsuDne6k6WxkQlLz3yt49nB7h9Z
by6QLShRIYJLIscKE2FhXpxIhiadmmJqUq/dAttJvdgrWs/U+7uxsQyQuUgzEKga2QXLBKwrIUBr
lb1zLDXDUnOyd5UEYcDQvJTaye0fOlbOA/RoV2C49dNr4E8ABh2ewNQt+PcMGOIVaDX4nVFA9W8w
VPzsJ3m1hpLUeAbkKznIIpbbscjtezsqxLIVMnhprewhTXL+A8B+1De6+i0o/xyuAo3yjTa2QOSP
ZwX4EVyEYtz0JJrWQ/VA/4kuf7JbPJNbVVSz+pA7WOk9sN3HLIMw0k2QKC2CZit0ADLcEYJEtw6z
4BD8MO7BYAMmqgJV+wiuLEoRdkdqNkP+3iToIZ4OH3uHn5vUGzHAw/7t2HxEjU6ZpStQ255ErbK9
Oy2wUI0IRTanTIMztekwuXj5mO2jWIUnE4tP4jOIdPeHJ/LgXnY9f2BjfCEyBDvr7C3KRqMNeQ3p
+AdQev491razF5mtwYZXn8BrWrn+NRf4K2avrC7kRju1vUaEEgXCfcU+hza44XBde9csqMHHjZv/
GRgZ5KC8NkDQpbPPI0rFIY5Y2w9NXjfL3Mz6L5Frv7auiv+wygbDpzyUSEpslVj8Jl0Irfa+YBBk
83FN+zW4UboBaZLWDM+eabwmhsfnBWUbm+kpj4JXWqbRBsEBynXh2G18oMWay/EbBBi+WBObF/F6
6d5LzkaFR8XE/EX2pteAdkx23jnLmyvZIdOZ4MHglgsQ9o5bgGbSzwry4pnpBN9SDzBoBS62S5QE
3cUBgBqlBk3wLYI0gGDg3rBU6G1/Hhmb4XifpfbnDCubMyiYsjNWvdkZO5BoJ3rjk2OH4dGOwo1v
peVjkkTtvYwVClo6KIP2iLksK4+xHfUarWhOvu98nXvZIN9qgD+OWBxh1yK5AclLRMjIlw4grtuI
LjPuqBWWrlz967/+9//9P9/7//b/yO9RRurn2X9lOr3Pw6yp/+dfkv3rv4rZvH/7n39x17EdITg4
LIQL9hEpHfR/f31AEhze5v8KGvCNQY3IeuR1Xj821goCBOlblHk+sGl+idCty3e2O7EqAEn/0MQD
YLhaqzekzpE+z763xmrex/pdEB+BWNnGtMLqhGh3KDUTyUWOQbp1iFcOcql8EQxluJ1VBuOw+akN
HPElQCHMbZkRxSJaIRuTQiAEzER08GPvo42cyzRZMfzGD5AnRvXsdBBZ2p/t6dBHTbXJcdMDI9Of
vUmlv4BMP92JlmHFLlJZoR7JaWcXGkvONAHUFNjinz96bv39o5eSS/yyhEAOWvKfP3rQ4+VGVyv5
2HThsEMS2EfVlDmuU26UL1WMpMm0nOhG4KBLh1f35CGBeQJUm6FM7PdeVeYZhzRwPszTsYlmw+41
xIqNgxB18JKElbWK7Lg7K0hiHssCPBkDclOfRpA+4+OVb5Mr+KdR4z25Mg9KI34ynOgyM6vhTgeR
feDcwj0XkAb1H36Xrv3rh8MZor74dDhKQ6SQ4ucPp3Pi0kHpfPY4L9JlIYDLz/knZCjyKxRl2yug
+s90OwzrzNjQLY+akxfKtbLrUECr2ArcV8SA9VqKNANrGm5MQVZDrEGI5oulq7Oa1oh4KD5kEcs/
C6OAZFDRwXXI+bFW94GRV/cotN8gYS8e84lNvwS3LegOYu9INlCGxdumAP8j9dKAKuw3YuLlR9QM
qrVVyIHbs9MlglPRflQZWPu9DJDH3gNnht3F1bL2gCIMmkdo14vHX3y5eV9La+9AueOXpT0pzFla
uIepk+TnxtYHOqlD0APLX3YyefhH1bnpUzMdECksKhGBAAyNNJTtogX08JC6RfZkabPaGOaYr6mX
RnddMo/OQd57N8cbeWGxtcWb+AO5fNuo6a5sNhvqKC0W/IdfBHd/+kUIxhwT/wUUsxVgyMqeLqcP
dyrcWawBVDL+o8AjCvJxrL90JuiVCWcYlp9Mt7ZeaRHGjbY/+cLrL0bgYolmVJCCjOIzqcrOKrEk
HjvLw9Jp5RZFsWgmtbcQRYDQ3ikjiMvE5ZEGUQc1/61tnsxnsbetawdVNoPtJDvVjeaRccc80hnv
Y7tcZOGAaiskitiOO9H+1v03n9nAK739D/een2/704cJAijJmXRcC0R0rvz5w4yDiplJyrwH1dcD
UrGpuzCBX7i3QsNF0XdqrtvEzV5yJta01iWPqgqA0ut4B4ZbEM8ijVg4wB63xa5GnmG6z1bT3fXD
ASCjc6uh5QYHMkPjA0EnM0A4zR+zZRWboHe1WHo13ThcULCFOlhqvHcgOxMiSgBad4PrbBkVBbhs
PDe5StS5/POn4qq//cRsrphQpgXKXcbtXz4VrKi4nzWJfGCQyz3bk2AGqE1ilLBNKrfEierLKFr1
xTWUY7L6QL2cQ9CA6JLJBv48AGMdUMkTtbKnBtTB9bJZ1VVkgIs7rZdUCpgL0HNACtk/iqliMPK3
Shfq882rlqhOUwzSjd0UGiq8CKQYoeHvqKknW+cAoRQM9t9s5FdMoabZefIj21A7WGpz46Wa6L0X
yh/5I27D0BWx/AhMXbLcU09YQmPLqyDDRb0fvF1e1xDI5e4p0Nb0Exi+4udUbCKrHneZQKHKZGd5
L3GPQFARrCnY8YOw30ExvnAWbe32j9YEICkAREbqFjulqTX1dQMUlJIGYTlIhAV+BnrnzvT2EPcu
LroJQTM/Nt7RSdWXJNPNA5lyPLpWCXIYG2pSh5kAQsXM13/+jVjib5eOC70N14S4gCs4duFT/4f7
0OAyPO4Gu3wIAnOKOmefo7oKv2Udig69XrJ7ZH5ClOehABj8esG3AowYyO97LwXSShvopoIlQ8nw
6eeRbtUybGCGk5saITCu4GKRXVQhJgW6Wmo64bgOCj0+toECq4ifbcJJEa/IjfwMmliUmk5N7DCa
naMmlpupmVYgHy0d0e+oCaDR+5TUhBTyOkSp2dqx8SsnRFDoWfU6HGXzAXoNtDhWRlU1A4cQqBr3
CQfUbYZeixREElACM2foNdTm8jvPFh+g14Xf12vdpXp+CXqdAcAc1H1bsXqxLKWv0nL9u7gF/rUH
iOfF1haUwhlLT6hQUE+mX+69oDBfwCrSbHBP9bbkFkXgPy+Q6+oaB/VOLXYQZJe8eb1Na/sjIsDT
cJq20LmPUHxxqjUfUTcK6cahbIMncK5z1OcgWlepej/UyAgAVqCWYL8I37B8yhbpWHrPcTtaK8/o
k7sMtaE7nbfWnmYSDTKAt5k6lvoPbtEDnAydrNbrlxZE4xCcBjbZmQ5kF1UzrGth66Upx3cbdZBf
j1E2Y/Y8hxNuIWJV3zk+IigZ1+lXEMAfSBmyiZqj6Ef3BUWMchmpIQB+AvKpqqnMXR8iYG9ato13
4KRfnbA+1F72DDBDfMdwO7wO2BhB8wIC1yJvn5Dn8iFn5+dPeTrWkAko2i01ZZnofd2icJyaEGG2
7+uabSJt51dE2M1VzhL1YJV5csdKtTWHXj2QqQ+9ZuVZ3rixJ5vFyxrKHbO71yXZxSqyPQVrIRoE
dsNE7ilgFFCGbLI1vUJtdMsACMdiyQF124uRmdewEgjq5fXe9qryR2vFr3Y0OsC81t4S23R+X5p2
veVJbaAeaARdA1CcmyLU+cPv5knifZ8W5RYBi3ZdtpDEy8LioZjQKCiDhEryBETJjByijXWS4ZKC
jQ4CwgHkK0fcpZywRE6+H744eb4ah3x4jmIANJxSmsi1YMeO1S0HQCPHg3QiNxRJsQKwqD90VVMh
A9e1XXyuo7xc1iZzr+AnDba2U4RQnMmHU2whOo+SRPUoLSQKZB4434CpWiepz3/42j22DTIyNBzl
AO6V+0G4RUHTuPnnO6H969MSqwbObIYHgzRNE/eUn2+ECEOVjdUbLQTjTYRYOw/pJYIMgG7q3g20
uQNVGCIiZGuhHRU07dPYyBKCN2DJl6owr1GbYT3Qlen3HL9KFJfxzzcP1PD7SFR74U5NFCvEs6JB
sor9T+uuiVRFTwK2dAYJRwjjLv26Tud1hI3q46XmQ3zRQWPdUwdDBuT+nz8G89d16fQxCIZ1w/RP
Stphf3geqL5HnbfD9OW9pl25E5IUlzyD8jFIvBAGsK0RfJm3iz7x7RXv7fLXmwGNKBIU+dPVHxTg
s0OmLFr+81vm5i/rHGU6puPgm3Nw8+B/23kCaWpCaDCMLvOCfvRUBSZ0P/yKmHAyBeXBthNvS9dj
2z/N9IyvTJRS/d3sg7dxNjNbh18htXHzrqNGrURYZuBoWlOYM1Vu+GwJcLnkyXoIahAHI+WxymIz
eDD88v0MQgh81WnAPDLf5KthOrv5ZZDI+w/bcdo/3CIhAs90bIM5Nha2dDlD++efczeMfViNIt4N
HqBeYmlDlKUdIbWtsNBEAEk9dGMHQd0JcNLp+B5Fb9Wnm4dn8BH5IatfdL4H1UYLUIaw7yHlFIBg
OsEzByjQPHgULC0P3dRLTTr4SAQPsvdPAWfQqvprfNaJGDhh0/zGuuM//wasKbrw85+Li9dRYAnh
llLAZP385wJqkQ7IZPm7GcNlF8s5IoPYvnu2/AyJS3CoVNMhHv0aPOCwt0MGTBsIqhexBIujr1sQ
8zGFsLVv2dsBXM4B9guA7n5o3/oJE+ZU/+HXjC/JnqIBH/4YwSz8Ja5rW4jwcMf5NYrFoOqbqzCo
t4mO+UFDLnyJSiFUsHXC/xKmLijwUHjuqApISd6HC7KjAkhtwMWIBHSYBV9clicQOxLyYiLn8Jwi
L0puWS6yox8g7ELNXICWuo46BlLHEKvlvikOyJh9Q7FV9CMtLlg04omU+TYyUp7zMlENLxEZ1A/c
S5pNysry1CStOiCJ3G2bio/3wGb7K9zKrc/TPG3jhT/G8X0eywDTo0QysSguph/gAQIGyfaCQvuz
48f5wcLVbU7hIQ0GKl+fR+O5Au/GhbzITM1Bl+MO6OdXspOJOukwtKW3MrHsX86vQMZ6mrI2+3ah
s8zfku3Dizmq2eohqo8fbGmbpaeGlSvRldCbpCH0UgLgr62VVOlHG/kYosonDbQWAYu/v2tIUWNP
6DB3i5VWufcZWBATIMeg4mgCn+kk2QpoP0ucosJCuD42PdDkaaM9Ujt3cn/Z+GaI1e2wTrxaQlVt
jIclCJTxRJFN+qh0oM4j9+4kD9CaTDrxzEXdMAGtEJEif+Pzo8HTHzePTrAfIMFWuLXzGOtFjEQi
Tu0bBZllmsOdJgJxOkgLtDiTB0/KeIfYOALQUyfZ7JivEboK7udXSt1hkw7DuJrnCLHijcboTlXb
sI7BFDeNs2onW5uuqdbzDLlXXm3oW94mVeYYrgD0LLY0Kx8L7xIm/sERTORLwAGhSFF4wy5h8+s0
vsdPkG75TO40T4+0/qIBkeaBml7g8Am1g7rO6S3QofTBp5FI60SjfMc3dlWB74TeFdlsC3AE5Lov
5B/yEOQcnhms6LMZeu+rndfhyQE3HO4x7cYKOH8A0SN/sEdQYUFPwl03UgTZsjfiBRRb0iu5oMbA
BoQNaqShZeVrK+LN1m3BJlwnr0mXJJt+5OGeG1bxKRk9LEBU8ooKyHolm9w6QnW0fzDa9ptZevEr
6qKwlMga8+L4bnyH1alcUEcm+x9tqYxr6OXxaaybZEUvgMj40ZnKGfN2uICqDzT2Pb4KepHEe8oL
1wb7ap9sk6JztzU3ii+Q3l4OrPI2VlIDWuoijWM0xy4qkXvQCAYucXeJ9masGDDW+MgQeWSLog9Z
ufRwE/NMP7tSrynDdiWx899SMzD+H2XnteQ2sqXrJ0IEvLkFPYtkeacbhKSWkPDePv35kKzd1Onp
2DFzg0BaoFgkMrHWbzzwTBivXqeq+Q5XxGgurtepzxhiRNtAJ5Ani1Veq/dQGvfXvu0IPxurgGIb
NMZPOZtTOsoOk11rxVu49qwro/mUGXey7VqTw4TIQLxdb9VV2vzIOwtWK8udGynvV4iIQBtqWDSJ
x37d8xITjUnW7eR9dIVqngwz/7rnwXbvgRPn13tevg5btA2KjbxqaoFgnx2HTPpygeUg75t483C9
r/92z3LQ2Cj/457DpEawn7zbfZuP20FJrF1Xe4eS3BwctK4E2KH0bC3k6ZR2NbBVciJl5Fh7T7a4
SgFbMU+xdbv2bCF1xJYb4tq24EKWOQYQ1dsgct8TQ2AkLetU5EXFSZ5ea8teV32gdkGuJGsRsQAY
yXPcVPA5alTe2IKkz/Au0+cqw5Fy8B5lB0ADxkaFSrWRxVJN9CcGy45yCA5g7noQQ76VdY1LsriL
VlihToeiT1dfw5i3ES24nK5Cd1vv02c1tNr7SbN3tx5ZNXX8mV2xl3N1c+ud+UTyflWV5Z3sJ4fW
4Ygdmzo2B1mXj+pwmsz4c67m7uAaVbomshvvzHa0jmqSZ+dwrNmpj+sgLw9uUmBvpeaZn4py+iXm
bZo7ze8pnX/yBq2/uQXJhbgOcjDhCN/NjcmLpd6Gj2OAjkze69k3XXPJFTMIwCxvOq3+PbYMhPjb
OXuSVx6nwjrG8WgfkAbcla6NvJA+O3dtLH4Zg16RJlUQt7Rd6xyxamzNMtRg02GZPSWVt1IDMA9K
s6lMhDlSUBbf3VC9IKG9pD+J2rgjH3IMUEBEevGX0oU/K5xdP+xRTVbmMAXPDfqUa2wYVGgf89e1
YfGXx39cN+pC9xE+BLQ5IYY3UMIQnDUQBf/f9bDohs9XNOXWm0oUzFE/39ZogKyDFAudvNfYcE+9
9h1inh/0evPpNVDtBapxe5VYxptn2scqW2atPW3lzhgdGWOv3edRQi5HjiQWGYhqeg48rTw6mElv
5IAs38167H6DWpJikDM0B2D67svs2Q+yfbZjYrpaNVxESXgediN+58uVMi9E6Mt0XvjZtYdRFcm2
0uvgW1BvrwMNt9/o3VwcNZUIFyZ/H9cbATXrKzkfXMILwVknf7MqlgkBLh2LqMvfZldMex0q+DZr
u+4zKSdfdlAM+Hl492V3iC9VT56L+ZS8VGNB3m7YNTyEYCBONgqYa9mgWM3W46n53rmGuXORKt2J
ZFTeC5P//HJNJO6q9SzclBQuiB88kqvrx1VgrO6DdwmfbAWHmmAxEZYj6hjED4Gkz3a2w904l/Ue
F5LpbS7wWVk+6CRDVwEBzOxsz4oHBC/W/Zkl6ZVk1Ws14eARgSfYF2GCbdg18U3220I7gXiWTepy
EYKRDVroPCsj5pzLalorsfVULgc3ZW9XGbGykctn5PU0uD+FPTbXBbXMonlXoPuzkoNkrx707sR2
8ixL9th5uG4MLMNFoe/Y5mpHGFS+AyrmNTUV5TEJyzst6MP30Sn4cCB7XmORda0Bc1KzcSNb7SxM
1wqpu4MMPoIk/Z2WrnqRpWVGHRTFa77MiDwdwurEL62K6/6HLJ4K/CYhhZzAnrqnzurZnfbVqO8H
p7vXlwa4bpDI/mhWxnLPQ98+zGWMhx24LPcUWPp/Tidh47Izj3+F2rfBDBH77vqMIJhnJCvhiHbl
skbuKkM1kxV2jDu9d41LA9/kaa5VcTYy9f6rc66Q8Bu7bH0t68QLYWhWLU43y2RNjg+pGj+mkZc+
kRon4C+8X52d0qZ3brbR24avmbxQYxY/u7LVNiDR1Q14ZwMlLjt+T0PF3mSKV2BsQ7EakGQPRFKe
ZHE09D0YNHZRRWA953O5KaY8eQ9FTSZjMfViI52845bg7mo1+GqN0zFZo9g0HWRrrzrfzULU93Ko
Em5mQ4WxkFblA8GXV3mdLDero7ypbJkfyvi/35RszYg+yptSUPhks5BUu2Ca1ZNEeV7xnksxJwHu
B7zJXMUCZJerjMAfyNBQCQiwL50cKSZwm+jaSc4ZLZ2sLJvXVRtueKVfAUuKn8GBzK8GaPekhR0s
S+pQsEVDjV2WXM04GLOaXEtpOZ2MsBgeZFvQevfodbn3sqSH6nOFtOS1BKryvRsd7SLb8jD7oQkr
uqqGqzjMkxsxh/P1Emqd+vw2gpPUBkdgtfZzbwIQstxc0BVoFmipeydbc9Z5X8tM8jSyFf93flMp
SNsuVF9tx0tXmXpu7To5kBorXmbbiXeJomprWQxTtT27dfDhqHbEtxif0nBCbUw2qi2XKozGO+aN
UryMSV9s85gQvWwdAiM7NRNPtOvYFp0UN32RXbMcqXIC9Wzcl4uKbug3OD6kZN+ZyEOB4Qj6P62H
5pIaWAukSaatya83F6vC5xdQDqexAGMx4diwvVZWwqOparSHOOvNA6GHCUu4ZQ4VIEhmZB/1IA7j
DEYdccT8WfOG7FJF4qIqmlIAFp15YdMM7ISWVitq2rtgAnEWZFXxLOswuvpmZTpArKUq8gZM45cX
oUlOMGmwFvSi4enL+FEDOhUIzB1lUY7Qy61IevVJ1miCvd5kpclWtokpGR4Ig1y7yx7DiOF1VxJJ
kkWXsCfC/f3T7IzfkMppT7K6VYA18gXtj7IYNpUJ0wi6gCzKw1DrL0abpmd5JW+GXhGxekFZ4kbl
QbXWeG+s+aKkD4M5qhtD7foNT5pqm7eFs5YD+0JTnoZf17+2qbx5PUE2B5bHLHNs6PdJGu90MeXP
sruVk5jV1Vn/un03NHkHst69BL+pFXxR+PjhCmcnlL0dw3hInAWZrbjHW5U8S0ZnC5JvPMvStQrD
DdKG47iDUPs1HJ1/A+j41K9QOjiIcnQ2qQnPYQIF+9DHbnY9BI27GC4ER68rkJnJGuTuxjH/6md4
3bDtHIz9PFFG6yEJtTP57PYMEjBbJ2MqfgYHGWa+tatm/1/b5XiW5oyXv7TYkuVy1hUporuuhZsv
3dFvRSmicytCHUJ+ZukMTZHObL9fb61ybAMsc1176nhwyWDdN4b2W6aEbVcg0VbX9k6mhNm1nSeM
CJ5adqGyVxA7r9OAXnGYDd726qGka699F7WPnulVj6mRvkkkTBmH7tYpS2/bsXSSkvUnG1olJONi
d9PZSpU6OwleW5IkEiUooP90kRpbySiqNVI442YaimTyHS9/QPcwPkiA1LVOwqTssW3WV3M3PL8B
iJQjCui26vKhIaQsZhPIbg5xBt0/41W2YjGGwTG+DmkyhNsxJE5XKgNqmppeqGeReBuN7NiDsRwm
1C8ewqz8Mel1cpQlWe92+tdQWScPqq2M64mXtnvLQOs4Qpz6bnKa/sVKumbTVqLZDkvRVDTnYMdh
tJKthRl791VtHmWjrCr7fu0ZqvYoS/jlIM87ZcUdHux/zqZq2yis7UecstsnJTl3ej48aov9+ZCR
QveCVvVlm6yzQwUbq2ggILT0l3Vecm7rTj/1cXa5DbSnUfVl8R8DjdwiLc4g+GADYYr560pyQJzl
wb7QXTe95OwTEF3QCGGFzl5Rcv0uDwb7f5yxw99qTgD6qyV6RCSNKMXCQgAeMFS9dZKlblSsO4wx
vsuSPAD5n1YxTuc7IxsQ6u7d8KknnroMltMEUassv+5o3TcJqtvLjK2wrNMwKOLJFoCk0hwPyPlN
l39SjKz12hS2iwQqH588xHV9lxqGcpalaYBHOw7amyzVztCf6sKddymZs1MUChwll0Py95kVed2u
TapP2SPVqq8esjil6coyyxhbQrNFghYS0Ixlre+hln0ZqtS7V5eGbGkoTMCsCMJC0y8G7x6y8dcI
2K6/51KHrmOlh36BKBjabD6aqF/OevOULTAFh0f7vikJo8gOsm5YxIAUsLDXQU2hmI+Ot82ds22N
KzvRI8DSuXmRh8EbsWHDQ3fbY6jECz0Nwl2AztPSYsJfHA1CarKfbAVc+NLjyraXylq5Z2OJYrt3
UljL09DY92WDLC+tShD+BPMJ/17gJZR7g/58OwuVSazLpU4JaTUT78/WW7+xsE6Y3fwQw1B9Epwl
HcK//0LeVX+qyEbK+hoPesJmTblXx6j6FLwmZWNpv/UdGx4kOHnlXupvw3Ncau5qoNkPrY5izYyP
0zsvEgigL2f1UifPZJ1slf2Gvhb/bHW94WtsUQf1yhuEvlNmA5JcKxBJQon/CABlI6tu9fKssNvw
3Llms/OsZH4x0+CsYNLx13ICZHKQJ5jCX2ucGiffqxV5wH+iiztxVGrtIQ14h4jkf06eNt6MWY87
DQRI+J/ay0E2GLMujt5/Rrj8pZcrFcjBuAWMhzGv9WJsd4NbaS/8K5XdkIb5WhbTBqSxRdjGl8Vm
THhNY6cQ1pHerQxF3w5DHIMdYqgHwtGv+OXdKa2hvciJ67gisLoUhc3EXk6sPSDCi07w5D4gMLYp
hT5evIUclIxYhKpWuO5hPZHKDlrTeEcxDEnDJCtXmpea74qdE61V8gqeW2W812XzOVlG+hAS/3z5
l0GKNqnrvNDtc46ttqLECXuldRiCuuQXs47kyTCvWbHsvW3Y1jZT9Hw3gfEmPs7iK4tGY/JmtSy+
stjip7qaM1E9TlNqHvXUU1bIQE0fKqJJq76zshMhl/4dTFpu4pkge4nSVKCbeeOH5yLai+BTdjJ6
RfaSg/+tl6HABck1WxANSfp3UznLGcq2+7qsLP7jsvRq0qHYVsqgrckfZpfbITbQgyvV860m01jH
fTBZq7q2ypNswF0kv0B+704qwr4fecZvmXXmFZcwe59NlbVNyHx+9HWzThfMUuxgYhCWrXuKUYK9
H3ssz69gJkYGdZy8plX7NVILsutI2SH9e2SlZ8Z1pEQ7YTH5OBXtPsKr4nuT70YEq37XOFH6Vdnb
rxYqHZuiH6JzXSnJXa2M+taz7OKZSAu5Lac3f3Zz58tRSTF9dmKO3luC8WtQZeIiTFKrmkX8DhJs
8hQ3gViFWVr9iAYXlQcyZ0nAiqqUzccceRWaLY24Ry6yP7h18cmmP1tXo0ksCuMl9J4m9xsbTjC1
XfR7MTpJYL195pnmrILCih60NtD3rpvY+8LQSBKBv8emdxg/TbvAxoa1VVOCz44FodMs7xJUWvHS
QyFYlXiE7DWvKF5UUlXQPb15VZqifBmmQb1vcUvkd1e8yB7W6O7DeUofZJVde80qdl1xkP3nsLd2
Vaala9lKEL+9II/2KC8lq1wxrrHa6R5lqRWGB98IHxM5dxTVytbGUxlpWG7GDo0CEGz5TfYdi6y+
ZJEF4ztSDMx0ouyF0NWlT/PimxGBkTaR9DnWrgu2dobU0WjFtymYUPPsTL4UeHl8lOoP2V3RwCaN
Lht7WUSXwSna4bMwumqPs16zldX4mK5bM87gUmT6odBFtZGT9op1LPgxvth5CyXPMA9gyJKnpDDx
7TEBdzdOjz9V0QcshRVrNdHkp7IFZSSmHpJXPiQrO6y7PSpeCgnSpfy/HHydarnav06ghbiAxm2B
+sqi2NDC7EfP4jXWECPrtNLyZX2ujfO6DAfj2q3Oxz+6tW76ZzebzdJBZZ98niJpCU4S8a8oaT2/
cTT8EtrZfFdx3s3Rg35TVU/c23Yl/Hl5iLI/6Hce3IyNLNqVRR6eQMFJFgPjtQ/t9k0YtXkZszAh
jclkvW1BJu6QOIx73ybn/xM2+1rVc4ITAJvuYs3zvpkGbnJYJ6pPiLX02zFplbvAq7o7yN3u1ohK
5TGeEHwTcLy/WX130eX4OUEGaojqv8oci4rRaQcUWvEeLgMvvzjl1B2QsZ72cdC099mkoCqMFckb
CaJfWdyL36G6t3SD+6g0/dVN3RE3Gn57ykIyi+NK28EM6I6tmHFr7XNrE6H9+aIuDwre3scfit2g
ZU1MDL/Ifp8YarCflDpct41uvOZR6+7LiiCELE5AyvaJksTXIianxl73muRaHEJ+pRnWZ2u1iM3X
VB3Jlht5zvpKsbXikaJdXDs7pKv3FUaK11a7Dtu9Q0ToOlYUDvu8VGA1uIwtbbInzaRh/7jcFfSe
DNs4pb+2ZhZE0s5VUaFcWj2vjPahpkzX1tQLlF3Ya+q1dU7jYEeKHTLGMnPtkAjBEty4tloaTs+W
juC4nEpEqrFTW3RUZZG1TdvNXYNswTI2H4d5p1sBpinLdbVeH3fYt0HVmppD45btPpjyV7yHxtGH
Zdmc5YF/79dZbNw7zTye/tlDdhNQXn0SeelOFpsSk+FcWJgmLfaRmam7Z29uwRmVwT2Lr+EgjmJH
2ypE/FRWyn7yEBbxDycCWSpLstFW0J/ssmEbL+NvXeOUWFQakwu71cmzVldf9BxL09vcDc6sd66w
jk0UsOLJbkEM57ZCK2ctJ9YyHj5+BHs8g2V9d7tYUGA/UinFQ8IL+R/Xh8LRIHKUxxvZ93YxR08O
ltuUp1t9FyrZEe3qN3nl29xRrrsrAmPadQ7nOXA0qKKL3Yo8KBFOK8LDJXtaWGX/qU5TYbW+LOtY
Zfx9apFKQ78FyQFDydYqAIvT9VR2bctU8UWLH59s+S/TtWm004OQ1MJyyWmZxw473opk2ZwUF4kR
T99oscveDB1cb9C8QxXyLZdF20oc3ptEcVYtL3yr8XCT9droGoeqVtnGAr760BqoYHYD3BmUs/ma
EQ2Q9UnmjYdZjJAD5eTY8pAjAVdIDIQNrUYqQB7KNvZO9XKQxba1qq0aQBSXdUNVkaQmx1/6qq6a
RKZi5xw7rXNO0mbdecZ8xyJsEhtbGuzA6TcEvlhXkpx9tuwoW7QI28alt1jG3urlmRdoX8Nk8Tq2
Dq2jWaC5+qNKm9006coJSEPqmtlZHiYzQrBqOcgzWReRMFqDg65X/2hAahwC4jJWdo6VfjepZXH8
R73sIYeSJg+2Ndvl6xX/7WJyrFZ7PwggLpE5Qr/pEExbdbFHnJYDuK6vQykNFFNoJQc7VDe1LN76
DEaorlRPGXZ648S+pVkRhtJ1eHDKLN0NIkzfoiB5lJSSuQlivhbtnz08wOj/vUegVO16mlvkYT0U
RL2uJXjVhvlJV52NaeC1e6ty0hhxhFv5NqLWk25vFNUZekx2kvXXzs6kOus+w9HO6rr2Aa15mC0m
jh0jsROPdF/t7LGlKvxqstqHa2WZNzsAfYuQK3XFcmjqNNrwjq2u5TTXBs3BPyZBTXtWFxunxdtp
VCZ1laZBt7rVxa5wnGu5kN5NtyZNQ07VlyNl5R/tstw0aGH8Y7p/7TgudyBb5EHOaGvuV92tyK+O
hV32cfMKR5htAgFt7ZFxGf0ynMrziBsjmZ2iUu8quCmqISjKli5o9G4dtjXcSv7LW1lp1/ZiCjIZ
8Tqp0T41huapilSeJXrkHFwvIVwy1Mmj7n7INlkD4jTeO0QeV7c628LHI8ph02mJVT8JsAJPxZPs
Lg+p4bFtV13neg1ZZwo1RjRENHu9cIe9lqlgYLIsPROMS88NsY+9QAWiCgpt4LvrcpQtsg9YzhY8
do+O89JbNsCd1LZFbyAZlqX6sbCSvnkJMgx/rQorPM8NnzMrGj+1DMx6bWUteegKU7o0BCCRN9Nx
qiDVs3EMHxDSxKBRgYGZ8OrsD5k5/QXRfgUJZQj9tBvAGhkemCUTQYE06l6UgCReb9RIdzhIb6tp
Eh+UZd8Fd6nYGOM0vpQNYPLIRllfc5PDdSaMTgmuBAg+dvz80iy/BHOGiGpb3hmWTh7XmdKS7NB/
yvJMHpqoKfZmYyD2FIZn++8DoTW47yOPtSxy9Z3qNp+y8Vb/j77zWIkF2/avc9yGisTtj3jybeTc
t3p5dqubSzc6RchmL3fwjyvd6uTNJDPSyy4uhH93dXMz2lV2jtBWaDVnhGExqndCYzu6WbOp4xn8
fvboORA5laJ1X8pcfyixX7pXSaS+NJ02+7PTpnf9kHkvc9A1a+IuDp8BrWYz2FuD7f9GX4re4qU7
K0Bw5ExxX2v4xojvstFCKugp4OfCnvtUJ1aJDVvITx3vdY7BImdLBgosgyzLU2TShyOI1oX3MXqv
WYDPdzoOF1mCyvmc5epwfy0Jk8CWOz5cS7azz+ZCfZQlLyFCYqMbkBvOO/hzaMNDO9/Lgw4QdpMH
hgpEgbq8Mr8aahCVWK647qZVrc6G4b+0IKrihzyh9rcZKnQC7uNQ7PI0woz+75khx3ub3AB96WHC
Cd0pMzdoj9kPLaCbB7Nw4v1kOjDL+hJoyXIwiIqcM6zn9YC3EXal1HVGuDPqeWR7Skn2jSNT92s7
gq6Ovc9Dh2lSrIwnNZqGdUZk6wcqPJVm/6hR2lurSaafDKV0LlNPWk02VLDN8e1UP/vBgsM5t78g
ZLm7qWmLY4ZZAyKAt9MYePaRtG4zr+JQL46tZuPdNSrBAUsHYs4QKm2rLl9EDwycFb4+ENwrXzI2
OLsaK+y1bM0gF57rIXsjGJ22q26YfbeLmqdySaqiMjP7loOLYx96mALAkMJWpMvVY6MF8/WQ5MOf
xR/KbGcI/SrhHVEheCnLWTAX4o+ibPhHXbr0K90cC1o5RJvbDc8Wa18DBxqFIOMxZWLjCLWGFRvF
j5pVw4SpmupH09sv3qgaL0k3mvvEMYNtWvbBuwKNYARK86OakRzN+6m9xGpmnEeynauqHvP7MRJq
swtDmGg5KC/0MIbgoDUJXpGNHjzoy4G3puoyLES2mHD/Bgwsm/RmwDWGRtmNJfoX4ev4KOeQB2FH
gMDDLbRUcGnCnPE2R8rQNKZvRlmitEkiHVeoLt5FPYjwoLfEJUbH4VJUAs3XJrCJRFC8NYilmJkt
0CcDE6Zbg2Jb1VkBuOlUOcq5eeN8GGGA1rKonTsbYvH70P2wl+oAD6hDtwQHyRJUPgjmcK/BdUUB
a1BwR7WVE+RhczOEGYmfpUHWyVZL4zUXsXb6AIetVmgQ+ko2O/deC0LcdczohzqlT01VKS8l0K59
M5v6Nq1y5SO3lJXsMOGwve6qxDzJkUEOVEdar2Az8pRpKvndLyuI1kpZ7RLjPrYt/Z6I5LANMwUH
kb/r5Fkdi2q1hDO2kzf1cAh5M+qn0eWLyVh5sOpUv3jFiywYBQ8IPwP0dxgL5y+nnrpkw7473Zgw
+Na3UdUyPjTK3m+mwNnJBnkrAdgHLHxCROYXV2wHKr7SNeJtwvP9vi+10CehT8C5nqedUzXORnZz
A1IEtumx7i6t/+dRVh9Vrx3mS4qh9w+IE/UPsBGQ+jDwSSaTdLrVd1FOonieXV4H6SYbklRVT4RY
D3KQrOfvRfShHZYQl2Pck+0mwj649rtqqR9SVCf2dugOOL+UsEG+X3PLN6dR7HXvga8zQtEeGhyj
9iCzjHurbL5G84l+gB7+bYTdL6YLz1edP6kA6CzSNMLCxSkKMPS8SQPKhrYf7/M0Udd6qgEGbtzz
pKGqJhWp4l7fhWrknmVJ1i9Vspc3i2B3TfzqeQHgz7TFcznpwaOSPQEShvKyHGYsmdZxNUZbWQQu
utgoV9OuimeELd3u1GjtdG/NGUKWZN1XUKrmg2yMnHHa4sKcb2QrfrfjXZbjwyNb6wxFrwkcl2yU
VTAtgNqa070sWQExhqA5Bbze5Pp68ZtOFzuNHkDpOgWQvpLFm1/11ehGlselT1Mp7Up6WquOO8KN
1qZn10W2U1cwMmXLOz8rsHp4mRhfp6Ukq1Rdf0MmNj3L/g1f2R028aw6Sw8XGNFjL0wC+EzmQaZA
ZAOkmI6Njh5dsMdiCzjy9CnTx0m12T2a0Zm8lLrmhoZHZO10NrY+z83Hse5LwJV6spqyCb89pccl
oPsIW8t7SI42D5tHB253Ok1kW9PM2ZlE17eu49lbs0g/yrhUAOnbykqQntyTjj0gBBw9egEPdw2O
4jeXQLfZotCs6aaBxoU5XuSZYgE3qkoEHHWbf2usDBn27eUieuytiD+xShOKJXLGkjyoAW7HTWCu
3UInipssSPK9Mz5O3rIj8pD2Dbk+EhhTcTT0el696hEsb+Qzjvz+Rx8Y288Cib2nUjXCQ+hmn14f
fhdx6O2CSPP2SaAQ2+J1mFUy4ls0v1rRlO7sBc3gNuMhrkv+VvRz3AibYtPyJ+SkHkqYiFuB7EES
gD6vtJfO0L55mu76KoiwtdkFRDsVx68NEkTqBPBnCLtVP/DrIUqQ4znVYtuFZoj64Hkq8ufkCX19
FhCASERsAD07EE/LsVmT6dgMQ8e6rKbx3Qhs0RdFe+4Ix4dE7P9KrByJ2cpoN2GhVduyVTJ/MAGY
6mm/QlcSoFP0qdnd/L2tuh3+hYdmtu6NslbvvAZsK4tTv/GiOve1aPoddN/rHPVl3n1/IYXNZ9F8
ojK4i738vc8Ak+hlBxW3eNJBq/lDjbm8rryHebKy6oplpWqxHxPm9zT/QPdra/DJ5B6meaPT/FLZ
Jqwt8w02QHUEcszbCWYvvhn3hAwUZVjpc54CsLK+6ZE+A/hmT+lFhVjR4RMy6abMWWCnDLOpqkwu
kQ2yeg7J21kJHgVj0e1Ai35Xhjx/6YLfFRK6O0horwrRUfYJ86UcCSBl0SI4NaYsHrOzVjX9Ah6T
v2SuUGUivABEcviVxmF90SYDM7T0pet77dVwjj0IypUSiBcNXsi6QNlgPfIMIOJpHrAXv5jzeCyE
ihNXkl2GFs8nDYrMZk74Z5Do7XcReNJjFB68qt04OuaJQVFjkWMOj50W1Ww+22oX2YgO9n33APRj
bdbTAArZPGqFq/hqFGUg7bpnZy5IWE7FvO6CvD6KeDjUHdhcpJZIzQJfVzp1PwxwzAozB/gKrgvZ
erL9kYOFSkmaqO1wi+txZYgC++I6wJxxzRFdZe/aLkI7M1JXNghIgfTCfp7hMZhYAPlakGtHXsvd
1dApbN2D+kAM2zerdgLFoR5jT8APr6pI31RT1Ry7BOH0e3lawXtL/T/aZl2lIi/sfteo3aEoCXSB
jmSUnEWTzdcJQjyC4kD3s3EedpA9ctjOZu1j9T6iozE3R+FF+tbq1HtVL6sjQPKZX1jkYpfC+/G6
mQCZdPr0i7XKhiYze4+NWNTk2Rn4rH7h0dYRV8jDVVA6eFCl7l9P+Dl9xi4vcJNTRX6u/9Bt51kE
na+T0zuEcFU3Ttz/LBv+PcKbH0rTRsC3RLuZDHyRLyLZvXdfp0mEfjDGq7Z4yaO52qQdQOS6+5U5
aJYA1HWQTS3LzaxE7n1fB4dsdpXnAIHfYIruNKN7za222KJc8tnmqbJxgoZ/HsKOqP/0Z9UWPSl8
EtVaUzw3Uf8trM0WJcPI3iU2CZVy6LZBX+cr7je5y7Jx50V8IFmJZoueWf25KviwtFS8ZAN5fb3i
1SUQuyTOtjMB5b0tmlOWFUj7JMXrUKorsXjD4FOJTRSeaWQ0k21bBKe6RFUi4ceoav1DGWgfke4Q
qmnqO5X3jVU39/0G5qJ1VHRFELNPzEMqELmo2+q30IrCx5PaUOvfqPTE/mjGWJM3KYap4WObG9oe
hd467Kw1CsiF0zyrqXirTDXyPWPk1dfNLpFjh9vaGNAXDsGm1l520DU2CYmbfLS1N/td4k4rpzmV
beq79mT7wssxfM9Kd1uQ7rl0QBbrsGkvudURzUWOBDE1eFitUNGkbLpXYvqxL3rrwyhCGFmEnO6F
6u2HFM0TtzkWyvTLc9C/srxPa8iw/zSGQ07myY8E6WIW53E1WcD5Ct1zV4Shxz1vXinZNdRs0qy6
i4eWZ7A7mlvMM3S/W5w+jVR7g9A9gl2tT+bkeuu47PHOSCCniiG+k4deWPEd2dG7NKttqMN2Boy3
f3YTCBZElvzMVvyurX/HhvVmDdPPWm/JgUXmCTD2XQkL0ZmII5q2W63RQXhvMBvdOHn6gqy4dRlZ
7v22Tut9GTbZQzaBw1Oi7lF0s292WbrJ2NStdYhZiGLFOHxpA1jazF51Gs7KlS4MBIHcZF9nbnjC
liZA7ceI7mYvsw4BO7WjiBLtGA8GDM0on++KOBn2OSLIJ6Dhxk4TYjr3URaymYXWCjym2vYDxojk
mrRNGSfOQ9aG0Sasz1UHrccUNslUDCDRzmBLnFf4HEaI/64WFOSqTVTy5iaQeEsI68U2POwCZ1G9
Ns2+V2z8BvLYfW1J2q9qx+pQ24/QGO6AARkTlkxI5Kvvc8Wbk1b1xYdSkRP1knY8lJZpraG8Nn7L
4/JjtGD6RPBaPqAVt4CTwT6AU8X1rxPGBwsYzopQtT5Gu+vw8BUq3poW/hnERT5CBFF8HuvDB/F0
XtiSqv/QvKD3M1BSH571/9g6s+ZWdawN/yKqmIdb8GzHju0k++xzQ+3pIGYQM7/+eyDdna6u70Zl
CUwcG6Sltd4BKSRrduVfUckUgY5h/RcUshFRbSTeIsU4YTioX9Gf9EhIOOFm7SZi1q+FAotojP+a
27QK4CWZYLqjdlebI4usaZ5imz1xGJn9tUXE9drwv55HV+4AnLFXZgHaVF4O1TJzrBdibTJK3qsy
S+WtTfnKBjPobT4lEkMpUt7jgEYyojBdZCxZUNR8gEYB+41w0LNHUwtsIOM7VVUajFOaH26fUWJG
GwSOf/mkpjPtevRENiCF7AA3LMPvNSO71dbg+JNIjW1KCtg3rH6vl6mHJ3ky7Obq2qf1dOiaJLzO
/C9KYl/ALL5ncSheSaR2PppULFlSUW9IoaPoV8yvtjmxYJdyCkgkgK5DuZvCFDtZtU+6ADJDuzMW
E9SuSAIY8enNHrry6M04rSLtiAdLNf9ddiU+I+W8r3Hl206V9wE4eNPJIYH4wvMfziB+p9oV/Cs2
2BAMh9sZtLZjb8M0jvwwI9HaSHRwBC93SQJlSIRofGlD9mor6VVfpu4oI3Fl553cdGiHKuiwsXAL
iA8kBNBiDa2g83LHV/OSQiTLQ5uE9mOoPJLqVr5rOqPyh5KkRulF7ibFAM5vqCxvm7iyN5Mr+xNC
HfZLIrSEm24Gt9CQLtNMJtSCEPrmlMmlMGpAusZlQppu21tTcobbUe8J/C0+2Q3dtPqgoZghlCY8
tzyqiENVv0xn7jBiE9ahR4omjhNSyJOjbds2LPdlJLLATN4bW6tfo2nUfTJqfzN7U2EexHQqLL+f
+sqPm0i52VXTXUd7VPyCcv1LIwYRoNnMP656pxjrjaIkzZO28pVsN+CGDuBPKVGgLCwMtB1NQ5ke
zUsfUVpX1dIr9MYdt8R4bRuqjdgoeqcodHFMzd0XhNz3faRkfu+qN5OEztawp8nXWuXUeuW7ELZz
KVrljxz5oUZLM17Mqi62zZT+bgzwOxJRcZxzXstOJpesH0ZfSSbHH3EZaFn3UYVgWVHt/ISRd7id
QtyDRA9TugtDTNeQ7hCO8scczeFshsC3xioO4m60gkZwn3SVnp8U0UMBNUiMTmN5dKceZxC3rC9o
jl1VyZbKACpiYImoY7kBWJaITOT2WY4eji4jwZMm+2YPyXYbjwqUtVrMh9zKGqCV1VvblHdFBfCG
wHazd5rmuyYyPTCkZvKEZTx8nnmbuxGW3Bwd3QjXoiUn2vVxukUOmgg+0qaNyu6j8mJxgqOkUr2a
/24aA6wcYcGGhwIOBT7rwTyOuA913vcsLEy/dXpyHcg0jRna0I19o1Q6XkdAhmgWNbvMjT4cxGq2
o6fjZiqy7TxGNpvhni+o78XOjkJ1K5zsA0OgcVOTMtsiuapusxg0YalECK3o1aUY0cNqQpao3DYN
30ESbqckvRO0edIGIoz35OCyU4r0rq3q9pkY/4LZZYuMefJqaJqyr3iQ/HB6zQBwDHki7g372cii
0Gy41E0EvJK2btixqlIn0mdnVxnRuM8rW9skAGx84SInm9wiMVqEN00f5CAkN5aT3mNPnG3LldsW
iVzq1rm666HjHWZH9WD8InLCHA6Vpk/zXYfw+9zZJXJeCV4M6KnvwkndNo4rfejK2S70LGaSUERb
VJ6+a+jubOuuGZ5aTlooh31T6zpWX56HZ6mB8FcdJuMG88cnP5VLjsX9Qfoz2wkFp4vJ2DgZGJmI
pBxofUfiaCIRtNPDHJjPKD5i8jPwXAMFbCCg9lYGPSHFrrZQMK9RggAdXraPOoPCZVAI9Kj5yxEE
fTaak68SSZsd1mDMPz+RWRjOIsnuSljPQa9q4YtojO+2SR1+7qtT0qXiWExM16YCnKukmlE5Z4dd
JtTTM967Gw0XuqCuNRSRyhDqXAhOKW1OrV4A8hozNB2j2g8RWN2rCnuWvrbkZ2PNoCDMMscaybbu
oZfOOziamGGkEFK7WWGnPuYJQACvPmJ52Z3GQfSn9dVXE9lmd8oToFNwalipHdLt4Nv3U5G5e37c
6mRkanWyyXft2rm8Toj9npBEmk9JzqbNg5cUrFdzW4oBXTbuawqMyNCcyV64Pqn+q9A8eUrr4kO6
OQmUwhzkYY5ztsgerGY3m5Al7qbTYHRomTsNXri2lue+ZaHOohfmsVcWQ7xqP05zcWIVKdgEjeHW
6soPOwYV0PZRyfVJtTT47OZmGShxGbOXcsPT2hC+EofG6dUi7b4LFVWe5k6ilzVYe8l0eJJqCnYx
Jiz1a1m+JWn7q2mL7vO7Wl+tX1M8W2ifT+HsovzSiX24uFGu+4z1lbt0F2s+fu+NrIqRD01jj+Fw
sqN3SE0VE91WQ+qf3QVVWc9JPowiKrSgUev02LYzBfd5ow3pXVO8BDd7/jGKbxYylChBEME3TRgG
TFLLB6hvfdlcU4XpAgndIE6nMPdjNQz3c1YfhqZGWKHAFTGJj0MLL1EhWAMGOxqn9RMg5kFd2Jnf
KdtV+FUY7hysLxstrtj+hoYft4AokQqB/v1WFh5bq8EkX4Mh1Qmgg34ScMyDyoHHVv905+wneReX
bzZEQ67XLZfdMX08sLBBjcVx/a0qfSxPcmnW7tqYiHlwmy8/5f93OMSI/r/OHhyv2U2DILlY7LVq
CDBb/s7mpAsaE1W4ra2YCIwU6aGvc4+iDidEFf7fpZsglj750pPgM4VTA7mj6UH87abfAk8JKoCj
prSXMOviY6bkyLnfOmwCd13c34uwuqTMAydUsnFIq/IfyMlFJMobaFodHrOzfmvQhicdrrhbJ5WK
DzCackKUzI+wzgvm7jnfaUN0d6iKhfkT3/V3qbrGvl/SBKpl5acxQiZSSv08aVjb7CEiOM9O8gx7
vQteMi/fvJUGif1AEUGk7IejUtopj447XcWEIJvlKA1RE3lGD/GGus9OoSrQ5W4VwirIWGe+miNa
MIrlz1SdfWUEpOUaup96kflE8aioqvTklfNvfmz8aQCtHs2hwFtTT9pNTIlMH1rvOojZ2JNUrmCN
BQlbiI0lm/Km5pAae7ZRgciqxO+yqLxZCRVnhKwQ7S/2EO3nDVUYj7MQfDZGlG3xuNHdOf0L1L88
h0ViBlgiF5tGmetLinCGoZXKR8U0u3NG6R4zfInueGdSk7bm9teYir0zt3jPt+bTcUS55xEoDiF5
9I+yCFFMSJQfXWhWAfK0PYhRkV0VlX1P4/XbKovFj6iK38kkBThwm9/7SNwRRHX+5IJ8GuuCXij2
LQsJX4ooqX2pYttmNvZPMvMuuQDmKEdtuwPJkgelQTguXQ3RimzJpoya9KijOL9xcnM+oGI672dK
BxtQmsZmVtpmS/i4Kash2av1ku/wyEgVZFpb0dlXgP7YFYr+UcAnMZIy/h4qlQ0TnGKC/kwrtVzI
K/FWNez50Qzq97bR/iqGtkadHMIk1X7qMHi1JG7ioQM0FBs0l9O7SNIccms6MUlt2ynPznVeDWdr
yd5NQH0HQ9YHr5fKO9bXW+EZpFRh7G3CLtuOURK9gxT8KTCaejGlrrwZqqVgn6EOW7fLQTZaZbzL
5Oh+l+SvpeeCrW/C6UziM9pkJnJKPRXkA4r8Gxcl9x+NNxiBkzrajR2AcZRV3OwbuGfP2GxhvVMJ
/yORD7a85LfEkJh4WjPuXplVi/eIefCMXtyNOiS1oYjiV1b9QVYgpkYaV/4sbe8J2jjcRbEDYbie
8dia0/lGiuH3pLfHeRLtc2ha994hbBEX4JkxmpZ7lMCZjtb6d8aHPa0175RaWuZ/9T8Pr2eug2t/
bdbTv979Nfb/XmI9bM/hOs8jVqYcIzKfsD8WU+PPl+WA3fHaX1+t600fq5y09v/r5dfxr9PXsbX5
n7H1OuvYpLXFxlCr0Wdvl6H9VhQVi+ryUnUIYUin/nvU6E0CguV4pgDZ3eLH9q/+51s/WzFRBlQs
ZReloj6tTbUss4NZIj629s1m+ncf9WqiyD65lJMePSxN5XFwcyMARBQ91rEqt5ndE3PYr2Nro8JN
V+MhvHwO5Xb6GjGNfb2pxbnxaKLm/zm2HiiaWVLfWbSOl4t/jiVK42tarx6/xthxBojZG7fSzLRt
7FbR3qqQGi+V2rqqlalew9yLWfrG9od0tY8cIPJTV5XxNIci39oYEN3LaWb7FE0+Em/l9xjExT7B
APJAYQTWMuxETPY2mu71m15m5FLC4sUu++ZiJtneZY094+RJiDSn2RHm2D5ly38ukGzdI+7yXsjM
uUI/VLcK2y6mlch+GdoxIcJXX9KxPSGGkp9x7xVY6gDkBkU1bw1PszE9ydGPK+cfwkF2ki/ae5LQ
fylaqX5Hb63YiMEutuqsvVJu7thidsg0lukYNKgb7k1ZUulREWTSdIhyhN6btO/V99oZAIy26cKm
IJOU4Q+FBVVk/JVUv42ma9gpA2jsIutjHsxqk8Ode2QxIgXVWP4klz+d1yEZ6d3Vy/Lj2lsbiMLR
roH6vVnPX8faTn/3rF5e1l4flzMVpvGlbScPnForNmWeDo9ChAU02HjYKtEwPNaxuCTYBRx1XXse
rpznuM7/IEPzrxPmEalqspJgUJZrrE2u/xMPlrivl/GqOT6qWBf6Xyf0HXYPpiKz4zpW89xeWiW8
eg01/KncoJcYvWpzrmLimU47x42W9ATT9joWWfE9L6igrkNW2YO6zcpf67y+DsXDPAVqpen7tZtM
TfmYyIp/XqHAAlsHqLRiXleQK3DQ16RKnEPSML8i2fJv0O3nKc1MfK6F377G//c8UvwFcEhD363X
+zqx1+LnSDWOnU0+BCg4lS9IBppHY1z0c+p49NextelLtXxplyZKFOCc+jQvmk9Qc/5z4OtkLZ2d
Q6Wrr19D66spC8uXrzE3yf+oniT6kbHnu7JJXkqdkrHArPfz1deYrbSACKR3Ws9QqDB9nlZEdXZQ
dMAwrY7qeFKZmKGoefsekQjahsQMu7WriTLHDaGDd+1YzbsIwwXks+QKl5PjQeSHRAhA1Ut3EF2F
YzA4E6Sa2HsJ+93wMvBtpUmGeemaFNUPegNyvx06+30s5HAQChHbejQbm/TQymraRCZc+b61nVMo
CUrslOycqmgCkbTMfnP6gi2YJz7WnpVr6XOpE6y92A3tN8O0UElq8/s6VHYR0URezZe1C2LKDPBw
/F6j87DRx9p7s+JeQRIsVraW57lvGqHRQS0I6tZuidQL+msEOevJBtPFKwyG83owBNHx9k3ntu6D
YTJ4rqrqVV0umraEu63nFZf1RGyJiemmDmckjAv9dWxg5dmKBhUqj/29F1c9JBqWvHFd2Na1ydWd
kHTnUsZpe+gigWHr88HJmp1w+gzsZxTvC9RC3qLhXlUy33kKxtDZsOheDvaTJIFF8VfrtiWorHcl
7clOZeq3LkpZ3acif7e0cSLOZ5bDNCYjFjec8xxDd0ZHNHvvlZFiixd+IAeNBceI+LPXmfu1V1eD
fHOMI7NjvLXxsnRABZ0cXfegb6VIUReheG9GMllZTUkKGo1+0IrICQQ1gSXL5wQ9SJdtnJndjjTW
khtzCefz59QZRWDqeXTw9A3io+6rvfjBrI2eHQxTuRmF/NbpClY8bj3d+NDIcJQj+eqMvYtiQItM
KB4HkV1BNdTREEQ1q/zRFv1rGNbqG06GK+LGl6YXPnPyWmlNrK4qNd/PpIEuWpr1lVhiDLs0X6Ii
yj6HtDGMT4rRP5Im+1XZrnFosLG4Cgt9uIkQ95zX+V/E3s0v1xTXfsy1P9hs7FKvsdgs3Zpp9gnI
C2rYbQtcwkp9D3Hlb9GCvxaF9CO8Md7NpDnGAHl/aTnCcMprho3JQ7fLM8q8xa7UyNMWSlJs3SGp
KHrH3wj66n3vQmQQrSfQp0/bV7MvJYkAO/4lxQ81mu2912gLOr9wN5NKjrBIRIlxtkvSVgUZa8/6
fU6G4m3okoVdmInT2s1q9EYBTVxg3tuvYTdRh+qGGq6GMb7G0lz4ZUmzAxWcHJoajRBLKQ7YPWHi
kNnyQNJPbs2FVs7O3HgQ+vPnZ2qQFCg2gKC2iUKhn6JW5id6G5O8sX1Tv+M6+IhmZiCDqXYXhXqJ
23cB6kvRqnfdadGszYu7xW7tvZ9d7d42+m49hvSpd+7w0PZH+3fH5PxuCsd75hXy/FhkvPeWMeGi
jQnzcmxECI5cM66mS09Fb/FR92Tul15PsfhR4MS79tADrh6Nl+5EWFnvbVljtlvk+/VY51nq3Qnl
4bNXmfW9HeajqaYqshb6Ia2z+ZovTasO5zlpddI19Kqu6Xe9q9hoGen2ddQ1hz3vlPtkdNAMWAeN
5UhiscZMU37OdWlf1UHjaDi189aM4x7B2qW/HlobCpjYPPXXtfN5qbxuLIqqJWnUfBCHoc9JSzYC
wzTXkgLCEMpha7dc/gBFAJt3L7BnqhbAieiOrc7Zs6vOx05Mb5/d9Ygmq/4UW+k1z/q/zDIpjzkZ
r2vf1/9qUMB0tvjK1cH/HBhUb3zR+Shf57aGoxl+M2q1D4AcaZHlKnFLMmjUEwQDzDC6Gak77kQP
mVLL1OjGkwRJwO7n6bJ4GK1j63ku1kC3tevW5iuMO7IMy/u/xue6Qb5I2gq6jJEklAu1jZhCAeOU
pkjaAoAxFMshqygiL2OxyeyJEFAEnMNu33KreK/CWlzXnudN4QKtxJF8OTi0ibJXBjthI110b6pd
6C82vh8gRlpAL5xRA0tlc/xcO0JSY0Kvfr6sXa0FygEZL9uv3WoqkmM4eCCHl3ci45nf5iH+/MPr
kG1NQSyz6LH2rHwgxTqgibJ2Y7zft7a5JKKXtwvbqk5wMWx/7Wa6Y71KKLhrb/18baQfMjuXr+tn
zxec12glCn6ay+degEWTrlXbtVthLs+tWeB2s342O0cGKUEIaumtV4vD/jWrSPFSWKa0ZmmFGih1
I082xQISyVPNXG2WzUG1qQxFmH++O2M5+UkUOT8AEJ8lr/Ck43lqrPkf8hYfE5nQ71UHXYSivHji
881ST2jo49FZXUFwZIeqtMNTa8ziHIZKfKAOWRxKRDxvep58ZMiz/W4n52FO+LU7bvW7yEsby+V0
PGkVpsZuAvqG3E/8+0ghviGDz8ZAi9zkmo1FAhInis6USPfJOL/Zc2H4yHEC36gy+6Wdu3L281rj
9uZJ7bP8tjaKbWc3sqFIZIc/HBQegz6Fge4ONfW0qO4BXAE9h0OnorHZwWLx2vEMWH4+yqb+iW2m
crS0fHqzuprbbnzV8IP/wHftVzG7AQV6lLurcCds8afu8vQWJzG6tZmj7KDpqx+VlWgEre1Oc3X7
Xdh7SmLZN2Oeh52hxMnWVbJzpHi/CNfVkynjP2Zc/uxGYVLeqZ2DBmKUKpuLcRZCY6NMMhSYID94
wkj/HigSZZPlAkWqKVY6PNhpPXobXVBeqgECPMpyT0Y+oeSH6XlbJJi/oE5MlUD7Vs+Rd7A8Kp8A
37NtLZDHNB3ASgNY+Kbpw4v1twvr+zoU2sNQmxNE9NqnChXt1JKMmIXcJYmXkXyvSmwuHeM2jn/r
OJ4Y97K13cOUd8gfjgCUZUCeUTloCnU1OE31Du68jjxIaJx+AfVQrxkZsA36SvamsIvFR3Y+sjwi
sWlH3+vclc9ZZ9FmSL85FO4BdzuCjCmNYo7iMnrJr6nAdHEc0M7FavGfGRpM1eoeboBRE1i9aO8U
b7W9VVviFFkFWfm4cjdRoRofID9/DlZS/WOigkkt6E/cdTXkb0GyvqwQhxjazlcRqTvi3Dc81FKL
X2tQKmtvbWqr1XYQ50mOLWesTVjpIF1G7xxCVnkgo6IB+0sOYCO2CV4Mt14z1edEaXXr6dS6166F
kOI1T9CCXw72oAufgwEZe7T7yzpkwD7YO7Fdbxo31Z5eb7SgPAEQLb11SDMsBN/aLD2tb1hWn6PB
ykzsEh9KLVzUPqvuOYVAWs24uq89PKmibeaGWOgsB0d2NtSr29Pa83Ste8ZKBkLAQZJ+HdPxCDn2
XmHDouENa0NQsuPRwF50eUPkKtM2rVMVNAJnEFUnr51O9WE5qCzNOJD4UyANHNczSHUPp7BEBerr
kpGbnRBfTT8/cx4PZRB703NKSHdMlqY/mxBrtEKKU5YLVrqyTf6xWxtdaWKnhyPsRzb8rvDEfSOn
GUyGNWJNUhhv1Vj9EilCE+sxUrRqgDildwAxar7ZGn6GSu8N2/XcwtCjU41NTbAeHVQqPdivW/vQ
fGW9rwDDyCk/eYIIAipa/FgbxFHKbZ2G5Tb9z5g+xbkf1R7i3bYeP6ZoBOUVemh/m/tMxMbTLTvj
mc4Kkz6YluPaTRSvO2oz8JD1FG2wjScL2OTk8ef5RUMZeUSl9WAvb68juQPuHiKIDretVjrnsTZp
0jDbNcN4dKLEebRoo1/HRIFmrgNAK80IdjSONPv1ZDKC4o6WHHuasC0CUL/Nli9o3AJs/tf1ZPdP
mSvhFmY/wChsUx5w6XQs7prus7uOtabcSI31bO1hYlru5xqA3WdXD3nXnO9DgBu3dWg0Zsp5XaJi
61FHz3VsmsOTVvBgrD3ZKv2htWTJGfzRtent6VYBDnn5HIIFiaPV4PmGU8Svjstj3qKdZU+66VPb
pVJsDNFjbTxV7NXSmK9rbwzd5hpLd1/qWZwGc7NkgWXt+OvRMmaVzyyd1FmTJruvMcNL/3iqyqLX
V81di2GV/XHwFh0b9bE23EcoePRUq7/GQnN4l7E6XlD0UR99FCYXqdl/fZ2Qsk9BeaNp9l9jLnZl
7fh50aYfEKxARiiwRnu66HHy2o5efmUNzK+U0E89JIjT2sMo01b99aWXiYfWmu3xv8bWt1lN+VO2
YbTRqjoH5FM497VxJVlCB0IADHXGKlUBpEstRg6bFI7qUyZh9QzTivSal8T7dSyPC3KVCRBzUZRV
MNWh6nPvh8f1ZNPAo7VEpdgwgf9UKnZYGdPsNupi+ZRz9WhJFL6g9yqfZYrIrSmUMFChg+L1MJyd
zuz5AjgogE9tKKSClNJs+VQnmdyaxD2uB9chfMY0kveNd9SmobpO5ni2pej5PQfjvTGH6uSNsgMV
NEX5i4yqbVFtFXWoNk3jyI1mRTPAo7DZmYrhvPQpFI2kD9PFfmyLj9u3xghL+PD9Jaz6F6uPUGwX
1KTgJfwMu2RnCQQPUoudTkkE4FVafRhj+/fsFiDY5FHtI5gTigDTrfb6piUGCRqij8LDX0jP/RmU
cDDGCkTSkNV8rfaBj4Fdb4JBV5XhBGLiXZNOvI9YEEhwq0DSASn3vX5WZ7TmWk0xKC7ATnKVfTbq
H+y7mGxAL2wqQ73mXXbEjFq51F0FPbYf3GPeQ4AzjPekGRK2fy77ZNCeeS/c55xb2mmiok2+oyWZ
aJR+XkwtnClfHXHSRZ2Y8u2EG4BX9anfzqyRbIZf1P6uicZ7XUT4JkgM9lSb8B4j42I2ibpTMEbx
y/hjnuc3KkKbuNWqXWm37rnPcYMhEcDLr2YaUIC3jfqMaNk3EBYjLnRtv6scgY+rrofXvvjNZcQJ
uRXDR/d5CBzToHJbKtolJ1bNrVG9GxlXHup8PlsIzkYCkEiuYLmY6nDypvTQaIM8yS6UW+wjh03j
ONElc+W8UVv9WzTiHwBiqttGMxQNda7uFvCPe62b70oS14cctcYLMongSlhTtlnjtJeqLMmS6AP8
rTkMonrqLwAJDp1EkLGVaVDIau/lo3csjKneZMQNbK1M4Ru4aQWy7w5WvSACo07bmoOd7gAI/0Sq
6cdiJnowqZIHfFt9AByuC1BnI4PHfWM3CnC9tG3PGi06CcC10JJgx94ZrPaGDdtG/Vmn+gSvzpTn
AaDBUVkSHkZzXyNqbQmrCVG4jTrqIJlAmKVIkYyIh1Z91/Mfva1cswyeL+IoQZbcQS//M7tGfaL+
prISphLNNfU0lbX2MGF4mNz2lHttOaTgb5w6MAoRX7qijk7RSISRazy/k8CXJ+sq5PaG5e6tclJW
To8mhRO/Y9RLgJmSQ7VrKffCnn66pupeRjdtA1KBrSAV+gl2wFuN2pLtHKNe4AgRQabRCkzLSrlk
Sr5BBCiCIYl/N3mFS3ZsHljL+xTECvJWcscX+o/MsIgZScNTfcCUo62tVxIjup+ALtuESfP03AaO
mdvg/qYa5VFI5sFEMYN56Jug6sgJyOIVTVP10sexdmmXxjExrHQgYWaFL/Qo3JodSD2h6exQFKdj
7rWabZSmbgAoaxeX0W+FygNKDDGKQqQyfvXWUH20yJqzaB+6Ahs7x4XTpEfUQNQReqpHePwSNQB5
5js7kjag7llX5hVb89zHDeA9S1TBn3esBUK9mSAX30aPBLvUu4mqcPRAWIXls61BKIVqBw7fTC4j
yEsf2yyiCjaFXarC4TFbktdzFu1sb1GfrfvfkRvmCJQZwBtdPQPEYBYAD8O9mLFq1CHM+50Glan9
M0AajIH9bhsPOJ+0HbLOjm8WrRogNF1u1bIDodwpGLBoqoJ8JHoxURRSWKjc51RPj1HYzYVUYx7M
3YQoWt7eYC8/yDQ3voWe/NGbdFCgemgdHds9KWHvnZQ0dE/WgtOpk+5H43qXKmaaNRuFaSyr68OM
whIWqn8PAFH3ddf9jfeBASfYjrZKlU4vA15FF4fkcbkQiKNMf2aOewb/MBFljyHf4PD3yK6d7EYE
fClJtrrRhX5TQqLIk5pERRuZVN0q61C7delbqd3uga6XgOI8C9ANi8EOMvPJKShK6SWaW0jHPiur
c8nylNomTZJ9NbXmvpe191fmvcFl6tQ2/DXbcgPnnbXUWyAyyq/Y6IPCyqOTPkb4I9Zqs2Gn7h16
gGd7CxwouBNKUkrI5q2DcO9YJUkP1dwQM754ozW8ZgMaRQ49xGTSbWtGb0Wu2Oevph5K57NrE/kf
bQlFDJuvqxUSO3qDBY7RzQF61p63C6PQC4SH+prG1BewZfZ1NeJRDE3jPMuEsinRx++s0LdFlE4n
dUa+CaGou5ZEf6zFIQqqzgXd4vVmZHfGQrw0i3iOWYzaRTVlex/6drq2yTJz0/OqqL3LmFC3ltm+
ihxVBJnDzwgm7Ki07D+6PiPysOKPNNPROTTLV8sY7d1YxOy/lyZ0X2avg4fWasm26e6Z06Qnwfbg
lIVOvDFKCACwseOzZZt3PTJgb3gjdxR2jwOIK/J7yXZQ5H3GoJLEHpuzbhE40/LDigGzl4o0VGFg
iaa1eF2BwPxPo3TUi3q0TUsPuwxDIKkVViA1xtxrSbPg1+Age74UApRZ3+ohtq4YbsGRwAzUg2Md
9aCxpmiY2HGGvJfUyAVB6SM3anluzOlVFfMItSO0NyOqNMG0dJEpmILe5McyMxegmSMyeCUd0pOz
BrrIM8sziIzDMMFIAa507czurrT4PxVmkm50TDTnYMXMiYXAb4E/2zrDVMApmN3rmGkaoWCX3zxK
c6ekqT9m4EbveG2ANix/iCHO3tUClxiv/e2WITf3miVwllSBnHV2Ohk3lOO52svaTCxhAKw8ZROu
Z6MBjr1atbYKYM8QpMAkC/O0XgbXyrdYRsUxTyqm7LFzNhh2Aw+hpAAIrpyDEsW02Cltngs7MJny
XgYNSq8EKID/2rBLG/4ekiPhS0KC9ZDO4kMgBYf46G7CWm7jOCME9wVvBEB7k2r8uuj/ZkqQ9fIf
9jXtuR3yvRwlyySowNTB0lpNIQm18DilPDrie1lUxjck5FHkHB96GlmHbFAeM0mAhd6q7mtzMR5I
/lY745B4o6Bav/GS2TuK2LomlNKCTEdWqVULhP8MEOP22TX16aJlyduosksVdYSMooAyvJg01SG6
NmnD3wMK9PGpABHlstvZFLzBclX2p3BENv3TDY72BLbrIo2tTGwETOZpbcHVF1nfbMrM9l5hATg3
dXqbQfC9GoAR7CJqdnWSfqsIDJCvjIFWVhRT1+6c6TkxX5UD0FSUfdq5gvjJyIC/WJsi6oygrsr+
ADuifOtM2RxG2CLB2tVTpwFvLC38QpXmhXCZ/6ft7I1eRb8nW5n2ZZLNZ4Q/XvsZsLfp2uktQsrl
FjWa/D/GzmtJUmRL10+EGVrcho5IXZklb7Dq6i601jz9fCx6b3LydB+bGzdXQAQ4jotfsDOMFKbT
O+nRqu3qXEIDNwLYGUqCxFzGz1uYGu6AVLATsslYBDtnHrMjs+gng3UOevFDlj11IWCxn7n9hmlZ
e80WzEy54OpCEBZX03mKFtxobUzqFWBEuCBJJZj06IuiGP4x/m+W5Ev1bHnt6lsZcF+9FjrdLitS
QgF6NjrIaa2ugoN/mnCEvFjhW9yAFPBfxyZITwF0Xrs14BYN4ytC5agb4nm36moIRkhwQ5nJhMGN
HZS8F8ENKej8FJLk+MfkNsENXJY1Hxms8kskKm+0VcElu0g0mVlBgoXF3xvqArSv2+ooCJXKeVog
hYxls1vRA7cOGrwe/F2iaMs6ArkBWKwjuyrfHSU/JGqAQ+6fZj+AYl5uXLOcUWIbPtHWEnU+ClRR
Msc5m7KL1IycljuDLGLw9/HtchKppYXqtLOdLD3Ir0zQmmYDFuGzxdXvHDTqWRRGHG8PyX24guH8
1S3PbzQj55KjRi17wBIkcv8lGjNFZksL4ztJZll1DktFx39m+U05uM8A74yLXFJ+Bs7LYVQNiJP0
1dEryz/luHQM4Jgvj3F9wpIpeKncZ9fFWkijW95Y6t0ZqRU8mQB9rNhfaQ3QbtmhHqd0PKp6/VPw
wBIMwKi7Gn4d66lIjmTVYGNGVDkpfbzbHGXTe8V5hWrwo4e5ePSakCdqIyF6apPmVZ69nbhPA+s+
p7k26NatIUJvj6E721vFLXWY/rUhmm3bQwM7rAOhboKDPC55GhIr8fhMdhKVVmCFus++crfzij6/
4evogT6T6BJARKBtKOcKr3f6liGZASIAc8ZqGCPQd1E52sGRAiSya+S3NTqnPWgoO7rI9camYY26
OcRt8nUe9ZvcufUuQS3dFVY6HeRey11J2oL5f6shvrJgAOSZyBESk7y1OUhaAiPFMaTpQiCaiD4O
3Sd58GvTlFuztQYpqVn53FVg2A9yK+RH6n3N/WmDQt+zgs4o16r+aBfbEOQu1/tr5k4/A7wyThmj
AVrdq1blLUzb8JTPEJ1bffqkL12HfLaz2HbOczCDBMaOb6dC50QJt0FPyEry4v+58LvfIFFsryC7
66G+1lyfHmoyOJT2hn6QLkC+7x1y4xcbQNb4KYXLu97cFU7x7q15B6r4eAcNtvGKCNbk3JyMMNfm
Y+yGP5QuU4/bHaYTvOmOC6V761zU/jnDxPIkv6X3q6fUntUTGo39vG+y8L4ddAWYx9IPLa+1HCmx
f83zunJGOCBMDtIS+jg9MYRh6rI0BH1E2smEY701n6WCXc1UMPX9gATbRVrw2FnDZcotpiXVMXcG
jI/cBVz5r9e1i/Tqh2CFvdwArrAAUra2N8cPrr4AGI3Crhd5G7q3pVuWliTJLa9g9WfpkSx9do6+
Uw1gVtJnJ1DoI6W+BNvb+q6JrlEpnytvuHiNuZeWsB6CrcBZ+dI2bBBIX8iEvTmj0H3d3vCtLUue
JIOlFap9f2oA6Z1DJzpJmSmNXWpsx39sgpKWpyax9RhJr9EP5ZL8kLc227Ky7b+7Hmzl2OBPzWsA
V26XAo8pUkBuvQ3Ceflw6B5E00BnojrpJ3wo2KdnXCBPfLB1jEGdp3xuXxzGBswP73VWLGa1wGM7
eckBpQx1d2ctWNV5LF/ywe1OpjkzlGh09aAGBWs3PQIzOzZ4T8I7mPLFLtKch/oQROWTg3nx9uDl
qpJcX6ctLZlbM/lwSDGk7aXHflAaowT10l1LTE+gL5kxnCe5+3KSAjzjBGaFZtf70Or38pbAaidX
ou9yB9f4lluIKMm8ZcI1+Aip7rstXIqQG9bFSnplHRxqSLzgG8ZE/xz1wN2RMTnKPZZAHnu8DE8Q
ymWOPKV/5JN+82IjO6nzeJeYJQJlXneRTkaj127h7Jao5x7CIli/AEb7J6T87ConlCcvMXr6dmHD
2NHw5zx4z5jFuStm2U/sVx/Ps1MuLWLrDFRNda4ct/0+vR21Qz9BvN/uYpk59KTJ8pnJ3Mw6+BZ0
ISGVwAv4Bi7ZYCTuIT8qVdhbg3JioIsyatZx1TGTwRZ43eo8uc51ApjDfu4ZeiQaxZG9z3AMW0dX
6ywq0oKCPTddWzthuNSPtZEYJzm//C7fjsZrqz/NRt6eVNN4kae6PVqJ5V33KzamaDcWBUr/UMj/
nqBtHYci335JrwM7pqcljjRMH8D4H7XMzmHnt/nwgCC7eQGaVt2EtTNEXXWjLfwuwyxbn688ia2P
2R4MH+i/UuiZ5uTVBwuCNLIYjoHDScFL4NKDH1AIPJbcMnky0qwDlbVHC3iwX+Ab8t/OXCpsPfr2
JNcGvfT3203YSiUmVf7/p2KsNsJeeti6evkxklzH4ltaYmvmHGH7wYAWYQYZ6CqdfVHxWJQqctl1
yCVRHDZ51dYo+9p/w+rXD6X8znejjPXYMnf3wALu2RDEHoMPvYxf2Rxh6Vpek7lADmYfTOYPtFZY
Tw775FI0Yagepfoa9ZcvaAQYpAvSdRwnLVVGdFuw5U1zxpaDhlKkBkxsGYTJ39mCFSUp6Xdj2fXX
l/MIE+dhLNB164k3wNNPNrtU8x693oJNqD9c+SFmfdNdXb3KsEwGdRKTYD31MiyUJBtBaF4HEEC2
ylJlS0psC7bHuOVt1/hwbJR/7hDqoA+jz5SOswMIkF8kLW8edzxhGr+Urz9+LrViFymD+m4YKY9w
bXnzzwCi/VWaa4SSLqDp5RmEXYfkhrSUf47K0WtXBSinubhlevhIBQlgimxTuA+cECF4SOlWsM0B
pUCCrZ4kB//XoNX5df31S0teyR7bO7OOZ9bGLLmennfsn/z3vZPYWkuiH9Ny0HrWd7U+XuDjUYrG
xkZrv2kzUrPSr2yjBzn2n/K2KlK6jrMlugXyPLakxOS4fz3ru+mM1JaKHy71T3kfzvrhSsHS4WM0
V3chjL7lFcfDmb2Kal7nqvLCS8BSCuRMaERM3pdlti3Y8uYMT1Dod9SpWoPoWkm6Wzn5VvVdiUR9
MwAhxBb82qLlZZH3ZHtZtpfqX/O2w+S9k3r/lPd/PZU/5wu5v4hB+40HF4c2hrXLWFg+XFuwzmS3
9Lu1in+q/iFvnU8sp12vIOf5UGe9wpB495oy/FY7L9xL1yBzUIlt32jpQ7akxLYB2Vb5Q96HpNTz
ewQD+l9ajSRCUtgQ+Xg52XtneCtNeI1KrqRnlrKZVmdVdtK94nXr3gFTQRvf0sq80MglLT0/Y6GA
FSUrs9x16cgPrHbeS/fA6j+SrA3KwH/T1dZOw1ZZQ5DepShnSJiIvx3+qbvdmoIjk/6tztYMtrwP
zUWSUjoGTcqShQvTa1Bn89A5ejrvZf6bADBguSgZ34J2iE7rGy83ZQvWbnVLy+3616QUbK+uJAMW
Uv7uviX94QySN2cJ2Akt4TXaOvt1YL2Wy/PZjmzwKmHyll0tFkaMZYXk3cxxqybHSiADgy0psQ/1
pBPd8t79cSn5cMjgVcpxNh5ABT7XUClwDZAarJQbGkiO5cNV4ojXvkrX5WdJll3kzpRJn2eXWXV2
TeZYF3nZtye6vvvvFjPfDRW2qhKTxxsVPSt6a6V1kSt3ED0x4giZFB2t7GH2SrZjUHPRpkd5Rdd1
SmkB46zHzTd5kf9e1arV4Ih1NlsnDZuDeZ5dEySCYYlDWpOgbtit3G1p3woU9M9Ca1cuusPObGFA
Roe8rXxYuhacTd2/E862xQZApKJdI3dVnkudQWXSq+KtjOGZCJ9cXx7w3CK6067rmR9uv9zUd49o
nbqud13mLBJdX/OIzcnZM6ej3GW57BbID9iScmM/5K2zOin5SObcakrx9pf0MNT3NtZ6O2wMsYoL
cv9LV8Tj2UAI8KjDmCUJ9QwB0uKKzySlls7emeEg07OUeh4wTz1J8G6qg9dIy87acg41qbOHMqjb
ndSau2y8KHNpHtQ+A6Q3DMWuiXjVJfAy19zbHgBPDUzRfZq4JzUKrfyIZBCGy8zsj6xKghqenGuj
B80TnCz2mhGNhXieObgXxep96o9vC6L9U4AM7Cf4N/UB1bgRVQ6SkpcheJQlbE/UIyoQsV2ln2LP
QVnQ7B6mGC0EB9jCSWdv/+xZ/vycVs0v+I6X3tTKL2Nu4qqV+j/ykiF5jQ/8zQ9UkOJZ89Z7s/XT
Y7WenV0/YMNBa1HHGYZd0NT113oG08uUvPysq6m9R1EHeFWEbJdaLLYAJkvJc25V6Dep6qFCIhhl
qBIcN0aM1eO4lLCUhJnAgKNAmGjnprDLx3lKqkeJSZAVhYPuWZ4jLMwivFXEwaGskB/yp+G7yebZ
uVUXKb9MrQzsSFDiOCwLwDvXZ+YWFzGq1yqET8PHSFRFwfDQZgWYIK8dmA83hXsDqcH2msdie4vq
19RP0fOwBBBdomdfTX4gq6lcJavMMOlGdxFVrgLhM8Nit8YJnhvUsJ9VdkKfU0XT9tM4BswgKIht
D2hVanMvcyxF8ZDdTcPQPWpJ5z3NS1BnwPZs2hbsampsBaGepXutdHBFG9idMSfM5sZRRxfG/2tK
ovlxTYHmQPnXoc1tx1eR5T2hMhPtq7DdoXtqHB3NMg/T1ORovAGmLwzNvNkOUGdgrdpBt/Wk3WEF
jwwGDuClF5b3FVS7+2YJtiTt85wUrKEOSBvZcNNK/ZbPZmrsNdPQbhIUU/CfzKKvlP3kwXL3wpTF
ZkQN3nofwKhrj/33ZMi/GWylgwuH7s+7ZcJnBpkIWqGoUInp57/Y7vwa5on+fWoS0AoI4rwFYwbs
Gh2sp1ljL9maEuuucvP+pvdxe0nTuHjkEWhQ/lv1UzMqNK4sNR9Uo3+rUQ16cKPkabCrBuqrUn+K
ezaOHMQej5KUArZCPyO/nh/rcddj3LGbluqxlmLKF4PlWo5jB5ssR4F2S59xeHewlf9w0tm8k1PV
jak9Ol54gRyGU2eGLNqJD0512H5BGyS/w3BO1vPWxtw+NV17zFVkbfY+Fst9kL1iVDizaF80zJVt
8w6iRfMJ7nn/yNLxVVIY7bafMK2DDJWNiDUtNSTPMcqPByXum+qix4VrIEBtaD+sWCxRBQbdPfpp
/X09sKxcpqidSIGDksUVGcwENBu3QjeV9ozYpraXpNyeLFWXT5UDJmy5P/Y4AnSploFefLbH3+vf
SZPcP9tFDedsuX+oToPIyyYPf3razDiYKKdIVIIqmGG4b2lpbWOLhOS7TCmWkg5yx2F4AjgDAi8Y
duC6sFQoKzolvf5W10F46e0hQOM9rH6U5UnK4yGsT6mOalM1Kw4L1oqLWzjrgdcmiIL7bgmGBN0T
1/DP7wr6PsVO5kvg2/ERCkN8V44ZHoZLIDHJM5llY9lgo6gWa1GD3+C/VJRD1trb0d2IOeD/5ZDU
HcBXqNr542narkDk9mV8LFVWA/cffp3UlotMRak392m78CjYdjStFgYsipQP0RLkCEw8SHLyfRQL
I3+AvK7GLK4vxaWKcvluqyQxHPTu+PB17CNzcOyyqhKWlYcnxqQoN+eLBRQfZSkp/XCoJOXCLaqj
Fwch8PVQudq7IzLdPHYlAI2PBcuvmsoYsuPLXNjfUuxJQS7NbnrXTlV6544RgBMN5c0uY59RZbfi
mBSh9qqW4XDv6vUfeaipr4NdqK96WD92dLCP7E3DdEF0kK9fb6D/5dStfmcDLfniZpyKzZzyIUXN
4EtUKV/hIwdPUmiWwYNfxPazlIEUPqYQ6j7lS82x/pIMmvmm+VHxWUuuUoVvTvaqNg30y8ewTqf7
PtDSh3EJEPfTh52Z1ETtZt7RZ4PGW5JSB6IpGzm++5eaDLiXuqxdwlxKv2RejY62ZrR7SRp9M1wM
XFMPpWmhiL+zra7/hI0V0kXWqB8jCJVfmh5bBBW+3nnhV34BClYe7Mw3LyOWmc+lPb4Boem+W+XP
2W3cr5bitresjJBOsvXuezMDpFAdK39GRAct3bD/HTh2+x3Iln6YY1zE7cZ/0wCfoWHbDuA9icVh
e5yxhoUv/J8saJF/F37I0y0HVGw235eDVx/xaytRmHOKt0yx7FuTdhOa233xpsOY/oT1+04KFWBs
byAwvsLkVR8ky/Yb9hfcoTxLckRN4qp5U7KXZB275vPMLp2k5IzdoD6oaL3pMKLvgmkGl1BYoXFX
oxUDLbr2UWGz8wcW3ePuABYPWU+kZY+VPzg3Kelb3zua2mDR7nA7mX16HgRjoi+9WvV7OD7RTZJO
pNrAFKL+TpI2RkT4QOr+vSRnZfrp8s1/lNTUZ8/01/mzEYPv8cfgEkaD8pJmrfoQ+dCIQx+7qiGv
ngH6HJGd6F9Kr/2cxK16B1hheNH1llclRlW+Stx7qSD56CKeSqXOHiVLAhOVo8iGwFB3OoarBe6x
mR28SPUYOtpzbr40TXFyO7fCsLA+ImNe3tmTU9xFHWS5RSy4vFNUgqarXGRm1ekQez2i43bUPIWa
gxX4ZL2hEJZ+V63KO6KbWV4kCUcHSL1efCnNEUlKowdLsFTT+snfoekHqiYfcVdWW4DiVfodFHV2
ho7vnHT2Pr7blnGXu4r1aoaZ81AmFgCLpVo7qX9NoCWvfNq0B4Z1Gm5ExNwlmLXU37OC14Df/U/e
VkViltL+VfW6dv6n4/UWAExnx0/1ODePo1IBly5cpO9AdZl8if7KVf+zOQ72l8YZ0QfK9eI+Cw0b
ZeMqBRE3zF/7yn2RqqOR3teR4X2rm1w9uHVsPaSlhwFLXaOWgi7sZ+hIvxTEr45xsXeBDd2rJS+V
O8Y/Ow2AmGW4zZNndsFNsZ3kHKWh+oqqSr2T0zvzN7X0ml8d+0bAiMwYHcbJuLBmW6K6W1ovno3m
OK+7g7Cllu+SrC5QxkWj6r6kT723y/DQ+3p8qxEn/7tgrSPF5ZYLjwTwMzL+B3UO1Pgg5SG4x3s5
W+y4ZNoVdMLKMa9rUop1T0vGE692tNYMNP3FMhPrrNoD3O3tFJZj3tnAy29OaCnHVCt0bKkG52KB
973iddPca4bpnOwkm54nfFwOfas2n3kbVaA/rvODsfML2jzK78Z7c4eEIelYWKeXV7stzF9wEhGL
NOnnaX28tFniQFIJ5mNdVfVjrLf1xTSq4Ra5rYW7r19iS9A56GMBVqXjg5mpl8hi+b3/PQ7Gz0lk
Kn8pIC3XC2W5hlRcYf05pcPPUFGcb5rdZKgda/NraKMNzhAleIJC7Z6zRVRcVfz0rk9j68xyQPrk
QgUC49xYrJ/Rkdn+HH6nA/4B+VD5Uw/wQQadxAibQXgSuOZfGcrIete/BVhzNO2nvgOzjE5x8+a1
zAm7vtKewG10wHNwWIJ35RxYXPP9i64beFCNziJpoKa4xWlddicxx6nZAkQC4aFLkHXBv+aT5gze
W55637QpVh7M3vO4B8j31mFa3yTZGSjP5U7cXfW4R5hKY1x27UqgbkXjep8DCOm7agjVh74q/c9R
PX/XrUB/lNS8IMAd3XqSqp7m3EWa5T9LKuyDc5uW6Sez0P3P/sxeYmE1r6XhOJ/98+hnzveYT+W5
HdX27LRD8KPQz/VQ2z9KEFlY5lT1ZQiG4hs2d/veitxPzCPvMXkoHmtfQTw/gLzR9aG2W/OWgqhg
xxln3YXJMp4RO5p4iRBeMyLjL7E7tBBTC52g+7xVaIzaOFR2Z50GLAUfuyWgYUyHBm/kgySlgA3b
4rGZcdvCsvoOsBNXDroKdAOGozvW7opHYwlspHjvXMV4yJ1q/sQqwLeujKYfU7QAPVr4HOhAIbmX
6t/ieZh+jHVk7cclP1ry/3d9F8mlrb7v+pwHeNq+CVwE3/5z/i3/387/v+vLdfVqgLntmUczt+L9
wIT9pRym+kV3TP1sL3nIZdQvUpAz+V3zpApCkc1LueR9OJYvJ3JWineOdb6JElgL29KrGvVEy8j+
zlOxj/Zy87RVk8Ix9rxdXcM3CMonJWstCJNwvkatHoKjw7t+6NGxOWSjVjxJMJo8r6L/ou+0pjrq
YaLeBxVEPDopSaDQrt63SyBJ21Ag3a/prDr0TNfQevxPqeRvSTlC8tC2u8sjAG1b1nqmLZ3S6c2j
+1Ryu3722H+gSOZ9T+Az0ajK/Or5cEn10fk02b3300CAjtVCb3iyXBfD0QS9lSJVI3ZfYRNDPL42
pXIydG/+iiLDcO44qwiefoGWdZVrhBlwvr5qrQecsL1Hv9PY6FrOjXnFk85d+wxuxMJ1wDBOetOO
N70O0exeDHfEUWc117HCAnIuky8pkKBHq/voArKCid47VzM1S8R1Wv8lcxLlBYHo7qBfPGzEknlG
08VAOwYRcsfcMQSBFxOP9Vmpsv7M5A9ZfON3ZbY/kBgZvkYxTvBJ1/ZPUdNrFzVus6s/puZjGOh4
Yijl/CUN09+ADrPfHBxiB39TTBN1LKx/X/CTORtjFzxWRdO8FEtgqAwPwwK5xKWCoS9UpAbIhtWW
j1oKLx7JZPU4eEX3KPWlGgZPR0wjJwzQEKdJFk92IPN4yfbJS4BYB75qTfqM6BAGERbGaEanjid8
0OpHK+iScwW15iHJIFUYoznfOy7IYtjx9p2TDdG1QMr4zjMj68qyR3Hzpnm4ZdU4XhU1Ku8yo8DY
x++j+6TxkXgaHPc+KSe8XmsWSaIu8U9x26o4MKj1yfWKEaIrossIQPXP7E+UxzR2uhcftSd0g8EO
0uOABqr6/nXusPrB3Hl8iyzkkTtz13chi1JBoX5u2IPeh6NqfBldFy1vdE+/4j3T76poGh98fKiQ
oM7TQzWFEUpY6MfxbYLw4afzH0njHn38yL6xe92gaxMtXPs5egVL+juy1fkPJTH+YOEXerkVsFAe
uPopa/k4+4N57pczuDH+HeDASiweRiZU9oRIJxCTPwpwiXpn/vTAGjAFzIY7tFHH5xoj9UWNf0Z0
rX7wrKlDCpk3gJlReckaDSEZxPvGxxi1Fgbl4yU3lejNVzzn0dFg04oRfGj2UO4sf7j06TB9M23m
TpoWvLkFb4o25QWyAer4LQIAeAzKob/IUXqcXGtj0G65ow0H1hKLG4ygmKnqggy2PAw5/Ha3ZpkT
gohSRWLvMu2lRDI/lmzVx0z0CbnAdh7JqyoXHhobePsMx8BHq2yxcmyV7kuHgeVt9NUM+QpuSYbe
NuuWA0yPJYminXec2gKfyyWpmxOkJdMqrpL001rbwU6Md5g8QJKzHSYFS6DnIX5PpTmVd6OXVDhY
EJNgqyMxycNpnNqNDkRpyEFj/R+OmxGMKiGo/69zS/LdpR18BK6MhHbv8rZD5PpjVM63LP3WTGH4
Rp/r74rYsa66D7eiz41X1XP8szGEyn7OecyOV8TPdlVcJCUHmYb32naZ92BZygXpovnR6xoohW3e
fu1Hp9oZgxP8bAPlDUKR96epaafcpTtAB3wfaLkeUQFR3i6Lf7OY8YQ6SPxHFdUxn52m/bbY3e8T
qysfWOe+UxFxf4AoUD3kWhWekDOdd4mpVg9bgZQywPq7noklT9E6e7X7AkQG5+blDHKIVNySvT06
O2eo2bP870U+nFoZE/hCuv8lBaOKYOZyke0EkkwH9cLmV3w7uIPi3HdjgAER1qE4vih9CIVEd55N
lByfU3vpfbUChIEZumseTF8slVL34rBU8OCoGJfEKlL/a3LJw6l7eIiWQPKAYGpHfNHYBVlKtwKp
J3lVrWYnc8AVQJKtbeTHCFmYQxdPLO9X9R8RxAWvUOvvWjBBf+vL6YtTMmmvp8Z/zee8PwAV61/0
LkYN0xmzJ9dAVCVGxO1hsvrhUoCqRcExArOPbdXVSj00QZZefHDU6DFP1eqUMdd9VtHaZcWA1evU
qhUW1ovsM78u3LPm7X5NbBRQrNk0f+Ap+s1vUvtXafk3lYXMACUceE1JnTCU/lyUrY18H4sMbGh0
v8fJu/fzvPhlNPFPxWSVmt4SAD2oIcvqccMykVqwkPTM5mz47NdDg6Y5EwgpHZ2wvAszqIBSmmPh
ee/3c7OT0jgNMzwv0ZST0qm108daMX8ky5nY8cif0rp6lbLYdFlzQmiJMXn0VLaq8hjjJEQ8sObo
SWISqFnwfdbV6rplSQw31PAQ4+OzHrWVqk7mnGM2onaS5zQhcpNuA+8UcdD9Vm+7jjpkD41Z2Dd/
1qk7x7hSwUR6HROvZIvIZ/NES7U7z+20OxUeFZz1SDunM1IxUiDB6KIatFeWOrWiTNVpO0bzlV/l
XKJs99/TvKtiOTEcMjn5drYem45970zlYT2vFPtpzCXe1ZxtRdljh2UeDNuDCLacXhlqKIIwWN8d
KAXrJeUHhpnqnzzT/LLmGfILtotPXkIT9J1OvTZhe/jH/7TV/vu82p9ZgG7D+huWuyCxdz92+XHr
b5KS9aJdmT3FCLtCFT9braveFUs1qeCbNcs8EpUSCSa5/RI13Q7phuEPjx2hB6UbTow2sFMbm4cm
iap9jYFFEEE1C5r8p1U0Exp6YBp79WqH/nx2vO4vYLnTIUVYUY1+9XqCdaRp40fhoQ/mDd01TNs/
68z3ToyZ7lwkTKNKjw6aPS1Stt4vW8EiO+52Sk1HjtCsiRy+67HG2OBu5dbJF+aZF0h4n82m93Y9
rx26HtNb7VeAi7vPWjByMmh+KGInj73a3Dsx/MsK1BMLOseU1a3C1H+GxXCvsOs5FVgiTkgwlMuG
X6Gw6ZDA973AI2aa6iV3kaK91G2iPKsxU94SP6Pnyr8zGYtgL7dkDWMPTSpNHtY8DROX3VwM2XU7
KmAl75DVSC7hm6o8SwEctJ/tDOOqanuonPNrU702qTk8DwyEWqdGCz1nSj7MQEYQL4v5IcFnpcRk
BYccbA+qzkHZoR13I1RT0wNvaKWPvTbiALYEU+q/1AM8/qy4c4LBAvVPULBavIdjNp70Aq0xyctR
YDjPuKyxYPqfvG5mIIGkqX6ucNErXMt/ypYAOQqvdKrn1kauKW3RxRkZwzzPSxClRnlxJ2faSZIe
xHiOUaOAMNSsWVt+Y5tfI6s1bpLlKpWOLtk4YxfaFEfJk8DQfZ1tIjQbpcq7AhTzjKlZLyzZll6w
vzsV+VUuLHl+OOxsrzUO7VSzY738SCmMEjW/s2wECJcsi2X1R8dRDkMQxi9FeSwgBD+3mha9sGf+
e4wq/zpoxgNC5On9iFnVswTujNY/slbWactLpz7HxA1l/kRVYgVKo2/ged3dEiuxnlnst9Zju8g+
zoWP+1HYNrhouUza/BSPodkq3fOaxiGpOtVFau7B+VIelpZ+twye48Z9mj1GB/1csVdUdeaz5yXK
kxXdBUvCiOK/g9Gqv3esWt4mM12mhfB9cP8DmLHVGxNUjtKZrldO5KiFjXdF9IzhXfdYFtNhbVFz
GQVgjdsdqsjNU1FnwYvJItmLHhevpR+Md1JNAoZk+g5boPIiSamrobJ+sCqQ43KU5MGoSKEkJA/M
4ca9pwbec5ob3jO63PPNMLofgV+jErLk607W4yQV7/zYhfkv1VDAvLJzHz5IDUZ+z2qkGXfRTPsr
pqi9KIFnP0MWdZ5xEKuOWujiZTDOzrMUaC3inmrJ5owkpQDBFPOxShkw4ryhoBwbtmwlG8a+j+h/
k9663+qGrJ1iZtY451Sv4pM7gZhAzjJ8KWFDHLBnSY6GgzLa3mkr/2R4Bsrh6Le8IPUcvZhtAzfU
SFg/GFkPdY0UU6HFy0QCxi4zblm4eerzyGijDLDDUzAL8RelPh/h4b9jSxJ9va95i5cf3hoe+LvF
WsXHHPomMeyaM/avb+3CEuoWCKPEJBgEKLkETGoBTkom0rXd2dPZ8R5jBF+K6S1cgVcLzltl2F1/
U/WZZZaWWexCfNgCxshQHSSdCeuhN7Ov5kI86hYmTb38BLyJYB7Zwj+yKoTdUINkUQDd3ZsEetWO
MwZH9aK/8d+onnq/okRHA6PJkX2U4r6fYYhKNEZ2Bsn/JGabA+F8Nu1Q2VvvmDthQZKgMxK7NluI
chfXYsRe7pZVmTPaJ9gdwDCDvmAelclQoNh1f02d+aePWkRaVOcR+6+Dpb0G+Dreiq7/5nBb7yLs
wE6tZv4IJ9M7jguqNuE0hXdHj5Md5f9ud1ti8gTYwwqPZsC9UnBJu1M7/VAngXlpMWq72UZRXm0m
CUkV1ztF7c6DaX9O+deWNcLQh9Sh8oRpAlrNmNxFkH5WrENcQ2JeSGn5grh2loclsQzRhmOFLAjf
3V67NShbBJXNRpdRosSXpOP9uxsDRZn7ZnsNEoqOtleUzGe9nwW3KrR+mVmoHA3rvhjq8daE9rAG
hhmNN19f7lw2/cg0vbpB+a1uXl4hOi7R3PV67ShRsV6VmASJ41egnTzUMBbsfLHYsZRGBUGHQcc/
NqzSc/JrlCEEsHBEl78pgfzhLdllBsoyGr6Z/sJhmheMotyOQjinEm1nFrzyzJkO25ORdrolJeZp
A/ZWEHjpvAt0AgmMBfa3BVZnhufOtO6SBXsv7UCCaEkObHGc5qi5l6zStzB3CFxGI2Jr0Iujga30
PN++KD6lWlPjPmrkcMAW1tgadTp9uCaIfEGS554u+hCViY2BBJKMI1SItUj5XTOkHO4whmx3c+P0
uKIo8XjnuMXBwKarLcZpF2RY64b4Ux9Ut2IWo6v+mbWfP710fNPKRViX8Qi+sQWGc1DpJ7bOj3rW
wxtNHrKiCndolLFROpfhvQ0W5iHwuz377c1umLLHTOMTkXuVdfBQWb1Tq3ZPl1Gyhc7KYll1V+QG
lqntrL7Avtcv84CDkO3iSet8bes2P5lswoBi73q8WJrgFLUYUZr5Tukz9keACR744NJpxE+mrtn7
SZuUo6+02ML0+gntf+Tp5s+GmV7zsmT9DkuiqDG/V0OFZ+GUnpBfio4WRL+i7e7DoFZ3fBxhJodF
cWggZITdPcKv4ElitnQVla3XIGZRBS7VHlG26DRUi0d0a4DCZYmCzen9XOoD/sZucyiRqGhc1hr7
8XfjcGPc3sMqhePn3rsPpiTeRxhs+XmsomuKRWmksVzdqwjfGjHq+JhmVv3v2IeRrYKk2o+z5Z59
tG6Usr20eshNQIcuMm3utBnCFW8GE1zM8MVzl6VLjCAZjzV/Ony6l75F09COcexrnpwNZYIIrID3
7wblzIhi3rP/+IPBc3h0J/j7pWInaBMB03Fnxp4m3BwXeTTgm/zxIPemS+K+jEgg/Q9X57XcKtBt
6yeiitA0cAsoWZLlnG4op0XOqeHp9yf/e5+/6tysWpZlyUbQzB5zzG/s6XjqJ8y0pGe4JDDoFR90
w5QuM/NjDDDYjV2drK1RwJxi6inR/g0R2TKdOl/PIDOTw7lI1l+bbwZVz42yZZOtOdFtbY7fbQkd
yeQSDYx5Iqxpmek3Jg6JOXomQgTRU533JOBK5sSY4A4L5ARLMBS+5noRyOGKFIG17CtzeI24X4RQ
Xn1ymckHLWnhuLyXbL0UJsQ6BbhyFohe9nlstW0Z99H9AnF9bd2vpiBVL9bjz2XStoPLRnA2pvBa
AE7SSo545ba2l/xocFj9WpFNbKj1zWsRLBAgDe3XISIRrpGVHiwDJc/L9HuIC25gLUUYJdPTYrhb
gnCxjyRYsTSh021lh6Tl33lrjNu1VWO4JEWz1dyXRKsq387KaNMVFfrMVG1tqdWnNeEF5wFlMDWM
S6yyATTlchj1T3b+SeAtzrQZu8c+J6q1I68LPX8jvebdGCbwLACSXIvQ42F6wZFrATvKkoAUz9Kn
GjSCFf6q7xGY6g+LKv3MSfa20HR/AtklM/ECSKwVmCTBfBXUR60eVhnpKy7EUN0Y94YV23xveY29
6TOK2w6oU/2TrW+rmQNfK5JvzLll2JvPRCg+T/gl6bpAS52PHsjUa29jUKMborWpZXSQzDABy8j8
h3wDwkS+Z7N9Wyua9oV3EiZPK435bOlU/6zp2WYidXho+lO0jgTIVsuOeF5JumyV7JcvkrPRq5/y
avwwRgLl9WG5ExmV/7hecb01QiDR6DT6BCt0BWRyxDMM2DDmnAi6egQIln1OHCS/awgF1izt0CiK
rEQYbTDsOPZ6WDgI/kQKHK1m25V2dE+24bChtZMFqnWepSpDqxpZCDQwtEXxRsZ9ERoeDe++G1K/
78tX/KIMOQ7soVWekpeEe1N2BAlfc2JxRqtNrxUvwPzvQae5fv86SQh0bZozdz8f3NT8qbX8p0zN
7761CAvsIPPr7KFQuHfVPC5bt6RZkBp42d0CH1GyxG8GKqgqgf3NS/2oZ+1texWqquXaiP21eofo
hZlfOMEq20/Ch3vXbZQmr+POzWVKMj+tJWrJ1ajbxupQG9wUSjxCEngfrBdWTRkHmXHoyvTiYMTw
m6K+LfP6X2k5h7aVn33KxkuJu8QtylDoxR6jCnpQNJDXMkfM1bvzzUCaWQyqOmxxoG9GK4PIM095
KDXS6E1tWHzNrlQYWdq3C9koiSaM6Km1EYRKmYMjd4vqnoh5ow1dih0qwM5eUTKT6rlS+laQ6r11
E4l/GM9KanOaafWbp9fZzRTEiXtliD1MVgJtvHhZ1qEI4c88Jd36XSv5atbL/SQDs5TtVsbqvILm
zCXkuZ78SUPKcw3G2q17OIO1SUdN9Ic8irBpy92caqGbknX/vqTNhxcXT7IZT0riadTnl2Qo9j0e
nFxxTmRDvwXJBppmOiWAAzG0AUbrCjvMG3bgWhdaHdcnVHm72Ld9PSPiLjDj4EMDDSC7IrY/lkF9
kE1d+k6hPfcuIJshNd/7Mv+ewelZrXpnvuwX2y6+WGu3TulhFOXTwhh5UOj1QzMCL0/hME05jmqO
x6MgRGxX0wbA82ehHfXrjgYkMLX+EI/jPZlGZAi66OPz4Pz2ogdNwR2WjG2i3isB8heAsq+JmchL
vQLbVJzMobrPQfP4xjrbG+F5OyW9w3vZA+iDNnSolT3A288xyy/YIxJyNEljPxKKUd8yN4yFzwGb
bnJFNhHKDqrwYH/r5XDK9flt5Jdi6/eaYsKA9Fm8eJ12ZOV7xFzW+OPocOjjW4Nk+to2d0M271Ud
bft9P1fbnsPCIsHOn96h8untpdT/Myhgp7lNUan2A3lqek+wmPJOeQ3rc7Ry+inVdk65emc3+i0K
IpRz/GmV6l7lOJxMb7gb3SIgz+G+GeIPu2TfyAgZ0Q1z8e4wUw+ftJ4CWjOkPAiiP1fODToCYOMr
yobOmKlo1Ma1dAzG406wzzh47Jbr8pbo0Y46INXRqrhcxlc5ICqvhat8ODyXIlO93zoQAXWB4cgq
46daFr/NoDq/HIo5bL2RxEiGDrtEP0y69+BYFJFLAjm7iqej1VNlN2P0MQ5cd+tobiUwb6efzhbq
HeSUPARxJ7WCbmgbgRLFOwVy9xUGIUanGAnNQjvsJouD7HAYiTxZWdCNMhxNx2Pg33X9KZvLsHzs
SxhRU67pW9OC2dB36QMB8EME254bHJXkvfejq3E8GYDI2I3ZezcanjSxgN30xg8xQBpftBTfy/jR
9d42nkCK9ikZxV7uhQUSQUeDo8AYH1a6xsVDEdaKLGhjFIFR10sU63xfrpN7IGTy1UmB93AHH6fm
xxiojZeZy7OGr5OlJ6HVJMzNMBQzTpc2fTBYfkKmk3A1kd+zpu0pTut/hIwmvjBG2krWc9S7BJVU
XwbkOnftmJIwSASLUpd8zuo8xu1RUizGQ3U7eTQNyRcBdXVmgOiFWvvFpWkR2PE1K8JU34vNDiB3
J3Xretxq5BLm7nhNGORuLgmQyno4qu1rbrZcHXMgu1W/2FOpKMaL3BcuNZgs8G3E6b8JPXs42vWV
kGUreG9qfrbreWOYtqKwIjQjdWA7yPFOm1VzSLX8zoopyMmkrUy72lkoU227zhS0ybRjSNvqZRki
CD3LJP6CbwU7NcezlxgtVwAnjfYP0e8zrfNDJC1FMvBAt/K2bMCYgbgXfoHbdr/acRf2EDG9OQuy
1T53o4c3dfy1tRuilk8pwawVIjTAR7x3ebNhlPEum4TY6lX7DmThZqxWiM/1FdH80QqCq5VnMKxf
J8+NcKiE8EC5iAR+q8fUnXUKZhILeuXuMC3ZREM6c5BJhnvkwlSI/ZmNICCneSGzXZpbYS1Ppi5P
bcYVmHCEc0GoBF3JX9uJprAYIA6Xm8SQu1Sqj1Xd4Jx5LnCk+uSCtJvS4DgRJX7LJAa2kZX9umRW
aViuErz9qkHmu3rbAughb2Z/1IytJPDI92ztUdRiOwG4vS5StQ8HlVGoBQP17kqXI/0jZ2HTrCPo
wPcpsb5MqS3byJyAJTNCCtGQ7WlRgLejIrQ9zv5aY3aAwoTYxIT5FWr8IU1gJOXWP0sOlS8Vcr8N
NYl1EwnRBi9o6vepq5tQ5ZwwJ+XU1zzOEsc2PxFcfslQbo5TTtfapHG/EFWUm8YDwL4yxCrDAKVl
hHpe29cf2KRoxKFp0th3852w4dIaSu0dY3KpA7ImADXXQ08Z3jKjBUc9HLWUs63uhN8XzXNWVIwj
yRvAmOFaUz/Pg0eqLyKFL4tkN5M4DrVzvZVY2Bvxsxjed1OuWYiRreE0He+dan53+vkbkuh+XZZA
msZHrVIbWvIMopfhi0h1NnySuQrog+iNeJxy537sXcYysvI8uSMNlFanke29Z/ZAon1pPUXDwyh0
UN0wREkQI3FHd6JQJdW5sMVJGJJLNx7Ic6KP0enOpWHXMdXVHCapfkfgyLM5kYrpjdU2TpaHJLIn
vIDOPQ0VAlyyCGbz+uZ6D67UMImYVxZfOahgGDIKbApM8HVxmJl1uECxJebcn7qRfkOy05rqXBXP
YPM8mp3RnnMy6JrE2qjMYCc2GTzVTKuNZkorcG/6GGAnoh/eBbLBvRHPSeVs5lZ/04qCVsto7iIF
c09FhOEVYNBaZwziafhOWqz3tnWgvuirggJjdnybqpLd13zR8wOVtA11uCClKvUCo54kb0MeQuFp
QYQ3t2otI3Dd7GdxkreEPuWyjGWgTbABM89cDs7yWou02ETmrhA0pCvmUJlBjTeSHJhajG95FV8V
anb+Ucan5sku4IZAr6QzUFrJq9N2GUOki8yfleLubZPqvW1mSo5JDrQJe9rDCSHRnuPBUP5pIjIy
8qS5HeJkaxEksvUWdWxy86vQGNhNMsjvV95QO3zjSHqmIV5vNTwqfssVv/E0h72hx6U0z/1ttWw9
KMDLgtyOn6sNozyGzlYzFtgyiVDQ1cp6Zv+KCC0kTX/qqDjpjgbUPGtIFopsWk9pv08AbPiYlhy/
q82f2QI7VTwb0ql2cW18OIa2d1aFfuLh5rGan7oGdQqv+wfezCcV9bxtzeR2BTkM2TfPA9JgoRCs
ly4hwvVOcTflUmTgsPrEEoP1e/pHvuVt5BGxnLJGGQSdl5Pz4hnquHTASODMkSVvdZepE58VHxZI
lPs098yddo1cTprlVNg61Pe0Grdpyj5Np/ZvmvmFaxQbCKb663IoN1287Pg5uuBjDPg2ORAr9Jwb
phaSgLV7YZA08uc2wj3046nX1rVe0bafnHKk2sSYaq84zoiuZnTiWOQe21SWqMii4OXaxGSL1tt2
2GvedWl+tAZeqhLPBILtQ83B86vZuteKHMlQWG8TfUsjnqeQ9J8rT8WLT4ktnuJV7o2CAl3EhPKx
OlEBQNpjD+uasFvb0cJoDEkYwerOS+L75peFN6LzMzNZqZLpvhDs1GTHPE02E4si9LekI6hhMWvy
oOYnAKTFFg/XXeZMJ9oKDPppxa0o4iFkE3iar+TWxXo0PuPK/XTG/qXXOTFz+4Xsi0dTVqGIySkk
AhgKOEGyy03fcbUw1oVDfN9b+ts42F+aM6Er43TrLbLrMh0xJuP+76ypxcTEdGjH27yFA84CgA3u
Cm823qPr5tXV4tMKqRCk9ik35Ypw1383rdq2jvZSEEnsO4k1B3NN4a3buBkizhaqmLGqPUbFhe7b
oripo+GrEoxQJOMKlBL7Uzc+OoU4WqXsA1Mbqakq7Pc6gGqVaVoorvm8o2dsGAUnij6rv5My2QOu
uOnSZKvn9k/iduhUHV1AklSJUkx35tLc5pJA0a4tDs1EZOqoNxtc4Z+50WMXNUnottNNltN4zgb8
b1EFONje8Cscx+TipBUm4flUaQZ8J2kkPkOP0Ww9RAMjFFH0b620J5MoISXr5EnLP2AmVvZqBlqs
48aazdsF9lhoDca3Mw4H00sf65nOOhOAP0N0PdhJ8bEY02teMVdN2gL0q5q/OZ1vl3w+1xn2vCj+
pIT4JFg18Z162trN8jE217k8nRu5Vno4Atca9riJ247a/KpUqh1dvCS0FqRZPTUJgDdRE5IPzyaR
Iu+rU1kQp1TbD6U7Czro2vsazye9BSHtVWeTJVw47m6oazcoZyB31bBJ5/QtLToR/Gvt5tu2iq+o
afBamvV9Ca1xcEoWF9mRtmQP4PGOazVvIvLjcTkxq200R+aMHk1twpzO5C9TFvtlBkuYkA2aZTqi
3lhNnI14zldhhTo9VRhcMbMg1RzowbCqjKTENN+usXNkgvJTivajWNfLBOeLtpo8c4W8yhxamzaG
XlXjwXTjndllgTOPGI410qKy9ZbhpRuoteuuta2NDd6A+49BHmURuCZX17Tq055MByj62MCVOwJZ
549qLO9BOYg3DnqKb1HRcRZXZ6t4GUUeEqB61yXDWzLRAr+egutCxBTGEn0bS04U5idu1yLaoYi/
Rc5wi3J7iQDls0tgDq1ojQ0pRMdClI9DYr6XSgo2egllLfNUrgflSQzcGKv08c8qEOuIMojHzZ7d
2COh2m/NkH2z+31iCnQ4gM0nU3mNQuZe3uzm1DXRO+UBfoyEEiVCqD9pNHI6g7CVcbHzjVuae1xG
yHrZYlEytDH5kNqpdhrtlr3mqyrRdtfR2ZKXXYW1LWf29MrblisomlUU+b7qzlWt0SDgBTZurn2z
7/UXZiFEGrl7tWrMTZYgKwnJipUb30zpzKYRcgK9fS1oMpvY4sXeLX1p3GgFHayWSQQ6EQ4bNTfR
Gc8wdsvitQfG41K/W8hgUoZVPmhLDzTeyfvd35f/eQwMfcZ12RdR6DDCAYi/MblXDYSNO2VNlsE1
/Um9uSIFxk2AhXTUErTecqgdRtIZcvqQ6MiGwH/qWKO25+/ZrgaF6igilD4g9mxtXtai63cTFXo3
cw+bOgTIdHgkX/hzHIrrZBd3n1WbD8KYvJ0T/XPI7AyWwvjER8a9psfulukiJue4eNdGgKq1RWkv
Z+M3qlwuGirsMoq+rEyMARKRG4INEJ4FxFmv+Jsky5Lb3qTztWRLtGPi4OGLnO/EM7+nHvv2wiIc
jdEBEjOAdBSrwTNfvRzot71tFu3cXt8uvXZgLIl9aoZ877kv8PPAHlYkS6xVMC3ZadXlQ9lcmkxM
flbMj1VM97lw3UPXCCRN55KbTJM77k+nbCD+cXu32MV9dm0deFqJbKi6o9DjOeg7iyvCIwWeqbIb
8jGqsI1bRQ9/CCmuZy5r61BNgkAdm93b3ooTAWwCZ4cuIRIYTgMTNbccCI1xt8ns5tJl05sqr0GL
Kpt2kVX+m9O1Pw+QNmLkbd1mp2zFHjfYxaI/YFkbL9Hf0sU5e/E/s7foyXbkoblsOJvUrVges8dy
fomsFLqQyx4tia3YZ8TaVwMsB1WrwPUy9s6OPfv0VHdZqhuvucdqDTuW3S0SiyrJhzLSoxhRX+Qk
btljP0m9fO1Lt9honUgxWsRvMEYYYXfNHdNMeoDRg2Xwajp0iB1COUSkGoOr7LmZTIbVTT5j89pt
XTWCIe083xFkyk+ZR4te2FZ35efKJH85I1VGE80VECqMuNNxnwfFHk4jd8mtCjfIpTSYaJqejAIg
oG6BfJnqBlsVgpXd/ORZC/ulmvfFgs5sFLZ3MMVhKIfRX2IaU/2K+OQ4+eeIyMfdptb8CtNDX9TJ
Ic6mawFtvtuMuPiolTG4E9Xd6WVJY8W0v+pr6yn6aFFYAiPXqF2HU49miU22u4kZDRwpRu4jyVlZ
1Yido87cyXQ7MV8X4FFpNl5lQ0lfaHvIa2LN2KL4pes40y/jhIGMkO+6BEoF5Z2vuny8b8lMD3vi
ja5A/iO6/Dm226AY0W0URA1jRtaklmoO2dRC/OCOkLQiCtox1c/DrG9Lakp/cZicTlcSy4V+8Rph
7YQ+tlsIkYe1zRxf5tUmMQlsWWNuDnEs+uOM3p67GNyzXL3ICpOpPjzTNePzr1asPyiyUdpnN0WN
rM6+FU5tJolembawGKBItFV6Ghz6p22HaN9YSmMoFh5k4ZWbdbC4Gc/9G4ieTWVf68+a0bh1Otg5
K2mR1i+VXK29Y9a4mUW93Ij+2hPqsNMQv4GHz8k76tqCPHFmNzYi4bTQZsEAdo8QyIXGNkvaL2XR
lYFjVFEAcqXCy8nUa5MFRLZVAKCul+SlULxFvnAJW0VnB0KIa55Ce7JF9jpIjm1kDHKfpTkGJi57
xnxeOslf3Nq8JfNEKDGxZFmjJSPd6dX2bIzFeXkC9amOcX2vI6FwRlV+xKeySfIe3Hffsd3jvY1m
2RI0MtF1pspy6PVspNvUQRZPe8HGnXjhkojVUVQ7msUWjJitN53rhPAWZmU/dSmGh9KMNlO2vFoz
U5eTMz33EbOe2IC6XUUQDUv0cFHpypO0f4KUIGSd+Kux5Bg67ngT00NFOPRMwCjxgmwumx/4zRyi
Jbub9FEjfNplAmZyid2oGExoG/y0JgqdSdjISMJmxZlsR+DWuJCY+m/OYhlYblRlHgCV1Ctlhc05
JxrjR8X2p27+m9T6A3qGcAtA4XZ7t/ZSh4wToUNHn8C3+Glhyq1eMEFByxB6Tc+QCbqHNk+3Mz1m
SYpPlkybPtHevU64m9HoCFxL8/pM58/ZFKtLOp6gp0PbK9ANKh32OQz3UrGyr90B9hEBTIw85LZ9
yKxouZGRTm+DrY+osOQ4ca22Gix4fMiPg1bo2869g3FBYagvL5My9muvowqr7nmY6IjIeQjMuOoD
NXsGhWKx8tvH56Qf3gtJi8z6Z07pnctun00wd8VpUliN2A6MigZ04mnU7PuOufFLTB6JVhNmTbhT
OPfaT1dP71ZMrlcRnfMRb6UYf2YXQb/JkOBxVz4NiALkvXlwfyuJ+GE9TxHbwwx6w4YBnU/tOr2W
OMtROUQXlFl2r4kGer69cMqtTe3XWFFCY2LP51yZ+H1T/erW/DVMOhWLnPcGa8/uCt2e6+IL7wbp
ldBP6feyMzad7oG/KOOsSjLkF7vYJSBwMRuGuZbtS51A5y6y7trey27qnnPbasOYg+wvjYc9kCa4
0Xr2Jhnm+bZxNxbu2dBVgrSN8XNZ6gt32Iwq2PJFw/hcV1f4QJrtkl0Hdgf2HYS2YZBfm5+MISu2
CtmjqXtRkLRIr0ltp/wP4aSI6/FSSSZztW+09vlDi/d0X3XQTuJ26mmzrar6dpwrm0WwNep6jHUT
n4qhr7vYW/tLev3HRn0rcdLe/D0ki5YoI5SHJpf8tf01giZS+xL7I55ck7WUYHVX86D4d9MSNi3r
cNQYT9mYZpwH+msPXiI0TNMJYmvvSmmHYvVe4zQRTLmhadd9OW+6iI1MOTMHkfmdqttDq/qnyWnW
nZlZ6WbqiluFZYzeMd05qyvaHRcPwcbumMMRVvRq6cRRwrHGMqUPpgJ1eGN1/Xg7Ne5DUXFAq7Xw
y8bobgdvaMjw3rrc9N0GJstAewPq2KWLFkR+ZMYhUV/zaEARd2jLZ6PxYkmchU3/0bSQXJjoohQq
N17nXEo6YmGzij6gaN1EjA5OtFhh5lyDNubfrFvCSE4D8YU3eTeqLeBvnIvRrbfG51iyV2Fbts3N
JglmLUePMeYbg/wBihz1y5ILPMpx7wyru2/HHBlGxi/FQv9TcF+KIUh32vJPkR+cRZZxm9rWFA5V
GW+1gmSE1nD/OTYezXJ4UcMU+QIMcuAseuD0C+uztf4I5e47i5js7J8jOUHXsvhuFbO1ujNQ+2mE
GFVLfJyt5rnLMVMMnFxm/8Qcx9HrcPjEUbKJ0g6Kx2j6jie+rxMnFOLQSXrPtILIdE4mzuuC/stm
iuXBw/Jzw6Dis3GNGY8bjW57zQFwxE9fMGzJHFGN+LpVkQvUJiuePEmf2nTIKIIFciPr5TJZdA9s
Eb0ndzhQWFWCaF43o4l1f+rOy5gXO2wZh2WKLsSFMPqCFpEbCquOw2vGy/JaVvZvt6qzEOOFKhVs
cXLMI57B2alhCOq3uRg5u6/VGX2Ui8wSQTnblygn1r61h4OhyEEv1aO2rMZ5xAtk4gPe1um+7Chx
B8/6NXNr9CvZv2r1sKJz5dwMOG4mk5ktpqfOTY4DvTQ0t09TDMPJICw2S9xlqw2DF/ZrHXgi4WxJ
7wvIDEHMWl93O7BKBzyT3Mpz3WS+v/koJHFikbJInNZ+Y3v8zEX+NXTJytlv7uaWz0WkhBeSt76V
a/8RW4iQWXYdp8/ooFlkPJm1GwcCRBkKAx1bm8M8ddMW4xMr7E02ZM98/g/OV9d0XhijFyDTIvr3
nu5rM9sqO/5VvXroTee3KYZXd+kf6UJEgZlpcPIdgrM8iFJtxHZAGFf3Dn1UjdRgKbBkE3ng+mO5
tmz5dbrOTmQdAaV9GdHsBm2FT+zazaoGxvPZqRUhsTuHSUngDzeLtewcrqAqrnclC3cktTdrTP8B
N6tQnlu1q3VsbYy/J91v5fSv5EyhRlf1pRVbI+LOyZoOXdnbl2KCflx9mbmLN11tRjfFUqeLhlwG
5k6ba/yMtmCwi4wfx/yloeluktU7KyxpYWWARsB6nbY6nl4vuVH2avhZmpybWiO10ipPkmm1vGrL
3bDY+gbbnE11MQdjJXfGrGJoY01LBEv7YPLCENa4/HNx07EpjZnoJN0xYfDaawdW+N3SZL9J3V6h
U8PBqjT+blI5hUTFobxlE3bNQFvmF2NNvCPKRqB6ssddOzU2yqmekqa7s0aCIMBU82uk4VzidXVR
y5n3ts8yZyvU0i4P0kUnuMrKTzD17rF/A/1TDR0rRRNDEe6Ec2rXDlqzmZvLsOrGsSqn7Vxpcdjm
FGVNv68rg7oVTTitUj49VW3cZD2nJQtQlLTVRm+Gm9gluD3WiV3AcWR4Wr/xCo1x5emtUN2mm3pK
gCG+0wyK/rmqf2Iaem1GGKUXa2moLeanHNqL0Id96RXLZjCod4shl+hBFsNCBUSWaL4bYuurEcfY
YtUkJ9ChHfbPw+NQC5sx98n7JSPlE/FLtO4LHZSdIgaOmZajxaY0iSkjVGxeGFi5JLN+SecRt4dx
aOKi3BrIA7KUd8r0rlYeytGmJUhxwevadOZrr9InHJaUo3Co7GFiUKOSt9VqPUZW9iBYU7auM+7y
bt15jXETcSdnWDQYaxpkRFNusgw1ksTOLO18s1VWiI2Sr9yYYqfBF9OXqObMcqd1slsmY+sMA1UJ
YqNHZoHfaMVJqO4nyqafvKdXka2+0T4U7Thy0TDyF9VvZiJ/UmX/jlMNr98MLb1odsDv6ZctgBVa
du0y+UKSpWHfVB3imXax6vUpsZ2XzFF73bQObUKpqg3mCfwO4x4Cj87IDdHu3dE//TOEtmn1hhsG
aIjJE1u75Q6rz19dBTYw/xKWIIctPyDq3ksHJa4Y6tc18sJuWcUuGYxnjxzWtvXek/HqiE+TkzZj
pMBoRwpEqU52Se5pbSJwl+6zDsVtjOoLwKMJ59X02E5oMUPMMGztyDODYwTaRc1DySCD763LqRq9
MF1tUpR4Ch2TkwUnhTaru7Xd7sGyy8+uJ6tM0x1Y+xjS9OnJE8jLlsdYge0+zoNBwWaHLLl0oGEk
YMMVzzkBnYybgBezre6z0sdQw6XakhqqUvMiDYfMULiBGZr72ET76y2PvsDrWuW2L5KK2XRGfaLW
vm+t/tbulBvQa2TbTWidr7XWXTHKflPh6ZldnI9qOJoj3eCYdkqnfUNyIOoRbdWfOwiS+FJNh492
pl9eFAb7UueABM/amBoN97V1NxrjS6kjgUFFuk6k7zQGu3tPUpRQKM5Mq1zbgPCkUrATerwgDlD9
Rv1H6xrbsROn0XHgoTQkQ+as2QAtnBpBcxzOcyOGs1Gn4xkBYqWtN2t77COz32uNOpS9aB4yoeUP
bKuv//97oO6Zf4RTxG1TRrAgoyQ2gs7W+93/fpsnamraEGvYXv4ewg5AH8IW7/99kWyOM9ZxV23s
tW8e0GHaB+xij40OvOPvIYt419vW0/f/ecL1WQUBplt+2yT87wshpDOlP5va4e95mK3VvWqJr7++
6t8/zJbsEwYqaVvzm/091st+CHDY2WBc/u+xInUDA6jP5e8ZsLsW3C4Zgradzxehpv/9h73dvSuq
+eb/e1xQG4DSmWlo/d/zjVZCsRAn+qTm7X8fLohWu41xGP296N/jRb0QPZXYd+xFto3ZRncZmZ5P
bYRxqm7m4ebvS+nV+TUDbt2kKhufvC4ujmaLlljF88idY3DvyUAICsZvhqBy1HnWWXz/fnTpvD6I
Mesd/r7MCi/bMdggwv+8cBzNJ7IKEc2ub9sVUOdy4z9P/Xsr12te6bqI8987zSmRjWvkxggSPH0e
23LPdloL/r5MmTw9z575XLYav4euX6zW6B//XsfgJ5Eyuvb090J2hamvrbxo+/fdIbODBU8vUzVF
ff/3j1203TbvuLRAZSVJMMoa1sVc9sHft3E01/e8YbrvyGBmFb8+p0zXBNcVTa3/vk7eL4r9QLVD
pDC3w2ClFyT2ZFvPqrijBX91DjTNPYg6J6zjdHrIQWqGPVSFx6VrZRAxffNE7dUF8SyLlwH1jevO
nl+TFZ6dU9jOW6Xsyi+0sf4QXfNLqCzjkl316k5Z+a2airHBzPqpVozshVv/GxQVRUlPhQ5HHUx6
w8Kx6neRoqLxuxNqFZbcEgqNkBn2A6KJKXcmnr3Wu4ReyC+NiKM1rO1P0Tn3Dg7/r3TO3t0q6T51
9gRUb733btK79fOsWLZpExON4hntPWHycDULhyXoGrj891icN4xUrhrFz9S293/fMGLDYZGIms3f
l3/f6FLEoSwuNModXuo/z2titZFYzMK/L4frC9SO6W4m5ULU+3/vQdZzjX2aPpo9t3USrJ2jbzXL
gEJ8fc7f63v0BHeqtaf//Kp/36j6aNxVPT2tv6f8vb7SdHz+U0K/v27xszGRvl+nnLhIWqAX0oLK
/djaGZGgTXL+H8bOc7lxY13Xt7LKvw/WRg67tlfVEXMUqTjjPyjNSEbOGVd/HjTloUb2tk/VVBc6
UuSQQPf3vYGfmbSopT68R8QgmJWKUf+WxNJRNfLOI0d8Hm3X/71IjBcA3s5zZ6o2Fsg1tNnOiomq
OMVOSjNtZ6mdveTw2vL7T1Ty4lr7pXPbL0aGlItvLGAP8B80RuM5tXLza2+q2czzuvHOUYJs6ZgJ
cjtJ1W5B99srXJvdW2xNq7lWRPITiMIQwST/VMjRXTqq6lHLE4QWNLMjNUEusIn84sgXh0SRl0XH
iKPTSkNr4RBFerxqClRS4pQEVxJ1wyEytHqlpaAKUp3kf6MryUFpBnWFso13UBzVXPFDsfZRBBEg
44bLr2ybAjpZ5VD715oR+md2I2zpFMv87sVbdCXM15pz+E1Ve8OdGBoYo0RU5o+hfVt9GqpBc76T
8fhetbXB3beJ7kFPhXu8z1adi7YpasuEM0QbAc9VW+Sdv+iwC53npUzWz+3OiVrhrBy640INxu4s
CuxlrZmGnMRSVJVpnNLCxPW03Fjl3Now7g6JZaPq423UoOgv8/yQoLKtuuWWJPjriJsfQlVE+sH6
n+rcQfYGnhKnQXud4aICxrKDDAwv4ayhKjwHtNMvRFuX2e6Z3T0YfRQ3yQkxTrRZnTbvBuSZRK3z
3eSIRNla1MRC8NOcdYh7HnBm1hCFoRsuxs38hq5t4DlLUrmmuml+jCP/MVeRtrsVTbljp0i6leus
xEK9j+N6Lqsd6AoCKPVSCnX+77CD9BewEeFjSmNELEutbi0eCwABpkZik9HsUq+KEgE+4riXkaKK
cD6hpqm4LiE6MsOrb01S6mhO28jAdNWt4g7yWgTuUynmj+CL+b80eoYpryWFEL+YKAaKQnTAQyUd
PE0exxz4eOSYG286gBZ+qR1b4j+3XlIAa0E18DeihhVJHiM7qTlCFcYIHydrSDhqVvqWqplzDjyI
N05BPF20J5Zzj9yHfO9M292igBYj+Q3j02yX5ahCGQNu0+6QFgvR3viciLomfyaLYyFO1GOvGpK6
TAwsZxW/k3aVxbfpRlzWA86lad8iZW5IO9FUhhG9on65FK3X/taBuBYn0u+f2kX1U5uh2somKaJF
ZxNDxfdq2Pnq8F7IcnUOGt7rqIMXT3zL+KKEkA/kPMp/I2n3aui5+SJZ6VOtKPVGNzV9ZSuhv3AS
DdUPNOCf9EwhfQbDI1Vt7qeegi5TGQfPOF5iaswNE1SGtKi0YWejsuUOoTYHFc79L+2PQ1Ekb0OO
qGdTqV88o5JBkGY2J/ZO2nbPa1VpkRWVSd3fyJ3mrd0k5WhdQ+2y1eQld5Sv+JNLdwhmZ7tURWYw
sEYACX2zLJI8fm5lkmiDFCtLCQrXb6Y7Y4Fk0Ty3pZdvlaKMlzIEsU3WeMmTPQwbgpHpi9JpGawn
190lfhveubr3u3i5UbX5Hyz67NbKkvboemQZ+mnC9HeAoCSnFYINTE1PXyEn+S1EkvQgCi3tm0Oh
N8BrDRuJA4lTegFA8qCpgd7fiDFwOadLYNpw4PTde/XHEmJ4kufPSRJn6+vSsQYsWJfaetEUUAP6
ftyg2+IcRS2NIKBZLbL3ohqWoFiAp246uzpaJATrTUUEBHSYHMyyQiqfh5a8apjqxVdrJG8d9HH1
ksXJMzCP7jsWzYeG/ehb1ZpQslIPB/tsvMlsaAI3Egf5KRztePBbkh6EjO3pE90+gSdew1OexOUy
q0BhTlXymwBr6ZWoXjuiWErwQQZn2RLuvg2epBYbcQ1B6r1t+oWzrHIgvl1vVhtfa7aiJgoxxJjG
iWoxsYv0ziNeVlvnoJelTWrD60pgqXNKbxFRUCFfzYOpW4wpJVeexTEx0dIwGMNj9TtHeml7maIq
8axUPeP2Mpj/p6OCs4RRGtYZwhCL/HiNy/zOTUq+WbxGBaRg1+d1t5zV4LDvvChJ79zpyBHIJVid
H2121dTziBAY0B0k4WCuqKdStu19oYblHi7LM2di40GGVoXemHnKKwtJ2RA8ucUXcS86DVTt5+BA
8rWcgxOsWy1fpRZ417jWvMfAzaxF3iKOoIY9PCronZjntFDd+sR8GGNQNk7mSW9L8mvuW9qyJdXK
2nhIWGsBQDba94bmz/MwhkAEUuCeaOaiZ62TZmjG/Vi6BE4tlRMmJDvO5oi6a3od3oheSyPTOdSW
uyc9j8BoEMTHvDLLowVijRR6GXwrrGRbpqHxVGq5BafCQw5kTILnXCKAMA2wfp5JLrUiqG7738CL
XGaa3LFm+VCpJ3JLRNytIn7oYhhKCHgG59B10Y1S6owUSWytusFUdyHPCOAwSUNGO8z23N/q1ZDI
1lHn81lYUaSdsxj7u0CWrId+kixCj/emKHR7VTXuONwkkwdDYw3KgVRnTOAS1a2pKQXBf8in4jKu
LvUMbwvpfYboqYcBh+ROd7EghNxOjnsBIrG5M7XGv89NNCsChN4WoioKBuiW2dyxs59YQAgPXQeI
NgYoOuFAIiDdxnUaHWfa1tuZaVweOr9LFlES109qEH4X/9WK9ntgdP5ryHeVYPqA0cU0x0aqaKdP
c2KLmEIZ6tXTqE3pg85909PLnNSJlRvVTt7nFCa4lChOd1CqnJ1SD86OlCf5rU4lIVGEqbeMeDaU
uGHTlYquz5dsgrW51ATLuC+SBpMCHR4frro3Fe8elWd81AcPEYYbQ7Yp06nhWtRxgAEwqNeHESLt
oulxXK+CXttnqRotAiOUniHJ33Z8C1+NoD3pVac9w1tISYtXfxrqJs2t2Lrqfn/KneB96KdV9VHG
Yz0rIsKIL2qZao+yW+YPXvuhErQvSmuqlx7F+dDzeU7u5N2qKl1AKGPR4ixeyT3PWBj/JERlfSEu
IwVBgGAqcidEYdK+ldHt2pXRdF4TlykatBKeqj+3ijrK8OV21AhZO4O0TQ1vB2VEX8Wkirdk5aWt
aIf4TvBUNCpJb6OLPI0m6eekN2JUYyqNsRYDKtEqLkVR2Aa5MqsJb3KUM97Hi55B8X5rnNLfDdzn
Tx4/jXXcE5hTkiI9uamSnsQVu9CnmmTq9treu56ytjUS92Lqz2NBm76PrdHuvUHjoEF22PYOojAQ
+uR7lOgLq0jQLqkbuN/i8jqmGkh3fB4juk3ZQKylxVgmAGboPUiIv+/StJaJT0+XqgTiS1yJovJ4
dgFP8m+uba1qD8XhWo/MMVqGCTpmYjIUR5SaPq1DuJIkTVWZ3K5scmQf1mDjZM3SoZfB1+RwtZDr
a53ghJBBevJkPz0V8WDBEXe1uTOoyceOdd0i4HdtzTXNmpNp1eZioiiQVk5P1bqcRoqGqgMfZrLl
WMHTSHCaeR5JNx4wQyhuRBUqU7aqNJSWRFXVoYxKcDX3ohqYwZwHpPqQO6p6ihL9QTR3AdqttY6H
XDikw3OlkOrlCGFtRK9kyLc4aY5njLL1+yodL0s7sd7surDJ0VNiEhmPYYGuEOfR6c9SYtQEM0PS
jh2+Ss+qizPJn/9affpr2Yb5SzJJ/fP1rxVLRvy1SYVAcwFLfyWU0BMeF8s688BFT2LpF3X0SU/9
Wi0qHyaaA4RG9IqOsY+5s4t6LKdfYyVO16I2JMWOWyUUn1hZOCF7XWiBQXBC262fV8SzF31lDUCZ
/GTmIlRwzNgKYZ3kGqQfSuSzxOjLREvzwU4X9uTrEZwMqQpO4M08jhbdOcL/Yo+A/K6RevtZVnn5
welhHTnOqWijx2pqTh14NmVEOr1uIvu5r7VwRiA+2Ive2gzxxBiiJ08BPV3rWOz0nWQ/l5DGlmkZ
9ksxS1U7wpFNGB4dKXaexnAvXtKWWnmP0isZwOml3DAkkVum0kpUh2j4OuI7i4ZVlT9UnrsQL+nU
5MaUEefrpo3VJx3WWBTYhzrWyHjIMuRijKwOOGVbh64wyL2EiumCC9XvhyHWkRv60d1LYBiuU8Zx
HLiJIrFv8GjVDFgnfnvv+U17j9ESocMYcKjrUUXyBgOZbni5jlAa97ELtfggxuN6Uq20FqKlqJbT
glMWd1pLzOnKxJihKeKsHM1Y1c1Q3vYpfHs2AEDtS4lfq4xIZqOZ3qt/bvw2e8XDKQEn6E1eAzps
27G2Ifp34aNhVt8cTUpfI1cF/mIWXzTVKBY1yoR7opHmIR+VAg8kx/otlIq5GFrY5PnUTrbvxhhv
uEEOeJIYZXc35k57I17PhKQYt2bx4uZAFaWiZzMmRcauglS5yALTfgY4cBBD61D92toyHETVVPij
iOiI95C5XTGzOEf98R4izlCX95Al7KnEeyhhDT0GafEN+G67dItIX8ZyNK4BByRzFWGPR1Ftyyid
q76sPup19d47Op72oSpHarEmaZQsYTuTJ9Gk8EnGJ30uD3J5BAzfbQolqtbIJqMjKgXx3EI378sw
tM9AoPXf7WpXxdL4VhfcJhAhDyGUM3t03PJYEc/MGgQXOi196ZLCX6GXlSB/F3f5nsgcllHT1adq
g8gzNsN6PeMcwOii6AbYEdhAu3ViHmNFW7i9FOxJG9mzmLjrQrQXtgoWCKJzuteMbJHVHZYRXsMM
zQkwfnF6+7JAt9EsHVctZbLXsyx5r+tgQadaEXqgeLJyuHS2pa8syrJFkWDqEENEr9Oq2Y4EAir6
IQkqlMCWcekZB5345sGcClH1487cjZhLippoFyOUhPwRSR8LZeo0hPo+ze0yPI58I1n6uN7MhAA7
TNfHHKH/+8ADMFkp4CyEELo1Vo+mY0f3pNP9S3seW7NGUavfUNuAbd6+ojbOMwz4y9nLdXftIR20
sv04vY86khy1JLevWifPEIBuXmRUm+bIOCpHpFNxQGviYNkXUvVUysqjV0YdkjoYZQ2p82yEeKiE
ihXtm7zo8ADRBlT7B+/EGQMyduqdoZV3e02tzbMxFboKbtHIzkMYmJOiWHMAgrmD/wfWstSjcqOO
bCuu45uqCpZyzZFNtIlprQ8KfwiaZCWqokMOyjdk643tdZgFksqqsuQW8qZ5jgu3urVbaXYdgLIM
W7Nw+H5dptKsYlWPkPrEJNHRNEE/j2LfhXLBQqJNqdMes+sg2Yhqm7nmMg1y0BAy3jiOZzzbHOl2
nQMIQFSrYfAXKNXIa1G1ouyxJt11gkzl3sNQX1Z1YzzngweBzblT+lA/kLpAgt+TfweGJa/CMudI
I9pEEQRptYdzBW2ZsfKYaUt3LPNN3aZfwQJDPXdcda7IdnjXDalx0tVvDbEFiDPYVWyQMYPyOnVm
ZRbdyXogz2WyQwvRdulw86/aoCo7UUNK0Tg56TcxXLQEhiJv2LR+XCeMMxlURC0tSqttIZLW1VcP
DtVlDQ4XwLWL8SvkF3tWOmSmQ1L/ynQDCtB7vb/WXPdSE/eqHpWLa1/7U+3HPHGT+zFSzCPn1N2r
Hbnq6Qb4Y+Tl9aa+SXDnL+Y5vQf60es2XjdEB5iN0cGI3LsmGdo1cizR4douri5tRU/CrAPZwPBr
c1pyp78R9Wpsv8cewHz8GQ5uYmQHcSWKqhjQVFHjBgOxPzpcRQ76D3XdCtaZ7CXbsMOH8rLMdYW2
koaFEk7afdP6ohBrsSlob37513/953++9//tvWWnLB68LP0XbMVThp5W9esvpvLLv/JL8+b1118s
0I2O6ei2qskyJFJDMen//nIXpB6jlf+TyrXvhn3ufJdD1TB/690evsJ09GrnZVHLjwa47scBAhrX
4rBGXMzpb1UzgikO9OKrO22Z/WkbnUwbamhmDw6hv20k9tqp2rY8YIDXiiGisJPCnqUleN/iRgo6
h40KJgHx0gsj/ViOhnYpklE56txat+SG+axRS9KPoPLzlaR4zc11nOgg54aBZhYgmZwHBEWNdF2k
dncw0qQ/iCvtx9U0AuWUlG0cuFOfo8nBVZVNHTTZOQ+A0rr68KHmpPLG8J1h+fefvOF8/uQtXTNN
3XYMzbZUzbZ//uQDYwDH5wXWa4mN68FUk+zYNXJ8xN1iuoa9XZHfmFqKhTHgTAZso0c6ZCrem8PS
QTawqNyDRHJznuiygeBNX52dwCqRUKCtd00DOKnc+rD6/qjnTfm9iMsG9xn/qQCufxuQDX+S1ac4
qptHDdLUXQSWW7TaTR0eFBeKoajGCkmVXpMQz5/mGHAPFl5clZD3G+MJrEU8G6003oneNIs+rN/n
H9aXNHnTNSVES1fB9dR1a8Q6qvZA9PnvP2hH+9MHbSoy33NLtxUoX7r+8wfd2KnNhtVL34iIdOjF
8PmJT9hLHD5UAykLiH2o5YnP+NrdZciiVmm6vYzzqwamMDqiW18fyz1hHfiwEV+4xBwaTDOnxtae
8MPi0nX16dJS30flhvnWFuy7Ci93NmhWaYvWrseXur4ZKuLhIwYxSzlRm02T6PaD4Son0Z9wyiFi
ruYwOV3zWCJvPKtae3xxq+ihJ8b8wD3g04Ix8IM72dEAGs76GN3S0ehPrWX5+6bLD6KGSOBwem9v
T/g8o8DX5ql702ooPwJz0eaufh3C1FpPL1NVSS/nI/uTdRaC8vCRDkHCPujvZLd4GHpFweCtJZZk
19N78aQvlrUYGkP+KqP+vwYsZF6q5hAcUzis95qNSVCQGQmGqcz+q1Wn6aWGFoL4avzXT7e/StwO
v2f5UAaeX3+q/uchS/j3P9OcH2N+nvGfQ/C9zCpAAn87avWWHV+St+rzoJ9W5tXf/7r5S/3yU2WR
1kE9nJu3crh7q5q4/uM2Po38/+3815tY5WHI33795QX9LMKsmLMG3+tf3rum274Cv/PDj2h6gffe
6R38+sv/jV+q6OXPM95eqvrXXyRFdf7tAClgJ2rxezKnW1f3NnUplvpvXZcV2VEN1VF5tPzyrxTx
M59HjfJvTZ9+fvwMiW0rBk+aCp4OXQZdhsxTSCN8ogOR03/5472/P8Iu/2l//UjTLN7Lh2fa9Pco
eD/wRVLgv8m29umZZrNdJDot62/QYH4v+wHW+2gEx7aJ47lTKuNLEJo3Eeq6r0UKINj0Fe1chlW4
USyr5SCToSLc9WfP59bWgGteOIaR3XNcqM5NMKkyxARwp8KDiD5rcMRb+R6BYHgy+qEx7JNlKQh/
1K3DgSiSEbsVgyUU0hudUPgI32pm52zoOTJ6hzG/QcCfjcSPwpqe+zbEBtRrAsmZVV2RzK/d4kqM
EVdta0l7Fxmeab5oTjFdKK2kWSLh2rH/L5QvRKWPRlE2bzADdoPSNF+Hsk/niLNx7vKieBuBzF15
Rh3c63I7orektgsSg4CN5aw8QDgqDnrt5ms3cx+vTaJdFNe2ArZgVRjOVrRLmFTuu+YsaRm5xLjI
+106FRjZ9DtR5ZsWr50y+VO7rSJ+1WU5TkRitCgu9awHwQaDj4UCu9uUcdesLTHeuMxK036TGoDO
rRLVDn7e1dnrPIDdgwRkCbbyDjEOA1muqMXAbPAgzH6+dIMk2emgRjfODC/wRTltKMxpGyGukLuK
BrwFqhAqY7QQHXUBdxDXHxRtQkSn2GAUX6FhqVAbWw/5YM/+kgOcSJA5dNzcW/Vo0FlO0x/9fuK3
DRbyhwqCImkJF88OG/1JAdVidTl6QAgjrEHUoqI8DUPQAeshXbuzQjAr1+mF1+ozSJP+KrcaAztv
SQm2tl2cLlWxWTJdKO8JPAx8tGQJRLx9a5qqyw8kb/lGFBKSl459aymZc2tMBTihnd+QYb22k613
t5bqnUWTKFCvcG5hVLfzIOne1/AdwoCZRy6/SsNuj5hwt28xu9mP2KUupJ7v16cOMeTaVgXk2FEC
yha5FVq7SkPIFrm6Z1FrxkkxS1x+rvtSTBd3Wfj28aQv0/BIu45kM4+hmtGq1u7ayO154SImctNy
p74ThRzXYIck65ikTX2Hz2wN+S2Y6Jnha6tUx0H2kxctJwqBB6P3CAlcmwfAsW6hsIwrs1eSnRt2
+c4KvJ7oqNPsIP1J3aNfNy6WpWoiHX2wVoBYB2WN3GdwuhRxGu3TWNl+aJo6JbswIOt6JBF/jA2m
YPar2vf++9ypJwkrd4HhkT4jXopAVF3YHO6dh5Y3dCcKdt/SvDGhclzbAnfcO6GkHZKmr8mYxc1e
tqXLJDcIvY2FMhJuBKq+d5oRWC7n9qkShAjrXdovl/5Q6fvBgdvlwQ299CApqO9DwvbQ2Xy3Xwwa
sN+ykv2jPXiJTLDlEAK7PjRx4R/rqR2pMNpdG6JTOkSAKMS4hp3SpT+p5FcN1v3Q+vVKqnX5Do7l
cGcBvub6UnRqvvKqwZoVRaRc2kaLuyNYkT05KOWu95IUymr05Tqp9sGwfFoUbu00OvPa28JDw11E
+u0YX01ZbQ4iB3BpirCnCjvcjURVJBlE/uDH2Gu7MaTVMpGkdqbxm94mI4q+o06qoAuRnPJ7I/mO
KrIkYUEl1xBipCaJDsiFM8B4fyr88wAjnGc5ci0f9gN/cW5U5M8PWeRYNVVB0ksxDR1Hs08P2awy
lYzIo/FmOlazrvnE971Wspc2HKAOQDTNVZHUj5KqyM1NoufRosY5Cz4An2JjS/OhV41bD5GpO/Aq
2UYeULQtp07RBsYZZmKf+lskXgy0DsJNopeRvUnD8Fs8GpxmZKL7I4AFlW9oDL3lnA94UU81UXTt
Jjab5L2SIyTgj8GpBkf0YNRI6suO06D/wvCcAAH+BmW5EVUZfEA1eZxaoY1nTWyg1jai4Zxjdv08
xsXJ85PwlRP9lyhqlMfMDDQCRpG1RDQX01bUCvIulE8YHFirMtaCrVu1ygGoEMhOV04fFXSfb/yq
j1ZDHDTzEEzBVkWjBPWqVr+TGgrLVlo05CyXg0I4Vdv4mIzeXtTEMLuKsZDNeemhsvS7y7BNo0D/
97HkPGV2paNHiUqUUwfWo2HJt2bptd9cL4KMg5vfaQTzumscz53bSZ99c4+dpTQLJams+RjnbH+g
jRz//kujqj+feXW+CpajGJZuALfQbOdztMEK1T7JKgLgmB3hb0oQ+w7T6vEMPyQKVcJMRev0pLuL
k2kjCTq4Vb3Qwj55kHOEMa208W4Asvc7rYj5BvxIJ7IXdQivSAoIoda9ZBev+UHRdq2Kade269xP
Hdf843XwtY0dpoqvC8nkQE0XOSyPQ65H0kYxbHcVtXp7QlfGnvm6pH8ZrObe0YiolwBg80rzvjd+
ouDM6CFWj2WztjWsStt2YFfQtp3qPlsEtE+n1sulaDVrA4dPP9hfhk8DRbujdj0MzgZIS2iG60KV
q02OS/2tQwaGDCR6ZHZW3w5K5r4FUrpSgH5uEhCyaNN18jFWm3HRhWBKqjahWicjQj7TZR+DZ8/N
aCvGiabBNbOFkQBI4yuf8GgwvvVF5Oxrjd8aJuH+ospawvihjIlhRAGtSaaNXQHJnOistVIEoNdP
kByxMOqZ2sQ4XSqkdWJzaBZVUcB5JoceDl+uTaCLk4M14UD5yOdq2alrXoUEdY48ZVTmULxNcycK
XSsQ8YnBT+Aoa13arr2irQoaJDL+qrspIxWVbh/o9Y8FxVWteuAozEp7IbZc7k3He9PjXjmitmM8
WbEDLNYLHhRYR/c+FsxJaEh3uYwedu5o3kypfeWbaelr17PVZ2sEaow3bbzB1kW+5+HyXQxQI+RN
DQxqUXcqNvqA/nZO+ua5bOyVnnfKN8f1QsLfuHaakZ0jtZ2Oc9ERrzzU1L1RTVCt1cxZ5kKsFS6b
IHfQigdhuumqydBvwstgL3aCKyWDswMco2QScFmLSJHoFEUrlaehVOSDqF1HoNnM9GnWjzXECDVN
3csadejBlVETFROzApyUHbn29nIZgkDaSppN64fL/jR2A9C7RvMXJCqlJwDn+K7JurHWfFt6kjUt
ZavK00D0mmU/h8Iq3WN5Lt11aO8b06gWxcPVP922fj5PWjIPOgMBX1s2FMfkXPtzAMn1ox7J0Dh9
i1SnPWUqAndd6Fbf8gjRw6iEZI1iZZCUiGt67T6sLWTDm0zf1qG0R6NiTGaBBvrARU56KZ5udhRr
W9wA423QoiqG12Y3LEcLhwU4i93i7/987ecQr24hFkMiRjE0izAYtJ/pSf4hxEu4VEI3z9K+e5q0
M9HWt2/yIGrXUWLnsNSnuhP4PqLYOiIwYZ2tL412YeeHfiwXkJ8jG5EXzT+N8miSO+VOK6bghICI
EHoPM36J4W2hJ2A5SxQPNAmzc9EmCjN2zFVFaghxXTqMqcA9ylsRyXKJqv/9Oxah02tQm3dMIMHQ
iWwbBPxs/t9+fsdDnBTOaPbuq9SFhwI5racezYEmtrUvlZY3m7TzbPxiNf1LKHNGb9uCIxQhgoci
SzajizqQZmvBOsg0eyGqbpO9xih4nDS09s+Ebe8vs/PUWuq1j7fGtHbhZOdKPugBfMLut6AfK2KH
ebWT+URyuHlcXuq19X4VGUWeTJpo1a4mnbrIBvwDsywL21uffHOFY/FN2EBEd/VmE9kGIvx9G9k7
iFlIjU0FTAawBOKyCyGAYPag3LSTI6943uuuh39hbX/RJ//fXs16OOd5ec9d41UMKLmfTRJqZL5H
QIpuVkbLqneqr7Fhz/TAiV5Qz4yWwAgRHBtr9XF08LpFSEVbyFOa4FrVB6RCQ026TyzdO4QKjF9x
JQo/54Bt23YDmPCnjmAkDfL3//3mFND99N/PKV+TedZq8PRF/4cvvIK7tuz0ofnaVnZpHo0AYmRr
loc+kW8rpBvvkLKkgKCPXKnqg8ulKjpiqV6EkMIuw7yqcze+RyrH7JCEIkmGTmyt2udQitxzhNIk
zjjJUzuRBvSJljAoebQyPORA2jizcEFGjXEWwShaiRli4Oh5zzxRjJ2YIdrNG2daVTSknm6LVUVN
zBCr4lqizq6r+EMJd9sogpUYhwrKtvCqpaYVxlaJgITA2Jgup0JciaIjDb3tTE48N+KyCce5XGrG
uomi9B/yG0Ct//TfQKhPV4gzE8HRCBj+/CtUgzSO8sBQX+McqmsAlOE2KeM7xw7irZV70a0o2kGJ
JtIcMr45Ih+iTYwVV2VtaYtOcdrZp44eAuam9Ycvn9pRz4+OeXf/qTmaXl31wn2dDf7uur4YhniW
BtdVky6vLtouhdZGC0DG0uXVrx0VakhrtU746fx4I+IqrbCg8TjRXduvLyYpKOKlirQTnaIdPHWy
RfgxhrJftBx2ME4ahUvWpf75UgxwTQUhs8+XH6b5wCvxyPi82FSHoi7NzVxy5k3ZWwdTju2DuLLQ
ddGb/mCEDeRB717zSoDUWQVZvoNJZvjYwt+omW/vRY9J4HUvqgMRuWXdBRPzDeMsR/K7x0pVnken
8u6IufVHK7MmqOwof0UXG2UQRPn3o2enD3ms7kQ74YNw2dU2xsp+oHxVzbtBbcsvJnG5DeBGaS5G
/cWqCiakl6TATzmBjylR1Zwybz/fPxyw6EiPGeqUHRVH3w/3jzDLIP62avJKmIf/YdPt4d42qn2I
unJZuzDhRS0LyU3PfRWPK2LM9Uw0fujpwjX20cVBNNVgiuS5rtqoBaOPPL8O7kfPuYypciSkYF8h
uAIHT+64b6lYnQVKXx8xGUA8HoOJW9OygGKlzlk0pXVabXUDr1c9te2zOhX5aJbLJAQvJNrEuKi2
G1zZJ+X9aUgH5i1hB7Kxy9TYpUpn7MTVtRBtpu+nS27RE22ScZZK1vBy+VfzPnRDyh3WEuoPY+Dq
n9f/X1/u+upFxSNxMFGT+PNf5tS1tY35jHaj3E9Sj6mE1B9XQVA9tZGB2c7P7ejTvI8QY7WSPb+T
gS33GiLn1/mfxnW6l6OQiELPpw7k912kr6ZV4cI3c+CLA3ibH41iRZOg4Brh5KPfGPrOBVC1IygX
7kZn51VoDaFsQrvotCFEIGqkBcZl3HUG8caz68rD6tp0nSbW9PVV4N4Tz5b3Nn/LQpbq7qlWja/a
FOyPehNfyVR/MdsQfVLDL1YusdpT78WL0rSL3/BWQqh5wArKagoLSxjLgJrvml8dQlMi0GHGSKlL
vhzf92oXra0irNfon847YDi3qjuuc9vKn6Sq8m7zuP6auFnxFEJw3Tf4hxFlpopZ7wRTLdXZZSwS
G6uyGcNFNPV25Uay9kmQFTM/bbqT1oflZpDNEXakFNyThkVDwIqtVxl9cruvyCEoJGGkYLyzi9He
tCG6CmWkTU/0ZrzLdQtluxBepWgzwmo8DYF9mSCaSG80S+wWm7nnheOdWMn1NKTJMv8gRrR9xhsk
qAcpoMB6wAmJiw8lcv6XO15v9C0cEuJeg1IQvOBOKQrRe70zXjsini2GSiT+2tSJRa431OsrXdvE
aDRP35d31wo0JB7hCBvwHK8dBE7Ec/1Sn3oGxSCLo7iHa9P18f9XuwEx7ro5+LTcdS4fAZrfoq4r
nf8PmwVt2gv8dMs1OFwBDTdlCGFkFj+BIZCwqkonjKrvegmH1AzyfZy76rIpwrceeJGMSkaV7y+X
nvNc55K15U4pf8cM6SHjLv6k+JoMetBwdpVjVQc2uDpc02wyLiz8ndUo5o1ame1h7DXnwUzUJZIP
9hcg9Om6tZDt7i3f+QJi9yV3K/MUZ1589hzvK2H98z9sTz8FwTiP2Qq+BJbN5khWzM+RU6w8kNlW
5fS7GaJ5BijYvMM+Hiazb55ETZZR10yJXMAnGIp0lpjZ2VM4jInepDPLbQw39cYF8rCE5OrPInd0
d/3w/wg7jyXHlSSLfhHMoMWWWiWZZOrawEpCq4DG189BZHXxdU33zKJhCAHwdSUJRLhfPxfPX3kG
+v/SqROBqLmfjCd6eXkqD9ZYr+xpVA99YPkkJWz/UCmdOAIfVbdd0TSXMBp45RKFeHbDarZ5Kc0F
QuRwGdauwudaUXAKbA5EUpWjPJN9k6nH+9bxt/eu+zQ5F5hdgO/DfC1WcdwrirpzMEbVC4swSHtu
lG+muFJeIQNTXmb69UE2TUN7UxTPusiWqq+qYWpevUE1HttqurIei/8f2Yj2dxqZvxO4Vpvlgcra
Vtf+Dlb6iqYOVHUoGIBY5bbNlS9G2uVXecAkMSVBEz/yn+kR1oky6jHVfNeOdn6lbgYON9reS4Ko
wVMqyPgN/PRHkBddhFErWeWvVq/4F3kvbb6ra7akEkxxvn+GFfE3dVlwyfvJfiUS0DjzVZPo0xWM
dsuf3/eOrW9pxyJuJpAYtn5L4yxcRn3Xf+0bbUchAlpeaGJ5artf9R6lXGB5wdMYT82mgyB3VBOA
DJ0Q7sq0ERjdU0RTxX+qoSX/TBEJ++YhaTrJFNHoUZCZatV/vChqGzzvIi5w5gvkfRV3aB/mT2lC
BP7LElH7Pz7BUioMiPt+WVYFkMusah9EJM5RojY32cWPYsTq00jWsql1XgFoPkXSs6pGxwaqAdoq
KYvH3oi862DAo+FX9S7setq0A2+/3G/t9ypsH7rOi5+GLEwvoqdaB1qC/d5lQ7Q2RxdrRh8cEKVZ
0YrIXXE0QZTZTa883A+wT383RTO8+ElHjP0p1DvjSBz790H3TeOYtpaHB0dQm/vUSleyT04Zm8w4
hnWobROVnbOIi/ZN/47a0niDIzI+ZBVMe9lUgMNshDHaG1tQVCV4QS76Lg/Ov68pgsq8aUFob8Me
bIFrVCamW276vbYfJrVUv0RZsehtBZG+aIsne2Szr8b5l2q0xpUVKebB6ZvxBfHDLiPn8sUg+7JW
jCSjyDeK3mNkCHI+dUEOv87SZIHF5Z61mC/+yA2eoQRy2+X//aDUNF39O3bFr86xZNTKc6m5/nsp
bgV9KbJWFN/cmh2NUbo2/FQO1RRiF5Kp8Ub2UTYO2keosMBxvjjd54Vu2R/hNpyq3miOLqEQsFSD
tg3G1nvD/WgdQyn+GntZvUL9H5zMAi6oMeb7QNHFY27ZvJBye++EUf0ouxozBu1r1WD9/vTJAQri
+QGn3QNYdPFYCVxcRFZoG0sFicDiDtkF6YKeWnXXJPGMjkQ2g6BEaG4L3N8+T2WvbddU4/xjgjwt
S3I+cTxAfONGzXz4nD1f7QlBbYefwIIzFQKlil8+mUMY7Wo8lnaEgNVbgMwSHJOD/D52xk1cF+FJ
HnwmnsYyr+Asmvnq3ifP3Hn0v/YZSZ8cffv5PktOJUc24n7QeauwpEK9KHGCV5RKBTKbwhwHZaTv
rXkn4s9bGbuEheBrSFTmrtFJi4sCC9WYW7Kr7vL0QGIiRYTox486HLtnDBYXM/Tig5r0YGcGRrVp
S3v8CKPwqLOcevbTxCTtZ2CWPU/jD2MtcjeJzn3uG7dOmDfZjxoG4uboBHvZ1NnhxFP2YcXUGRUt
5hhFcoytul50Yxg+N/MBs+ABdc/TZ0+YGdAnh/IQ2oKC5zwrj6EFg2poBX8CDijmpkUa9vFh0mws
L8NAPYgYMrYchWmDukEdy73CwmGFS3d0RqYiDjX6vm2TJ+1Nn1RvwYbV/9bjiRA1pv/TxhuLlLR4
62t4uep8URXifmhjOrRJA+gCC10kbJTkqZOzZ/o8KOThAVHQNlQfBEkMjZAYdmVQXWK6ZKG8XQCA
TN2WwG0XrpLtZG4np6SP9AF8E5n4UbO83yOAObioct5YRKSYZ3npg4+F+RMBzXM+b+QDP7fWSaMM
QE7d+GDN1ub4AXgnzQIgNbek+bk8c3GHxcjQPrtpRFbCHTYJhk+Af+cHrxuh2G706EM+d63c934P
yHY2DatpLPXjX8/nyDJufQuBI4ujkncUHqWhV/Twe+JiFQg9ekk9Er1NkoUfSPh/OIlafh9Acna4
T85+1FclmX1YExo2NXxneXArOzvFvr1Wnc4yPgcUxcIgNtfeI/y69p8DSguHqqwwUco99YQ/Mwc3
006y6TbphER8bgvwWDvcZxDlz/Pmrs9R2ebnAVVjPsh5fMUe5a2GOr1EIi1WWhhjnxGr3ZM8aITm
kX3d7IIMlB9X6aq3IRDKsaAIi4dS615kC6dreHAi/malIVxzrN43pWuBCZ0PXhXXKxcZyvre14Id
umASCkmptk/3fidx5j1c95NPUi66WrED41k+6zktPFPnTjlZzbt4L+L8nABQ2iMESd9Hw9s1Vkbu
ixArOtT4m+yOIzPZJsDbN7IJ42imIYTRxc5999lrFFAiXN24TnEgi56ssORN3xNQrcsxifqNqwVs
+2x8hAql9Igs8iDIh9F7LPMMSZnmia9+MtfGogu+on1CtmAAvRrBjm3MsYuQTSvNUR4S3YaCfm8P
Cu4CQV8Fq26ek8nhIC7bI06azVGDjrlvUx3IX6xAocJIYFlTwPaDYiFnaIbv5HgHnNGi9lLEtU1m
teUdlqQOPj7DVc6MdABFGBq8WNoIADX104OHccK/3ytwwcngXPqILYd27FPNwdJwPjWHxKjgfHI6
mNG2LNtgr6KMPtrdd2qiqIb07G7vBHb1UlGpubLTPppxYoJi62j2gE3sDctW8VKMLv+QYY1jzTzq
ZT3vfd9SV3LUcUWyr/E5XcomRW7qwdTw3pPNEIrIqQVF8dmkjAQ7C9O+BRPm3GbehT89D3WW3wMj
pI7+RGaAajwfS8kI172nqa4xNfE1n+98VxyoSwx2vbbUW8D+iXOmwgKNslfoz5g/I4t3yhHhqnps
haF8ScD+kyAKnm1ot4+TMVL+r8ZQD5Tkw7fr7EFX4vC5UHECxRU9ACRo5ntSsOOxsHjDjBnUKA4a
+b7PM9lsNSc7gWf6PSr7FID/a83KCQVBaYJ9Ga9V5J1HeSAO3BxNPEWAO7o26Z3MVbaKMNudwfb5
Ig+Fl0X7Lm++3rvk2aQIbWNGFHsr1NTB3DCwrde9C0Kc5LlxIgBZc38w98eqclGS8WnohEGRksF+
N0hAYUOBPxNeLc7yTHVEcU5xsvscHeem7JOjXooUpvfF9G7OanN9VK2zYQ/1A5YP3lIp6+pbJxR8
xO3sYwxasakxW99Thq0/lQY1/BMrYOSiu9BrxLkYY3GWZzrRrxWbbHtJ5Gh2InYZliMuvKhlHViC
xzF99wF58Vhb1cKgoncrB2Tf5x0sPXpyWKJtTUiSHq8xFLrRBX0dOevKnc1waI510H82fQLXC1sp
T70Y/EMxifHYlH1FfMRJHiEe9cRjVf7T2S4v7HZoH+vGiYEjw+CXdSC5a1VE6DIqsOaykHtTEXa/
8cekPGVffbfgS1zhmafqRfTRGeaAJzGKYizKbYrtGvNYULx69Nox2qagsK7INYzlVAGzNqOw2PLL
TS+AQF/ziEoTqtbSi+yiRCe9pFAB8K2MBcZMpML5Z2E4C5NqTa0D/7CienBLO7zhRj5tGxvEG5Lm
9iMEq5FNdvusRZ1zKtUUrHFWdR8NdrqLAbH+Q6Tb01Ojmw9e5rYfel5kGE7piEfmy9HvwHbO42sF
3kUm7glQuAeZrJcHJ8y9z6YcKGSG/z7HTP1wlVN0qymt+aSbMXSarnlL+X0eM+RWS98Mm7fY6MtN
H1JiKUf524HJrnrnJEdVyPq5kbnPJlC8x7xC14c9xgNm4DFSrMLH4q2OHwqbbO7ckl3ykOcf42Ab
F2xM/MdJ8cp9knqPMOmjVUVhzd6v6vpVzyxz0WTCOcpmqg9fG7wGz7KV+/pOVSswRvNUV1kHztA+
qQAIlnFVrYzShpoz9jaIGbfsFtV8KtvyEPWDv4Dwla7vE+XAX83WKQy0YRBt/9zvfpO/+v7TPZuK
jKDatyHrkNS6tHoQ7QwB/joisJKsIbC4y8gEba0mb6PdApTr+FmZRoTJJ0yPKkqVj9oDsTgZRnDD
f8XedL0K7SotiUNjXr3RRjXZ+QNR30HLs6NVkpwWPEW+BBZ0+EApn2V/FEa/+3MtvcAA8m9697XJ
IvB6A2G3shzEt8aqziCDg1fLr1ms5+zB6tEdXwXxBzkBM8X56W8Ol2iMtZM9tfigRUH9LceDbUCb
9gV0Cc5PsVscNOpvb/YQA8yY7+3G8Y9Ah6oyBLWxN1sHy3e+4x8TfsRyggGsaDk0U0lqznTOpYGo
Op+v7FNzFxYRlNeODIoSowWXKnB5kPpvKRWXZ/eBv+b91ZSTqwhAnmsPwep+K3n21/3un6GzoEeZ
N5WryAZObhXjsKOWsPlwxabo2uQLNZdIYFP+TLHmJl8I8iw73xmJhRoTioaqWstpWdGcPIIoz76d
RofcoEY7akZxHHpHHCMVVP292c19iau0LHDmU9n+nPjnkntfWQx4OCcCH9D/MDmkCmUnLJz2tKLA
TcHgW6B72nNbx9/D0sofzLklRtda4is97RrFN/5V/lc08KBlQIl/Hmtl2fiC3MNQ7hAdq8gOP4NM
rkfkLa6jt88I0v2CzzaQ9WM9T8YeAjBab4UHqApL8l0g7CN9+n029ylmXP0yYVojCfBOhu2wLZkP
snk/FAHC90b7ee/5a9ZkDtYSfEePzK1dQJyob8msjRvREiHna9qDbGqNYrK4xMfZ6/P82cbJGd2V
8oF/NsQ9Y/KWUZFqD4qWqCusNyFgQImUOJ1xcHBcCPrXPKCYzxSYJ8WZA0IpqtQVPkSIIstMOehO
hkLbxwIVjqVysc3u92EAkLDo2bVsbS0NHuVAo/TNRcVAbJ41xqbvYAQi+g1BuwO2HdT7BnB+QZH/
1JpDGXrpry4Kf0aqS65HSdgVhNP0EJKaOoipl8695Q1pIpxRXtDf0iFlBhexRpphj/a7WpuzpYc1
XlobIbkxmGstEpvQ9+pVCPzkW9VtpOI5qjDBGDKKyuxZ1adRljPiqXQ1lbRfACnSvzWTcgmbxH/B
KdbcWlQ878goixfT9W91bpdfBsd6mdSsuDlJl99UBxsgtrfpVjblgCLqXUZNxll2KU5GLpu0WGNg
xNGiAtDwy07qN4GL2Quo/GZjeMFwUIGNXtgaDpB3cQ4xi6M7JdWPrKtI2Xpack19pQIbGNVbOALZ
c9jAkpVT8FrfAvTFqbcv7RUus/5p8nT31PO6W7Xd1HxYXbaTn0tAnC8qa9RbaQl7Xed+fx7s6feh
QOx0zAJIN3/6PXeICSbFKPwhDCcYrv1r8n3O2JMuKEbNX7SJBcFXjbfxAIeQpR52HUOI65xsuvXM
XeD/hGxOGlb2sZ9OB9m0EkNddLXqHQmmha9WQ7YfgIR4kKNR478TkHbOPEqjV7bB53Jw2sfPG5F2
DrIguckLNcNe+H2TXdtxWH6+tzNEZ32CRax8acu+to/JIQob9ALv8fvrHZHcbEPaNXawZ8MXNzdT
tOEWueZXremQj+InUe2LdPqOcHjatWqdXYqKHwqYK1KRoza7RdTej5GUq46/JWs3mOItkeQvUW7l
SwgZ7c33542ggtTW9vv86BG82JZa3lyJqqvAFZN4hd+Qv7L9EWVLhda69Kz4Jg9em+5VdEHnz1ZU
E6e1lb09pcnnBFexpq0RY5PmNAUUWgwurWR4kAcfH6ZxIU9H772b4s0E6eW18J3w2NcUlZnJ5L1G
+uht9NwJN/rc9ACML/l6eXs5Koz0R5mb7lleaqUATFTCZQQ+yhtIuc9JWL3op9KAViGvKQI73eVZ
jo9iE6x9k6XJ1Jvi1Bejp23G0qnWA0+nhYHfm8auMKpPKrT2bCWHCq/QFnK+If8E2VhqK/wA9GU9
o0611u0OsZFdZUsCTf+9X9Vnlqrs09O0l3MlEFV2SSrqn3vcQalDNPYnQlUvhYrp0bwZIoulr7uW
jLKjQ8EbpvSzP1MHYBVwvPbe3P/v82V/J4riWQRsOWzDP7Zdi4p8PtMzaFV6Sq0OrBeAGKMy7Ypq
4sH0Z9EJUdY4TX11lF2u43qP8isr/ENDhm9flVAiSa/0b/91eScHIJX+LGuAzPdp8uy+FGyTXiP2
DFSott8JmvQfRMC7nQ+6Y+3MzTCCWgDO/2lIY/0hqEn1yH4j8fhii4l3m2rnzx3rfMF+I9CNFyXM
IorcTKpLMoxUE135IsCgX7HtTc6RJ9gIzP22y0KOrXlJQMvr1jqG14cez6UDXz0C3X/qNmrNSZfY
Dzc7KXRlvaE8+tT5y5as/ShjVWymXh8guFD8kTlYqE9xW68xV1gjzQDhOIMSISaWK8sTOBvNpESC
5ioQKIyugxJSopzy54IBcSNb5RjBoqdmz4Neryfdia763EpgkSyLLH6OlR6ecu0cOhvGAB4qg3/G
Js+nzCh7HCy9OJD1x101bY5Y8yxYPzQP4yxOkwd93ngllvPu9129l13xvEEL5wOGJvkS/SOeMoIU
njL5uGQqweit8qLVMJUdHj6bMn5oJuVDVNr6QbbEpPNAdV1YCJW/ZRHkP8kDAsc3Y7Arygo8/2lK
NCxsTMNZi7nZ+qxYzFL5YiaNAyQd0yRWV+OjnFtEngdOplU+72YAKj9MTgxLMqqUJ0Pv9Kfp+9Cr
WIrj4qKCLo+6w9D01sYTEIDN+BUGqvkLyuuL5lnNexCWwcrJ7R92VANFjjO211HSkMQw7TMuvvVV
5Ka4amH72ZXnHfvxeUYzNM5ZDsppc5fr46fjjuWOHSCCMsqB3ZOD/bBYRRqgVaEWODgGWFvqs+xB
Dn/OrLRpWg2GUS//caWcZAXBj6THtW4grHYTtXHNTHN8n1S2+oSPuo1sUi/wJeXh9VjjiChnQX55
dNwG2XnERnE+sKbhyzh1yGj/9OVBHu7JkFaUMTYmTN10WnQqStchZlna19HRxxIEHS5NecA+Miet
lBaLqihZCstOHLBCyHTzpARFir2Up/LKZkN+s9yBNa12eO7Vt6AKqb81ne4HQiFO9O6bmuI+w/a5
vsDY6Q+BxuvJ722Edp3yhdRE90OP9YOfaNcsVdVDFmRtsG07ixQ6ZucYaIqQylWTBVXXTo/ggfq1
hHl0VDBk2Jo/SszHQCuZW3Ksp+JGjqkzo3EeK0WifY797+vkmASH/LnO9GBGAAoPlzX89KUx5GTU
Rr/do7nut7wGyqfC8OpFMYt7bMyR4BUsYhsqbxaZ33pUQtjwZvqjMoni2CdVsdZQsH+pWJuVk/Gt
DeY/OWAVcrlRgi1xpy/lgGZgswke74vo+dGIOjQOkdXwBa0cXoXzvdO4vwzA6V9DjbCJ3mvFTmsS
5YSkByeTwLQOMXz6Q512v88wyN7hSxjujCKbZTDzlPuoPLtfFpqlSj2ZH59Zri+GyrDfA0cft2WS
4Gztpf77gEdvmJvZV15TzVrXsuRg83h+5p/p0ebBtwAllAIAxe3UB0y5hgKkbuBJds8KvpxEznF0
kqOdWlOPSDjCyB0fiw23XvatkeC6kXXP1MkTCFbN6Xi/U+2g3i7mGzN/QXmaOAo/aU+Z5xlL/Dcw
NJbN2uGPPx86F7zrQp5+Tpw7cfl71fgmbWX//YDr3hXtGaX2pXjlsV//ArEF2d1JfrDk7RZd5KXP
pQ07DKc/6GBDpB7NKI6XpTKcE+EM187JxuuQCpZECAVklzxYQ7XUQXBcZIsI9nD9HJUXhJAJEbw0
y/s9hMfjO60GbOa4rTxEeIYcvVC8ylbGo+SslT0iobkUGLm2c+zmcuFmPtybmRK8RWoTbbG9paJY
DqByV5uNOVcPy7Y81ImfUKxULeUN/r7rP9pxFNwq3XQpSLeynYakdqU5ivpq6rMvRqPhBxw02mun
VRDvvMHCUBojkXEOrgc6SiW4aDg75GH2EjretMX7RluF4Gpf4rzS93Yo6uXYq+lLZyXhCQ9XgQfm
3AypUtK94kW2KgUtq1eJZjl5SXUUsYHp+Xx2PyiRS4pEtmNyWe7nTICd1TFugBRHZautbaV99j0r
W2TYTr5gDYsv/eBiSTs3Y9tKZ8a4tajUbHgpQlAMvmlSDzqPOgAHTx0w/UVqW/1LH7nWA0iJ7/nc
ygl3nON4fJVjuIEbFy8qH+WFSYC5JK6+RzmWmhG+QI6CUwM3LcrSufkBpIH5Ll7OG6/Jf8qhwQyT
F42nURBH4zLG+dvJzGc5Lx/bRSyIiMrPdnqMWuLBXYVtDaOhtfMXvx/3ANOdR7TzxcsUNm9q4dVn
OebGiGL1eEhOcpCfeYafhogPclRxomJlsqLeyWbRESfIh0HdmDGeb6J0j7lfRg/lvx/GcdWpvXaS
3VMrSiLUJk6+sh1r1E+BcFi1AfaDK9kHb4A5UzNNu1QX199NeaEcl1fHbaxu/NDEiLuEz1DavXpg
OUDMiVc2kh4rBXkDCwZUEI6djW94/Knmzr7C92DxOcmN0BWrE8HFXse/7M9hGgL1QY/N9IDCD0tA
WnJQ9icj8W/qwD2xxdUS/6R5ONeoYl/cJxE/j9a1aOcFjfKrK1G3kfJFt9pryaoY7PQkDyFA8FP3
Wa0kjxCKss8hsLg3TLJnHsefOfIUe7/s5PCPXTjjcElmP3M9gmdfmXH9GlW83QfPCojH0BR6dZsS
NX6ULRieq8noxidWL2w1ilMSVKAaRIXTnE6CPJoUY35imdewSsbNGGXBKvZijFFZ6uQroysK/BP5
zi0zh0x7oJI3+2xrwruEmTudMlM3r/I+bskLPDceMWg3r0UcNWdrxK1n/gjZRfnRdBiT5pfs+uyf
UpglIQZj8j9C9nWQ4lduF7TrsNOKjeb1eIrN3hLJFNSXYKJa1PSNh2benIn5IPsVEBShphoPcqpZ
9T1e0M7vvvs0edWfubI/g9d70nS+95Ju6ONurWiF+j6AHd0NrddsYmr7vsz9EOend1dMzc5Sq3bj
mSDzWaiEJ7OK+2VTVea2zbruNmJgfQu1Xeg25lX25Kqh74hzKhjYen66jHMVx0XXqvdK4HQ3ExHf
o8b+/3MUQRClOFHoLeXFYZb8BO0YruwWOms7VPshz/Sr0aYJhYU2ZRw8KLQscl/Cr7Kzjtz2SQAO
lhfkA+GKAjSsHLNZ7188ZXyTYwHh2gcdk8VF20T6ze2s12ASP3S/6J7jKrCfSntTK7isLrndi+Jh
12TOY3ZaO7ivF81OTu1cY9oCK6l5WDCaYfl2+nMffazlfeKE9SoOXFSoa/pFUuIlVr7MjSct7o0H
2QrUhlhQM/RriZX3ohnYyXw5WMy7K7W2/p5P/BaO6TzoG5M4Y1Z+cbIQ0VKK0e/kDu7BLq1kUfal
eeMlZd7AFVjY03vFHn9N65ZrenAZy2gnB+W0UBvMVR0Qjr9fZfVPBaVbV3mNXhrtdkpGa3m/aNDE
zfX1+EFe4yuFe3DnDzbnz/zrg2UziONTIqIX2+60i7BEvVKT0H8Fl/LLE8b0MzSecZHHiwZc61Vz
9emjiYIWtYqB+IjXzAbHkumYFD6BNYVNUIFC8ho5Y7PsHdd69TE3wgQb/MOQPdXzQQRYJnoKCpkc
n4cnz2UhoUfWSbbkDKeqgfd5ZrOXV3ldFp/E6H1zTMcquC3Oc6iSW5RaTr+nGhinvSRMzp076PvM
6S4oIgZ1IeQxwifsQVM/5IzPLgoRk7NsV2SZUMapR23ukv32xOYkj6thpRZtdymMmi1ImlQfU22I
VaVq4wFvav+tF89uppcfU6/6u75r2rUVJRUxyJQSEWwveYQq6rLyyvJWzAcTnDqM9bDcyz5D0wj4
sg3CU+tGOVxx8wnCou4ouoUck7NKQA+UKVQPVt8ZF2M+WDl2Uz2OERvZV2uJcQEmYVyc0LmycdEP
967KaM1zpF31mnXBQl5eIhXnB58t+UVTYPJjAkR4kgfF9Qh1ydOiw8h5UWDGtMrYHS3vk+qh/T2d
fK/FCvRfzTBo9wOZ2T3OAt95bvwcgPUQ95ymk+aHEb/gonui4Nchna/6X3Pb2Wq6ofyyOm+jBGr1
bbRtY5E1mfU0hom3nhTHPsVGrR0ieEqzrDq4glw4xFaATstaGTCrP8I0czdabA1bbW4qJO+gJM3E
Ud/Zx50WrIuEJHuBPeginXxjZ6WK8eYF+QsFd9ajPuTxM8ZlG9ldJ2F8VMJ8wEOYWYGBZ2TWZeb/
eZFR4tVtTQL1FsHpUsPbMrT0Vdk0Br+GMbgEOXaRjVG+s6/8MFVUNR0uobeq8k+yW2hUEo9C1Os2
Sqv3HID4ohx6mwTzEL2Sifm8etB1wohO1j6mLh44JGM+CMVA8EAntEmBpQIoDR/9Hk2ewmMU227I
/LIf2o2GObg+BzeD8KOaNn1sle9hrtksNCCshxhpsXUxAfpmxUn1CaB07BgfOk2Plsqc3RY9IaCx
M2IcakXyzOvlKNPcuD52m8ltrK1MjlPttezJ8rw2qN5B/Qm8W+dsOA6QNVVgIr+YkDyu42i9y9tW
RZKtQSAhZZo/pV27rV991Ck8KsduYux+6O0mn/9FPbHPuuaJOkEVnm86lRi2WqgD9vX4zepU/Nw1
Y3yKk9DYleQmsZ3T3XCXUwF0mizyCEnbeFtonSZlDU3XnJuOEoYh7o8EV/GX/t1XRA9NkC6KeYZl
dt2G9XCyV+xROYoSd826z7znqBqVi+WlJ9lKDHN6npkn85Db9e2xKGAzE6CgtoaCtVMhyNNjNhTc
fM1UZ4fq8D1zve9lZyk/fL9ekqzAILhhoeP2YvwOZyQFR9Fbr7BjollgVCHNxaESv0zxNCnDCEqr
AjkxNzvqdB89NVyNeCUR3jZQa+YULKxDw/fPpe6CF0daxYP8Fg09DWDTq8QAciDHlLAcHkKzomSR
wbBOmJFoPzBfSE4JJQUbPpekVoIzYtmxv5iqzLyUrap9isD0ofqVq2MGP4CkmsMCdyXFYVo3bHI2
/W+aqMudYVpo3gbD/hAFIde6/sqveFjDEYa+mSa/dD8cqWSvUhAu8I5WtTHyBE5AbmuDc5AHyjcQ
ZMpTJnJajLZzqObD3+P/mHq/3mja7vf1slNe/jkssG8Pqly/ui1xo6FMuq+OiizEUYsZTOBWsCUQ
aoeXyFPCr3qQ64uqM71nUVH/jBJGvRAe17Ye9aMQ2ER9VOIaWzDVTg9Q2f0ryKluG3ohK+ahwaJt
7uvbXFnyXTY2Xa4SGE47vocp/J28nKpti+T5fRT2VxfC0qOghOEpz4xtyAOC3Wo7LZPJRonMc8/G
coQgESqG9uTrde8+jCUyBi/sV9ZIAjJH+3FrEEns1FAvduhulFvY8xsqWTe9GAkkbM2osaikKvNt
KodhodsWjN+5qXjKonKL6AXkj/Nodc5NdoN79vZJmYUr/AFwCHJI4+i+0e3kKLTWXxSpemc5KLtk
syn6o0n9+8sw9NPO6xN3bfatBp9Ze2g733rCSCt4cML6ORlcZ1GoXTyLHPhwXYs3bTF4a31uorET
O+HnCaWZNClMUA6KTyYcwFX0YmAbecaK7KNRrI+8CN9Ua7Se6zrHTN3LinXNP8CzgRc8wBgRLrta
sZ5dkhNns4xf0r6Ggdz0w0YRxqm1gM50s8IzB1CDwDdOjuMsEoUmFewnGPKoBxiV8+IGn0YWgFfZ
6kcdOgLuZ/g3eFdEwuUBnZ39GCIF4HtbD9+1tmJ7kWdffHzS16ztWd7ornpuS0tfyhklVDmliL83
RK2WNVZUZ39C1eEIRwcgD7apbrHjVaazXUUnX9T5uxNrIWqxpD1Yhp+996a77HkNvbSO3Z37MiSH
wD/Ee5da/pqVqL41xAhVOCA+AvQLI0gNiUvRheu04mse6YApoJgquPYZ/WEoec3w+7ee9UALFkZV
llczDeNdZijKg9drvw9qWt3wucnxI/pXf4PyMjWHZj/mvU4FwjB8KBO2gGicf/lZgumZmn7PIyJ6
tkDsRA1isula9onqoPZHe+KDVT2zbw2WUAsdcMs3p9Q3sW6Nv/Dgwhu7V7/UeiGWKhzXk2XFmMQn
oHnxRhWvkZHHB9A841I2RWjbWzQrZOnmUT2BTxFmvrVBnyZeSdwWK0dz3N04j9o6ASPbrAjuzKMs
hqjibfhLKAQnXiddg39WJld5p7KlBqGo+2dkOuPzaBSz4o0PMPR855eFfWmH4SuCrvaX7+5Ntal/
kgzGPDzRyhebcpp1PYKHzTSC+1aY5VvMRvyrilxyOYZW8TVxxY4aveZXVln7nkDLlzgMxDKPxHRN
9IgSZyVrDpiHjg+mirUG4Hj9xZhTtS6lmz/tdsn6r/nFI+BHZmPf2aQphi25V/CNo0I8pRR1O8Ax
eLQg+i712NlYNf+OyPi7g5I/IxrVon3lNOIIraYmpjU6MSkSIPVHeZBD96atR4iqXLhl/7gmT6mq
0CpP2fH6KM5iPtRoTlaa6LsVpMri/D+cndeS3Lqypp+IETSguy1vu6raqnXDkGnRe8+nn48oLfXa
mj0TJ84Ng0iAKNNdJJD5G/JLQNhkt1Y78b96QvZ0rNgZI3thtby47CSaYZ87PIvvBzPHANzpm03Z
J+BV546+9ABmZLX+jmCWt29ls4oiBxVCAKvzENWcBPKYXkfxRQuPVMSrfCFPR1+bT6es3uZe93Dv
KTsvPHadVwYbefqv8YFzGUmw3FxRb0KyI2+TamRnaoqz8jPNsPHrnWFwc9C8zn9TWx3DHNOfdrKX
J3W5mPK2RyuaXorqKHcp6pOJX+HTPOXQaMqrnDJsp2Yhm3JK3ByclWz6LG/uU8omWglbU5T2jt+g
eqgbslU+dCxEyjDn/ozJs972poPZV0N675HBv8b8txgLll3tNmcqPAJq/UtTpNCjjc65tr7tXB24
XImVT6fPuBgwFE0TMBNyBPtb55rMqMSGTCwVqn8u1Su+Gt3q+oUcNxyEQVGW+3O87fG3OFfzmeZE
v89kjK3S796/xv23XkAJ+LzMs2B4c/ZQc40xOT80A3xClIhgyDouRq9LeSrExKpDnt4HyLEU8/RF
4HT1/VIZq+T18vRfF1EusQ+FZjarMbBTiAJKtQs7gLopHhfXKfV9OBsay8oKmA4e0xQf/3SMsY0D
N+48cthn3I3RmOV+AdyeVDWOPfMsjdDPoIr74+c4JdLDQx2OXwbTtPeN56obu8bmS8f549CZIkMq
bW5PTjIeQjX3cK760y+KjH45VAbv4+9tXfg6uEBAoKg+LSL1gufh9M3PrWqtJllzCMKwf9K15ouM
41K2MMdxqHWI6izzEt33b1hWK9fMQUGNf/ZmVdWWwrIjMOodpUfsUXwcpgH7NtYRlOV9tLyExaV7
iYtn2aD2x1WIOm5cSlxnGZMHIwFbDISXu4oaIM7t1HPydGbJLvo6EyR5YpdfVqYcuj6GmuqPL56R
NrdC1ctbUsSvoijGLygIoE64KYNCfWleKs/uXmqvMzjX4657kVjn3+eWgfBk6k8XaNrOMrJyfdMb
hc7+CtkkIEsfldHaJz1MhuewAqEZqOyewsgbnlnq+ruWFfhK9ip1npzryf0uO5PS0FgiHcElJO0y
nKqNZvgXY+xANIrSPctD2lLkXpje2Gw7xcWOW7Y/++WZXbY7VST6oW1jtd02SuitiozsqhsV3dHs
yFUscERvj7Jtz0F59lfMSXTEr8hMshAzENTQBXgfxwhPTWf7lxbf5vvBtJELHqKp3PzVAWEA1afS
URefHeT3/EsqsujM/8vyr7ic0wvypxHlir1sYVndnyqPRPLMDZIcn0nr870pcrha/9B+ZNxkkwYV
TRKEJJGIMXuDcZ+h+5kDe+hzOhmTc/4ZK0N/za4H/lGzynonhilWYDMjXWF67c6N06iAiYAfpwj7
PN93Tjyf0pZnGUqpCyMJT3pQcPexPeMBQSvxIPQJxwZkwLROKR6s0UOIWAuxmo2UKAN0P/cK1g99
5y7qiX8UsMp8umoM30adf6NMdOlaNjPPzFdImZR7cMPRGxLwH/oMbZKdsfnIr8R+YYx3pcB4LTUl
fAPL6B6sDjlDOcgfsLQvnFIH3cD8/KyTJXjI+igHD4F3rihH3xzLop7G/4QM16lZIUuL45y8SBfs
5ZSvd+hDkb2XsRVfJaSBNUqN+c07DJ7k+ol0AIP+VyTX3qO4i6+Ahes7XuL/Pc/9dWrzy+ccPbYc
OCIHhzYbwRSQaA6OleqN1hIAPdCw+QCzsVllU8J9Iita6IpKG51SCKsnedbI4DRZbM71JmDnNg+S
/WGtN7/H30fJC+KUijrCX0Bz/5pEdt8viuwAx6BDzo7oGLttve1a95kEr3IMxGBWZ3ka9pkPw4rg
yA+SmwakBtB+dgfGDqIj/wehRzYk8pRjSHZkkWcPg/uzcbxoNacRCxzcKDrKSuR/L0rKLgAB5VGO
VIxg0/RVdhDugFwIBNVSn9GkFfvzuyjZvf2nu1Z7pX/40xxCdKoxSkOpTEMNqF4l8bDsSzM+DlrU
+NtPXbPGGO8vEJlUWR7+NO8zoOczIB6T9pA6J1zT3y3TNG7yUFl6e45EANw+4O7VBTX2tnaV8rdr
jVtWJ+IWlz6Mkdlm9zPmcg9e1bFN4XWeSnbkduUtRp0K42dMVa0vbjw1RzmTjHNfXdXgx6ERcaWh
YVeo2NX99WSockRGebZ9lNdENoTbrsEEhD0W5P1iOBkN96vOcztWqGW0yBDsaHlh/AUh0lU4vsoB
o+evlCIaDv58IYabDJKnnk/hUYucev25EKvmld1n83+wYPv/D6njulkA6Go3Q8fGZwLf4Ld+dfGA
M6M2PB+s/uqP5nBoeczjzT7Hytx+JQMr9rJlx1V1yQytvNhu+XMwS1DVf0JyxKgbCUiSqdiNJlLE
cVcoZ1RWw4UXdONbMkGnHFqveRz61FonheKd3abTdkKrkwPeliTenMnfGnlTXRVh9qsoDdOXaSrZ
NHem85q0Q4fftQo+igKJA0yTg58O6akoj1oWuifd8+lEKvh3pxyh62N0EnqwUNkYq4kZXfO5sBiF
kf3gWN1atuRB4S5wSIzmZzf6cQQMNey3hVvWMBY8a1VbiTjUPmRzPwyUrRgn57lTKjatmX5sTDCF
lLSvbvhgm2aMGCKHmKfxrUG6N3Xs5iJb97jvHtgLKicKENPMtau/elZoHuQINUmSm4P48oLStbkT
tq/6SwgaQBLqKth+zq6mCIH2GYXzz1iONd16MpJ0JaeRE7ZlO24pq/OJ5jdlzochi5t9EQT54v4W
XNVgbYBJkain0V9aKFOcg6bbfr7n1jKya0769D8/XT+MCMikgObnty2Ho8N+/3SfoT+f8PMdRALX
JiPyrd39JTO2GwBVWD58vmZk22hmZlTgPl+1CxUsHk0wtnJ6OWEVZr8/4f3bCgMHqd/5093n1k2f
9Q6fTo6W88tPWCMj9vkm+/kTps3973f/WvoCEng8/P508mrVNg+K74CKmr8IeXWeZl8jvTIPn9Pb
lB0XQ6VEK2B45RO4o5nvqhbnwmqdR0plT7Vuu++Qb1CcyzwAlppXvuVatiwsJX3IdVes3QkrgcbO
L9yYzKdMJyMXTB53mTCm6pkI/aRoxjfZKQ8lYAzDdMf7+KqDNN+QAN3IemgfBe3JKeKfn+Ndjfwh
z3wWnI66ag2FtV45y7SnAwaikaM9Bn6uP6IodXKGRjlHc2ss7f4QRHy1slMOszwk61ltB6hCMsRr
AuQoHCSP5znkQW+KYZ12dvGvmBfXG9ey68v9VcaoJufv6Qv5MvKqRoS4glhFepDNQRvrB8DN95a8
amiQMyqtEnHOP+830HvQB5pzlaEIwQdMIqN8+fl+0Qz/lasJPo7zRUkTBWdbr+/vVIbQdicPOsQB
1T4+kIwZ77GPofY9oLrFVo1SYPzG18E9G16WPdSKBoF19MOLPDOTFOpUXxU72bTNBCX3UgeBEIom
ws39P0a7sTrsK9iOnxPIEfLAK3jZ+PsVPsNWXESQ8f95hc+OpGx/v0oOCQX9eNZDaodGshpg260r
pLZZdGx0LG6h1PvxnuU8YtaTOxypOjuU26vywXWxShjUoLkZoAtW1HOsZyVw/NmPdPhi1n2AMZ8x
fo/y5lw5nffLxcJcy4KBNWFHVZmlmb9IHJ31iRr8sIX20di+8iVIXQe9rDZ70eH1rFLURm9Ql9ia
Gob6wNvVtlbQ2Udb6Zy9mznVflD4zzVyW9qwsPLSvB/8uMYTUK2iXdTyqLHkb4wu3cuewXBnxlFG
LXmhd+l4ukdtw10MPAjWICoy/gQNf+VsiU8Q+X5FSzatxvJkWWZzOVu7ZXEtHkv0h7ZhXezDSgvJ
mbr+RXXBg4AvVpBj7JJlrKfNeaot9TFS6xcZd/zYWEVT1Ry4u2twKo1VVtjKO3hWbePqnkUhmcuH
/pzrLRK0vQj2/DS0tQyzQzz25aA+RzdzChxc4KykQQrVhWe5YZlIEpKKb3LsB5Ec67po4CjPp5OO
aoVjaode83Pyi8EqdLpiPY1Z+uJalM/aAXMEx7aSF3wW7YOVg++QzQ4rsHOUq79ka1IaB4V09yyv
RPPFfEQlfYlSMM/i+eBkO5AlzbNs9HGxRbm9uclr02h6EX6oPsgWnwRdXi+ITnJo0gMCbEnV70kf
KM8p+889P4VCXYiiDsnVczAGLVyqdmaspzD8HZtS+FwoXNcAhU3SfnJgNOj/dM8DrXYqDt6YAzX+
Ey/MOdHQqTE30uk1xm0FWHWZvHXKqCP/z5NfNo2CnKcRCf/gA9J6Yw3wqppldIWuPr225koO0rCo
vxhFx/8xMziYoO5TS2MlMF+SOCblfMUDJTD3jho3x96enLPsnah/g0PyX0bQVTfTaB6qJknfhOaE
WKWGFel4Lsq7Kd9YYCyw+2NKs1AVUL4hmwccVo6o93sbP4aGKQ+R9OVxQ3x4ktmyRwYNsIRkR5GC
mfyqeopIa41xq9/a2KjQHg7jdc43vJGd/eh4F+qM95YMVW3vL7Nk5Cc0X+5S0j5qjUnFaygoQCIL
+qK0fsQ2gZlIBLv7CHIBCOZfmll/R9kB2E8408SFXVxjUZpby5tmztyASp/CI9ttrXpmVrsLpL2L
b7UNfUqby+hai1kU0KUfllcWizjN1ZciwALbErpOIlu4ux6FqL2rTDOepAjXKKvmL3XC1ox/yv4H
+bXVfaYyi/dF34lvsYCpYEEMf2obsl5NEqZnPCyp3MWDvwtV27sEtpGvHC1O30JL+ZnatvmRDLf7
PJhe3RSsVt5bs28AX3XKzUX1YeVNEy5NQ/IyYWv1HOIH8dzVOEHFdvYoQ1EtpgWsDZDVc2fZpuUm
J52+lr3cG+NTJ3ogonNvgbrwc3P8nIt63JzVipuT7LfdNF23Nv9kynvmtt3z2KWrEjnjt9Z0NOAX
oYFTME2jMO2NFbQlQtZN/cZODCuneIA+IXtTb0Pho3vSvLR6hFp1Dw9WGhyzfEZHz6NwzDPW0EeG
7ai25rFXmmQhTKU/z/oUK3X2JRfWNJxlTB6AIgznZD5MUWOtsHRiyHxFj5DtCHaVHtnWVQRLP7tl
TPYiBwd6KrOOap1Ey7afvIfa8u1zk9vDcjQm5xspuIM/eNNrMWHgkHt1iSGuwMhSTHhLJM43BULz
KtMnvHY6LbpmlG+g9er2tywa3zTMJ3wqG4vAy3pwjX14/TzYjXeuWegcITOWziJ23Hg/KVawkEOS
0P492A/RIBZqdo4tqE0Li1TdojSbmt+/bLO72JQpX09oZuO1RtDsMPVAeSQ7oBuTH9WEspJkDjS0
gPQEqDnN5qFu+EO12vBBsgPmvmYe+b+4Ts4izGHvaFV4USeoAkpNId4zY/cxMHv30amBjzjWTUZG
laQPMjnNSvbJmOU0m8FtpotsJWYc7+oe5bIAE7hsaXn1FdHa4RzNk+We7mwmMN8hzqiPAR4riN6n
bEyMxnrU88m5JRirz30yUlumsvbgs68SVJMhTsbR2oAActZAZTtVFS2jKK5etTz7fSZj0Kzap3Eo
lmAowq9u/8uw8uqLXVjZ3obgtpZhzw+Prt0Kir3crbCOQcog7cOv0aT+gLLf3YK4zR9GY7QXcnyd
GUhF5Hb/4BpqevN08SHjplt4rANKC9kafmeuU55knHtrg3Zm2u4jM/W/RILi/Px2lF5Jtvh4V1vZ
5N2Zf95d3zvDOp/fBQozx7K1f7+7jqXUste9TY2KSlT2+Udpa9iLt/mXKcrNlRUP+K02bnks8azd
9H0Yv0wdEAXyNPkHZrDLuBnEpTX0dNUKw0Pq0scEZD77PKStMm6tLj65VvvvuBwrVPHqCyd46Tpx
1BJL/+IN+JYHWRycS62FHq96+VpPPftt0JOLFzraz8jIH0HFpW+Gz8fqq1w5RsbUn1GngDkqgvod
rPzeZxn9U/OKr1hziRe1UrKNU5B8N8JGfej9KZxFM72vseKv5VCUj3B0cov6OYf9velE6x9UqOwX
1KOGpa6N/IhH0SHFPXqg2iZh7w3cVdlgxMtZLOhtyqpm0U9j8tUswu9FWnvfySQ85Ah0fJT6tFa5
7QcLtzsjepJHi9ZC/gbGyALqx0bkafXhBuoVM7X2u9GFH1MXmDvFcvuNivPIkwd4Ly+ekIvIn7qq
ZAM6etpGxrpJVBeIY7ss7/P7COQK/aWbCNIYOMyNefgYZJF7KUITFPN8BhO/XrVJHq4bBzmRdYDC
GH8B91jpFKV5vLJvNMv48d7bePCSIqcJ17GNeBHl7pZ5/rnkHuNbvV8i5w+0XFtHQ9hsEqfDelhJ
lIvn9PoxGQHKxX5efeui1wL493esbb0l0tvamT+YdRbIDi+ruaMdf6TwkL9FVh+t/Yp9gDUCUSnU
Hnm1OLK/T6KAkdEGX4o+7jahE6l7pTDVRycKsIyaRwyd9WzAwXwJM+Hv0Ad1AO9Z1Uubak9yAJJE
6QJRPyBndV1tdSXU+QqoFwHFBF5Xf7HBZO+UJMUmGiMYu42DV/Tv9X0i3H7tDKr5FUfZVWhn45tX
DWLn6PiGyHilfm+GMHlvsXPbtsCPtpobWl+TNDW/Gg4ZhSFR7W3Z9sn7mHyXfTEc5w3bamOHZcv0
Nhr1SsY1k41qVKc6Oa8heCWhvJMvQX7HXoVKuDWsRFlWZoDVGXuJozwr5uZnTHaIoPq/hvTCFfAp
WrH669oBpP0BVXccLZH4k4cqAqdchoXxr1iW9vmFNxFtqRTgRfRncDJ3oNbvoDpt/vwrrjdQbgO/
Of8V9/DIPrcg/rvYGpc1rOVl3/dvmVlXt3JmLjpo+Bz/hGC91zfMae4hqmwVSSRYsQrb2kCM2qrA
Ue/m56axbsSA4EnnupvCEDjrstPbwYodjmrD35OyuLf3Lbc4pnnQ7WpUPs+mh6JOExdUMBRc/GK0
kK9BVKMJ4FX+U6p1KMRGLEYjXX0ABpBfKstQN5bWeYssMz021vfvQh13aCSwM7Ws7CJj8sxLXPMA
M+hBtgw38pEySoPyXFOQCpM+u9xjUZViIZiqySoYR/UJMrh/aKYKACve1yV7vWAJALq/yV4zacqV
HWIPKptG7PSnYsy/51WqPtWiah8QWzwlvodqrx6FVHTNeCebQmj9Iisi794b9tNWuPivUz31nxu9
XclRzsT6pRKs41XYigC/0JoZzYk6Ye9Fp6ASzWsoqmU8Gsgx22QKJ9G1a9lsm/gn3Pjx6qRdfMvY
e5pNAkjUFca6sMoG3UsuSnGryqmY7NQcf1fbMuvHyiELLJLwjL928xg3ZnjuePjLPnnw+6Zat3pQ
rS1LmxKA0O1VmJa69UGQ7LPQSy/yoIkyXqmlhaGdkWf3WNhMKWwlH0PnyALOOA+WMXkGg7PaqS0F
zs+YpwTeCrUXbQHysJjWXTJQG5k1eFK3xSYeUtM2oX3lOuTsurblBuW+uLrh/QqTAw8M5yMqvV96
O6ivaaVMwJLq4NLktbNDHz1Ea9ESD70Gf7cwivJVi4qQ+kbZfYDlNQ3D/WVU0XP0nFWq4Ak1WvdD
k9oo1HXprYxzLE3/M97NnX/FyG1gOtIuEjP4VZp+rT+44JmhZKjTWgAsOOeToYGNjD6wJBpRdRnH
ozz7PNimlm61uIVFLTyUFzgErENgPc6nkVE9dzoVYunJJkPyoCvw9GXsPvjPONn7OXiotHKdqMLb
KbDRtpitjqCNrPBN1xQF7UDV3Ee1H74FcfottNz6woM7fBNzFTypX33PHkgNp0/ykqms9QMlw34p
ByXsYEF+wfYgC8szZeSxMfUwi8zBNl6sSGirNB7rS6LpyU5TyxT8gmGdyihJNkE1aI82JLFlD53k
vZ/sR5LsM5Cf5RdFq4UHkz30WIYEwqiW0B2bR1HzBElLTT1paNUeMkfxd1OpTpciyMbViJHpa9+z
Sy6+cM9JT8IsKAFEdb8gwaXGK+CtycmfaVJuCxVyIdvyACQvAuHQTng0xv/0yDnkcDnmfo1s6wqK
rX33PtYivQWz9LU29PlpyEqk2AhFcwgEgnmO+mYrQ/LQC729kCtYyGs+4/JMnzWx7zFG3If+mR9p
sO19QjUlT5fG9cUJsvwkx6tTqGw8c6oBYhnu1iSxdZzKqDw0ee+Sgm+Ds1MbxgZ8W3zFycpZsXEZ
n/LRbCgYG+X8zC2wKjL8ldPCOxOx0I4otiBikM5qIVrVxBsZjLTMKe+njo9Cs0c2bTyqow4ETWM/
nftt/dT1CUhw4ZGsTtV0q7Y9wohDIfZjWpX7bM5MRigybia3Sq6FIlPZuv8s1DxdWmpdfsFHOEAn
lNRihzApbM6MpfK49eZN1AJg4brrS6TGvNze2s64MGfAR1cq4YENOH5vc9MOWm8BX0I5RUnavf4Z
1tqgC50BxkweGL+HebXlYVrGMJfZZFzOZs3DwLX8exirEAucwJSc4qaptkriUNyPR/0ptKzqFnAH
t5rALJeeDimgQ5HgULmJ/mRbmb7LfRMm/zzYwerlKYPaMw8VRZovNbBuOzlUU5vk0CrAtWVT2A2G
l26p73qbkhCyQepTGqCsabpm/Fr47HraSbe+NBGLYf782rd4QkoiaLSfStax5koQ2iZXsXBIc0UL
v9qyzcB0FTzNuo7T8qYotVjWLVTzKurQaGpTUocUAb5BIj/nQUveInJ2fpU7v6jPvXhDVL4XqVks
baUUjwYouU2DjurZimJj346pscM0rXuQMyL1kyHK5aGa3Q3Btypndcqza84d32csU9A784yic4vl
OIsUCmBRe7nH+W+7oL9iVMTKQ5CS2p7MXQBJMcrFkOE3M6brFP0hVLoVo0hvYVPkL2VbvuS9oT+M
Xpe98C5zwI0mGZm5c1JypO4cozrIXrutI/Q7zW4ne6l6lKg7eRb+nFxLGtbc1OS6h7p9AENTgn83
kncnVE/m7EFi2WxPfM/9kglrlhsN2wc3qgFmdprH9ryBEBaX3aI27OZj2ni+UnxUSTIAEEESSy36
d6gd7slTqt+Hpq3HdZInxuKvjr+aVlWz24IcKeNTmKMd4mIhmE7CPQUNaWjE19m0RiY7/DIcfrIi
Q5B56H+hfPiKoXjwxU3RCYZX1F+iZDB3NbwcuC5OcUkpCK+Q2ba2lhjdJY83vvb50EIwOFqag47c
YGAvLoM5rqgYS48xlWnT4/k1hYtQ+OLU17X37Pn9/EPRG4wZaaadW62r1sTyYh6MS4C1nQyB3Mbc
DFoXHWfMkO9T2YXbPgRK+yIvndgVPyJ4tLTnoVbT9kuWPuEmYT8BL9Kf4lWRsPHMDWUw3tqU20+9
Yt8wBAsgyQPODyGiA+aqiMf+Qy20p4wq4zevs+qFblvuK35e4xLP3fRJbdVwjfD00U1tdAKDEc3W
aMr3A0gclE80JV82VXdgqeGAZ6dXs0WyVUwnWeWxlz2l82GkskCl4SYjquefXHvaq3Sdg8Byz7qW
mxO+3dCnVctLV0CEenUl+6uRjHDeoVdct945Ii+/LMXgLLJAfY5t2FcWkgzbkfLTxvKyaillhKRw
UDQTYJu8mK3jgbWqU40jYqK/2oKP58T6RbZUUuggr5/xVK2vGprDhyrPqpWf2eb72OU/7dRMb4Vb
Kw/IQ1P0Nnt+R/g8zNnIG9Xk+nsatD9NvrN3Hi4t3pfAAiKjDZcoNl9xm+8fckhM69BxQBK7NpaZ
Wl/vKx+6tYfe5Ih3DnY76nTi1/JVm7hB4gOC/1vT+RvLBWGJ3lv40+UPY1SKtou1SNmRAPw+Vgib
pwIB8hI99N9cFhQiM72w38QovC1WJ9nWKov2FljFOfFGHVMug61/lf5QG5RdSDoHVzsqb70SRPth
CK0jIt4oQs4HM7n4xbe8DBp/4ffwRfOw+9XrG9VQt0NYul+C3OvXjaFWR4cNxMXnLS6jlkWWgYLD
Btdtcamm1l/25CJhC5URStFuEC+aNrahfaoXQ2unb9pssYp4Srbw7KLgP2rc5KrzFqC1+91xQpRV
eghnPFCirVWhjOKpZv/mWsC1KhF0P3xz3FZ+SeGuNZ67TLiw9JSbb2W7RiC2MNqIjoyxvmwaTKb7
NHC2MZrkx3yoh53lKAdvyrO1NrrHKam7hUrSg0RMO2y60LA2udd+CeysweHdCRd1Nobf0WW6OmZp
fxT8eJByxgMWGfSNqzTNAenXgwu/+YEBs5k5DIWHbASXHgMDGfwguskDAmXaUYlRpZ9DsaIgK5Y6
5prajnbu7VE7q33xZXCKa2llZOPz6hn6eHJB2Fl9yRXtFZVC+0GPivo8mtW1j4DyFGkUHUP3I1Lb
7KQiOuFGw7j3bRRQgPfn4qQ8eC1MxcBK33tQGVuw6UgzzU1ltC5zZuvR0rv+obUaiOsKoDahROGq
UtvgqLvtWWtaB836GXE4AxMDlzOWCD/jIgAjNSJfIOPyABkLPL0cIttuUH9l0Z+hoj2+DHgLXcok
emm0vH4g0covaeqp8PV196o6WbSAZJFuq7D76VAJuWETbJyHwYbaKIJwyWojP3F2k52Ixve3brCB
K0/xd9L6jOg1c9y7YVws7u1Qt4fFWOsJoLqsWxeDU76WRtSuMYUstrJpGRaPH1dDX9af4L+5xbjs
G2igZNmM7Hg/tdm1Hj0B0285gyqOsS8eKQUry6DHhDBwD1k9XssxMi9OCqq1b9bCNX6yrysXatR8
74XZXacmpeyUI/NZhe9Txe8wUvTl2Eb1r1489Y6Nyk8cuKeSMtMCFapuNcSQZ9oIK/JQab0dRnEk
nPg5X1OUPK/ZfEYZ+prqSQmJk5Ds7HKIUn3PvVI2VV2kD4pWfY9B9eT4fj1XsdrxDEIWSjbt0J/O
o0OyjOfcM5jP/jFt8yU0COu5yNV0EQIToHA+/NtbbZqbSWzw1A2sb//NWk2OkB0uj4e9MfLqfxzc
bJSyxzD5VXqFcxhKtB+dFn8bWDfpLhQwrOBnwkyu0CZjyz1ujMIoL5NT2ZAt1ZYcjn91mzLf5SzV
j5lDXS7g57/jGUJxLkdKAcHD6YIoc772wlB9bKfYxmWoV5+L5FZVLEBnu95b10XRrhM4wke+21zG
cC6+uEn1rnvZWS35pcfJgNs6cCayXMbSsrFcN1pT7FpvUndgpXEyz/VkrZl2udcsZgPcPT8y+pLK
NOtSWMtrXa2sD6dIn7QRm6A6V1Vsa5R1b0bFL3Z5DwH3wne/4x32QZwj0RS2u2psHhx+SttYd/rt
YDrjFX1Lf4UGtP6mUqDUrTT6lVlnKllAx/kxX62hsd/tAJ3TstPqRwpM7aZMmhysSwU2mjQWa676
mteiXWa1HX8v82EZ5FXyoQYVJghZmLxYQAM3HdInx2kyUGkxwfIGbq9R0x/PeiOcZ8d1NW7ZG7Jc
5bcwMKF3Omp58ERvgyfsPzQ/5kbp2EDxzdoCCN9GR6SIozWZm/Ehda1i0Znm90gr/GeoiONOQzh1
i+ip+8IeHanIzP+BjAUAwiwdH8dU9NB+KnVTZV37hi7qQY4IrWaCtUZ+Tu/rfNsO9U61/WSPJoS1
16g/nPhbxpT+GuuC9IS7ChHyX7cDSfdRD8dTRtp3MYSu92wKQTqoGg4z9qQ3UAguB9CCQ5OcQ4B6
MGqqZl2Z2FT7fJcrC//LPQ8X5bWNpmDhdA7l77m3bh0cZ0zxrKqzFqmXsyhqeJBWQCoM0fX7tiV7
PTla9u4m9kcP0vRaupG45kbwE7P27J3i1qIAR72Ex4fCgqtae0ykxu3Qxdmjr8+Z67ytf1iIZ6Vh
q32wy/ko1dB+KZF+Wmta/O6MVbGi7ule0/kAZhklVWpHO89SdAXNj1pbTRWYpcCr3Ksc6LoW0PyI
IvZnrFAGi+wvN5Z5FjksIa90de5z3ydLLMx12svQ9SSbFT9YO3mRnRW/xoBgShB+6ozkBOriqw1g
8hwa5joP6ickqMOlPumnqXaPIiWPa7uOdi4wdV9OY6CtzKYZdm5S63t8SMZLMR/CXTaScgFlEO4K
3w1Xwmr1N2tET78ahl+Q4aagZ8eOrNVLRb59UTduvu4RSOJ2mfjTgQrCMhCKiVFUYezUERBbUloa
uRrf3nmxki35l+f3qiVfAldHBsbBBMZQi/E0QVZdpgbl6MgyhlVvxmTo/w9r57UkN66E6SdiBL25
LW+72snNDUOao6H3nk+/H1CS2NM7OiZ2dYEAMhMgVV1FAmn+X50cSuq6rl8lbfcCWFB2kLKloSrs
p0nj6sN2cAZjxW7kahIq+OQ2A24Yx4w+CjTKTZ9ZxmPihd4upDjbz6w9Ean5QoFRfggsGG8GvQLx
J2qvQ21kLyAqsK+GZY/cK3M8SpmWkfoCuizpoIr7yFHA+a7puKFmQUfmPgcGu2TYJr6qijKdQrOY
T+Rj8+n4RDAiivovHblHbASTz0pD2GGgCHfbA8B8yKrRfVKh91QdvefQA9M8da/4SiPOOGHUrdMg
iy7kDOfHaMZh4ZLmsamcWd8YoecD7jI8B3jDPcsmhD/Hin1tyVD0qVd7UoqgeGIvLaqdoY2YbXZN
Adm7H2yIAKAjD9nkAcT1AZYvnOiJ+cr3xyZHZw3Ce/7odoJXuPvgUIz8iOczuzcVcelNBULYdhJW
UhFXjf/Qln/KAUSn6paAabJxnHp+BGHKWxlaOxJlMebHu0y17L2euib5r5hIBacF82aRIikk5RAn
a9WCwL1Vuvoyek516br0Ry8FagGEbmAYlWggSVna3Ls8ifhepWq/S3kTXmsLdl9Ftcp9pnk+VZU0
fA28Y9c6+O/z+WrVNi+ALH5qKyXh589jkR2sAyMsCN0Qm1BCUlvOk5S1boGjsQG2NHZ1jkmNT5AO
ry5Zf/tZzfNNUU0PHXBAjyrIBmvDD4OnkLve45pLiRYOoOYH86NLMtGFH10zaBtwBU1e07559ko9
27ex+aUP++Qa9v/CCV4/pN1U7jzXBy0mgoGo8QHdlD0wlYHJkd2laZ2HsRonXKfQj4y2akM04YBX
raRffFBR/rCgt1hZptJ+5HmvrdvYD14qt4apLa79m63ypYgSQHui5Gx3cPPqncWrRQxlMwDqQRWk
V4zFSqr0Eb91PmyUIdUfjeY5kuBMlLvDvcMHfMduUnHHHakKI3wxU1TCqVcXrj4I3CTAkmyqUGNb
ENrdTgtU4w7gVLcdZKSjDr6QgHCSdgO8VuBF25ekAEegjIN00zmaeWoj6vU9krletdBunjlOr9Qx
K15BftySJqk8iY263zXaJyP1qkudRf59aJVZto6nId4B4ALHSt6PyhbyUmWfkqb73JjFn5ROkCOW
D8OJ31q0GohUPVlFQr6cl857y/NJuKqVjyHcVs/DlK3Nrm5eg2mqX4vMfSwBE34oA6V+9YzBWvfT
1PGEZei6mr8nRBFv/NZ/sIpyuPbl5D/kkK2Dzxl/CrK4PkZqWFK4ESSf7ATfJH7I6CC1CXXU5MgT
KpNaX4G4Kk+UF9U11WfeHwcpHp0+v6RhQWYTB00SJOcQ8AYimJbRpBvqIewPVpoA4K2DHU5Flf0h
a/B9k2imblwxtCZV25cFr3clcawPGVVKpIRq6VbO1b0+2IPw3W3vczsyh3nbGyD8YswOr9kVsx+A
k8ZSST9GgLZT/yWHOiSVW5D51Z00zgdy0k1gR+9aNUhyXDdhub/PHUd/A+CPupfGBsUUmzp0/bs2
tZtu41Bmf5DGajSQ9NSLMKy87hwqa7Ntkz15owfL8fpbH0zOLovm8uIm5wIP3StsX72mDq+ikuY1
q8ePxOe8awGywAGEB9D1jXG4dW16pKTdOzuGAhqLlLXa12qmMusu6o0heTDJVPDVUo+ALs3NM9GR
kzvANi3t8zpKN5yfI+jLYTdx8oEtXkScWI1TaOuIXWTa+GdeWv3Xsgx1aMIN60ZdenyIwI1qCYc9
dlbyoVOhCrO9XD/hU+/XsTcGn2pcxzsDnIOd1GoNtB9tlcIuIrSFSUpfU/SPQeQaH7uvTZUFBz0s
AC0fcNvFmV1vGqWq92Qu895yg3k6edBUWNvYcn52U9E1tazS128M3nTNTCt3iaj2CqxnfxqCjzb/
PYqWp40CDNBHg2/bk59CRCRGijWYtziYnuUonvPioSI7T47IsbIuBgw9q0jgqc81IE/uOIJ3LlaF
oNPYCXStTWwrxm3y1R+NqRwdhZLDRcyGvzylPsmUwmiRpyaYi+EU2et3iiKI1VXlZ9N+MZYm+CM4
69hgzf+6nN9zYLRqTfsAMcGO+u7pizvb/mZuveEyabl6VXXcXZ1O4mDMGTmcAJuIBKOQbCpBKyR7
qWEJHAyIYWcHRiEp03710kIEmXvoad8ppLHUgtoL6YdYWU6D8zcARwEgi+1MEvV91QbfMmlPBKW6
FZnMm2Sa81PRRD8aagPzE57v/CR7i2KxWxTv7P4Lk2V50s0AvJfrL/PkcLFZrvRfmLxbapn727v8
7dWWO1hM3i3fBMrP2//tlZZlFpN3yywm/9vn8dtl/v2V5DT5eWj9BL9jGD1L0XIby/C3l/ityaJ4
95H/70st/413S/3Tnb4z+aervZP9f7zT3y717+/UDcKa3aFRQNo7sbWLxM9QNv9m/EaVNCGzcmKE
91n3cWcmxdvxfcKbaf94BSmUS91X+U/2y1WXu1YHWGi2i+btSv9pvf90fQ4zHL0HM2Z3vlzxvur7
z+Gt9P/1uvcrvv2fyKu30/xoVUO/W/63y129ky3D9zf62ylS8ebWlyWkJhV/8ncyqfgvZP+Fyf++
lOvVQOfWxtdJsaJzp/QCIZFks3P6q5GaZJqqk248SrGUyF4jJyy2tl/HZ6muCSAdvRRaNmMInguj
M9dBY1Fb1VrKUxGlAKi14yunYIBsxSgtqSTsyW8Rejlnjkz7RPT9L6mXch+cqN1cg4glZbJpRtAy
bJMksBaw/Qtw0TdAPdJb5SrpcXA9CJ8H6nxdO7k3IFSm1zIHgVRYGUkCk5zURo5COlugXu4yqdYT
83tPAhWesw5oGblUGY7UOZe6ur0b+qBKbhorcsFJtqgvKWYodjjZk4cJmeouTOBydcG7saifH6qb
idOAuH1MdY8YTpFT3SotrW6a1hn7wKxIXZeze6OZDn5FZsOb2c7okZicd18AF2RFObGxS2iJrPZp
WUsuHQ5Gg1MzON/Xi7Kqu8R5Cizvz0tKs3wcxqvOxuJuZs4c0Rz94Kn1SBEzfEGBYKi/k9UDj0yJ
+hvi+k6l/mqehr3F3+1MUm5wCRvBZe9bTJJCOX1RV+SJeIpnnrKhI6vCLSuKTnOQPgrnWFZOeB94
WuSRDSPkJem4AFzhvLrPkMJlmuLMyZqgR7t9M+du2Uz1dkiz/Px+4qxN4bGLlad3a8mhVdhXPN3W
UWssuOpTiNZmdQgeoi4LHmSPZK8A3tY62PukzBLXRrsopN3gzcl1prJUmC4z7wsZ/bPrJil+08g8
yWbGdXaCGdk8yR6EadMxU7KVVGa/zOTQN80gp+CEGQXF0ZDNKqveU0kvg20sBHisq/SHXlG0Bynt
IZPbklNrrKXirhXmsjfMKi5vPbhI28WCiJO9U0ogPcjX+GG7aBMtfIFkSMdh+zelMRfmwdTdr4vc
Jp9QB08rL4jy+OpeapaLeXAYklU3AGEi7vrXfd2HOaV6lBq6W3kTlhPofCJ1BsKW659kYxUFjPX3
dpEOiY20oCYEb6Gwzchsgfh6gvluTgflzQJmVeIwSIdUuS94n/RmwXoE61UBoWGjg4x+NkUTx2V3
lkPZW5p3Mur0gI3lILZeFP/TAsu0+zX00dsVQNvlHHzq8ZJxRIQBWc8eQzXMH2Mr53QVQyghFfjb
EjioIaktwEgHl9Y9UQow5ys5Jvf0h9CxwleIFtSdlJM95p2WGYttLYkt5TJy7mLzblgGI9UYXnuc
1eSL0uVEMkoLJDczTl4iEtSOroPTQOUb9qnqjYO0oIDL48zthY+OSGPPC6rrSjutSalygPAX6SS9
SCfpJpJ6yrm0CT2KrhS2QiN7i42c0ow7Z4S+aTGV4n8aRjJFZVkpVecHv2+np9mzHs02G14rDtyn
0tTr7VSn+dfAtAgpkWCF62wC5E2EoNTE/1xZJK4mFfBrcdv6K6WdjjLZWGYhy6ZtXH9tWV62XWQy
bTmnqm6bkb+1lop7erLv+fHecPnqv0l6Dto+OYK8+O1u2FHF3UQg5kJw5Z+8yvNOnFzNfCW7sgGL
3SKFoIHT/i6tqYIeK93aGYslYKc+NJzChrgRNLGikdPdqo1IsMQtUNrNCGJoDqC6OgcttDlR81CX
4D7LnmzKKaPaNjfJ6vCbH4rkVy8NSHIAydncS2PVMKCDTkIwUVunuY15+jH2PQfw4ZSUUyWd4A35
KYsJZd2kIhS938mzMf+Y/loj6V9xW5aX1iuTK9j/ybWrnU3j4foE1OuHSCrnapjJJ2m08ggI7UWd
3WlYSZtmIIOauCfM8LmXUB8o1sr6ton2spt21nc30ov9G5m8VPxXCS74RfYVXKbjaGQA3ZneKRPN
aGsgUi5j2YMnGF4Suzm8lyu9d/on2WiF/kmB9AlOd2FzX1VK5VjOkU0/UXqylpqqmtQDUeXesrVH
0wzLjy3+5lAlkd1OQ/MDXo/W7sqPQZCrMKgP5PWrxUcNCvmbNdgvckZcuum1Ltk0libeWrvjQWNS
cn0O89A/y142lH9MgWvv5GiYKv8cNKQk83L/aRL/6i2ygTRTCEZ82CeEdlHcJ8t15IrvLtdSrbPJ
20xg4v9t3mL8Y26kwkLhRDs1jIp9NZvBk6LWoNBXXvoZ790XazS1vyDX9iyT0K8bxC+pk7RfvD4h
pBP34XMYuzwzrVg5262dnt+t0wH6dQ6HGrwbvsQXTW2c46CU+J+AHVi1kOdcIuglpmsHKuCuj0m9
JBfBrj/FieJtU9C6Vg6OcgKmWbIdjLK7dKIhWPe2WWTSRFO1bVK7ynGRywnLUJpJWV4a9mFOPLja
/rakVc5vr7DMN2LCEW2WPfqWRSFUCrmDAyr5Xg5TtcwevCx9IME2KdddDptFEMK2FRotOF8jDFya
EY0rQLUGAud/awr4euF7tcD2XklVPGjgWMtuGWSwwFa41d4I/aqwt8YQk+XmNd0u0hJNlByEL7Lp
TAAk4Lp/kqOgAgBnsRiE2YBF5Mw/Ldg1kf+oQe+tVXmzIewYXGsJklS1Kdt2vxi3Ugh0ZnidJCBS
Koyk8Pc2y5zFphGwS1IRx0ZwUMnVA0GoND6AFZL4Wvmhb2Ci+zn4qamUStnlVEdRDCOee0ZQbGOg
HNbyMbg8FYsJZNxQKBbZ/TkqFObk40gXj1XZLEstimXastRiXEDYhL82y3mut/MLtf7jyiXifpoT
+GL0zAmItVJSlDp+V60bsErCTn8ehRJgDHfdaWRmS9tRsa1z1AB0UBRGXxFWic5urUc3qY1K/iJ5
Boy5HDpE5h/MYDxDHKS+1NO2pz6mIZOOlAVBd+4Wxsbv7PCYQ3RxyRxQuDgTlclGdgEWn5qVW5DZ
SRlqvWunfGxWlaH+ML3rl6myN0QCg2HirCKHeNmpZhpJwkuU4tml2vjBbw3tdSLouTYSxzySNaW9
hrXjgnYf+DBOl0CFqeawtkX01YLy9WgZ1Z/VrLocV4WMnMaAJLCuPs4iDisbM9DMY9S2f8pRJ2K2
0jaidOcfbcWay3TZk+tqhVIfQelKz2MyVNSvs5/S+BxuZk3CjJT1GtWared7+7kqlIeSOt3t1Paw
zY1BuR6bTDvNskkbEpwKQSe4koI3KqEvwPo4BVn/oydN3lgbSfQ5L9T6QPZOfdJVgCV/sQ1KykE5
LKLiTFgkPEtRK1kJm4zQma3mAoL/Jz+hNK5tKueUUSf1GMrCNzNGrTxbthOc7wtIzbLKnAN3vfl1
G1PfECifg3RtReV3QqnlCxGo6kVR0j+I9fcXU4w01RoPpExCZSUsykqvXoqo2wB9Pj9Ke62aISIe
KZGSSsWymye9xXUvpstJvp9qJBzB9X2/gJtm1yy3qO03ynI94CpZ2YlXnKUxWQTzUZ+oFJLXhyFC
PU4uYUmAq53e+NQ1tXF1FNJj5dAJAFWeW6py5LDynGalmolzzQNF/fRjTt9rxlXJwBn3K8/4tMxh
Exs/6jpsfyGYlpGTfsvIwbkVoiGEqd1CPbO2o2AvXWRSkZkFPAkJLD9yKBtpEprRy0h24mkRyR41
o6ONc2ZZh9ihe/JzIH9/Xe5uqVNr7o8eua7iFmQzOiYI6nm4H3ylPVucPUvQBvT2rI/1wR6C6eBq
bQs8LaJUtw2qVuRYdqX0PkdOtxuCiKTiVs02nMl/7triHyYUKjWfSaQctI4jhGzSPvDJuhLjRlX0
u5Bylx/qxfCdbBYzOrvzfkyWatNI9b1GXv77pa3UczO4Pf+2bEnpy8GYwG8EFyTdJDDOfNY6b+BN
a0LSaQfFZ839ACiy8xGgs/raxFAGOmOaf879qdy6AeXlHLEBeq7VlVOo2sYTmflQQednS2Ruyp6U
zSSik1YsNLIpfvXkEJg01J6VAssziBdvMRxV9swXcKm7Ry3M+kdds/zNMMB4s8hstQquTenvpWig
6BKUWQHpakzueJRC2cQAQ+xtEjoEznX3uDT2S9z6xSPZmQ5HRYsizqKpPRLuuWAV2+o1s8hmo8R0
EwOveSiJVn/sGj6hJragHBZMzNT/Ul3td+3ZFMOhJYOVCmH/IrW2G34dJm96kFPJgL1ltV49Sp1r
lvvOtNNnqYuUdkUGTvqqeZr3YYB+GIQXz1ZeI5DyHknYbM6FT0aqGGVAG9x7nZdCQqD1zVEqRiuo
H73a7Q4gabEfEcaLoguVo6qZHYQXmElb8tiCXReQmLLYytUhkauSMLzPvuvCmnQMxdC2ShD4O28I
wSFIg+ImG9WCGmpuIdCVQwiNfyiasgGaRlWD3WKcCy2UE8MmTEqg536tkoxacQtC3dsOXQlB0C+F
nGENeO1ixQGMyVR2NkjbR65jH3MN1hgBTqkKgj1oueAKlrCWy3hRQ1wI4KUcT21bHRqT4uUwmfcF
8X9QnoL+0Td0vm+iZyTXGA7AGzHlH5LYLwbh9eEPJA2Eoi/bmgoGkknxFm99JaVOP/bACQSA9jh4
rfM4iYaqXFiAa7xjqRY5j2FmOY+W5jv7dkyc1SIzNUW7UOF0liI5VdoCY7Nqcz0kR5HVpFILguh+
mUW2XMbrqTjuwaY5e6HTHynMpjg9LedPNlvuTWZ2+CPF0AWNirJ982nsleYlMZ19oOozuSZ9cE7J
MF1Hcmg6yTbtguYgtVE1fo19EaonO+dDxbdXWoGtAvA9B0JIK1i6arR8ByxHtJfDOa7IotRC7yqH
Wk3Gp5J/yo2we+BNld4nwc8C8jBIDVtpVRqWsqpr8vnlMHcA7NQh3DYrvrZ2WcC0ABzQsSmdfM9D
13gh2MCTHCCBf0U28NsA4n8DI3BcO1B9397ZmuAEwMWCbZ7C8s72cUPxrrdp1dk496KRPdlEUFGd
nSr0KzDQ0SikW616I2kB3GSY1M2z4bXxpyFpvfi1zLv2U6l237Uu2rlOVT2Vg6q/UpZOemTdsFOM
QuN1JNtjE1iDv5fayOS8D2uJQQIGxhPM3+fEJ00qEcY1PsRHSsBPUinnx9WfqctpSErCMv4S1AoI
18JaKQH2nwGWVy1L3aT81J5lQ/GVaoXPg9WXzxRzzviSVMAuZz9J127KcTU3TYBRf9m3fbE3Qst6
0B39u59BSDYOWnobCp6UbCdBxycb8daJRirGPLePwZh9aO3qp0hMyHO3vNZ2vL7bd3ZwisP52kmI
UgE+L3tL0/6DbMqs/2S3TItjvv+F0o4bMw0ScqV9EHcmk4phUXOqN6EOYhCN7PUlcZKVHL9Tkwsa
HcLIv0j5fQU55Z3dIntjU4LVseP38F1TK51NBhd+c6Vliuy9v5vcxDc0sq1b/dZQrrisLe2MULG2
FU8VkLrhCFgPLqjSfGuTcmcJbGk5BtokInmYhMZFNowGHEZvxmJiJ4VyztLUrhOfynJQnkgctF76
Jv9TKazhIke4XPUdZzNr0/O9eYE45BAlxXjJO1eDJYdKjcmOdfhNc/0mZbLpcwuQS1cvtnJYKjO5
u1U/H/HZ8v3v6vAj2dARFWpaB1dgke9Mb+quSdJ41KlEwUkRyK8siuOaBKFwrgNy0IPwJnuWztum
0DrQkf+ugGUM77FvfZJye85iYCiEiZb+1QwEkuQaWeGGgEOMOo85xYZBltrQ+8LStp4IGPh/phCT
nLM2Lc7OGD9FppXt418iKa/sOixX77sjFe1I+aDvs6X+jdGv1aTs90uWvvdz9bYM9iQ5uVtt8PJr
k0Y9QAtUGpTUmKwiuw+/56R5UkT0F3+ZzwbYWJ9mrWg3vuamt6IASRBwP/0w2ZV2s9mjbey+K9eU
7nsEH9r5EpqkZ+/qkFIip3HGzRuh7MrGCEhQ71vDJ12LnG1yu/X5sqgnIO67VefzMcGb/HVRRMDD
wrEG56WaFc+8bXkcA0cqR1RKmOemmL/IkWyG0hRfmqHe6s1UPEuZGgEEU88uP25EPqTZhGqjrdSZ
QgT8ib6fFaNbL7Isa93V1JOsviw0Jt98De7y+6qUg50ok4tXcg0pyz2wZf10jHdSxuYoWld61B7A
GbkV5QTFBzRLz71nj1dwM6+xGFEmXz1PoPDvAE2bN3IoG3z430mUj/FOYpY2lnfziXjLSVLUUm29
B9mgX9cAQ1MnPE5kkvlQM46lfkvJjjfLOXpoxUjK9dA2z+wdTnLkqrNJlqI+VXsHyq2VFN6bRtVv
vg5VmNGBNCdl4aAaD+YUr5qsjre2p1QPUWkRnQWa95A6mvHA/9sl4dnRPvQ2ARS1N8N/TaW2zgBD
oZi7N0+5GRVfw4rCVRdUKsCOFGWbzJVzMUEoOXmNau4dnCKPPfWQGyBY1E9WEX0jwlX/5cR7GDWC
Hc+Zeu9QPffYebq9LqoAmd113qpgb37pWu8ktbaSgHifTnzF4Rq1Dyq5kMcUipuNodf2hbL570Aq
hBRQaFB6C9HSLDIbjPZDoXbUm2Mh5co4lT1Y1j+nUbv5/7LcP11VysQdcu7StwGZ8rUIX7ai6UTk
VTYUG21iEn4vi0haBPqk7Tpd5Q8qbKVMzpdDCkGfyXe3jnK0rEuVTA4WyL6gXOrUkVYuaJaz16pP
KRZ1/gDK3rs1RNimJq8Oha5GD/nQUv1rGfYT3iCYpzwfcCV4SFfQYlh/jFb3MiR8g5WxWVsDMU5O
+ec7vuobqFXZnbxM39aVSamMQFbVDYtG9kQjTWaBztoJr3U0Z3/NejndeKIBcz2G/TeKVU4VZZWf
AsCN9tSX94cq8mNobNRvFt+xQ+46wO8UTvFxpABp77nztJXDZmz7LURN+V4O/XmIN6plxEc59HQB
fgXRxXniUfkxAMmKciOgtypVVa7wP5PXnAO/Vqmu/mHU8h/DWvhb5dBLPB8osv6HVg6zx9LcToH6
vZ9nD+RXW4V1KDXJ9W3zhOzogROMrcFYwn9mkym9epUj2WRhJoAs9O/xYOTZdnSOuo2jH7eBQTmM
atx7YrNOYUw1EASi0EwqTD0371p+aiYlSsI6rS19W+oD2LO/1F5lGeVGrnhflsra1ZT7yraFKmbd
p31xspIMnkDoYjcz+effVAsQBt37Q5kHaztrYXTqajd/MRLjGySe2b4MAvJ0uqC4ysb1x/YyuDc5
mJqq6jaL0lACbW3VUCyNXTUcADT86OcVxYRera883VEeWkEYQjQguOUpaEuWZryRl1UemKvBBXwy
ajv8BpjJWSDQ9se5h+mS8EX8pdPBqLQt92s7BLzokhKc+J66jG5oezAjCu8rMEFftbKvX0xjSk5s
lbQtEM/D14TtcWp4X008dURqS5VcWF17Nmf3u5zHOYDXN2UnTyMVj8QjOpP3bmTdIcnU8cXUbO0P
Kkrh7iRF5CiPjrLJOAqFTslrSpwmZRNVlH2qbQVBeO64IA2Xs3MtPXsjD6FuLOja8mCt+a16a5JY
vRWN/6WOAu0oR7KRyjjxVwO1cddFbui6eelKY66gqlQb76M9G/PV9qNp1auQCs6AzG09fXT3cpgp
1gdYndewscKJIWBrTC0O+dT08CJ7yRxmzUp2g8BNmtWiUt2WQ0utkRnOlDeGP7rQ/q3M1vZAc5zH
SyyaAC9MvqmN4bNT2N1eKmDf8qE+iYpPtplTcVjWYcPfeiB7SHZDAbsTC1IL8cK53BuB5HMf3406
Qm4aXF8AYomcaZkV3YDnpnH8DB04RsGlVnAVw+c664dWcPc0pMvzVo+NQ5vp+ge1939ogb6LT9MA
Mxz7BHdFLV3wbXaSfR2b5l8g7B+buMPJB0gDx0f/aDdO8Sgd+alezSs1yMOzHAZaGG4rFWgyN3E+
NOMMP1Iy/2H7brlL2xHno+fUn4W8qPTpD0pmgWXlK0x4Z12RIXUq1DH6bLoJYMZe89pNoEBmUf9d
it1sCPelMa6s7GBzRjuB3A1Ss+iZfx9OyjgI+kLU9+7dPCTdCupwwHN/zXm3zt1ag14gXy1rBp7z
5FAHsa9zZ7goQTFAeA+VlTVotw4ucxMyX2RSm6jjcJFNUeevyhg4+6SJbf8qZUCDkEOjl/VKziDJ
JMI9LVat8jk5aMR/Sshf4fqmJqlMh13yq5iLP6Azr6TWiuIvRaN2h7nVdKoaxIwobIkElXZEld4v
Q1kFBqSPTYLZV46xSQK0Zc+GpmQTUrcEMfZKndi7Ejwz0K51Td0EQftXWeLKV9IKnkDqXqis+En2
zv8V2vdu+KGQBPB3mUDIeKdwc4fi12UZaS1Z4u/E8X9f/5+WWWR3+vhfM3ILZBV+u9xNJO4mEvTQ
0nq5VyvUnwMzN1aa0lQbfAzFIwxj+aMjeuQXUMBk36RENnMIi1w92M4bUy9tJ85Dh/uUXyuM1ZTx
GPO7rZwplzZdtX+Y8GVJkZn1IYwXlokbOQrj3RxbgbfSeK9eS3fYanIo52VlWhDOVM2dGlA2Tplf
310iMkKXO5NXp97X4YE/9/tF4bVdf25wOt5vw1QFCZiygcjZecpwO3UejlLdqtyntPHMK3kvJ6lT
hagYHIA6jIndkRhKRVt2w7bWPG+jx+zD15zg/FWDXrBBO3cb/qg3G/Cei1yFp0L3BJvNoif3rz2C
6nJ13OTgRp310FpFyvs1IwSqNSopOiAbPMSzaT3InhvUxjFo25e7nZwSDOm/cj+fDxn/DBzfzHD4
SRzaxohWtlhV2i1LibzQySmL0/2SGlgZEVVZm0FEG4e+CyjBK8uDHMJ1DhGwRSmSHLoZUB919wJh
gHuGX8K5N++GUiFlvRdHu3IKY5AHyf0z4iFdwW9TP8ExVz9FMTEvs9Sp+Bqmmo+ZhjqTtzJpzFuw
3aQDaB1yKO3k3DZm72HiYL7Pfbde04TtvmyoxdZgPT+bRf+j8TrnPLBpoAQepCWKqX4qBGV5BREC
cJxW3BT1DuxyMCeAGay0KtjIFd505bLSWmp8EET4oUGNNKuQR0G+CSVmmcEJ38behZJpnGyDBVt6
OWTq5j6mCtW93K0mLwDBwg6/vdFYclIh5oN6zvGbOkG24Sn7FbP2lfNMVSH7KxorKRVomIn6Aeij
a6dkLKNLRJ0r6PPGKc7SXYCP8xA7lFXNZWWdiNnah8AcnhVjoMoaVOSVMfftjgPU9EeCF4H60+mz
HoCJwDek3dVpf5fndj3f5UOmv5FL+5l0kru9mXbKFVZFIFlG4JOGqnqoBbtumnA8bsspOs2Ce3dw
oBbQINDbNYJs1+DgcuAXFW6kNgCa9eLbCS8oMbfKJ/tRVaJDJ2yhPnBPbuB/BMJ0fmrs3lg1Nag9
YMGtQOw2vhpaBz1G0EfAmZuUuOqNvkpjL3noozJ9gXHpVoEm/oU0q3xnB40CwJpXfvGoZMZ/VFLs
B0c7AX9YE7MrJZr1FehqCIQqSIAGt76LAjsEoIhIfn3VagVfWkZ6tjSWNlIhh7IpHerY/QBGniAU
mC+LoewpAtK5GP5clpdiucgiG8Loj875ko7FvKuNJtB21WxTtKhwXNtARFqteY42bKOEyoqT6jJ2
Bk/xzIvTHQ6kbPV/zSKXKj4ZnrG5LyLXuxuZSf9JU4z6EBtx9LA0dkEW9TCtFwnwSNEDOJZwJcyR
9YpLMjhK2WIie03pzmtf05TNotAml2l4TYO91WfUHYqL3YWyW9RkdoDetDFS8+1dGA6uuK7svrp1
MpwCf+pPnur8aKRMDqViGb4xiSslXb0Z/1pGmX1z7UOrtZbaZfJv13LEhZW2DA9wNh+B9pj30eiE
q1pAaLUg+wMF4JabUvGMcx56QG9JqK0E0KhrQnxnPVkRzl6/nlRYLpmjFvxRplk/SxPgByKQlSBg
CoLSOoyp47B7rJUvw6AdqZwDjVsNR4JfArtcyKu5+m4kIHVEcag/lK15asJuNyj9KW6s4luYuQ1v
SUP5EMVmtRkbZXi0VSvaO2BrnF2oJ9ZdOpVQ2+mA37ft16xx4g9GqTiPBYXEOXBvH3ziMa9FcJIq
2QD9QEqz2sAbiDX7iqemMVdw7v5ZwRX8mhg6709DWcuRBZnRqzPyI3OTbjOx1944xspWouQlCLv+
JRmzeONmfrtPM7t/UYsivvIE/CiVshkD/w+X3eJFjoDjcPaNSe1mrOIWWrOYKxbznPDHYnOTdnsc
wdepawn4zQV7GAHi04OQTc6JGIJ8snVafV+loAFFkTLwEv7JxCOJcbS0AdjZIr90UVRN+RWaFweI
ZbwAShYSZRqTR5lpRZbhrWqz5FEmYQldI0ZSF8TxrVFTdTW17Docqy0JFybqilz98tkpzOKZvTTF
Evmc7+VQKoyCOuE4dh6kqLH6+qK3zuvdXkwKFEGXGnDoSac+TteD2X6LvaA7SxMiGe6tne31MkFT
27XKQ/LSaOYqcdgEJ2XUW0AFp/7Ry5RbXAcKhyUSPx+gLOsfsqEh/q+mFK34QHnuDYeaBTiK6r3v
awYfot+sKyskRCZepqmegG0cQ/sjRrKRykJYLGb/Xjb1sPCNDcW9ibIt7P9D2HktR45ra/pVTuzr
YQwJ+ok5c5E+U6mUV0l1wyjX9J4EzdPPR2R3qapPx943LGIBYKrSkMBav/FQJ2RP7SE3sp2S3LsZ
x6i+w6OkXuPSmn/7zyNyrjH+fo3eqPEkMcvwUKdZ99RO2lvA33gul1ZT9NFhHkZjrWlW+2SWY/eU
Zm/CytJHFbHxGMHJ0B52qi+efPdijegkhW33kCUCWHNtXdib4sydS/l14JEd2Vry1rm+uWt9Mz6W
qe5cem4GzuAFNw2PuQa6Lqfj7GtbrwIAieu7hxzmjNnS3ImXCemla1NIR7z0MnB/aX70qsH/NLcg
93dA8zafRXdWB19H+YCHbomU418xdab3KF6QCg6oghQLwHPKsdXVUZbcXIP9giZNeveQO+Z8mivU
sZUoe48DEs8k91kas3aYZA9UvxDxu16ba0Q/o68AJ4GDxd6LcBMsEiswOKlE2NWML/agiUuKggzk
Jn4m5zysttdOJ+ncoxPqnyIoDZR6gtey5RbhO3O/lxjYbEp/Np/ryGpvKH/IlWoKxMHv4zbFpKfR
+rVpfjJE1T+pvgaBhVSro4tqGdVUrb3LHHMrv0cDx7uZUi1dAwDAXmRypltZz+Yau6Xoq2u6O1ZK
9ifZVaiKCBSynEmLXqvFEGwZoGamizFJM6LopGaytI6/zrW9KybX/jQMQ7WX6TYKkf6eQQw33+Ma
n8OpM7RXRw5fG7tJ71RLF69t3+kvQOr6B4prt1lW4vzdB1QyRRauVVMUQ74HCuxswem95fDjj3Xj
FDMoe20+VKCuRUZqSF8OdjSiOfXzbMxRymAzMOxUhzoYVeZcx7kIftwgGrb+mJ+1FFGwP+pbFCCC
aOcWuGiNXs/OuJnSi9/rgjtmZjyi1Dys06r1eNPncNW6jYUclzmuKy8sb5y+rr3raR5U5Y3h2aSg
3QpFRu1bb6LOTcKtxGpoBAY+8ZQqzQFbnL4bnkSweIbnVvItC4I1qcf+jzyR9xZiVO/zxA/GMuvq
vvPT6iAHhxyhkYuLmdT6JjIo2KPZ/UVNmrxjhQrRD9ce8lWkF81LITFab9xArpoQB3DqgxJFUX5z
7WQ1hy51+mdyEovXGNh21duUUUiRx/qmOt0y9J94Y1SXOmB3/op/t3+rWqbTemvTG0CcLZdGuvgf
r6U6a232fr9WjOGJZRr+rbVMVtdKxHOY5dZGpd2k3We4G8Xdn/m6X9py1Lx13qM41C5r606g/TGj
B3NAK8J+zozE3dWySLfdstaWSYP0rcYdWC5NfTTnC1lr6r60NKMST2P6oCaqi7l2dcTBY+CZRz8G
QTVsrdy/UdfSzfGfXyl8qcKYR48ZBtdDKDob6GiUxrtetv1K9fiy/rNbNa9j9Lw1juA8jh+Tk4qd
RYh+0MqYTG6jDRi3G+HgbQaMlVpgxv11CQWL7LkeGVOMLROn19F5DLhWM5LTjESe7hnvth4BM+76
YDeE5fTZnNGe+ivc1yjtqrDu/mP4t9HqIsWS0/tttApHSfLdL9E2HnVPHtg52fsUNfpnawq/SaeZ
viES8qghQPRqicSGXGXrMDcbtj/9PK/UCGQWd4P0YXMGUQWgvf9kJsa4NqnA37KaRHlV17ryVrV7
cOPDogvlD99YWmPbVVp/FGF1wVfGex9Eg9tRTVbbJZ+6b9DZObltr52l9MV2Lof2GWHzAV25dvxW
NuZy47H+IDG0R3V41Rf+/CwBtqBPooPxWt41uwHu8Q9xPNRuO6vSn0MPLdjBtv8cH2MU9TH+I76M
l8v4wGW8ur56Q38f//G6Idf523j19/w+/h+ur/7+Zvn73ancjhRQnk3f/hGZ/fCtRwV6TjP8YbwV
TLoYwX+7OJAyEN/wT/8+JpZ7QuRWsuC07QPqQcku8ILpM3ptSLE12idXoHlcL3HMi6fPKPKsrZ/x
AqLdNb6Mnz1LHsiedKscw5Wb1kqbZpXlmnNTD6aLgYcUG9WjDqrjo6nOmtZkyt+6y6Q/9dE4Hj7i
kzHYZMoi/QlbZ3SZ8lS8V7J98aiq/oHebq656I3183AY8ahZj8iw7LLKb5D244CfVnNWTXWmDtpA
uTy0uhYlFB5JGhStau5u1SGt/O42Xg6qGdijvUbipdt8xBqrJ4+t2qE2JzvTCueVmqemqI6pQlUW
TmeDvL+rv8vZxOqtCV9Kz47PcnCNa3xKkDgZMwc7TR1HEvYG1kUOyL+kWX6q3R4X9Qw0194vMO5G
u107k+iFN+dCRZ7NRf+umJ/GmO2NX7Ldcqcn3EHmJw/vAiilEvPFJQbtZsLYlQVH7EDzc8Q95Lbp
qRt9JHCBZaB87Df1Ohw9GAWZuKheJ154VqDEtoYZzU89QlzLbpjFZLc2ddN/S6Lpk4Eu4R9Zeu+i
ZBiuHAd8xLzwBJHV3/YZ6xZRAjuQev9ZwHAb9jjPRRckoJYtpjlg5YsS13jQ3QhkgIGwm15XJ9Ua
SY3cqbP6rpX1eD3XeMZubJHxno0AgeDwwxrKQ6jnNczE26aoxnLfyIklM4J6a4qT460NbatACwql
H1N+DdpyPVaThd5tpW1DPY9PqTHMj62dIDmLsNxh1G1/63VRu/NGHGMNLRxfu3QRfOyK6CiSfnyd
vMRYsQEs8GGgd65TnigY4Fl5POJSUvPE+HnABPLPJvuj5KT5NXr0aAFdoEHJl9bt16xFqJokBreN
NMQTZ2nCs0f0ThabZDT5L5nuoq5ZgiUmBb91qla8VdriId6m/h0Ft+bGAl2CN5Qm4UtG0Y6Ld6u6
gx1ReJ54UAcW93embiBlGKJddo0jO2Bp1X0LcvuhzCCmxGJGdvuvKVZcD+QNo7eP0IxI50E3SWh/
XIY6KcY2PBmvU1uEKdfZ3BcbI8AIuQGMc5vOwvyEFH8d6t2n0hbhxUPMc6XCeipw0LCcNwNVS+r9
3g4LdnBTKQnFjSYWuLJeHJu08bVNnzTskcrC2s3SyO+8NCyuhxyrE2yTkcB2gKJcSpCVe93Eh81u
++kuD6UD+8ZwPyPRvKussPxRDt1b2Rjjq+Xqw1YTSXvG4W04l11ZbwbRd8+yzoMNJfL40Brx/Ep+
ARhN2EC+GIzpNfL6zxpYE2iCtPTQZn2TD09W0VnPOtgpPt75tcCZ5z6a/Uc1qF6+MnAejJUbo7Qs
in6v6WO6qy30++C+jC+m9M8az90vjocOpjkCzoljXCehZKJLNw7dl3qCQle6mfcwoix2MxjgACaQ
2l9qkm+m71afUN7PDqEbxvu2s7v3pWSkBuDSiwbuVMhTI4V4EnH92pN33YfkAg7NIvza+YbxvCCO
dmnjxidsfCFBIma1xuxLfB21P2qhTd8BlHL3gy/+GPlufDCr2Dx4baA/dCHa3giPzd/BDyGgpX1r
Qi8Dd9OK+9DFtrqVLpazQB2Ksk1u/EVBWh2CadbPYH/y3bRAKz5i1zMPkWmv4wt17bGXgZHBW+ya
FkH353V4bxyMULFXq6tiPIWzS2rx76eqrQ7CssaTDo3kfw7SO02n7BwO48lOaq4CgDECI4RUgg7I
zIwNeQmb2H6omlHeJ/6XxDKxVc/yqDiHU/Co+ly/sx+iSuqHpgCTOkApSNapHVlbWToGNaylHaIy
u+bWXCL7xnDfQuOx8vZ5jcrfVAnjMDeUpCGzu6yDDSo+7Qz+GwNL2d+3bQzsXx8uqoXgbX9fOR4Z
5iIVWxVTh0VPAa8C44KRCZdSsS4Qb7mhdafrCPtN5OGJDMWMlqiEu1WCtcA7ZsE/1sJ9oHqf3GW6
j8lM5D3kZu0+FLndnfDUjleqGbqjuMNNkRSe9OYvrTGcRgHSRfPT+dBplrVj0aG/A0BE/lQ7tqP2
QOZJPoxunZ48W/irMAj/sKp0WfItHtb2k1OzNumom61GFJRfRJpkmzaoW14/wwgAlOCt27JgcV0o
63reeDd9pLdUbEt5Fyx2BUjETk99D0pwsrT8LQyxbXZdhOocB3UBeN4PVdCmX3HxC1cytzD2GJBU
S71WYAaRAM1wZf6MXCxeWH3iPvQk/rbTCPwQ2rix6+oWNgbAg4NTCPNGsug9hpK30dOXe4TudAdr
HtJb6N/cipwxvcNqkcciu4CHaTEzqcNqfsLeTCc9giHb6Ho22iuj8YZ/QgrjkB+1i5BtF7n1d0uf
jlWxiPAHNozhfsbiII+mlSMN92V2sMeN+4ZNddjAkBbpxm/D5g0EEs4QZon4sOk2b1W2Yi8Uvk26
U56REsnWalTmwvk2Mw/bkWUSki8bLyuQRRWtvNht0PCbdhqsUGvt1Yt8SJE+2YlSyCc71Nb6dI7s
i8yqGM+asTgJLJS+mVXx3dbt5F03gC/GiYevrOFQd82yGaCsg9RFHjYXZdcjEO13Ha+uzJU+tPLO
W2hkikmrGLdgMSVy+PLRW+i4KjSkIeosmRQn38uqpxnu4gmTabmqm1QeRjBxO+yR9Lu0i2P0K4yL
aoGUBZiyHFAu7PYp+sQ8IUMr2dbmIFZalTuPyLGI1TQ6wWfZ13e4QHjhiketswja8qq3cZHCHKmL
eFeYJU/KwUw1wFEZnq4icSFmdO4taSpz3oQQrlgn9udrs5aB2HU2gkweZWk+hiTZeamh6yc9bfHZ
QmZ0lYmgvlWHfCneNLzz4zWYFgfUa6yz6tRzC/URcmTb2sbMI/NAhXRWmFwyM985GtL3Ezgwfsal
dZ9I37yPSllfIBii6vpXqF3OOhQmg3Fybz7iY6pZa6eV1c6I0xCdaAw7D9fLcUcEuzPZ10upC2M5
2p/bZvjDaGe09ceo/JFf2sHrfmip3a8sr56evGb2+Z9aw4mdrb8ZuvIrKwAHFw1KyFIvIiphUOxU
86Pj2qR4lfptcfu3+Gj1+iZBV3ujhn0cypIUhlXcq4jl5ZW3GSejXwvLL7ZjcNJFKB/VIfJ4awMh
9aNqolRuoPiLEs/YykeNb+EjMpfFPvQ83OWXWSqGmibsdSPxT2rc0EF8Sedgd52wDCtFVOzaOZg2
atbQWPKxafRXLEnLswqNHl6zsk0uahLYvRK3kehQUaG4GAOJuMnAudJsBpKxyPJz9xTvWpiHO8sx
wxNpZePRmJF3VSNGt/1Kdkt/anWvOTZ2O+yCDq9gvUyObVnZJiYvIrjUHXz/3rfPqJIg4YqXwMa2
FpEqrAk3yMA2R/KW3pvDwyWuXOs1io3kPIBBW1eB472ZUcutUG8Sdtml/WoH2J/kXrTuShDzhuGl
xzY3jTP4tHifJMlwV3ZdtUVtVH8kW++srbZNXus6NtCXydGld6bPGoYQ31qZHKvUNHm2edM+DuYA
XgmHPuLm7BeTYHdDNt4JENbPpvfAzrx1N/vzTZ1K9yXOnG1UzcTRX9kbM7qpdmGO74UgKy2RdQ3I
ROBCblICWaZPJbCwqBqru76am4cgGr6o6ZUnnE1uI8suqF6ncX5Lstk8+j5Q874a5cV03WIb4bb7
bNeGDYW1iL+0Du7RasvTDMdYDs4fiBy82E5avsdlWa/11hCPxTiFO3XFga3H9Youuq0XLR8wnxqd
8rkeRxtovxF/sSN5K1LBJoorFqAqvhtUvKZvi/eMKSLv3YlNPo/BMc9mHllP0QAMY8jc98EEyqKh
PnC0UJF+0sOMXSQCBXOlFxh6FVcUXVhY/Q13jn6tUHSgWvv1VHwNvDrGgCrw1o3RiEPo0xxkhljS
MOCaTL4GDHVn7WMNi3DVO6bs0CIg2WvVa9aQ2l2ohXj72TeaL7wNmsXh1yza8vA3vta90WHaletn
O26zu0mzioWqNj4vCLOqFMemdaYX9vrVKRRJtFXAst/j8RJXQLTf4xXrhX+Kq/HaWDVUJHP7oGdJ
uMt9I8KC3kxeImlq+z5F/8ANkvRlEFp1cgTml6q3NDKNfcfEE2np9X2Bm/qY3c7GUsTp2q8K7mFp
MjsNAzIFH+gPFaPeSTn+J/pDG63spGIKIKI6Wpu6QAs41DUROvZxaLv1ZpMyspaI99rjzt4KB8uT
6r3D8fq1WQT0SQKicLYMzX7Y6a4vQTWqTIE19dZFnYnlDEH/u1Gbs5MKfcTLwun2w89ZqoOC+J9T
g87+ZZaI5u/N3FoHYRjJXZ+n7qaE7rOxK1TWVUwdQqgNB1H5uFpB4rlrG9mzwIX7B8/LWss5lfwP
f07BHWzv1713cx2nrhUEkCa7hbjyS1DTA2fjzuAderuNtY20yubQIHS7yvw2wnBzeYWUV1DXVte5
zl5ewaqku8kDg7yT2fsPzmzAtDPG5rtv/qjKZPxqV4W55m3I7ygt26cIg7CdwG73LjJSG4+01t1q
uc/O0pDFq6NL2Dm16A/j0izsBunl1GtOqhcxBwmUKRrOkx4Xr3aff/aTwbnA6S5erYStPL+qUxfx
tdEzXrWd9eodDB/yRpGVXBLNz59gDt2puO2VJQgNSMMzjkrv7lBtJt8pXrF9t26qIf5zepAjMRaj
on4xnewfp4eAWt6dubxOR4TdugldX6zd3ASNYcbBOvXJ9qTmxF7A65NPbf/mI2r00jWtdh9mFNJz
L/nUm5F3IsXT4WlTpZ9Gdq073W1BS/GZrHzNafdiCnCYM5voMna4s4/oQx/aCYskLZzkposq+3WO
nT+qDHeKOnuAmswSeyFhwNdYJU558UxrPCunXeXHu4T4vmPHYf9l0fsz1NR4Fg55EgBhbfpjk9WP
CerU+h5OQPdLE++Y/ohV1GPd6+UlShsYhoGfb0zLQgFxOeR5/zlDLuU4yRrjwKlL8jsDxfF14rr9
TjXVOH3pyCdBEbExi+sFmrHZ+GYGCk+a0/MYkEVIzPYNB8KaCvlkb0AjLQkFBLfR5M5uRx5qr3aX
rVI77d4s09FPwehpazUrDEW/zm1solWv/jYh7/dGoiU+5xlOanC8O1bvSb6Z2qA6tbHubEhrRjuZ
8QRHY0A68BjZgbnW9bREqLsFkHsGP0SWRFL9T6M2P5qLTM6Gtbe36oaG5zsaZWuyj8mL16Ugs/BK
/ZG3IPUC53sCDIG0sTs/mQU2tONohTeWDZ8NqYh4q7lw7u2mxK9oJt1MNR19RPvrwF2Y0mCItCW2
CfsxqNwj3G3n0sZ+vfGnTLw1wr5TL2TF0SGFC4k1HA/SSp+BGpRBcqfOnLb+rmmRSyHwt3jddD4G
9riL56Q+D6PGhlPqtjxLpx3O6qwvkj/P3MHWbvQYqDgDPsJ/G4o7+nDt7eWiq+JUJCZTymZpH+UH
Hyura9ls4AO6rUXypjqrBS5Sxqsp87JnVfxyNesLS6XiVnXhH1BsBP4We9XJEiS7XquOfe2Uj5ST
o1SE95jY2RuMmoA2xbDZVSxYzsi7bzVdUC7GpfAarwPRHiTV25Ua8TEhi5GW8t2xBqX510XinD/F
ixH5WV5GxdWsVHrWxk+xI1cdv1ydF7Tu4kSvHthK9C9t4d3GkwQJsrQ8I3/R9Ni/qJbblt+DfNHk
mHL54uLojtdkNZ/tpVmBZ17VljcAnWCmjmjNWoS+PPXtLF9SGU3rHJ+8o5pLxhtrycSaD2ruqHPD
nobI2l//BgOFkUDimqDmehS5dr2pZzvVO6SBDfRx8derseBscgcLRTlUr4GTHGZduJ8dS3M2GeAH
yENR9Qx/8P4aR5Vjk7KfP+tj0T16lvii4uo68dSizul3871TwL2W3ex9HnvL4G7bNXdRnPoXR9gO
aQgDDcEuHzftiK1k7UXDPSzM4V5b6PkNj8lZ94Gc/Yzbwo42FC5tVmiMUB2hbWBWUaDAsoTCStd8
hF2nuwKzkhsVy600WXHHtDf1sUsAfxus4re1L6ZjSmHzeSjnh64Z8AnqyAVObiufHRcyIg4B52Fp
XUMRaiYNmrOqlcBXw8s8G25UcwqSYhtm0bQLUjCIXt87u0Ixd/Qo6FfVcop5/M5qZLQsYYj1C7vH
ANdbbbokAoSz4HCNOd3n/nwqKld777il2jkrcrbWB0RG+XaBiHzvcv+AiVr5wkOivUEhdnHYJY5G
0LcJ1xvdeLKHoow2031U18ZNzDL7xoQn4/VkyAU37ZU9jM1joRX+IZqScT8m2fSci/EbqX/nW+Jw
H0Ev4VNZWdnOA3lxIpke3yOBi5yMkzrfvOLR0cf+ayew+HUDJ7v4BqCAtgX1qrm5dYM2QrsKWPdw
m6OpDkE6WDdLYga4/xL85dRXUbOv8x31YTQfl/7ONtK1v2w1Wd6vMSQIzuSvLW8zuHq8iTXN3fR5
515w8O7Z8yT8WqKqPkjTdMHX0BHaLYBRaY+QFLlZH1SQipZ37bajCLKJ78jViFLXpjfQO9FNZ37E
O9feL8ZSWHhNXc7dePyBuUuDTUMyP4Y+G05EVi6qpSZQPdQ347JV1bWqz1nY9us6a5t7NSTgGXac
S8NZmagBP9rLIRSIb4RF6h9V05Rhdon0A4zneyj3pPWbVxv1hXAFcf5R509+j8I0xS4pLp90uCtb
PcdioEKV5egGc3RktxReMj/GD4ncy1MU1tqKH373WdbZn1cU1ED+umKLbtbenwt9i1WoOFhGiqZF
0wRvCDH/aByzuY9gEmD36L+q8GTqpFfy2d97y6jKNfe2iI1ndtszpu/C5rMmLtHH3YxguU84U7Vv
Rb5R/8bZeRgdky0vdDq3rOBiZ+OvTdwttRVFKGedTzNGS4PVnBMNwuluWk7lYgWkDq1Ru3iHMKZC
AKVbqeDHGBPl3r1d5fo6Lkg7KmdgQ0yHoqNQlfCbXNlgNF8mNxPUgWZ4wGEZboem8147Z/kGlZ8w
FvMv4RD/cW0B2jy0rPY2kdWXn6Y677i1BsUxDLR44wWB3Gk1uGvh49SVS55UwSD3fGXLtwLRk35J
3FpQYDZplWL/iRDtgx266Qprs/lLD5KUJ1iePYg0zSifhrAVf0o1qjMluHhVZbz2sNFmlRvsPsbJ
ZMjXsZOb6wJvvqEvhvtpOWS1Rx49rH70ORogqqXiZhjDIq0n1qLoL1+H+VlT31X2mxr1Ee4mFji2
KPPDR0ddkcBKXACM6mrq9VpdGuBdzSL9Ug3h1uLWcMnaEZ+rfoofC7A8a+GAQp0aAAxDVNafDaN7
xfQy/lGYVENFz13XN/ZFb1RsAa3wJLwWUynN/mFOkfnm11NEBicfn8WQjpuiqq17iQTMTrRJe9sL
GCVisBZC5yA3H3h5GY392qt8KHoUzKiwDFF7q7pb+KA4www/WjaI+5p0MFI8ZYpNXPkw9w4+OgYw
rkKryL2nAvM3jCb5tOPu1IPHe4OZp4Yn5FmOqWyjddMO5YG7FLKLbWJtouWGqw5dl1TRtZ3aTdGs
zBYm+b/+63//v//7bfw/4Y/ynlRKWBb/VfT5fRkXXfvf/3K8f/1XdQ0fv//3vyzXYLVJfdg3dV+4
tmHp9H/78hgDOvzvfxn/y2NlPAQ42n7NDFY3Y8H9SR1sD2lFobXHsGzGW802rWFjlMZ4a5TJpfWL
7vgxVsX1SrzwRSV37wV8LnatQzwb3Wc8UbIDBeRso5q9YYubBvMd3nJ6QSYEd2aQnFVraAP3Gdo7
eKNrr8nKEsnLO9VRihFqVV2ia+Yh1GXJbNt3ZvUWerF39Oas26gmWoPFuvHy5DxaVfXWb0BU52+p
STEom41srQbpqZQbn1To0Sril8IrLnM3NveGFVQHPyzlyjBL6OMqWNQedLUoOKsWKdXmvjG0aVu0
frrx6ry5L1355d9/Lup9//vn4iHz6XmWITzXFb9/LlOFGgqp2e5rh3IOmLryoZoa+TBo5YsyhTcL
MEXFbDs7ZTGfSP1VjWI3kbGZZkcQGsWPauHMqIMtjR5Pn/QH0LzmgY+ceJL2p5+j7CVT8jOkh46F
Kq/er6swGV8zdCvmgHKBaoENhowSv0Zd1j8WsweZlzGhFrSXxLbIitz/hzfD/PuX1DSFbli+oZuW
AQ/P+v3NGJsg78LBtb+MQbA1FzVsYzmwf+pZvHFmI1EUgDD4K1h7Y7RpKHL8ElOje2r8N2mpWXDG
l9mqrc6iEXFgfc5JIc4mAlFdvyOHkbEQcNJLE2XZ9SDHIkH1XAUgx+o6cgqMUu2w8cGGh/JGzVHx
6xAKwS+okoToIrSGvirtAlaCiV3pv3+fHPfv7xN7NU8I3/QMYXimvvzYf/kxC8Chs2RL/XVu2m5n
WH2+s1hDH0n3Zi/JUN55VqJ/KbycQlRvx+T9o+Qu8jNtpToqz3pBgzh4gpadnGTuT9t0rLEjbLon
TFqx9pyz6FF2SXa8NqOlxKLqLDqJ632vJRj0RFkPV/Vnj6rFTOjepwOWbh+VGXUmNNO9/ZirZn1c
9JfBzFevq0Z8xIMR2C8Si9wXgLzcVMUU3rgw8strOzKx++Td2qteZxnyMQ4hweg6w1czPrqzJC+c
9WCK8D/cbYVYbqe//6x90zVMW7hLksEznd8/oVY3WnTfIcFLLa53Q677uCyhk+T5EE9Jx7B/x0Lu
kgSNPFedj5iBLLs3txXxjZnJ4iG2k+LByHBJzQbfOqrY9SBhyIRRhXHrMk7FEAHOyfHIfq+a/eQU
D0MlPJLNWbeb1IsHQUXxu6zlFupMgFwIdO7UMotuNTYa+tVmymkN84BUsteuU9eozn5WwRf65bRD
mPmQzMF9oLewApKCd3zI7AP3MOc8j3W6HwczviuTTGyB1w4PCXeODYaV6XMoSeWRzQhetWqAijfO
2nsWRV81HZC+JrwzutzzM5y1x8YyusMMgIx0cJ/eC3LC9+oMTtF3LoCC5c9Q2SEGmXT5q+XPo3ed
UNUhDNYc/OzH/E5CvwxIV8Yad61yEcabnbJOv5B+gsDtIkYV6rW7tuwBP2RhQ49ezlJ3RtJenbZz
7F+Dqgkg3zp1f9gpNfJwDaY9XdKm2dbvIqDe6hCmB8ubtCNF4BSlb60114YXYZWA2MAZq4DgnGmd
vCEvj1AALRV3woa9xi+ngL+3qNbPp48xpc/idqPajnC+JlbY7oOyO8Z6Fb1Eel9tbGoU53K2vItP
HX1tLkWBPl+MNzP7jUdxuaPKah0xLqeOHPTUdRtnutIZFINhDEKsDD0orwvhYZI++egWWJbqBKSc
3A0Nugh2MFdrq8mn1aQn2IQtg83OpxxdxJ9d0+3Osz/oF1Clfx6KAqMecgLunv38LFatzPVLYgBf
RN5+p8Y5xg996qI7t0u926nAwn4MnOizP8COSSebbZls7Xt3RO/OL834cyNLCFqBl4EjsrQnynEX
SwbBC7krufKTE7W06aIFjR5uJR6blH+B2/l1dWdq8CuQ7sViPJ/rGxUrwLyiCWpUd2R0XoYKjY2G
nXq4ZStMAgwM7GFCzDncVjaLW60AP6LmqSnqzI8SCEcZ/5uPa80ewvkZP5ZtFmW8sQkYvK01B9HG
ZVuxNTrBCgd1/QtskPLGDhrnrnWFczcloA7//ZNDLSd+uy+Zjmv6nu14viEsTy0Tf3ly2HWCu7Hm
VF80KynWLlmhfVlXeIsCZHqXNgp26Nq9lp7X35BPRr9giXsJSol6Zc932awF96FtfR8qZ8Knlv0L
y4n2ZItR/5TU1UrFo8CMD2RDq51qGgUWoSA4nsnamWcrGpvrZWujYkHe6flltqN8lwljwHghi3fC
Cz3uKan7aUDeKF1AsX+L5+Haqvryczil3nbAGOiYobv4KdbLK8A4Qav0GsfNvP+UkU9WQN+/jS+I
K8CwH2sJOg43ceOVT0tdclMVsbVTTW3qyjtYqYeUfFeF8LKA4R3J8pj0ZfWEQTYVlq79MU2asf33
n5b3P57zPENcCmE2n5ctKGP8/hRp6tb0qGJGX2TU4wRtlJ9mpw0ekrx2L0PZDKvO7of3sY/AD4S+
A1vZM17QyNlhiT2823LM9l4v4r1t5d22jUC6mOBLbozl4FFZu1FNdaZikS2o1bjuKRFpcc9zHEkX
nQVXjRfyPWKB2MWO/GiGWq/OgTEN5wqzjJdusu+iJpnvECUqX3xh/6De0d2qVrQkKbsqam9UM+/j
Yd347nBslpl1yFYtnE13r3pjcONbM2/aXeiL/BQtkDMwkP1ZLnwiZ9GO79ddO7RnUHtALVVE9X2M
qgeBjLjHbqFoUZrqk+E7NzNnqe/lwqE+Rm7zkftzdUiTlmRKppPCSHWGmqlchrZdeHADyJmtP7m3
LlJu88q2Sve2bKxLU9rTsV46VK+KG53j/ocPXn2wv/5MBTlK29BdU7fYrBl/X+ANSFHLwQ/Nz5MI
m03pVCBqbW24HlK+8KiR+K9lkzg7thTJrVN7zkM+I7zrIrCoWtTBszv7/3N2XktyKtkafiIiIPG3
5X21N7oh1DJ473n685Gtmd5qTWhHHF0Q6aBaVZBkrvWbzgAOyhZ4NpXq1rlnhIusBlcz9kiZyQNa
UdnFsZnT/MZQWGThOe6gOkWoZbh0LPX2f7+pjc+LfGHqKrezrsKE1XVd+7Q0ig2zdHQt0r7Ymvdc
Q2o+N8wy/zgMPep88B01FiiTvUgRlz6DGulXRua5N2Uq8k3M9h4jJTRIzSz3DqUTWgcVCM2uS6bp
7HVDtSmwZr6BftYven1sjkWoEYs3inoH6BqUUDKtHS/19gb4vYMsFWrUvZey/5b+V+9H28c4Emvx
v0zVfzz8wnQt4WiGo5vuvHn/tBliYTKxZx+rL1Ga/siyK+F57zxEkXUJZyyPxOeYIo1XKB6Zq482
WYpbR5w0DLbeTyjRqFnIYjTNIGK9HDfyAnKw7EDJZo5+eMeRpPX4C+rdoTBQBmOA1orTn9/h37Ko
DvUs1TQm654YKLgDCKMCQA/cMFFfbaljMrfZYaud34eA+nqv6vMQH82VBVqzIzKwdXZT1emDcEzj
IM2GcCLObnzVbHYmIroQsKjKgxybp/H72BS8v7Mwy6Dd+cqw6SNRQ/d1Wm3RDuUZpLzzJVAT7Okd
wHhESGw2seaL0fjuF6u3myXMBdRFtN65qRLEWMXcgdgQ4eA8yK4ga/xrMXmIbs4d2cjapfFGzMDN
ID+3gzqHh+iIpuLZABD598fEls/Bb3OAxW7YBdhq2w4gRP1zZADJykRDy/aLNYAcL+uQ4BfuAutI
6e2n0vD6lVnX1i6Yq0oPhlvVm+wse3l1495LVHgsTPMhY+kkm0cL7BQvtzfUQO2nVgP/4eSGupSd
rsCGxeNR4TD3Ovlt0PcPuBOVF7M07bPph2LZoqz8BswdRpU+vkx1AeoP15R9FvrFQ6VUz3JAp2T1
wmrH5ha5x/gY+FOyTrxB+dqECzkgF5m7KtxgPHpF5uIT7/Hqny+Nn94D61vrgVWMvht0BTcySbx0
Uouwn9/z+yJztFW1qL4d5wP0n19tVWZUt/KAVMo/2+Tgj3OVqKvfx320iQilJNYUv13r8/VLG1QQ
2yRB9vzettVLACfkNdGxF4rLIdvntWK/9BG68bX92jVw6JJOrVBr8qxXu8QOHMoiC9MOXAkGI4ic
0Q69EmpCnVk3XTageZ1ADXXdct8VJP4QCkl4THQfu2jo/hH0uWrsjyw8+uDJzZt7R4B9EXn95EIQ
OE9G49wDZ9PXvYu4W4gb8f3oVx02d/geRUhXLFm4gDAf2qscO0w4eCWV4sFaZayvkQyr8ilZyN73
Q94sDTeabhM2RCdz0PSt+K9QitQ7+SR/8iGygpH2tMWK+eajSZ7w6fxP1U+Xa2H0rUpTWAt5rpRZ
+bheiuXYQS2wNMrtZt31uX5jFlpDgoOP1efSMLfJXrVwxXvp7+NyNMM3rkqOzZsx7paEu8uin3uP
emsZ7x3EprWTKxHysteZR8tSMfiAUxgXkyOadEgQE2sxUNRqdCsPudcgZuCF6XJG07y3NaYx7e1s
hgvP49r5oDYt/JZYXD9OjexWuYipXfbRKNaoGz0ajjve2upUL7W+q7eyKg9DprWLvnPSfdcU061s
01LgwQqkJ1mT7cXo7nOnGM8fTa0ZoZ/fRjeZbjY3ZvbD00gV1wmORoRaxxdsvX6Qb/RvXEUz7gYt
uDSjPbyYpaWDpkG9CYeUf47qY2YaqJWXMS3A5cMYXEajnpbLxL94SJvduaoy3Nd+xC6alOHW76bh
XpSjfpr5h47bZSXxSTygwLmAFGRslysOZBReTlp8L3hHoMs/3rINLO7VIW3XltaLtayObhzeZmO5
lLX3EWOpLQ1fKFsYy4TOfPbICHvZ1Ub3DP0Yio7VX5/tsIm0d6Zh9fVedshD0gP73LimPmtZ9dVC
jpY9ja2eg6Qo7zQX8eyyMftzbDvaxWsBJAEiLd8SBMhSZB2f8zTNthl6ijtTzYtHrL9u5YAvofDt
Q2DXSogaHbwOtzHOg+MMxFTG4QoFNr1ABli8j9BYyRyV2Dh9jJDD/CLDRc1qQCYbqsNiuXLYHQdY
kw/mMH9nSXXUfETkg5RqYjXePst6fY1aQ4myJoEKe/DSNx0BnTK2hu8YFQEsxlLzrpt85HHSxtp5
kToy9zr2+5CEZ8617G8WSWXJrrjJsnTc8z5OUax4bmF6YdI3IABY578O7lz9aCtSg59xJlpuQLi5
i4Bc7gtWfUupHJBWNrp7KkDMqMzta6DyWpaKAdOY3NlpKU5Fz7c8FT2Kz6g2fpmcmbKkKcMlVQlV
GZiJCINNKsjvZdFo5Rd4Q6CPAjeHS9O2r1BzrSQrv0yA/LdePRVbWU3EoRg84GHDWO6m0ag38mQk
IZc5PLfnXlGQd/LicS3bgzrcNZFmPhaT2h2S3jBX8jJaZV/UhDCYl/VIB7ToTiamZcAW9IZXAxvj
RWlLg6JpvMXI/Yts13yw2+C7pbHB8BIPx2AeLhpF3bkY9q3lqEI1r0ZtkfIFAX3WrUJBsbMfXkez
QQKgXMT4rS372DEfLbW1F0NTTy+NX8e4PYXjVzPy4a1X4rseZTvSJD4gTOVnDjcyIlBxLdmxBwvS
3Js+T6sfsZ/eKkOn305+mMGYNoebDNj8EsKEt4ljMWv7Kq23G0WTs9YbgnrtRcmiQj/x6ppK5i10
DYZgxVe6iTMflfzoVQSqyw6rrJSz12vKebDRAYtFeZRNH+2ypPZez3+KBeenDiPQlfXEh22rwcKh
a4qvThIi22Mo3uOY6QmIZle5cfPCv2WH4yx0KBxkYmmz/D67mCK4JUV5ilS9P+qDZlzVxjev+IXE
syzbWjbJQwrQBpuWoT2QiiQy27JkcFUteOxjALdAX2JQJG34iFKHfY27kvmKTsuLh3tf/5GXYfhY
qKJaOWOK55E7NOdhPhQiQt4hq3aqlzVn1bE5zCXZKYeVhl4sTUh8a9n2aVyZDNheWg+QdrRTJdTp
2LtpiYFOHT1MA2lwH/DFjxDfjMbwfnRmEC48pKfIt/rT2gcx9n4SBL5yEyXawgQqfbQFwrEajLQO
wUq92ylGc/NeRVXeOI016jALe23At3tsMgwMqoLHJDLT6rGEKLjGGCzYOr5VPmY6cpbM6jZuMVRF
aWAk6uSIXs7V0LbtXYCW9FJWnbYrDywwo/cqioruEV4i+KN5cDpZ6lkU/vdEPHjxpH4FCv4tAqL5
OtSlt/Ar035IKlGvcscKbmH/5ZuoH9TzoJQDwetRPSQjP1JiFUis4OeztFTR3sCwjXcq//aWNjYX
SHnmyq9GjU12913Tgv4nj4ZSJcnPiJXdIsYa4akMx2BdFUCEfzqZSFexlfAEqJHlnvpS7LBZ5AEo
DOspKzP9UHjjeDPXyqbgm/KD7BEUcLJQNH1CxFRNH23fABLtK9VB9rpahuYiuvZA4ukV3dCjcudO
G1klaxxtewJ662nM0kf0qIxF2irxyc3r4CqE9pPJsHsOgzTfFfBs1hbClM9+7mqE/QoVVRZ63S44
iaDJ75qMGcT0EbaZm+3SqI6wmeWE2j036N2ui6FWt7KXmwWV+6RKwGdxyb5fVcCUngxk9K52b/zj
cyEFpmt5jt4OG4E9o6V29R2OYznQ5BLLrtgKLz5SiyunSutn5NKfYSZxf0b9koy3++ZMHkCt+SQT
7sl2CEyswueTAgeklo6t8fMUJO8nWU6/dKrCefP7FIEKO6rv/PmTUhH885MAwdXPWeU/W4qv/EjL
7h+fBKt3NynWgrnUBCU6J+Nlil4eqrTZ/Msmb4515DJZ/56VJz0kDNUicAYA6c84T5t5RaCo8Cns
KNAR/mzjo6gy8ZSK6HXyo/qK8J94CvQYBGtdPQwlS59+9FZyEFxsbI2BWr+fEjTjITJAFcnqDJjc
okKn88NxCWdQ+hXaJPpOXhGJSFAWRUzyae4dw+gaY0Fzo7ErPxD9CS957mW7IMFngdUawh/mFJ58
N8kXQcSWMg8H2KXpgDNWYj3IEf7wjOZbdy/7A2xH+OzmImuhxqsoHdXkMLrBk1O7FoIpOrtx1dp6
la7MQELnBLcUetBcrZUs2sVxFIE3ouom5YC8pmvvZNVoLJihRSOOgTPeMxE/CcfK7uy4y+5ithwg
MYnQdwXPwtKPeHjDLD3KXhAj7fnvv6Cm/xHOIsPnuqpJrMaCJWR+CmdFNrNJWTs9O7xh3BIgnHSy
khMTo5cijtVgph2dW1M1jlaVcVPxf4Vo55FAtUbzxsvehOpEd0WVx3clJtZ7JzYb0mMRxHIXLVEV
YeJtrYbKesyL7kXteDG3qd5c/dpBbaWY9okiupep66fdZALjDBCHeyl1lDcmQmAXy8AhB3z4++nQ
Q5q9U/Po9PPVihaGrOtY5bnHnuRpBJ4tT6+LKT8UZIcx4GJYOcMpMiOtTino02fn12e6bh0fHTcz
lnKUbyLopzE7HuU10EQiWTeuFCcalgORwBuBwtxNgfmCz/R2+WhyTTAx+oBom2yTBw8rno2Buu77
qcg5ayejtJ5VTHRPPv6Ku1xP0XubSx9t/6v093F25P66nvvf0qerxKFrboFOk0NUb+tO8bZREIZL
NmjTvEubbrU0SDZm2+WrjzZfa6dV12r6Wp4mOzpDlEsjtbvtR5ttOgimjaLcmP30HRw48pi1ZvLk
+ere1AljTWaPUnUdOnfov+dLKwvaV9GZD+DHAkA4ypoGCEyqU170squ//P3+/iORrevsEQBkWLDQ
CdvK/n8kjDKLTU4omuAVoZowPlj2rtazBwhezQ/LabfmWGtfVN8xl4Gw9WuJpv6+CiZrC9k/P+Wo
3y9ygIMLEFbc5PNBQdZ/ZcUgQWVV1M3l73+y/jlrotuuaesENy3dMRzD/BQ4szTVDwOyUl+mcVhF
7lQDfeBgJAWez7bd7Ngmx4te9X61qYONxTd+dguRGt2rndVHqH3AzTUoVqQRIE+laf/qg9dfpGaq
nns0w+6VMb1aqdq/FhU/kMBSZpcGK2jThZ+J89hUhDYHA3/tPOElb7mOhm0iPbIkD3IgGfge36ow
/xcIgu58mpj4jzu2hYiyZRvgaUCo/J48gkUPwiCb7QcsJkwzKfMT+Rl/NvKmaM+HVPj5ySvgnBPA
3n9ql1U54mOsbEvMHK3WxMDrb77Ip3Ef1Y9zcxfiDqymCE1Yo7/TETc/Bqb7CnGAGEhtjBg02L65
cYya3nkITNDlAHP+RjaB1hr2zKQT2rR0yov0KjZOtRMaO+Tohju1KHvENG7MKOeSSse96Vctqi3z
CfIiilcGC2AB/lFeBIbZeImxjpOdZt3Ga6/oDZkoOSbECFlykp6P54MsNbWRL5BZbtefOrIUrfaF
HGjxqCyFhpBs1RY2cnrxtAz0sHuwE2u88IXctWmHutd8KIdXGFPx/Xu/RWiURXJ9kn2AM0SWNac8
wfPGKhu0XP1Aw7NBV0+JVv4qyTZ5iOfeT4Nlm+ytG8Pemz7qNP3kF0fVbQk+jMmtqRUFcfH/HGTn
5CB4v8mNsTjK+ke3GiFpTNJgIEnr4rerTMpGn9+82nxQwWVEWptenPk9DDwkPk9Ndu3fX8OA5DeY
tbbk3+fe2c0HCc6MTCJoAXmRrkzVW7PdyD45Kkynao/q6shCZX6X/69P1bpxH3rGr0+N0kFdOoMJ
FCGdJhR0MWhMkNx7rUGywEor3CvETecqq70YlVfRE8XXEWA4dYPIrmnWfMVfWL+gKm9cZMnyDHaA
uGRYZWGwTZwAl8iOiH0+NhJ1uZbVj4M8o0LX9aNJJfmwaLUYmZSmV84AXBBjE5mzCVRLOcu2j0Ng
+cHSL8LkQPQ4PqLhhQPgXJKHWvHGfCGLZK2SDdqo16gNklPkZyhgOUW2dvgZVlVUVOsUmQ1UJdCD
Jsg1QHxrf/pljn5G32X3dUPcuh+Fun6v1m1762IbJHTDy5dmVhF6KYsOPzoGB27fXrJoOhH8Sc4+
OTxkT01n4TWG/jwMwlq3Zj1tZTXHHHBhTGN8LYPaf6pYsWhuYjwn09hBWP7tLKu7SSHJsNxsIuIC
on7jaT6MgNaePSuvtnnP9ifPgwJFy/BODkDpbVzYgWfdDKHbHc0iR0J4cIs30KDzBZxCcVYZgKAj
wkLiph2NaSE7gEDdEilpHjvPL1CXQVA2zkCvh444yAFmiSa1QtClc/BTLZZx6hndQ++yafXQaGPn
XG1mEs7XYYVwIuChGAIbS2Z954XCeDJqIEdzd+TEoLkt9itpX1lrJzCHwwwuhveF9JwSKMdSKs4N
6iqzEc+SxAy/iPdBXaTwct3mOOT+L8KGGLrv5BOKWzzQxktVlqSngGC+1sa01sJGuaK3MN6NLnGl
AgzpLs7EcCdQWbxtjZPsky2VZhegbgJrKavELm4Nw7AOeCoG+zrU9U2savnLmNUb+V1YQ9stg2aq
L2lSksIbTfP960WIeZVlefaq6TzUuPKo+yEYynsTwyd5ZqbFSKAVJpyEGgCOYvju2h3G4Atcjfcf
QniI7PUOGp06Xh1XNSmzpVUhjKB0SF5mBtqmdQlPDnJr6b4XRlnASei98N+uUf3/jPnzI7hOVrfV
vCz4+AjFF+a/vJbFn29lnKl0FfCmYeuW+/mtbJp+46ZWOzwaxuRc46S9Yt9Rvmot/pgdGi1bWc2Q
7bAqQcCsIjO47FtCkGO/8nJf6WK+HrtYZgjiQRJUIiDx/ykphu2yyhijrSy995bWv6QmkSn5fds6
r6xIS1o2BrlAiPTPex72DnVZgKF+MKoe4U1Ud9VK13a2gRinLH20uf+jTY5z8yuuoYtRSclKoRmT
7EOC04duKok8Jq536ESxH7Mp0rfa4NmbseXN817HnWaDnjGaKEPy2rVNstLryj6ULoKiZn0f2UrC
qszK9mEQpkzPVKOx+477onYDlUmH9Bd+l6OIAKRr3cHJTFYr78EG0vJcABfcdLVTWZdkyEq05sLi
WbSsP+qgwf9xroZFvvJ1r3rw08m45fljzTcDdEYb56XcxXEzYKfnxF6yDVByuvZkeU+2N2xkbYxb
9ypLVeuoqIzhpxfbyE8vZKNipa8oaHn7j8HyfKJUG3U+9X2sPDdpeRvLxm7AdTz0dViyuuZt/VAt
Wav0xTMhYBskQJEc5P8kct07MpcGwduwe+yajAgv/yMLv4IlnPIBxa3MNl+LNPwaRFP6LZyiV6PK
DZb9g8cN6oBsxBzyYR4Q8p54DM2Sqa53AVvPy6X3olxDiTHml9XGtl4aOn/Ex8Kq0trCW34spVAo
xXMBdtx2ao1044RTuWc97jyQJr7V9VD/WphejGKir190PSguflnzEpo72mC6FDxYj66a+Xs7rLpN
2TPh1NE32U/qOVhPCZb0RqPO3gxev9ZZ/l+ShHVFr7nFV+FGz7C8OmT9hHkgkausZDvf+jLCHvhl
1lLd9q1db+3CVV4CxGvkgAT/qLXo9eqAvnr0kIUEaOYLqr5RLZ1xcs6wh/VrXXSkZOaO1iPhi5KV
ciu82jtOaVqurNR0b6Iehgu6pE91ldfIlxX+o8neoPC18bmz7eI0Vgb6SWM2PkPzCDdNqGcg8ukN
C4RVFayfLrK3gvNkG9kzKkvDpcI2gS0Jo+JwmrajryCG1IbTcxO18VLF/uYoT7Jdf90i3fag1L1y
Y2c4ycoPhveyt92gW8mTMF1MVo3nWHskzepzFaHNMo0TwI563jWFkf74UcUn6le1LLzqSGjpn1XZ
G1aEHOS5zeyuFJY+Id2U3KNrkPg3A+8Q+p35q8irr5v9qUvvoEHjVtZ/9MkzFM9c67GlggnZx5nn
mS/lUFdIdiA4BwCTkH1MgqYT1j7JZ2k6r1DxlbKjYzF65n08OXfv7YlrEXUDIes0g3fLavqHbK9Z
kizTGkEASEvJTdoUzSKYoSbKiF1LGjjG1ZrK/gL+Ez+ICFndrgVYgzjv2s4a+/BexK/GPsi6RzJm
i+0mGjm8ZBHDMc7ZiIxlXWLV895WltY5VCfl8A9wzdzma7cjUG2PyYLlKyi3Lgrfqt6/syMv/NH1
5Ran4jxYFOlbikF4tCjaKztjM1jkcYSihT/9qEfvalVO/4b7zvepyrVXMRkDqmAI3A2EvReoxCOz
69k2koIJOwgIbC7vIdVDT7NzCHLNRTlIlmq9wSvKcdKlbFMqKDMLJeAaqbwGGYRwi37nT9n9cZ7T
Yz0WBFO+7rx0WLjInMM1jf21YpXGhT2uCptV0/aZG7VncFvIxJlBfa8ErJWdqeq+oBR39XzQigtl
5Wdd985uCmdSk2Q2SRaT76faMZhA/sz8p2bEmsLS03zRVYMNAI0DwT7oDwWeda4fsRCBzCq4/A0K
at3BD+oXbfZnkwd3ZhK3fnrGIF45yiY51AoQhfTQOV19jLUDnAc1M9glUWWuhBj9q0ibCfcqa8SZ
LjHOTaR2a+Hm2QO+WALure6/6QMQmJo19KKLi1WMrM+3fIhnBT7NeHRDxA/llSpf+3WlfDZo1S1F
bC2lMs+EtnIzDM7OXElYhp7TfkoQduvLcFPbyuyLQI+dGBE8RPw5lyAhiZpEzY5CehrmUqSV6ckv
qmaX40D4Xgr+2/apN/frfq1C5QcdoB5cYqOwSuZiYKnqQTE5yKo8mLqTWev3QSgbmgKjDYY6saUt
c60IbzqkNxNHT56B/IiDY7T1SlhQndHLQBksIDoAXS29cRIdH9a5Az20YtW7rXMo/cB9qpJ2mVjG
gEcK0P+s78aNrIL72uMkZz7g7RORLoYAlqC+3eLnylfN6jsPa+8Lpu3hMs1ngTJFrzZZEmYnZHnB
MiO7uy0nv7vV3GlcBgHsdTUh+aDPESZ/jjU1fWjsnax6/miSJafsjVU4uxmqGP5oceqccCR32PTD
m0NpzlyKuSrb5GEqWLks4BxiEekgzodi0G1FAGypkQ9DSLdASkHWp7k+1D4oJlnnLf6fup9Wz4aa
ofmVqS8q+OG0UrOfbBAR7cxM9ksADYLYsO7AClubwCnCo2Wn/rl15oST0lSPbZ6hfoGy74/2LUni
/GcmwJBWlXAeFaY9gANJc/b7ShxyO423SdmWd+w6kfhIy+Stw3BTnqV1xdUfma0A7nlLptbt3yN/
wvyddkOW0HBtoRIWdk1TV7mdfo95EaMMOkctvG9mPssfTLp/TIn1we34KWq/fkvjaf1itshcRxis
L+PwPAqs8bQaWrFiauG1FcMeJyQs/0pPZ0WWX8Koqvetu9LtItymRR7cBdldEjfXXPeNg6qY+oFo
AYYueZEsw64FAWNANmDXZKxydUT1a0hUpg4uB4MWjc9N+6wZirFqRvTbiNs1W2gVhJP1CqpIE2Br
oR2sGXxjq7CCEJR+ERriWpn+Ev0AOavfTPkjZnQuSB8UjAX5TZyjnOykap62Tav2UXEnjIp8Ephw
7c0d2dR0CbFSOdrRPUEPVL1FX1/NEScur4NmE6IifVRUm5Q7CqmLDJ/WTQoyddV7+FM5QbL0TC3f
QOFSN72X6JvJ/NYaItt3hFrWNvHxpYmQ6YYI+LC0q4K1t9nuvSlMdnBxwcpM4IZiM18g0QuhEw81
JeRPrnNyPLGJhnNaLgY1nO57RKMjBffGMeCdD70XTRER22twTMoa4F2xGXVHLOKgJ3UfN+VKRZAN
5we0ZJRefI1zJPs6KyvXme9lC0Up01Xqi+IuAg0IpECcEbEW5waOU6yFLY4MwRKFm+EA4Ng94mCI
8HkNQYqcYXAfQ5pcJoMg5IivGyDEstqjw7dCD5NkftTsJ3TsEWsoFtZAxCCa2m+pWuon4DNvfqBv
7YA1k1XmUbbwurE8EA33Gz89pbrxNESWfvAb1V7FJvK9rFr8ZaS5Dd6RVk2O5YFdXXqCzJ+eSibp
MUD0tYWRUUVecR8YxYNpNunBDElVe8aR8PUVWSzrhbl3HziYu+M77gTZOdet6LlSkq1m9z2mVmG9
zElH3hqA6brKWCSBDfqhCDCAw0EPpmy06LquObfWYQIGsZ7VPDeY+p7bxJnOQQ5ARbHJikPNOhUe
LrMqjKyNPRjmoSijpzz1+rM3EpSN0cxwtMrbtaO4ddiPLpiSnT2ypYhCi+Fei6r2Ig/CRjlxKDMs
+IIK0FWp6kd9rIHK6fapIBt77UGirEYrQL7fxoYWsO2y96ZFo5790jGfoB8unCA4lkSxD0qqDPvR
7V5T+ONnQwxgo3V+Rh2A61LoGAuzowfcCH5y1VUIJHiTI7YDK9lVKuxlqOjf1L5ci1DwehmH4axm
6U0DJw93evC1kOSRxxj1ZhVnLUboabAmYOFuE9/OV4gor6zB/2oJvfuXaU37fbvNrGZqpm1C9yRq
gAXMZyQwSmSZ7VZu9h3YkXjOR/BUeMfYnQIhp7EVNl2QltGQWhdeBLW+M4uf+GbY24A3Gj4pMfbp
cXyIybK3YTfCGubZ/peZ9/dENn+ibRANAK6sCTIRtvGJqaKpIqnSsoh+DDhDIemN52Cv5rdlouV4
1o79Tti4qBTEgZYFe8dNotULvQdpJWWEiwlVjmhEVFxPNrpm1RsSLmxbwia9zdXMXatTIDbTPNdm
cR8uXSvR10Zq4gGUB8/NqP7bN/57lEZ+4wCvNRP4PaSQP+ibxDLdPIbZ9j1F0OyA5qJ1BLGzwkc+
wpQpQQ8LsxZvkcF3XRCu9XA+T7A0Fw7MQ9NZ/v3LdbXfwi3yr8GXHYlc19VINn/m7g+A/EXHhPLd
ZReC7klbYeCd/+icYCYtjc1qMtx4YUUotTiD81NX4m9t0wyntnenfW4421K12bMQNtyxNhwOnhIA
OGtCe6MFJbryE2qSbRe8gAFTL/UUXOLa1gB3dOE5bUWybXHiMNcy/IFV5bOSh95CFNFD2Jb3vMXc
tV/0KY5mibmtVP05TDB6jAxU2wwrRjVuTjBErdvydSFC1JaWutb8bp+mtVgGptotR1+r8OqyoRHN
1cqyknXd20cf6he+D+kiHXCDRKjzp9uEwdYMm1eRTUgrFvld7hjuQfjaoQ+Ve7TBoqeYp3ahOe5b
miMWqI+tegSXY+wynxdIriTR1vREdeRJqWZcc9v+NEfjynwAC65K1mOPfmzlxe1JqE0DptbFtEEt
jk3ZNuckxY7Z8vN2iV5xvIhVJyROpN1gnqCQvwlxKq3H6efff3/tj1UNdyIpPJMn3xC27Xxa1eQo
pdql6WffM1sdbrrKLbDX8ox+SV7nvg4E26KCqLqY786izINbk7ng73+D+OMenHO/YFS4EXVSqp/z
wJpi1wN01um7liffcHVrTqA3EtTlUh+UKkoxMjkt4uoM0GPLDszfB6M2rAlpA3/uc2cTmuINY4L2
PGCWizTMqBwTNAWiMVNXfd+J09RjC/r3P1v7FKqUExM2A4brCM2dc6Gf4BlazHYSXJP9Pay4+dTY
/Oq2vVhhPIhIiOeX+8y2gMhMzZMZrAne7xFP17/kzrDn1Q1ZFR9CFiFFf1G6YkH01T3U9pgsIgdv
AswMlhq/GUthR3sIS01dj0G+Qx9KXTW1f9QctCc8LAytOl3hn2LtB3+qV0ROnW3vEOvrmwSdlRS/
UMyZZpnv5NlThmxj96gxB+SqjyXw0XXpeSix+GF3sq2RfA5pZKi4WJK2eVQvymh8ywxymwGMyGWs
jO169Ad7k5tOwD4071Z11JWwIUd347f6JsjN6lbvmxTufGKvB3y7Np5hRKxIXFarpt8T3Zsa+G56
uaoMv1l6BQtXN/oKMTCoyzfFMMwzM7u5UhTsezUH49ASmvrCjsKRWJj3AFXO3fdG+LNl3QdrSa6d
h3GPBG+xK+oGNDFRly0rBu2Ahm6IaPA3VcfWF4EQverw1cqbYG/NuTaD7TbulyEOk4Gxr3t/WPdI
mPEKMLN7F1X2ndu1P0ykFFMWNULbaRDiboqaleoVABL7OxXc7MEbT64o4l1Q9tpi7IxwIlqSLc0y
WY5Yn9/otoKtbImWZa+6QbYgc6HchtlLZgBgwIlCS4/4bbI2zLSV3/9EbDy9r3PD2hldPS0bQtCq
qd0gcD/bHMEmzKem/pfXwCdC0PutbCD7YBN+d5Hd+0QIa1XP5bm0ve9WFQasprpsEduKu4lBIG00
NWxJOnfdxbLM7mL4Gv6ekX/ME6jtLB42g9Hdd7PhIMzFh5Qf5e9P2p8TBCsA13QBHGiWsP8QmNFF
P03x0Mc/+rC9AhvW7jUXuHsFwnjpMW+vxrZKbhrU0MBJdEtNjDDSNEdbNiZLGEXH1buutfzL4LQg
aGNbBwQZdfd2/+Dmztvoj8WDT87/38Ai7ud3K2sVXZCJ0XXHNXjyft8xWtr/sXdmzY0ba7b9Kx1+
hy/mBCLu6QeAMyVKooZS6QWhUkmY5ymBX38X6GrbpeO2u99vRIVCKkoECSYSmd+399pxm7dEFrwr
IeCbGaTiWIrHLku4cYEv3dhSl16kBOUezw7tIWSx99CGb0XmHgrNtvaXzdSgGtdKK9HrFXt9JC2r
7NnvaORTeCHqStGN7bWhVfuEwuFWc8IFxIGxBmKae2jGWfWMoN0SDfQ2oRT7aqQOwpWuuU7yoNlS
G04f8qGhbMbs0/Xyy99/cp8UbJdx5Zhs3hzV0tG6up/0MnPeQwSQafLu5Hq7dlM75H4SYPtunTsj
rtKjLTV7jVfqfVIIiurlQZla65jLZo17CQDxGF0bUm2urDyq4Ftrz4Lg+lvDUfYkFg5KZz5h9iUN
ErPGCvVi7NVtNvgUVWB6JGF9movgpVd7JrWATRU+18cAX8+x6WGR//17Zfz82+eN/odbqO4wSG3N
/nQRNWNutU5YFO+ZZakrlLTjCTewS9D2EIp9zKLnJo/TFTqZ4tqdw3uziz6Cetb9VNWtTWa64fXl
S+lS2oXcA8TAQlmJ3Srp+/SOqSrYV077lQhmeaVQ7nW6fB0rzYlAZQmAgfIo7saTyWu7NQEOxYyt
nWuGZNpninkrafed0uJrLPZEamSkWZLjAA+ncA3PqhzsrqrxWNv9OqBHb6SmdiSUHC1/N6iQdkkJ
69HNFNjjK8G9hLrXLgiTyO8JDfHasFiaH2yx5rOVF95k2gqhJjkIEAw6N+AMiqtuoR6FuVsTYQ8Q
HC0NL8zqlSdlyuoVLYob9IvlSZcPXTfHO7acIXV6G1N3XlSkDA+ZjxBc92fjkQUKEs92fO/t/ujW
DVk+zNbAwD2aiulNxqLOmxG0rhMST7x84fDbVkNUcV2cWEG6R8cu4yNNrNLrUtPaaVEgD5Mzfci4
1+k6FNohWBJdA714j/oahAN1TI/QAHlVkdIR1ORSdrD9JFPhxmKZgkWOgocKtGYphZrWUoEbBuER
PXOUQwNULMmebLMh03JJ4NUdam5ohvDGaMc2mtprc/igQd/dZKwePPAYe1hv49YMmvQJof8haKgR
l9M3J1PCKzY99UaGUL0bpHVeMkEdojauHq3lCw5pj4TW6ioMqm+wd94bfOA7rbROgJ3Ns9n3cieg
qY5waW/0GEmltPK3om+uTRsqfeeEtyM5W7fAUv1Wy88kR5QfIuReaJ+o7YsvhTbb3kTr4Vio+kla
mn4/adF2cqr0dmTHA/Ns6nZMS9S3x2gkQijCSYteb2fHlP7Bk3IzrnJ3nXArP6J4n67DnlLV7Ljt
bUj+2T+sL8W/rXGFrVmGxf5RuBp6w0/z8EAyJaPO7N9t4mP8NJpY9uT4shy3Zw5lyXDjODUDst3o
ZLlXXhIC8rC1cBURzLi14/ktl7G1zVKA84kFePyFqofwwGS5+zRZKlSs47n/XZEQiRkEFB5TXHiN
N8NL7WIk/SWwPd3AJh2Ok7PSwgl8fz5OV2r7kmbFzkD0eQYRUBIgWPTX0KusTVJqHxcaDK6RLdkl
xt6S9IDAl6Vf83bIVljHuIv0ERtzjjXmsbXBE6NvMQ/gDQ3j8jgC1UqXvM+ibfr7PtE1fx4ecjpf
cNdkslYL0EDRXLxLB6WRLYduGwY0lNJlCAdNfBqSYbqObeu2m6vmt139//mJGtdeKHJvJVgxxGDd
px//86HM+fd/l7/5/Xd+/ov/vI7f6EiWH93f/tb2vTy95u/t51/66Zk5+o9Xt3rtXn/6YV10cTfd
9e/NdH5v+6z7L/rd8pv/0wf/4/3yLA9T9f6vX16/53Gxituuid+6X348tOjy2WUZjM/f+XrLEX48
vLyFf/0Cfbb8iz94f227f/2iOOqvAPaQdrAYszScgNyDwAReHjJ/ZV2P8Z3lKfspQ+NeW5RNF4Ho
0351KfKwEFmQHzZ/9st/tISW8pDh/EqGlIqi1dDtBf3l/PJfb/4H+u+3T+2vUYCfAAwWyzQXephl
waeCH4ZC9uclTzASShcVlrUvomwlHCi4gSsX611LxERofTMwtyXON2fQUOySk0MzFl9m6zzXJBts
LEwdfgeBek3Oxr6muFc1PO4aybxJwUlmJbHF2giInf3LvCucemUtEDrNLr1qgGCsjTn3h4C4HByg
a6S67n5OTmWnp/60lIVYAKWpGtEtdRyvfSjKbTbN0S7XdBBarX6gWK//w+zzSZVzOSU6EmeLs8Ja
0F4+lj8D1ShPNgE7fXM/K8LdYbc2/DBTTvSTJmJClS1ZQ2DtW5SycjZOKj4ZfU5fFNZ/q6RCbAdJ
fNdVLiJFt+DdhFduRSGjTVxPT0t74wzEywNoeZ6EXf0DT0Pj4/tpTWOxgDWWSpVt2axsbNP4NHcG
kZ5Vdh/X+yAMnvOlcVEZ+V0ubdXLO7fcTrN2U4xfihjmwVQxi9aiHvdm43wpqYxutYZ9FrcqUGgj
lh9REnY3Tru+S5lwyNxLKPrqLTsmHKxDVYmVocOTL5mYyjCSrH8ymGVLlSaZt+T53sVa3QI5b95z
i8yEKuiOdRZn66qUx2kIv5j6fA3ld6DV7TzrQ/goCKUnSUnbq/OC9rT3WprQgnJuQ7aqXos7cxO7
6eN8lQ3BvFMGfZ8vIr3YgU+otOvBXLIUXUkTP/LV2fyG/hwTqD28TcWhr2Fg5PydP0Y3jqI16xZ/
lafZA7ai7jv2eUySDrlPSTDtwyxs15EOytS0v9TQjz2trfulWe7ZylNVd6TZ6cobpmxCegQJDlQC
d9h0J18d4Ed0QZR73CUxLTNaxmioGctizzLrodC72W9kXrFV5EWXIYLenkp8XryFAdUyfRy2IinI
hpq013R6kENKALs0X51orzlYMIO6u40th8RBmElz0wceN7oj/cNNmGEVmumjBhl9/cY0PfTUMOfz
9ro2Z2OjRgbq71nfiqJ4ndPJ8W007P4816t+aJ7xiPBZjnHl172U67rUlwyhVddERxDTs593BTkU
iU1vi1bsjR70NXu3lRFoRK7V/V2q3DsGgiAcd2s3cYgKJ24hG+QhF903gIKeFQF07WZzE8XFK7om
FlXdKFaBSr4BPs07ol5TykjTV5DmhEjiCa+LJ7IiXxqSPxCYrxOzfxbUNSGEF9/bJL7DzlV5Whzf
NGkHxbcfvqDN/TpbvmLiWO4oz/izgqnRoZqB4BIrbkF/yXwWcbyWJXB5lRwvYnS28USbKG2UkHyh
EF2PljN+UMWUpYPz2Zz2aoSDEpcFoqabCbxeRAx6hCq1U1B2yXHfps2b0O+MBbru5o9ISjPSLeWr
olnruu8PqYE7r+FjcYjbKmcMAVnGlVbWnjOJF2wy2YpS7J7FeOUhcvVN1fxCRstDlsYHU5mvkioC
LL8kEkRJqO4K0/b7fLoZ4vJMp+i11NuvUQZLOMR/wpVEzEX/0jk7o2g5nLAJL3TQuUIBSN1A81QF
BLwbMLHaD3OJA0lk31rH+Qh4LU02HQrTeFXaqPL1jgldAA1qpXsbD9ZzwuepJeQuBTEo8YQ6af2I
IfpQD+GtsKy3wOINFOarOVHSFxrd0yI4Qw27TlxyFdQQTqNinTOzWXck7Xma7kZITOzIn/Nhm4fa
OynyLX0c6bIIzx57zNpsVKmy2RTZLTVOqW2WcHFl4MUt+4FWLHvqbKOBdvRnNuvMGigNqsy4IXaF
Xozi8czkvTm3MYHUiT2dXEPZVcJdaZVD1dLqwzVoJ6Zrd4177YS1xaCQD0qOhLF9G/T7pIlaLwu+
0R6+Uoronsz5xrcn+UgAur7CHth4waje/nbctJtXyJU3+Hp24Zy8ZgS4LNf3RA49bfLo2OTxPshg
mibUvqcGvkb4dajLyZsH+Z7lYe3VAUtLxcAwpt2CarxbHkhc8UxYPB1G95vekW9oE8U3NgbxLy1Z
4c6LI42r0DkG6V60LpE1NUaw/aTSg6s1t2bqxXwyy3Xsqn5E980bFZV6WGVvS7RnnrAbqNA4Kje9
HT0Eo6XtkrjfgyEzUf7aLjuLELjoeEPIwr7otC+GtTaTZiFCipONq5+60jGNreduKfg7s0lp/FUV
RbyqY3k1x8T9knC7Xhh+URI5K4w1FRIkLGd9BxG4oaDKQt0fJ7K1R1xovuD25lt0F7h/PRnkVmSZ
Nq5loY8oMI2brGqegkje2mIQfliIJw22WJK236NYIB3sje9GW3hlh1YB0w6u85iSIIWTy0OTW58r
070qEEuCDSJAOTJedODpc5UR+NqwkXDnjCmEVqHMAQNPMy2VdKa/Mw8f0ujvbPrcMsy/2apUD7JJ
xl1s21fuGHNrjwFOlQYJbjostLAzbazP+R4h/INUyhH9ARm+gnvPpPGeU+0tr2G7GISp4UsEW2lY
X1PZGqsk0F8rJfjSRP01CVMujpAS3UaoQpq3MWyTfCji0tN1S6HYOSl4IgqP0CwT+3i6Zd9yD04Z
x514zp3JpWHpRqsXFASvUz6ve9syXuEpUSyINo2id15gAr+myVas00acKD1iSO8ZilVn39JLGHck
ziKEQg3rYY6O4q65NZekFZXasYhB9jgVRsRIVwu2Sm51bVP4Jts9/D47KvaWYfZ4D1RWGPBK29Kx
1LyBlBhKpS7GZrt8h1hJfLVWork22nWObjnU3H0X1nw8nRGsHeuhA/V/NQR77Fko0HJxq5ojH7Y5
fp9jA2KpPm31SX+MmrbYmgplFA2TXS/EA7tcLw2dg94NJwm9NyJyqrQML1B4tcxbwYzXw7ah8jAk
rjdWllyPQf9ldkySHlH9eIp+NXbmfSatFTDK7uty6joarEzgKsZr6zms+++zwkWcR+rzKEYPwsFI
qoT4QsXhPhcAi/pOW7clBbFGrzYC+FpnZt+HYlBXFavtLqZIKN366GbK7dgPLyY3RH82DW8Mike7
mKQ/wDX06rp8csIl+JAAALve95N9VvTxJqmamebvA8vPg9LLhyCKLVh1PVPT7O41F3sUGdlzaD1e
3h23R9/EPJJnU7ZfDov1b6On7r2T2O8thkvSBMVTJeI7nI5b22zXY2runOBkT/WN4ja8cODgyEFE
kLle19D7Iss6u+2Hb/OABipMe9Lh262r2gZxyaPwLRQJXT6JfSdB+w9jfmeUdnlgqteA19RF9Th2
09e5FsSPjxoxMyYB9dmke7o1lT7GQ+GzeTvIcsY4CaJxp9isfNym3FTUaTa4bNcmBZlj6QKpF7q+
VsqE6mKB+b/S0eU0Ubxu8myFObO6Ss3sgWDMYZPo7GBg3745WHigfyIrr+dxO8d47BVMSbTy8KOh
PE5QVXjFTOe/6+mCpOo9uYZFERfrwEq26Ce5/LURuk7R7wjNfY/DJlgXaBB9J1nCyccxvpr0WV+l
LaxGrsOCglJzkrQkz6C8uBGG8V1NxNg2dRXFq+jiMGEhla40srdaukUt1cKs9QmlNFYV/mOqUtq8
VquED3FU97Wgh2YSkz6hBfCK0IQ2EuTX8FDuowhgCkFm3WpAHgHnQNm2FpcHohgytIDf+iTWZ7su
1gF0GFOcQ3i1WD2NTXUYli+0NqvDHz9evtMm+uD2GG8vD44KXFulKOrV5cHf/sC4zZpZsjJS//wU
l8cmdR42qBZu696sDiWNFkrCKvd2YxuFs71XeqHN/hBH9SEiOsxX9BAo7TJgLl/05QVdnujyY4UD
vUgSpN5tXByo34mUujLfAnNkfxFUPkGSX6Vl5QdiBwK/sMZqLRJd2Vc0TPNGoTcsBBJZWZh70bgm
mEo3JD2+uBcmSC742A+mVXFalqdfnuby3eUQ1J442uU/M6UukCbSTWwDJqZQSet8N9nkJWm5yudV
j1dxS2V5ECMFrZBQikQr9m6jqkcSXUNEOM58Stxlx2RY1dZQWsKFzPnIkIluGtAbN4RXAlmbBKSd
ui3WAIY0mO+EWUZBmMG3giWCfcLlqkRBJbkpEJOln0UYZpjA+mjDCobVXIawicoWedl2Wa00xbTu
LF2LD2gL6GgBePAnMYCuzbEsL/qXvJyU65KoQtbtIH3aRYuTEl2E3AwgnUvwYejGV6DZnjpUN6wS
qddl+mbS8vpa7eioKcRnak5OiuNM41HRKmuTahy/JWrlahysr9QX3oi1ShECsEptm+DQK5uszSr6
gVYFMLkyz5GWHNxpyeRY+AN2y/xQVNwqOoR4eDGs7IXAMzZvsAuzamiO9TLPIpw01kSG3+UmGAsd
9s5aG5t7+PvyepzZTKn51G66nrKuTakjspvwRsNL5qGG3LPHp804BGD+XPI+SC8mgkUU3wZgxqni
HuDllSuajcWx0FiJJXXYPoZTjAZccVldCoWJIhqyZyHCuxIVEwUAukhlPIQP41x8GDXz99hWPhF5
HanxgXGYhvFrneZyS71yvmaIOCtH7wo242G4ox/BGlM4x9FWxBF202KhnrqK4klWPFOFYbtHqfnG
xEgHMcGlARB+s8pu2lel+S2TIoI4QHlRYlRcVV2cnLqgi09IHE2EuaSr9bp9mOZ6elBsRUPYRNXS
yvQzUhTnIVTaYg9WnJxj1OXs6rHcTY2BqQX8vEflETlXAmeyWr4MqglQ1MI05mrpmgYycn5h36ZI
Q3ZxL69blIe3rhucxkTLds5Cnw3l+JiJrDywLg/mWdzi2yv65NxohntF1OgOzr0XsTU5TxOWLaTT
yDwq85lgZBAdeQqVCA3xHqJ/B+4q1NeFy11VrZ9pI1UrbmLGHu6UuyeMHbVQU52qGiu2idBvb5Me
HFvGbTim6k4hyIgtUtbtshZt3PigtRQeZtO+tvHYw1IRrRdmOviRITzEZlFsojz43iHKPmt4+JJi
ENspMlNvxvm7VzRIyo1MdzHKTqmW+37hHw8qaGdGLtGbG4UeDs6bQxRZxl6Mst2ICLvGrKVnsQhd
gqY9jhVbUDWPV5VgQAyzobCcC48hVRnhcYal1xXBSK4s9RLHlnfxpLm0/KHA1WZKAOfMPl6jI4QQ
QTe8i+kQrWA3ONO6b6rQD/v+PcEPeNNL52uQG0+Dy0pGAr+qliwJNMSQT8L8oAGBgIll7LUI9hUc
4iV+h8WRGdCDaeIXwoaGM0l0a6VLDzSBwrtkqk6BkQ/ruOgKNiBYAWZU6YVyrBzksJqRJ9Cvn2Y1
cxEVwEGLSbKgWkrppROSgoIXkqh0NMe0P9KAKpo7K85vSaqFXBM4ptzaE8YfpzfoNcpCPUbKdMN6
OtmUBL7vA2U7LwYpVa0G7tWZsg7FdIIThMczM3OGje5u4861T3StmGUQcm1VNTiYvV080np87gZN
vW6+wKOKH4CLILuv+9sggvooWTACEzuDQmpZVWXmujC1dU1/OBWszrumbFhkox3OjVZfSyvISSxz
vsMNmLbz2NNkyuaVsGY6GJ21olZKjpVDac02Hyc373aDBScBF5Qvs8TdVSoGzKYrrpr0sQHxK3Ct
rsNuDICo+E5XHWFx1Ic5a486jOU7apYoZhmcXjWNxKS5tesexPLl8l0cX1VQmw9KrQi2Rsu3sgEC
AJm8iCLlEA7JbpyGfJe41bQOVGpJSiNdC8NWQWgt+B4/VyrlkEX1R6Fo07pVFf0AmZZ5AT85NjOy
KT2tL43Db9/GpF9RUaizQ16jhIe2cKNnxO/NzgS4mXUJ9cVkM8p0PpiLNaXLE6x6lkCe2BKOQ/Q7
u9zR8S//dfkyte6T7Cl1pF055p4ZA8UfhD78+DYFrbVXBzxNuaUepuXL5TvdWkIAh2788XMHYXwF
XgBcU+YUB7PpysPlu4J9OCt8My0PCDkN9juFf3mgj0PHLxHtes2ycIEoVR10IE8rtcQwevm/4LJ0
+eNhNCDaGsjaC9O87Vsp3dc/Hrw8weXLp//740dVTfLMG5tE9+FzKSinOeZvXwTr2bCgi/nHb18e
0ByVP/nTtzgo4KpFIdKj3//6T790+U+HKFifywmJ96d3cHn40yFgWFRsgdGeXh6IalpmnS5hHf5+
gE9/8VfP8sevaJIrN+7UTbWsFpkIsY2bMlsHZWzMvmJjVIIWiKx1ebg2HU776PImk+YchwJSV2l3
bOr4IoK4P1A8lT9+hizWHWQLzhv/ZbmugLPD4MhzJNkDFvd6Uu6zwnmw3RzQwjICuK7eXEo+awt5
rbpmiJcH2ho8EJJ6CpZIlhtHz+6JKzzkgay3CoHQ05H8NooCNBYoAVQl+CX1RRbzvhnG73C3xs0S
cRwGxE9VhyIXoD2HgBvkZCFiF0hkGUVenLFOt8B4pnnsNWl1H8fiIyorgHk1BtMF+46quEyRkwzp
iUrsR9Ov2iG+rWWverKPxaqy4z3b7uchriAjoT/VcuOb3SpyKfh0ntoor73G+58FOvO52gFCe0tB
QFH7kHIVKT1aF8KVvKYDIFgqH4HNAtjV7ovRfEzS8SGqSb3rdef20kEoMLt7WTa+GSNicDpYvq1X
Xxrz3ZFUci0HAYU67HSooyoVIBX1/CqKunezUEBhyKOI0mOuhFtdC1/05T0rtCtATuqacxRWErBA
jDjauOpY/yVgw2RfWn4YFvdKSlaDdP0OcF5aC6+wzBvd6p/QtaMNuzOz+mmYrLNVoswsTXPbxcr3
1jHVldvGN3ot7x1tfkzLQe40iHVe45ZXRPDuKnhrGWu3NA3SQ9UF4Y5AnDMWsOE0BB+inFgW1Vhi
o5ENctC2Xmsb12SMZKvY7lh3ZouFMWi8xpyRjWvsBtzsURpO6NXjvHGODYstv0odd+VSh3BrwEiC
Ock3wUCyX6jPXf04pdP4obM1pZGWOsbLhAWjlsFe6wmSt0b6+u51V+CM7oxleX4CGfVgoq/yROne
C8RC03VtYV/ohmtU8fTwp5VLrt/YmpQ3lbfRra/SQUu3ZYgWJ3kCNvhFBmQshgF+FadKjkrf5mt3
HBNWr/EZEVqwIqH1W2nkvOTWXQMMDLdGQq771OM9HWvb2jB6gKvrtcbTuBOmwERZWl5+X9GEyDFR
eGZlyZ2hcRU6jrYxSxby9NUXfXgZrOr8e6OM0p/1ofTbnYGshkV0Qcshhdw/J5zAaiSfx53YC7JT
PziD609nV4lVv5qd76LPbkxhwluBpuUHmD3g897pTVB5eZGGPiXFB5Td01pYwWNcim2htk9syvbs
JWwvH/jsIB+BdDGt29jgDVcSSCl5lHAjsvcSy0qU3peZ++GM+KiHsjq4aRZDoCGHDyXeS0uso2e2
cjWnVeKbVFR9PSv8WdiELaumXAnq98j1s4aiZC4oBGUAUKzW7pEk1iDoZZnu0ipDh8le0uwdryKH
ZBScN1I+nydX3fcy9ikUVQAtE78qFIvgxJeMm9xGX661ys7ZtBwqS8P+DGc2QSaZsXSlwGmsyfxN
NsTUPDDgmWnsiKHVgHNPe3TsiOoJn6TKQNpe7pFjzEJIki6vGpEfJ7ZfRnNIiaFc4TAjMHy2pd/o
2ItpFXA3E4IVQnhljN5ku8VKnRR9nYXcucF0USj+2lLuObaorzezY0y820auSAB3ad+O68Yhc5ny
yBL0YJHYV98HmQDdQVJ02s6Um5TnXAoaVCPXlS0o2NkveukSQrGcSPhi9L+s/MRuha5WcD+Y00tr
uW8N9RA+De3FgftDrCAeUS+Z5XtHH7JJ03PslmsxFo4f2OHj0pCm21V7MFC6rWNDDcUSubbRMHsi
nQZ/JFiMVBmW9Fo6S09YOdC2MdnjhopXRZ5DTeuWt98JEh5rVuqNYVHJI9emDtgxm+wHpWFzQOAN
raXedooyromPftNBomwT/J/rWt23NNKaDP9pqJv0/MyPASF+XltHa1Bu5FKw75Yrsuj3RVaGK72P
bb9Y6L+u8qZHyVWalW8gACDvL1S4ilLh8ZqANN8aiM2rDCXeCnvnyq7aB/r0Vi9aW8rO2GifhpjS
TTfFXwP5IRWcGWlhrHBDnkaN9q5C6Rub6axSOlXtD6yBFNyIR6AkGvodYpjImosdO6fGz9nMyBKM
/ATvIE83JjVYr4+tr7FG1zhJ34xMX8JtZiqCSSVw1Y53c+O8pcyhlWI9ilQ7Er9Tebqm3yj5INdA
VV+7to89ru+GtA9eU1Zy0lGI+kFh3yRp3kNBQ5zmyG7F1c7Zt53YZ4mQ1JePwiSKN6sQnTY5E9XE
gAigsOeucna4LL0cUq/fDQPDPnC30iDcr1N2mfJOxnlG3YDOTm8pkptoyDUg66c0u8lKd15NM8bc
JvQNo9Kv+74mt6kS67Q/qSqes6onKdDowb1OTHwJi6SawC+mhHB3kZr8f1XOP6lyVGuRsvz3qpzr
17Z9fYv69r3r2p/kOb/95Q95ju3+CoLFQUVjCiQTuvW7OkcYv1qqbRsCfBwaoEVn87s6R//VcYhn
BHdiIxG5aCx+qHMQ7uB5AgEpuJtg0FHt/40652evF1oO9EGqS8dH43u2Tp+VKMZkK2mlVDsWTieK
TasAp56IKmMDtZ32p6P+kyb2r46oq6pJIItt6PgVfta+ZIVZmLPUqh3elcAYvNmpHnX7CoUGd/eA
Df+fPpMfcqSfkkg/i1V4gxyIIFIcY6bpcPr/LLUJOyWYYeZW5NdtzKwsfEVMT9Wcvtr1/PS/PhTa
AwCrFgdUOdrPhxrgqbhlw4J3atOPNEs/COT9iI21k4bf/v5Iy4v+g+N6+dQ4kkWd9wL1+fypdXY0
U42U1S5QgAG6Ts2tJUIzkaJV/YfzpzHm/+1YtobQfsEcOtrFJvAnImMIC9jk/lztjLTR/cFQn5ya
ErCzhKghnbdrlanN2QPPYxmMCJVu6ckI6/WsF/+g+f833REXEelUoGsRrSEa/XR+xZA7SueO1c51
FbA0wTXl1DPekydSU59kJc+tKd6DOPynM/Cz2fC3s20j06LuiVDOtT55elBXlIbQSoaQku4Ttdvr
QCaScjxDpT6jGseJFV4lxfyUOAChSyV+begWURfh+jEp2kqH3Fk7ffj7MfDJn/HjZZnYtFzckLb9
eRDYJJDpWVRUu85s6QSQi2gLjsZCIQXP2X3v1eu+Ad/VJUHmq3bnd2V2N6W4n6t+uHfovkxzv6GQ
+fr3L+wvPyZLYD60haoyvfx8Gcx9QsRymbPv6+tmVw16CbB5WE0TOYyLSWeRhQm9+1rpCFP+/tDa
z3L7H+fkT8deHv/TYHXwXJC/nVU7aRk3o7rAa0OkFqEky7uRT1J1ORWJ3I22/Q0yetHgdPr7l/CX
g+VPr+DT9DammIGHgleAhZRek5BPiNpeZ4yAfsKU8PcHI63238+26zCLMy6Fu7g2Pw3OMsiJVC6r
fDENbkQtjuzdP0biRAhJHNgE1fm2LlZDFj/2XWBh7qZjADzibDXGrnOhe/XqdHT4mymbjm7A2DFo
O8jR3VSt+lRBqHPTgfSn/mwa/blMNtIqv0gmODdOXm2tNSgyyKc52wCIvarCbU/Zw5+B1njL7/f2
RLI4u+2x3JaTcT9NiC1KffZbB9TpjN+MAZqm/JLVUV4w+lMxIxBD58pYsfwyGNrLBUU82dk07T0Y
HT/SUGpoiC0i0vr4RItrXN0wOE2tXNXTK5aZ27g2fSU0DkGJr87lNWIe9Gcy5qj4jh7xToqf5z0S
nGhZAIe7KTA2bTI/4VbYme33tEdTI9RjaoS0kd0NxIKOzeECTEk+civ7KPXkYxlPAFRqTyt4D3Fx
Z1jtG6Jx1AKcGTUdcZvq1LCp+gqpvykUVD11iD7sKN7iurxuW7adI+9Lk/ZulMND1vVry2pXDefz
Mnl0NlaypltYSzj/5JS/ahzTbDhBOjPe6DY8wTSdtZjUeLV/HRXenDP3wKs7r1+w8YFgHIx0lnwi
tlMvF3wspSxQi5QHwFDny+mnufwB9h2mrPJAiANnssw/wKNvKFB9dCK81g3BEnPKFT+JaCMO1Rvx
P54peavKyNRjzSor/IG2IrJxFO2WMz5FI/cJfWbV7zIvVu6hjrSbquzHRQWSehhu7qhZMGDnJ9cZ
zq47k1RCQHmKg4LAJXd9l7KjI3IvfHUtTkER1Ksi/l4PEk1i9rocopjHM5FRDDSsaMvx4qmGwUUp
SclejRnrw3KmWPycSPM9iVQltgoBnKl8QG541ZL8dRD0Zwz5xDp+9IaIdM4QxYDORqvRzonTrEwV
2yVLdJpsYX+X5iVPbuBhmOjDs/sLKCGXV0OBRMx1oqNp41kJWF7MvCK/iLpNXcXUKOrkldY+eEt0
DXY4vDsxh9MNPqzGdqdtnZ7K91xba7eW6AL8LPaB6+rq8upFyvuT2nBe7rtJDdAgftUrByNL/Trm
XCOTSSaQWOC11ALQmdPgVZ+WoTwuN2d8Hyel1xCABZTaNT6bmHvs1qxJiw+GJwMoy2bBf2FZmB4B
lzdXpuS19RmG7T4jyyP9sIOm2tRqIBkfhu6FRnJzGY4YhD+S5cKd8Sh7YB+eDT28E10BVkdw6MtU
4sTZx2jLJzfjWil3TLd4K8YnA/iCpynMxWxfF4MS6XBlgOrVjV67gXUElVAuTjfdTtM9BnE6Asu0
NSy3+gjI7igZQhX8DCkzG33R9KQtHxT6YPUNWMMQ/z/2zms5ciRL00+ENsChLzeAkAyqYFLewJiC
gENr9fT7eWTvTHVVT7XN/V5UGJOVSUYAcPdz/vML91Ff8Vce3OESDFkCqlY3m1znZ/QtTLw6eyYk
91NrrEMj+w9bnsaFNTDyuKB9/vQ0PLZ0ncnPwJFFmuzEEY6+ccIdY3/9Cz5uv83EInPHF0/tmb3G
25od3jrdGj+F3xJxDoWAcXed12hYs93MS3+uV4iSYOmuZe3Wdr7RW6mFsCVVWDVMk1Ub9pN+sP1x
O7euCEtTkjOXs29rfix3Nu5Sno2bxDKLFydXq4vpOj+IoK6e0bJds9LnNimCFpvQDY2nv5V9FFZN
lIcR1t6kEmcaF4Ycu3ELOEMc23TCxLQM9GQ6mWZzdHt2UUa8HJMV9EcNb2u4kdo31pbcp462WzTN
g7EJ23fRFIeyLDCPtZ6SkZGUNtc+hIH0eY4Zk9hYuG/9nAuXo1ROYRDxcHKtIHu/6PnkhdcH8lq8
OEP6pY4DRgpfduwcaPJvdLa4HhAS1EP/2UT6U5qUwagbj4TM36Ds3+XICKFBen3w+xYt/Sus2P1c
xKfrw4/QuQq9kzlo3kaTPFBlWn4aBtk5Rl6BjS/ZbmngGtg81snMzLZaBmLsRx9Q3nlqSn85TrjH
GL5Z7jAH1jf5Ujsg4FG3I+LouRm4InEndx6GVb2vuWHbGN+dgXDEaCWu1/CzPux66GFO2ohQV0RK
kzijBpkZN5Bpmy20reeCi8sawV89Q+BqzZjBhFKkaqxDK4JOE+cm7JC1Uo4/oVhWMkWMmcezW8LG
gFi4lv5REqOJ3qyZw8JNAhYycxynusVtD7syZMo8fr8ar78TA/vWwpmJScwvR4ctUTRcpDEbFJkV
3Z431zvT5peNbOZNasIcRoVsZzDkrveuIkM6GNf+q7TwDRzu55nHpSctKTR9HHHwpQszwgM22GoS
GuHlQZJz213X+OQf3gkLOWrpIvgmAwuQkZoI15QffmrTJGGIHy5kYfiZ2Qd1vqabChCYiRL9RTKR
pVn0EBBVLRsNSRoMv2Ydcjcju6rkQ6VWdSl756WcWQJkTD+tiKyE2stt527V0a1huS2CeDLfsMHr
N9ctyB6YB6QExyR1xFoW+CnVP+rOfpld71dO+gWsV/0ZnoQermVKmu1a6ygH/DHIJ77iruBO6M3n
hvZgBzMMW1/uuUnUV5DFE5SPAbosnq59jIW9U5OxFfUDssSi3Vqci+G6ONVhjc8dEh5WOIXBwFom
Ini2z0Mpk035JGCQPZWNw4WqulssF34sxfRouN70PWVMmGTOKcbj6kO5Kbq7rtemb2llncfRJJLR
MCUaSvnmdaMOvT6dzppHJITMo71ZkRvYjHuMbCTWNtAKfAdSfi8gdVl5sjDiqH4QSNZw1KTZvtS2
ujReMKnbOAvEVDHnz5KjNMSyx53X5rgguMRlLN/rzYoLaL0yoJ5Lue9I3QGu1PTQkc0SLmIhbcnB
s9+81TvByAfRiPtx7cktHnulZe4Hd+91kbGLkfwGuXkupcOWaYsHe27L0Kiq+wz78r2teYc6qUN/
gQyU5Am618V7MSRuaz3+dQ0s6SAuhgfdGPnLUHaRG8c3VtHcNNagSMhqRtUvIzQOsP+06X9qExE9
ZToEs+h30pTAdXVxgwgdS1Y7u/g5T1Hx4k0x3G9VMrQzJ2qmdxriPgZ+RGdhTTai5qPMs90f/czx
ocM03PWQC4K8use19hzhlYn3D7lUBgYRHvXWOFtvFgYLG8ITKanijEIrpjFpzJ6lj/fMZvEtJSYk
YYyAI9fkF/qN7TNPswcsTTkCRjEwfZNeGaQuz+WyBXLueL58b+8uEr84RgFxm6FAZphNz2crtb5O
7gNE4sldmnNidGhJY0xO2nk3oOTce357n00MuG20fGHZk+wLF2SLHYVNHTu+d5KVtq5MqfKxpYzy
clSdMtv7ojy4HiaXrpu0ZB+kzO6zoOmI0vQZbmJqisGJFkVBywkT9gmZHU6t430Iwi5jKj9Di76T
mMDjxEUNUK3yF8gv7G0gc9tJvky8d1mD+f560kFZpsnES7B3iIiNZsg2iuW1j8EJ2M58LH/Ki2gs
sV+LBHk0k/bBN8OEU2E/a3EYzyK5JZQXenT8nDPW2S1j9z1vCKlcYhIWcIX8qPLe35r5W+OU2kZn
bpYZHUVRL2PFAd54vfMNgp7c0b3hcSbHWygjz76XVsFSoMpJZALzOppDXVAbrIOHbU6smJ2U6cZg
BiUBkwF0E4p3Q4z7EXcwm/ZhQ6b6SykyQs4WOgyNMtmWagpQ55/qwPyNLmEfGStnOeqftOLxYa1b
G3Qdoy1Oi+JROaooyFwYVMaq3VRaw/kuqLMcqJBKH6dPyj8bWRxGcpStWWLirwNpwuhe837hhKWb
IWWl3rXF9DD7Thforr8n1JN3anKDJg3mKQOb6zVZTe9bVVYP7EmvKLburqVun9JmwjFDuyXTF+FR
vGVxf8GduxK/+oXP3erNJy4zqlKuIvGiEmQtAWvIKfVxL3UGMVJ7x8KFGpSmaY7icrua9kH95ws+
dNamX1eV0pik5ZZQ03sNouPGL6Hv1lPlhUUz7MgL/mxLCg10YqFBhvNBC01GFOfE2yJhIgdQYgtE
SmAwWgM/n+rCG+jvikjbIrVi4cLy1wwM+DVuY6qarUFhLYO6Cgn5f9hduc9Rl35fK/3FTjG0j83s
U1hc/wmiVFHQp2kOHuUNd6xPYaHkdCT7q9NclT+443y3uvZT4Tl3TB2/aiU0S4kZJWqlitQSs9cX
m3MaDn0TVmndMRxtnmzVhkBs+VYzFmDWnqNT8bo1dLoKGliJKQD2xjEDpm0ky/dFhQrQX7o2o6aI
Xo92JfZoTU11ZTU1Cv1dUvXlo5uyz5U0X9BmkV12UeCvHKiqLXV6/0P0BLRJ7qll/H5C44FJeIsR
PmSS0KujGQI991q97YHp7gZmQTAadAujjlWfqd87k4lK36N9YYKsMzR0n2TuM6TkpDaK8WIW/gTb
3TjEJjkd03IjW4rjAeq7quxp0HaFlF8QIRH1D+Mlg4kdFHl8iosKKh3SArsbb1YhXq73YJAFiphy
PSj1Pgoe9lUybegtVH+sJ8ur5SyfmK6hG20xlvEidPSuiZjg2iWb+XqYXe1Otym1SAiblJLj0xhz
Hi71JkRXhURMYiPvFLeqmOI6UYirZrVO15uB2VPqI0yoED4JcXYa1gQM6MdGK8+uC7UDi0cBDLEY
K34X/Eu4kXTs/GgFKNrx+H2qni2nDRj85CTOO3dEJRIwmD8i4j1Ug/dRj7bc1MZ8NlaK3cWVn+T5
NJsppiSLXq/w2/XN4wdS4IrG8yoKgIqUQ8qQ4qt3ynCq+JdahmB29IcjdvKq3602a8cDn0nnjogp
Grf5hijax9lQ2gxzvjVTTkzNvidpJ+TKP6sNYyjrt1zHxILdxp0NaCdmy0PK5dEaGh0v784UGhTB
9HqDR2XVPF3R5CZmp2vtDw3Lhg1us+wU1oLjh3NHKDaD4fJXO7KmVVM/VpTsTO+oLiv/jEcQJ0Cf
BH0Er7CJvS0lhq8M/F54gvkXsSnxe9sb+hxcV+2q0LFGz3/WfW8zpaWN8MzmBudotdB23kzeIlJ8
7NiRcLAYkbOOP9tmvKitRN3VZB0OKDw+5zz5TI0fuDcFcedkASE4bDPa/WKKW+b9S7iiCWN059yN
HasnnueL7X7LhoQJ6W4tQVVaRyDXMY/RwJaxqmsyRo/zOr+pj+loClNmU0Qlc2d7gJmuxr1XwOXQ
YRZE1cpB8ixYHZAk2GksC/ptwcl1nQ2YPcyVqGf2HEUElkIWfWm07muu80vjV7t1mkPcttlTKdQ3
ZAQe56bSoGhlX6mxxJsWAXSqA3qN5dvipLBIcvoOBfhgcvW1WKAazsS7TjrtyKhnb1AkEhyB1k+9
SLT1hkQbWuH/pku4sktycHLnbkbYBC7CgImBBerf+cF18mV7BRaSb7m91JuI9LSgmXjwsORQMFKB
ToEH3Fh2Fcw+yvrkaxgMg8oMnD0D9SgIPL0iHqZffJbtcDdCEB/BTrD5oLfmqRRzse80Zy87wLn5
Cp+leFab2Sbxotupr/ng7Oo+F4eZeag+4txO3wEPt02Lm/cA53AwKPwKo1DETZyhWQ99ZHELkcbg
XgK0RhqIUzg/YSTTCzVo4+gDd/Ecklf2ajri4BFRDXlHLb/O/WZGI72harUjiS2pmZ8MMMaxomdb
UG8Gggdatfec92MTfzkxGzfjbQhLtEUO8/t2Gi75NO+XWpiQYlV9YFgo4MZ5U6uK2gaFvXZasYLK
cGgh1IDQ574v4H2r85GBy+aKkRYap64EdCvt86TRraYJu4ETU72VvhWMdQw4lXBDbFgHGzxq2EhB
7uClUeHUB9pTLUDVXoEMJnvsouhB/d6H/CafOqfx96juzISkoizXQoMGWTeJfCeUbgONSNtgjy8I
HMeNhcCR9LmPKywCOrYY4qx+lu1o3F17zxLpscRQJYQKx7Vxi2dYZOcpRQuxRIMW5H1B4KTtfrpG
QcVwF5vWnTUXX1eURtP40C18zKbGS87RPQ9zPx2vDo62EmjyethRKmbbpuGxtWmNfVtgSpJSni7u
TzfxOm4n1xFHcB6a1PtFKCI/ssANrE4w8FWAWF2DRrcm1w6ON7ATNTLCxIcqLdyd2koW1ffWPjOk
xChfrdn5GmYViwc3qAJFkGbyldYPxcIRkq4gSmv11q39fa3RekdVRhNFlu8GM0TghEXb0OTdXHvm
0uSpvp5tmUMZ3bvOr6bD0kiB1auCpoTNmizNzKViJDlz2DCsLjZON5AOimSioyARdsqZNRSf7SgB
DXaJ5g2317XcaYIetV7vr9Xc9YNSei1hbVvszTR5ILOFr266iVzPsbT9CEf4MTaaS+fV330GjLBV
bo1Ff49syu2aIQCCkg9X1l5oopgBcjB+YwJIwWqYFMeqjPNAPfVzdmmyjOLLy1mVTbnvyuVdI85g
g3rsbvUfJzc2uAFI/00lYOsxmj4NSAAMwMCoFQciGU8pH+1kzUfdq2kK2uUnaolXzcJGiPZ8j1aJ
zQ3tR9D4xRva+1NcF7scl57Z49Gyy3xXlHApmx91ruFabd8joD1qOkLw2IOlhgyVNKLu3FlxfSzx
SYOrlI6hveQ3Ewavt7M+Dk8LsarICDZaAU8ty8HrsFMj1RjfC6QuLvBdIHWt3gxLbQdDpbUv3bpb
ZwIiIpRZ1Wo2Z8Mk2ziqLFgseTjMggSrsbkbsxxpVI4gFOdOb+cMHjmc8WAHTZN3mJ9SNqTDfN9J
8rwI+tokY7LudI/JXB1F4yFOp2/tYDrHAm7jRLlNe/RJQrcVRt4zWdbYGSHf7WrtoydaDYw0Tglu
9fxtrWevBQ5C+2mwsX2NJrxm7PKhnLzYCDxbvzi4WO7w4O1PBUlIp0y92KvdHFPcf2O4vKfrS2Tw
1fBelaNx4lkgJuj6YlfuqU8Xyn/d1wA6StPdjUv9CHHGOV1fMK52TjYrB/FKdezimh+fl/e5dOIt
IrUt5EY+jIGouU3Ai52EncZo4h6EkN0uynwROpXe7bo8/3GlmA+F/l7WDBTyVBrbIoG4WU0GYiz1
IrPo3W8X4vfMxj4hlPrjy/V7KRT7bdJk32WF4RVpakeupnXqiwnvbvXVn/5oJhAioQCdZNWUN5Y1
zFvHr0FSyxT/+v96qSeo4oZf47/aREA4zSy7Y0pabBXVWxvJzAET1orV30wNWll2AVOes9h8KqbE
2+FQv5vNecYpX56LfhGn68uQZJjedWpdAfhv//t/YPucbvMMRAMneuN0fQHuxwpF/XHIMhweVvUl
vpEAFLqwWK2yefA1mJJVrV+6zNAvVZPGpG4DDZKdRbBM6Z4zIZ9Np23OVo+6fSKM76DlenziLl0q
ldk66/WT7rRn/vd85xhDgudYnh79HAsiT5YycMj/DDC6Nx9tQxOPMtFriF7ILn0SysPesLudRUXA
prP4HcNfr+eBUn8EaG8eJn7H9U/zZBtbEH5SV/zS2w8DbyeelvqymkV9WSw0uR6Weofr91zaMKwq
nQcLllyGy/CKhRwumDt3le/Is/J7Gc60ho4JBDSC7q9WRq6fus7dgAPF5vqlXSY/jRnRkON2KBXA
5k7Xr0Z1F/7wPR034jG23rxpTQJ0hUM4Cfcdu/Qe9WvW3ODNjMm8Yv/J+TSql+tX85g8AZyRGFRz
grudPp+Q73+lDNq3GWPD0/Vb1xc98//5x7rtU1wZamho8NyPgjmDAJMk9+ODN/iIyZh9ElWPhjy3
7pZHn0gVpk28eMvyg+NIESbhRC6C3LT2ydaQeLfVcsBXaCvUAnbV6uxhlu4HKz03RRfz+CGz1sp+
B+J+xhOe74hYUP/b+raf71wysdAtAYebrd8Gkq0mTBpVn7Zb8o5iTBpZ4p1s0clD2A4mqRtHSz4W
Mh1OY+Z4elCo3SZXG01FIppEnIOavSE8LyYEFJ0uGludnnKP2TqpzumWUaI4RGQYucTWRWZ3w991
KOhwbMnUj3J0G+utwrsfELLfZDmaUbnOFSi4plNElD+aht+97C0sBU+j1Q6nSr2ZmNjonJKQL3UP
9xm00ekWKAJFYSStk7vq1un61fUlstp//lHatYA86HFyDsfFrZd9XjZotxyLX4LJy++vrt+z42cU
eesR9Bgji2gGHk/kiploLRHtR16/FZqNYM/oPhaDyypdjuhlfKgT+YawBho7grykbpeDEffPON9z
5zGfXBZ9C18yB3iY4nMk0bQP5hw4fVRjM2cD0uHYaNHylDn8cVnr35FJ7VP3piPNOqnmD7+pX8gG
fs1mKkZjMQ8TdSmdr0hPi6CEJyX72U4n5nMSv9SVJBW9BMMgBAncw/rQBaTHcex+NhTlfZsPOJ6L
evtl1liPGzZrdvJs3H4JASRk7jDh/+E5LsrZDFa873ZvqV187xzvO40Jjg+I6bDf+D430editeT7
dpcyVpk0q808ZN7FWnJUH4Dsmz11GSJtmiFSFTJqvXShuB0grFMlu996jOsAWQIMCnaSDblNUTNE
DeEYpouFILtd63zI3HxvV35IuyZf3swxNw0S2wugRsMuXuM6rphpeN+ET+CK2383SwPc61FmzrzJ
Yyo4pL/4VRXtG3rn82qe1kYwjBPMe52i3cGEpZldeoFvv3xjF7rFu6pFBMh4ym3qvRiGB9HUBX4x
w3JA97RBemxtzREDDiyrxWklAJBZHOYGjzMa5S3VbHteHRBwRlFfqRjn3yiPpQ1hWek36mMkqhHI
02+j26J+YqaMauY6r8NoVQRpdUBm/mjo43FwaZ+uiF7qx18KCpqvDZUOwoI2N+gFrvljVgSpPb20
xGfhtoK3HnQLvUd9YJqBTaODKh5YICWJr3Pbh6whPcvJPnEVeTIpFsEO6Zm9og8k0jJvBBcgmRYI
CSrBACyE99OnaDxtc7Aa//T3fBtLUcz+hXiHzRq8TF3HL03gTv0nflG3rrE1dMBXZmUfyoVepTbw
DjOItZiZkbhEH1HpYSLT5BxnBfiEgpp8BmoDbhd+ktrbjqobgEIaeBfRGVwvpbLowQUpN6djjKEx
/INSwcLdHSowpsw2zeUQ0W/XNoyR5csxeQiGlJqQmEiCZerNBNqDa7yx65p3xxOfSAs0QioUdJDD
isegKa7SsBi0swON5e8vivGvXoqQrtRFgUNquBb6V3G9aH8gXbkxwnl0L/mhLYyXATpRm9Gyqrck
Z+/WcG/W6YB3SzjPaAH+/neLf/O7DR1SoIX8BKeyP/s4dqQPFED9+aFWE28EAyCQJEklLzYwgybs
u0osFwe2yDIbL5gco4GeMKSXX4xFL5GPnVxr6Xjs64yU+9s294+zBeTz9+/S+QspjKAC3bV9z9Mx
/mVo+K+0tLJFPoE5PY+Nx7tMehpEr+umDdswzeSi4DViLANc1Xx82+BVQRlrpuxLkTmk5C4WKMRg
ZHgouxHDDuLTVL2chwv21q1IAG2LzxyokGdiZwmKsjhNPvAPoLh9uFIQY1317QoO7Mm3at5SJYtB
x/xPngZtwheDYAfdfgK7n0ZeZHm9Tzlw43W+IQGFX2YmIuhGRnFzm9/OqYWA0yagyx4vS5H8kuV0
/05QwkU1bOA8n047XfK2GwNrfhUKZJRI0QlwUSQPDDbGfWsuuJ0kv+nq+EH+e7tBw/wLOZaLjcEo
MZGuqzt/IazWs6w0D+gDv5zMDnzd2sJRpftVfJNW7WRWp1hRRX0Eo0GgUi5FmOKydGeM1s5RCurI
A1H2VDiNRsTSDR6P06EbtX2uTu5lAs8hEtItTkkMfkKQ6MWKGADXRnVeO7/Y4fn6VawaOUqwUnZO
s+yuYDNCRsoaAsSK5DMmVxfbDfBqya1TA8VSApKlyquwpUfR4ahszIKqSwCImqk4EMGDRhHxTAvc
5nCEbtP+YUoYTGXGJPFPwANgpSNmpv1ZCOwK5IrZzsLO00buB7kdVIXq/yc5L9d566D9ytOp3oE5
aEZfb9Oy/4HAR8H1RSGoFMxtjvdGopefgwBuLEx976FfsTS9IPJm1PFIJyMFAVe8m0r9mUIPvArE
xwKay0R71gC54DDwqW2/v1yx9lqr7iyX5Nla+1UJHh9i64ywiux3Y6TciyzMzdOMBkuHV0aCEkSW
CtV/R55MIZxNkzb1jmAepCFpfSRG0UyX0wRtCuWs/WLzP5kQnEg0+25NyM2cEqf54das3WOtSAKO
5JxofedgttpHXLDO1VttjnGV/EIadhlQ690vTu5tjAGnN6IpX8zIhqyBYCSbenR7Vff891uD8W9O
FMPGZlNHCWD7ttIA/JGxGg9wTCytyw6m+sjqNHD5HjWc/1Prb0o3pWnF5w9GDoZMlRreqYFZpZh0
lqJRNX3+H/i7f2V8+6bPIWGzjnCnxH/rX99SvziTU0tDHnI7fq+L9IHy+aig73xa4CIux0gxzqpp
fFHUq8LLPyO9eTU9+z9cm3+zuZs+fGuBRMKCEvln6vmA117klJU89Mlcw7xhVSFmS7GzgNmCEM8X
P1patZGAKKdl/hJDOe8UvuEo/hh8ioB0jDIkL/2bPshvwkqWLUgYMaD1/B+YuP5faPLkpLDnwJD3
DYNo0T/xcCmwLcbgU3LA2TwKEbPvYFaEOhEEgRcJNcymrV9zx91eo4eUkYCIppOr41In+IcA1Ocl
k9N2kF6xhT/hBkKhURIBsmdaMgRnNTd6BzGvGvyXTcdIcqtPBc1jWWlYnfrdccrmZ1ytcLxaYcWK
oo2BOKzQ12z/BV9OKfSLaNG15u32ionHmuT0adeDICocpA/d5QSwlr/Wdo/FYlMOyIxksmNZoIxK
42enEDtEgHdOsqy3PoZbcmFugeAUS5faOaUty8YklQB1rbHioqm9tjVJcxL6Lk+w/rbkkHU186Aw
xytVtART88heTBjg6pwRiUiuHnfwbYhbSOBGxWax4HCgHX3dfsDb7cuu9GHvYDSe5u2h6jwAbcTy
u8ZpET+vzbnx6/qSKwMPJ2O3KpZ+PrRS/iIjr/pdffx/adR/kEZhMkzh+z8ro/4P5Mmy++z+KIr6
/W/+n2Wx/w/Hsi2iMXzLR/jkcob/07LYt/6BTb7vOMLCytGDXPNfoijTQS+F8SxLDAdaH93Uf1sW
m//QDYO/7fFtyiz2rP+FZTFiP1XI/6HQNwx+nE6kn2sYtm3Zf/btB84SVi0G62jnnhdwEvvMNrsb
HM9ecsuVx0HIeIvn2w9z3bld4CBYYV7avrszXuUDg4tD7CxPHuGDnZ8nobN6gHUVZ7mhxc++Yd5W
xSSP5grgJ0zpnBI8wLz4luqZWbbAOCCNsIgaB8zdlnTe+1q6TTBKr+PMwyOAZ97GvCcEv5h3xJAh
C8fraCeEmZFSDUEgM74rRWmqd2edwWWQFDoOLi4ctsJAc9VU7hdMa+epk1MwCQutJ3abuR3hSANf
lLgxFZ614IEz6/a+wF6W2wIEoJOl5C7Jg1X64qi85rPi49jWyXNdr86N13gLeUsTg5vVuoP4tT6k
MkXO3q162DHrmXoIaKRa68Q9cjUy/1DlJ7ww06PESO1htbVATj7heSKd7+3qHl9pTC5pD7e+zlhH
WA7FBXYIuMlUv0obsY9r5nuYZ2/+QntVTCWK/fVmWVebOJtSD3QMRzbUdfjCVcOp9iMBob677SDl
OIKkbzeFRl+Ip0JzTHS2yasPsLfFT93aQXcnJd7sW2akXyQb3Pdt9ADggZBcz/S9NSagESNhQ21R
HLJBWjcOKLPd6P49Qo0O7TFd2SBqHEaNV8Y2ctuXeourW7SL4NS2jtPsInvcFQ2x9pY/Ek8z2be2
4cEnjfep753Gymx2dYJgG4MWCBrtzPg68/CUgQ8YekATQWz732q7pJ9s23YvmVfFTg02P5UflZ5d
qq7FqbP+aD30rQ3+uneRRt3f9TrcQ7+VhNcxdYubk5+CWDoO/tyY13402gEIJ37uUkx811DE5Q/Y
cYBL8wXmZOkt6YGULFIg7Pkj8ZRjNwmqUwEXBBuS+2mIj4tTG4fe8d701gZKb3GE6n3jp9bIZ5+w
Wr/+1uYePkw5qmnayk9rJvHbQ06O394cNHb16Y5Mo+IpKxlBaOioNM09EK54i09YxjYfRTd6GmZ1
hGwB5CRwMUnezI31rtfy1yraIhR4YG3MGmiagQqGz0We18QmUvCnC3a6UxF/jiK2j1n0oKWk/PjF
8paaAiMJZ7+IPpwakCpcLvyLW4zA67/sNQHZnu0fo8ytfVbGh7TsfkYJoBCJOAkXVDx2k/eUkxCw
falSj0qVdw18BK8XvnMwAyG3mRlMMP86X4aa26CKz9Kb0Zr6wEwruFbJD2hUOCJbHvtHDQVQmB8W
kytiiidMq6GXGbUytswo622VbNIz+igvFV39HuNQB/KYfElIniodwinwBDokIn+BXvde5YwF2p6A
CzgdNRnsKgV+uuUzodW5RUJySVlxveedbQwfotZVw0Aii0qfCf48DhiAYbb7u1DQjmPuPlqav7Xi
KcCwKD3MFs7Vc2cAILcSy87ihxjJscSW9KFxe2+LCw7+XmRUgm/c0uJiC1kiRy+aaxQK7MipnL40
E/G7ljfv9kA0/GpsTa1NTx6YYJcnhJi07TF6b5wZd+M5cU44WgRmL4eDnGn7jd7+igY4kiKfo5v4
AgEJBUPUaE+WOLnC/ZljHrYrmOVuqalYOj0+Y7GVbPW4yWgTSYiL8pMo2347+/GbmhydOAN4zJFf
baoR9wC5uu9TuVzm2cQKhebpWMclTVtk3qaA2nwaSJcmD6g5EgMt4JUstS9JdK6ig5tUCvFRmeuj
kbKXSaThcv6YFi0LdRvWieZ+t+Rta7c/M3vCMStj9OvWZVh1ebFrE2HsuWszrrG7YkjvzazJd0tG
3qcTdy01bqodEJpC29N9NRo6YQiz4KMa47OiAlB7ooMddh/mjk25yX9WMxl9MdP6KvYehMQtf811
WMCZ8LA+cEd4RiNp2L53M5DwLfpKC7tMwzIkEoFuh2AEtzj/rqEpJV7dGEfEtQHij9qdyWcHOdPm
yahmcri728Rj7rHqcHW9vMXFk4DMfb/Aw/eRQRg1JBIjAZakeo53fVO84O+sc5jN0A06uTWjyQzw
HQP4WFMRVpgdLLi07UQhtE90L+Iw01uGjPP1rd+X9+Ncv2Nq4+GV299BZ2m2gJBvzLj04zy8aX3Z
IYDDVa9SDjE6BiB1kuADbGQM1bP7No6tGzYDNuUSPFKCCttR2wadw44HUwKnNTLkWkrlFj+A3LRf
UA29NI7mbpux1ULAZ4X0ggymEcRcKMkOHhh34AvmfsqzGCNaBmuKi1jL6RnKJtZk+BGSKBcytEOX
k21HcyI9MB0OOCNbu760IXGOB8zMZvrD5r4cVywO/BO2YE3IOAiqG0zDwZGnyDMPmJKZMOjkYZIT
cynDfxmd5Fn6OLfbKA0cf69bJknc9XhuU8lbHWLu7IozLN1NCzzARCjiVB3tiN8qbK5OPm6n5qXx
OF6cyMe4ZOUv1kQXBEC5BkwdUjKXp6wU96hQWMBsJDiwSO0gRyskj6m9dZR+IIuWx6WAqt6g0Wmx
M1+lAdOVHKy58oHt9CVgLI9ADRa5UQ/JbZQ6Z7kU/bnD5q/Xq0PNrCScZIO/cFik4qYEdsG1xfry
TWZ0ihmUJN1z0rQnhbLr+Yx57uSDvYIdhwNzBrGO+S3pOmXM4rNn8zZazQPZvA7JUfgMVlxQOfi4
2UW//P61SPG4aaE/B3BkD0lvQi/Oi6PBVG4LgvJg3w8LD15mNB+QaZUYjgN60pYNxh8THs+IfXrc
XrMhQ/HHA8cwr2VvITGAhRjm+vA2ahUkTpA2Z8idcH1z9f5jqazirEcehBG9u8mVd+Q0WzGUYP/D
UPhHg6iUlZt9SzUNG051ag9xhOsZqPUp5QK6kTVu3biLSLzo3pjU6ntSfG9dYyYOM/7WZGOy04tf
oiEuIV3sfTV2x2jKP7GEUtofTlL8bHT2IzarTnbpwdXXI7mXj1CF5oBZIF6G1vK6SAL73A5ab7k2
+UaHbILOkjEzKwy8uReYmoNaRoMR4fLjZaFIIID6zXxcJ1sCX8HQtaro6DFHDaoVhuzqs3dRBQ4Q
k48zEGeQLWpugg3KZizM0B/lcK67VYa9bRCDkWQixAvogK26DzxVQ3E2E9zQkynIqnZH3OMd59IM
RGouYew6PU8kD2heRq+C9nAdvo0zJj9RN+m3RBOSjAC/oKR/RsHxhmKg3paOvfG8Dr2NqrkyDeXO
5HGp046nNjp1wFDocnA+JJkB3u65Nl1oTgTmIcjENxUz/xkiIj4yhgW6Z6PHQJYHraLealFy708j
A+l+4S01+mVFNAzZ65JIE0+V1fA2KTTehpvQdv1xMMzXbsBo00jrepeW/5e981hyXGmT7LvMHm0B
DSxmQy1T6w2sKqsKWgYiIJ6+D3j/vre7zcbGet8bGpmZlUUmCSDic/fjoP+FDVbXpNzA0C1FgirU
h6Kn6pKJysbjzURP90LqpePi6DloevNHwdplD7yl31hjp6/+7H8BUP2pKKbcdFX8k5nh1lqkIjML
qv2YM0rJipHReAwKiS0H4qr+Y8KXBVIqAdzYnJSngUZL+iCXZZvDcpOlJhHPT10P9t3wZ7CbH1Pi
7dravjLBg7JX0BqKP+GjDaqDyokVOFl/amiL5uQW7FgiBqe2hrpF09ktnjgwvbPMASeOUjR3JvOT
34IRK0oQjLZfn1w5vuS6YaDQoBi5vVNtuzGw2XWgzHVCo9H6+RNhUo9QVfY8+xpQTN9TEt2zBC+t
7EcqBH0ly3ITNE7uY8IpAOiNTI3X1dH/Ffjx1hXKXGmj4jihBBhCE0RPfa7LXzNwnJWrGyBTQXBm
5ypepuHoErmgt6nbpbX8Zq30xUqvWoxEdY21nOHbxs2Fv+0mBVt2hBJHoyw+rThaAn3tOjEweFke
FChPg8LRq6gEXi/Ytmz8dKIIQxwzU3lXFdVLiUr0PXtDvVvUKOVX9rbKSm8t8f30AU47gHQrG7iU
9ncBMEyilMnC5O7vHfDP7qwDTnF9uspr45xzAB4727qnyRkGWta/03UN/ExnXyVqhZ8ZzdWeUVnL
1mO67VZ0farhnHFhfFRTdjUSXMOj3/PxCIZPki8pMv586Br7T2EXz7rlVOqZVyre2SLSHYZ0SF4w
F/ex3AmwAHSbyUvlNWxjOjvYDhaB76lDgo6OBrGyfdDab7HfNKtWkSf3CmICXENndmErX589617H
rCViYZ3savTWcSdSXAMz1kvj2673omcpW5GP2Mq8bLY1H+SdE0WbzpD7PDV+ZgOEKmYBTM3oLMU5
yZqEzY65VZQh7yyMKs6W7oFNPyWngIrflWxbzFzgd1eWmZirhIUYwS/kaIkLp63w6jplAOLMLv4g
Kt4l0t9RPhfu67wZmc2Hn6ljvZsi6p9D33gSFd2pWUMbDG5Lhm0+FCZc19Gwi9myVxN7k/bJadjN
h7OeOfFH3iYGR2SJ5oeZL+i/NA93nmSVlTH1pMcEF0qdv+A0vIRpyLBMOS+kzOA/dNNuoQYp8ZJl
BPhHqvFaBeacaP2ZSSn+Riata7gib9OEq2WCAExzkvvTkO5rAwSbBMlHCKSKnhCUvmUZZZtUqpvV
FoBUSulFPe3a3NtofFp5HoP9lQwvExdvDmrFWtef/SKA1KnQO2v4GgjInGtOBSkdTPsssZ6DcVwX
gup5hzpcYaXbFI4OS4QHIQMfPC0FqCrfjIwpt2EsE+pVvqs4eQfA4V6Y81xng+Jarpej+Sc0ui90
mlMA+NHp5nZPzRqAMtBgVmkTVjbVBeQH5G+XYziBU2zyHFfgB+lqiLmigME5xvKhyr8GWJ4Xa2D8
PA/ZnS+GX6r6Yw2w/OoBJVcotY7cnFznMLjbkTK50XMqujsGvZl7f1d5I44ySkZXsr6jLSV6xKG9
SvyxO+WWTczApJdUBVeRYgJzMmNbGhZHaBA8FdFSbi9TqmzYVQatYHs6qeEwKcpHiv7SU6DLOZUZ
lcRgSxvlizW0/jGw53c8p7WRR+uSRBluMfOal7116FnxeBn5Mz0YXEfjABkrAKO7rEviiH0TtOcr
VgughsFkcj6FBKHD187mSPP6N68N5h3KwfcAk54icD7LTnsZliZVBeIMLsu4da34Wjbli4a8MKQh
UwuNPTcus+cRlxrVMYxlIGLEz8VcndiLTde+ZTTUQz7g4ySsp2pOP3JLyCczAcCYVcOP2d0PEt3H
t+0PD0fKleDGczonL6SOYA5LTmCpQ4ZRxzD/Fe/1X3dvj7MSqkOAYzPts0NLXQ/eJy47y43pBbQP
hM7+9givSX1qzQpOmxM9WIIKq9IXxyip6P0uZmMXKUEjDg3nq1IdZemYx8gseQlTkOJoXe4ORbCn
uYFVl5kuqTt1uG0mg84Jd0U82iDApX5MFstyO/ypbIkeZnrdNmb4TRT0TUnqQZpALy2ALB20hpPP
Gfl7MB68xFU/B5jlbRF6+KPdihrK0FsLhcUTRv+4stMo4JmNnJjagr9n3H17/nj0jJmBhYsVJVjK
gjhBbM0yYNds5ffL4QrkjWC08Sz8hPiYGB7syL+Su2ANOeVqk+JqFUsrgTKxEEbiYMt+eooM6gc7
KrFE0T8ZLrg50VRM7L2rE5SnfCi+vAGqVGwMmxpvYJfHd5Z/7lLndaDDiQYEkB91grrd8NFukD2S
EFewEF+pyam9VIvEWGDDmQLrqaBye9P7zSeXh7Mp+lObZRTIZfO8D1z3EtFmsAJl5ey7xgzRsYO7
vPc+w8b6aMLyqW0ayTRIfyuKKFZDfU7rUqwdLIZ7kOrTivZETGgFp5W5weTPUm+xlj2osMOxTB+J
X/sm81nc8pVJqUwr7/xJ2Ae8ps+zsWVJ9qhdA95l3xuMWfVHSZjaJ1GIzFzmp2FQxyKFTNHau67C
1ue7CapOO0f7uMgpXbXvqOK7QI1td652mtMQ0jUyqkRh8Fjov3/f2FXVnOzlR25fo7dRUmw74omc
o/o0jGCwrcD4bsrCOtFnfQ/nPt7fHpFsfCWM+zPVTE0oxCUdWlSwFpeDheRvfXLwA3OSketgce3V
NBSd+hMsRVCypLCMJbBPnujDLiDfDTN+QQjVfFMX87SRDhDK2zM3Rqot0pm937y0K9yeaq8nAhs+
VtR9GmN31SQqnfmxy1jyB27QnG43ZR6Tyv/n8dIoJDIvOd6e4u1mqoip/PWUUcQdxunHmp1Rb2fh
ro03nQUaMAtzGib06Pm7LuqusbTQzdNlmMNusz32wfvtYLR9JlqW7g7O8tpvvx2v4X/89uX/tvOU
AWkclIq8cHwGTF3ub6/Y9RWVP7e/w+1xlYTdzremJ6IWP3HAn1XC+GSQvLuu6vZRgobHtXYcTuPs
sJxiPyZWw2JMVnE8nIgHHoc0B94ON4iAKs/0dha5Paw7yMQUMsS4Anijbk+9W5KoXK24xCh5Ci21
Vp52KFF3+kMV1RgXOP0mamDZaKnHXkYOzJ7MYD4KPps+MCTRE5m5agfi4AmlooJ+4VCUWxO1ZFTH
eS0Mm0OSzYylqKGYytHY2x6VIqA6xVkg0p/NDoK9HpNhG3b5cBIxlv++871NOU8UfSUuJOPb/zPH
ePnIq5icOHK4yYYvTy4E3tqQ1sEzHE+sGS5OINNYYdzOv3li9aewknfI0Mtb2DDyp4WAcVhC5W3G
ze3e7eb2iQM38GcWY0lXesLHzKJTLwoWh9btUPn7xvImTpiNj1dfAmBWDWwSWl052Yf841UQS8DG
i1sTGDRpEFkBFlE2Cz06X/L62Extwg7D/V3GCv904RJtVeFOTEqfbje239VbF5wvebRCn+ymDfjM
29Cqif0xN4okZIeCsw1E51SyVGdzVa8VUfx8pH5w5MJGwJpdz+1gvN00y+f5di8hL37o4x5duQIH
64ZUk8SAJP66mZePxrfCPPQvJHrcAENX3itA5P54ex+shT3+1zvCNCegVdDQLltBL/3ZDuF0Yas3
k13o8UrGGdXfYn4dLdffgMK/J9FEWH+5adGClWFNOymTNwEV7ToG07++Z3bGHlp0cPTH2r0UEQ5D
DLLboGHDVDKRuHgBky6M+fvbD1TUEJwtzG2375nlcJFe9GdwyOzbrbF3ugFOfq7B4A8xgea47PTe
5kBbdU1V3mnHPugilAfJNNTUHZ1XRuQmQImZQbgjQvaQL68KYgbTq2dmC0xwOxZJ1vKkRYfG1Riz
XpcsNK7JyLbU0Dw0nPknERAuj7a69L5z1rI65HN5VSHUbE791TWa/tTKTC4eLIERjBFQ62TKjxhZ
D0HsiV3WL0ZLsDw4JaRlUlTeWlfdKX9jBQgKTl5ckrydD6o18rWli13PFmvlB8ZnG/vspjKmnHV5
DqKKSA1MGFo0RvdRLGZ2cyy/molpjyuKD0WF0NZt+DCYQ/CNieihzGumDlLTFERN+lpc0qCZt4mX
XvCfNGe1MJssHIQb4EIEe9sEfATpVkimll2e/7kBVuWt7GA2N1V0sbRP2CUIHxncQjnSU1ucS3Na
12ruWYPEVNqRV6IfoCbqYlmngJgQSyHuOfSVGybRVCGK8mzPAa2dy40fMOQMcTTSmvV7JKW6SVzI
DWEN6GtaMgYOwYLbvXZ5eLv3zzfoRLVOY4RvKkcxhajEj4iEBiurcakU+vsX3H7L7YcdM32TzNfJ
ehIh0Q79I1adYde/3Q190zgQY9wUhjucOkH0mx/456YbiKDcHladx2iSbpu1qW2WaARW4IgIeFvL
lYQ5+Qnsa3AahZXvhlIcOrgGBStCOvnANLUkaXXX/2S44vAL8PqVw546luTcTBwxIQBlLgW8L5we
Y9s4CS6cx4az6jBx2iwNB1RSMVBZF+fD2ZxoFclIbsqSxSSpm+Pinln3REB2RKsWC5f5DTeFw1u+
p33xm+nKuvb6D7tuObyCfqdq+ZLm7HHBhL8PeRCB2aD6hKOKcSsMtij5VTQOrnv8gGsbkgI1MVtL
lt5thnkilPFlDtdsGphjMEnTHmlGwyq+R9G2W5s/Gca/79BH88aEHo72SxZ+ABCLN6nrANd2plcu
2dbKX+zD08Ckq+6e/QDhK4Dau+p69tmlj9fN2bdJ+pKIYiZPEdC4qQIqNcv3QmZY9WnCgIDLRdY+
YeimulVC/O1dxm1V9hDI5ERF6aKwJS+6/EpLDZlX3NsTFZGBKO9rCyhJU0avMFk42OutcKg3yqvm
aFYj06GWxQIRDDPzcXr7VXMXMNY2O2zaRKZOwPn78zKWXVb9MJ/++EaD+OUfvDZ7sCeHng2fSykG
bFze3QDM/74wxhM6/sNYj/shSz7aCY0tLF56hFM+WBwxND4M1Uvnw1yOUpDic80ngDPlnoQ7Qch4
bNd2lN3P/DLNdLEasWPXkFDIfDAxxrrZbYV0zj4nxZiYqOXSeN9Md2VuIey/yD7tNtq2HmZOgBzB
NCqzwV1bOMhWYhbXNoo+e8o7s7Td1m15HIORv0/6o0EJ8MtkV1ftHQa4a2I8GBQMROgkXlg8ttGm
VwUF9VFFZCckS+4fadb8pf3qro0yJAVNfj3kjVNb1diaK9pjFAT5Opf2NiTjhw/SPtP3tjYIHENP
XA9qwzRiowK9x4cH6cBYOSE5J8e6MAikET0QdOfpvRpYftpiiwpxYXzuWONdQRBfH1LJu+p232Mz
X4OKAskhPksrfus889n0ADm4vzr7DhImgzCLDSmIPjY3+bEdw+wMg2jcuB408Fnb5pmj3Tzf7t1u
lB1b5wkbJM80+2pmk5iXz5Ith8a/w4TwbrlRvaK/tmLSnyQo68mqXE4BaA60Tw8KD6XMHlV7CANW
b+MUdidRcdh7XUgi4vZYSn/epJTMrYbFTpmPalwDs16pwWnZw3HmHYBafiasPf7KFrGd29jLPpNZ
BW9mz7T01C03VjIwlmqmjKNTdltaLO4UraypbbUnFdcdYWP2salXBQwUWBbebnzff5TlDMG0Z3S8
SpfF3BTYDdDG8ac3i2xdlGxiSP7UJ60bEOr+tIegtNgJ6lXhYMzCaso3x/tMlsWJiWtzMpeb8bZC
o64BM+liTy3bDOsJvSdZxrFSJRbJfcfkclhxDN9SS4ZHwMtFoIMm5q51NYMVK/NwrROXqEQ4p+lq
GEWFousNYB+4KdnynMSXvay3+5m2YICSCPHLJe/2Q12JYJB41Tqxsu4kE789sVmT8MCWu2PWREey
RmZOeyqRnXdrANSBULu0csB/50X9tXpEDHKAUbEv8m11HmMWe5YqGcUvK1RbUlarnZr9zD+PK9M9
iiHu92E/oPb+899nyxNB2EPp5twi+ECUuROQZ6DuhEhdd7p97XbvdmNY9aXm0Gd9RJCLpYoPmCLZ
RsX8aTuyZ+davbnaTM9cC0xGcEsEuPIR6Wo7WlVKfQhJPsjWi1jI8tdbcku38FLs2zCIKIncSM/k
arTcxDMHbGyM+4rZ8Ol24yY+cAzaEfvbK5RzXW0KljxMAjIi2THVgoaZpbu0sV8Lg9PidiyIhZh+
DTa4E5ynlYa/uay12Xux3VjCmlJyRuUuXyyW7BbQyuebBe1/zXr/H7OeTUwFo9z/26338nv8r1a9
f/2Lf3n1woVSDowcK71rQSL/T149U3j/BsPb8nHlWX+57v4DYI5XzwmZmgUmNCDMdAs0WVLOkvzf
/2O5/xbYmOqIhIjAJzzyPwKYu87iPfyvXj2LUz8BFMvhCdmOtSBy/1P+RNB2gLRQC0JpncZbqp9b
LclsxpSE1r539UI++FbUPJXxkhCbp0ul6HOf3a2e+BGraC52NNe41IOdG3RPtkv+XeLsIHUJ1mDe
JUK/hI6JIz9MHhs3eB5689LVLgokTrOIljIkUOc1N9DjcmHB7rS7H5VQwEapt53azZiijZs+wzni
tBlhH9VEB/B4O1/J97nKXbzc1SVvkMai1n1sbXnnImKBthuiNZ22BIJb+4G5jNxWct4PAZHssT9b
qgdgRWt6Z3xnIY3MXm751Dj5XJwsFiMYbAY2BdQal9vZP3bEXCjSNZttkM97Zaq3UuBJRs/mhVV7
gwYyGUIMHHwH6xoXrnlhXA7paO0F1ZiNKndBJL9aulVU51yU79er0UqOns/fg2Wir6lAPdWaUq20
aMszVTA8ASvmCg8L4EovmTj7WfDXI0541vX2ddZUNmZCcQ18x7ybcVLD5YG9VhNg5lU4WBhdmDPS
sD2s+OxLLC807iu3plTXnuOHmv1ixQT+Mk/0n3dFD9IEH95DPLvzlvHNAnHgoaqj9gFLI0JSuLOt
Kdmmbuq8+FBZTrXPHtMtdXLVdfQeR+BbRBg3OxWjtvhGEN3fbrpgMu7BVj9r+2cZjv4hmn127EHh
zXcl1UTnqrT2DaBCayW6FomXdzmjR9bBQMrkfAZpu7HZgcZ0wqK0NJVPN49pctI08uAyVL5/6eBh
JHA0z64efRwsnDMLfs8mLXTyMHbgDtKB0M1EFmgZCisUTmvcU4TyEHrCuHr5pJ7llCb7KU7lRvlu
/1x1rkM6706Hx8Qxu1dh1NyIrxgp7/n2wGJ75Ay1fmAuyX4y815BrTNyN9IPQWHi2RboTUAlso+5
Ec1mEq63zaT9MdZyeons/k1HtUY+Ay3OiMt51F7EHq6tGENFYjG+CXWe+Ez7Rmz8xirDB3hs7ljC
snXAB7gVIq6Y+Sj3hSjAXehl/Z0ncK9UnfVMofX0K2A5Gg8NBUaUaGCh9ZJPatRpMw33XU7BIt0c
HizgPPsyI1SUwayD5ylzEa2YZ+/kgG80wDZzLLI+PtBImzzOEc7zNA/cr2COj43OYc5Z8DWM8Z4G
k+FV+jWgqGQ0doG05Uc+19siQmF0o5EIwtDZwOPcCPbgEL/leeDsmrJ2tvDm4rcyR7vUbix2t++G
QBFM5eTrzPGDhW01vfvSfJ9yo36Qjo1FhQw+/hOXQZmU+lf5wzCb6CmfKalCMsYBosM7OUKqjPFN
E1tOA2h9Vrp26Dd/STw2QBAft4U0jWWur18C+hxPWHdeQ8u5Ok0R/yiNFERv7MyUe4npmuCLX1sl
0BHEnfzcYloAZkCEsSjC8bkmCfMMouqgqM1mjFnh+Vq+TvZ43vb0Pm5vP+HLLjx0msyKBlal/XJ6
zDv6FJlCDtcqBan795d4L+HxifSMiCdQG6vmXTR2uZ+D2tjeHk4Tezn4HTwrSie7QRfv+LHgXOTy
0Z1V/jqhUHj58LUoT9ehTaoXWRV3aSXj+9ujMQZzZSWUn+QcE+M0Bi+cgSjRKqf4gsNYvJci3gSd
675M46AeOhIRLn25BMiKp9q0ise+rvYVBVaIApO7XQr7rk43FlcDQa+2wc3iYWMCwGQtPUfWC6jl
gVFhgLzmR+5z43gdvIeo/Y28q9pMX7Bk4MIwQHrMRV5dq1Z297x/tE1qDcNxiqoDdKi3mOzPs1GZ
5VlxucTGl0JxhyBzaDz7PhY6/UWDx30Au/h73ClM5oUPWg9siXtiKIX1dnm4qXXibDrVWseODoSP
gk9VkZj5u4Mxhu0gRhqMmMHHEDJxF3y8kM2ZOPheXH+oLZf87kPMQ3Qu0rZdm03/RxscT4SW7puh
1G+eYdO3kJolRXORuwuXYRQA1+iRJS3BFmnXaxJB/ibQrfPQTdCEteAQbm8jrLCEPs8g6+BRif7m
17wppd8z8EyrOwxy4f0wU/iaxH5M2aOZvYLkZhJRTB8WhTo7UEbpcylq9RhAFE4dkTy3EK5WbuQ1
B5cF9sXK+kveBvrByRuDwzxT751r7DIAHCfPUOnruEyuHb+Sx6YF+W91LR55wSu6fRd3jZ8brAjK
+RjHgjyf53fzA0vnRzOe1fmvry0PK53R7FeKt6iZ+yuztf56uzdUPJ+BwjKcHLk+j1REnm/3cvxn
63xuTKI74LNJ/mEarTg9iU7i307hu6aWhSmZbjxm7mX7UJjDwc/lH8Ji5j7UqlkXDvg1xrtcBr3i
lFbRreS4WM38Efj8BAc7LqGxJkQ+w/bTZsV+zNP4kGAuOxIQh9accWEfSAhbjBUuiyUWaTO7s05N
3j2URl8+Gpxll5YESp+93+bMgsjhorAvxTwBQJDtmd7ZBdAnngfIbsxDIhPwIt4DxjtUwObNEW70
Zwx52Yw1PaQ6Hw7u0P3kJMxuojXC+3hyJB1s6r318+yqnfEHE322T42C1MT1QeWev26m51QX3W6Z
kK3svue/7WjCcpz+ZPvf/pS9zFnLGZXtjYHXQnbjo+nSGia79k+Uoi+oTtA8KXrs7eaDAQZuhb7z
yx6nY9GNKIW+me56REqmSll7CDLfWbsO9rhFms5A5XQCXJjvje1uSMEBJ0m2acLmm1ZNDBBR9Wb0
zI85akiGs+ePQVun4ZvdWt9maVx7X9wZQNLXyvkMmmTPTOsRdiQKQzH89vGPUKZNj1Saeq9QEt8Q
APfMuz0wWTnMlOl33kjsSQUEh358d6PmW9c0ZYZzfGap4duDuRGT2PRjtxqS5DGeyYq6OwEDbBvp
6KsODfq8fymywX7eY9wgdbXH86DXosM1DJ9lGqYEHcaVa53G3xa8TCAY7iPiSt8W32nWfcyMrOZC
76upU6z5wF2axQn+GqgX13yve/EcYaMiehbucBc5vvgzUF08TG8ROdHGyommuIfIWqpd+/toNk7d
5G/4NG1n1n+zfhhlsA66cuLDajwBDv2RD/JRxLSSIS9nhneY/PqQcyaGFDq+BBYeuNpAtM0VJJ1E
yQS/Hn5t7JS6eIIh/WKlc7mZAzPZ2Bk+WCw1MLS8bw8zCdM2DskuO7aWi+ybifU4kDTwbO/SknSL
nfa19nugLlzrKZBt2vs2diAiJPLC+infc1bz4dKuRnO8s6oh3BTOsPQyAJamSjMUUbtPQv9ehg2p
DIL6fhUBU+besuxOBSeYMv5wFQOxItSfPsTheq6+q16AODWmF8HxuOkpquTPaB9Ka76AuVuYARyI
ZDLXbMR8fPfTA6g5OjGyHHAC/DIQ3YSmE/VMh8u5XLpNqoBEyWSjuUcdILwRT8+SNtjMsXgTNRMu
ASFhDCEftm72Obc22Q+IED2DjTU8vC2RBdJGUr/J0v6Uy+8hDfUZd8WdTTvEegogw07J79bhGLGN
9ltjWWb3TqTRe/XL8Isw5M8s+MUV4AGLNE+1SYmiYO6QwZ+gnH46HhO7XkLXrMpunaTqIZcugDqG
dakx/dB28Aas7rf2ht9TChWo+S2lA8GlLi80Zh5dyVvuFsl34qaPIJSX+TtWp9qrLz5JTt+bFlNc
Bu+/+WJuzKSsDTADjAdswFcWzB/moN9j5T5Jz7uD+vVYWNMDhMuSWML4KSCb1a08Oa1xZmkESrFL
fiXmgjznA1g6kPuYdu60YoQ5N959l3tnNU9bJqsewlbsF5s6kA9RlXNQdhUfktmFIoyRZzCGByYg
D1njfLkifYi5/nrGQpIa53qnJVRw6RxabSdbmaK/ZHiFywetowb+t7+eY+RlUkX3sac4ZSW7rssT
nEFJvGkHCDbBlwNYDgDf/FsFhK06qEAS2AE910kGV5lFAwURs0ekeEjvZWH1e8/UD/jHgUF0XxEe
PThz2c7RZkt/o9xVY3pVNGts+940995iCncoQplaYBVG/aOuPHV0oHji7jXcO/b7OyBnHesNiFOO
x/7YDPgbhPOYXB1GYoSKkge/i17SuvuTTxASlWawZBeEsZ3gO37KngNlP1PlmL6Q031nnF5SC9EY
G4NArHZluWOVJY8grAXgPDUeqJK6d9r+3Uyc4jJ0SItRCr0/H7YAbFq2cofQGK7Qg8WTUbykiFcI
fY2DOz9x1krfs/NzNvHE2STWI9j8MD05UxLucP7Q86gzl+L0IOHc7b3BZkDGDap7ehmzHRRUuRGR
f855184GrxR703GydQz6rLinZdHatG5wPwyBPMSi3HlZmLFo6UJAMRgPkeL9tW2MX17nqyP7xKOb
JNF2DoLy0Ln5Z5rV1qkr2cVXUvwy+w5ffQFAEtM6kW8brcQqJ/htffshgb/0HUEaNv7P9Ngir0be
D8um7DWuOfd9uYblYBVw5kMfsG/2ePPxm1DcXKf+YwLemG0t0Y4uePIWAxwOyzexCLCyw/pidB6O
7eAeQ9EjzdoITYW4SmUAR8+i4Bwa54HLa1CG/QkbExv0ZjJeZYRrDgTVpgvTD7cAPNy5wxUUwB+i
ygWXsrQ6NHkZb83WYWMNY1AqnCudxyg4Kxax/p/Hty8SS3/PrRnI+PJzQ4nXxZOLd+S//dztYSbS
E7uxdn/7p2CCeKEMI/7bj96+KSJWhM4oLrdfefvS0OrN2C6wroALbWTH1Vn4E374kupTZ9hL2z0O
XX2XoUn01fA7WTj2/SQ+GHhc06M0hIQo0R9riZG27zDfW3KVki6rlPfhpvpn3sy/iRf+bm2GvWqK
NjK0j/Yw/J7BUOEDTl64iJ1LbNNhT9ClZK3gWqBIZsf6PU2QJGFcYmW61nRprfWvea79XVFwFdCu
eWkb5A5KH1BxbEH4LUzWQBZNzpz42fLlRi+64e3eXGAI0/gB15by1UENYnP75u0m6ftyhx3/tc1H
Y6ut9EeZ4NkUfXHQi9qQIzsUi/4wLkoEdl1sjk4sNuYiWbTgk7hcLzrG7XHDHv/U4Hbri8faNcWe
oXvLwAr1A+MG5wX0EKBY1dZeNJIZsaRYVJN50U/aRUmpkFTmRVvRi8oiFuXldmP9fQ8XqMNSKuYg
Hsv8HGgrP07INxUyTrHoOdK+M5B3KBR0bfFMncFbsYg/ebnpU/OK7vwN7PPVT0f61vmDj3eLpol+
NKAjWQb97DjCdDZf7UVo8lCcaEzeOi71YShR6WKRGVv2M5sCnSris8EmBay9dY4WIQtxelvC3137
6aNepC68BD2Jf9pBvloz5sqAJpaijTVTcESkAupT3bn4ZlddtPHR0pTpnn2yW337CCH+2qC4GdA1
wpShh4C+GA0bZn8s8Vs6SojxquTLRLmzFwlPLmJeg6onFnkvc8RDUIXtJnmqFvnPVsNdOFrMNJfg
A0wgdEK9Czzaf3OjuTgi29O2AN4WXRG7HSjq7D5fBMcxU8iS1bDXbKjpUUGWlItAWbXFC4g8EhzF
yWUXFRQv00TmkGLid9PQewQC9hconhatyQigWAThhOFC6jKQGmlTPFj022LJpies+ZM30zosjFMw
BdhCenVyPSYCQbVgRcP6ruHEvxpZtbhYOK1Fni0a3RwlzgEwAmBv1aVFya0bT2yEk99nrV+v6TSf
HOh+nfM5RdEzRPhqzaXpVGcPahGJ+0UuThbhmCn2aVawAiryhzna8oDGHC1aM/SZdZEmTFjRoRtn
j8RTrnTLLmARqkmGADLtnudFwg4WMbvzyGZL9G28zpxHNEZOo/1MGDsE8zZaBPESZdxZuJZO3m6J
R39nNVBaBrdMJtHTSUfiEfkaiQohI/HhrFDeHRR4aOKQYxZRvkadx5at7lL0elIvq/Em4KPkZ4uk
Hyn1kqWarcxCNK2Gjxb1P8MFMOAGMJ1pn+Xzdx+24UrdDAOLdQASxbGcnwurszahwKdLDdTaFcYr
tQbhxknqE2IjZbTKxf+1L4r0CU/sPbIQ7N7pUccN9Of+w3HkwaCEx0/hdzbbQbVHUThPWTXVdAaY
lP1iPy1aGKOBdv9QjXQ1zAipObuvKdJlhX4tIhKksz3ZzFDuZKF/tyAWYwR1s33HcN9sqoZ2OVF5
9m7wOKO5br/TQ3IJdRR/qqb+Nr38SD3GZXTUfRQDfEofbc0qBLQ3aLfo0QxHgvwsRTDBPLdSvDtu
dnbH6jm2yo0sBq7R+Zk001p2/nOZdUenr39AcaZRMY2IaNghJcm5+kycMNk3s/OTjBrAzWCiRtyt
XxIqvMu5+UMF4N6a2z8NJnDs/Y+F4Jzjm5dRRj4jzJ9zOv6MOCmYJmTi0Lz2qjlBZPqasuZLzTR6
ut1GOvjDmprZvzZrmoXxjPg54CIkT+uzIzF9COf5RQbmc9GuncjB9Wa8/jth57XcOLBs2S9CBHwB
ryQAWlGWci8ImW54X7BfPwvqOLfvdJyJeVFIFEUnAJWVuffalTreAyx4xxgN/CQhdXjsV4w9XTMk
9Xt3vvZoyINoro64GzlY6vK3VCTwO/wtRmhcW5aAPtJuTZhlG7VH8TCXQbWIYE7YCqZLdMPSF9Bt
u89JIVKsL50lrA6JSM70N0O79FRv9lxeqmU8yCm6T4flwTYpyhY6xcjVHavx7DG7M6uVCJVA1JTF
sbMMlBDmTQKdfZMY4rFJEZUDmrEMlMNl6NCd1t5G1X2I4xpvSaL7gtpQjfQFaY3ewrDk7Vb5wqed
pfRDZiro3LcjCp6lmu7Xj7gv6ic3By6A2ptSHj+HjL8U9mXejPLRL3kL8Vu6aPSUO0iis4YoOHWv
+qTdjDY/lNqCXqLl6lksFlSI4s5JvhBgzzcm2RmYYZRXyHNvRuKsWyvXc5bsuY2YHY/XscT6axfJ
7c+JJHMO/fo3xce1SJCdRBM4f4lTpXHuGhtCxDi7dNsVXd8KVWP/AcVwVqcXYfOm9JCaXVnYLNo9
y2S23Oga+yI7OzMe47EQBBgcMazozRY7UbuLe/CMGG+1LL5LRu0zFw4Xebe5izTJeY8LYq5QX+c6
H2CLNZrEC+Lj52GjVpF2tmuVhmDmXvjvH4YSAKsT0Q5RJjXeRCZto1VrGznWfmbt2NrCbr3QulqN
/T5ZDd0d7RrGNDiG8Tc17nOfP1o9hiY8sV442pXHsUW2PcEOG8ZOrCsJfqV+wgTcWvORIOLVv5z9
tkaoE83oBNk0P0Sr5C3vhz6oUfgjkNA/8d3BihqxPlrhjdX31zGftkWnrpRWN9/LDj9Lp54Q7y+b
nKn6ZhVaFP1s0XKlLu1oPqkOKhVwe9ayXZIGH0wOuIEVHbuarr0t2kcxps8zI5hNkRFr4a5XyKZ7
U6bhw0bJvnHG2LeLQTs7OXVo7hT6hkMFJmBlSa6jEq8ga+swlfTdddRqACrQ9Hdi2wg4yQLsGLp6
cg+Q+w95r/k0uCM6bU7h1RJUaRJHd0KJIZ/PgCXNaGWArFzfXGiodeIr7OaJK1YbtNJ9WdR5Z4zy
q28cczOZqLMdK7oVuXvf6XRJpfEom+mlNtwLeXq82EZ5pWNrqYjBJ6AZ+0KhRUlIJessC1qSzJ9J
PCPnxiTPNg+SOITRdmDPypwPRr0OJUGwEIxu6tNfdw9h8knbXnAKLTTT5bY09Ldu7aawbHxPeLTN
QvCPi0mcXGoy/TTxsLE7OQSxXj3H2OMqyQsYYhWwU0tXeXF7rApVdFYsLNLuasmp1unmgGexKYxd
AwIwkJr7RXlzjRZ2ud2ieOC8ibfL599TDNWsxUadCGpXN9E3oYZ5LQwDleigiyb7Z8DKE8aVWzTE
/HtPIqKfNFfjrVLFhtcPDII7RHWkC1yJ06QZ5VEs9SYWnmY6YU6iSxtV2hmXCtuHKEQZWxO704yR
6zNhg/rYfZiL3WyjoT+KcLgpJ2hOprMmZMUoj5cu4PIM13xkn84MCg2lC+9ielIzPLsR1zy3YoNG
ttpBuPUHGbA7LY4OOItpYg2/nFrdMVd5ybRU34xacZ3GbA6SBk4pYTjoAVccubrgdpsvc9X9KpXG
gvVuBCZ9fq1+1iRzacBoNPOS5LNGiFygbgNHotS72Epvsb3rVCbOr75z6P8z1ytpVyvKegUoTEbQ
IETjuYBjUmDRHArc7qW6SQmOpSh3X+yJT7yNho+SUGCCKHxXg9MkDUBRTOyRfYh7NrRPcTh+6Jkj
NjOsCKN0iHtS4agWKIuQ54GDnVoYEPS3MGvjOpvIuNB6bKqzdmsxKLRCtSaChysfHOwbpU4CxOkm
TfXUz5im+HrIkk7JXu874TLEaW1K0Jz4sKWjRrcmrxiULrDt79FU2cEI0vt6o/NCVbM9qJqoaLr0
u2FkhrYmfRI522adTsCWnA+u7CuahUWZiYA3MObyJqV7t8DiEedAYayGuo8UMtlqWP0Rx2B36XV1
Ozq4IxFeQcxRp69ecBPg1ztnzbZzgDczefFojHEr1BWrX3w8iD0RYydAX/u6dZc/OT2a1nozeKxN
rSvDlpb7w9xh0Yd8j4WoKUEAwyDCM6+uogKKSesFZs69OUXE6CV0CR3N8VxRvlVr0G//3Kc9vPTK
nfeQc7ST0e60UjSBqZPI0z6JWl/Nd+p8hD5/4fIQQLYviIXJOZOZPBn7VChkVUamijxzMIJ+YpGp
bWICtEz7BeOWoKSJhda1graquGTjmQc8nc3zOR67cV/koA1y0z6MLkscFIsDtfR91TPsScf4RjGY
NiT5dMDoyIwOoEMEjnm/OJQhtmluBe6hye3CHQBZz0qNJCg7SgQTGJsz9BULDJzv1GZDvnTKa7Xm
iDVhFtS1RxbJSUU2vyUnZsS06mi+Oac67pYBqHW2cC0iIyOY5fypI564yVVMu/hVPLV4SKJp2TaK
uIE+MjGk5cSIVL+q0uwMr+Ax7EcKD4dXhnZ705iWs2FUu0/iDKr02l1o+wf2sUGPfR8nEZPaoRT5
cSgrDFJHcHZ3VslgoWafvQYgPOAZd19CFFKoRmtL+aY75y/S3uUDoUkzy4zpdrekpwxo0Qi+4/k+
4gEPsQZDXYqCcbxZVwHJUJ9qGgMXSSNviQXXWMWQ/kxHxIzSi1XqKOnUh1pgwRVl4VkSx8eE4GvV
Njbk5ZgEMYueZpv4Qv9T7uFOAtUkEsPXWKPsqtP9Sg8ZOqydHOaRkdA+SyXqTn2t3DZZe4qFuDoz
/jr8htktSB4YKEHNW9pHVRQf2JackD2bzA9ohyCNOGQNij8bQmSqFndzv5wNATSL4Q7ize6uaDNG
HcaEo00MrA5NshWwgRkusWNqxeIvWfxoOHB1m6gEKQ23+t5Bw7rBjnIlCudhiGXPtgNzNOGJ1yRs
gsVcMKUzdDwMWOS2CDR9+J51oHaF9MJyucuViwlPZMdxd2NkygVRAcqPqb3AmaAvwR4O8U7SkHig
fDRxenVeaejjJHoezflgVGz3xsiy4Riy9Ki/jJHMFtnlz1mJj51eEBOH/kNl82XXKISQN9wPQ1UT
QMJ/csH05c1OgfXeVlZ2x/gy6A7jt5IIqaUmgtEiKZSshAFNPM5kt/RwfmIPrGyHPpJziV1zCDqV
ak8v45uizcVFycQpSi1EUEZGa61/AyiVECyDDlgtQhoVuEDiN7qD7EQkvh4bFb7e4zaU5A6aLSQd
oiAusPpR8BJO5Nh7AUh0WzBcVrY4xjtP6nSyWW4xVqAYqrvh065MHBsmEeXG8Mq1vWY+qX1rZOaS
ZJhClDJUxy/c/qbYOeHgjW28D5WyY89L/Zv1w87NAbyAiJ77hC0VTfnGKHUSTQHnsKdzt25mhsg5
uWJbJBq3A41vy3ZZn8NwvhhlLlizi9NUa0OQ9Tj+kZrsTdH9jrSUNlf226zQttf8R5zBNiDJJsce
SQzrQIBT8nNOxlvXUo66lvrhjJaWuNSrrNLH1KRtGY/pMVzG68y70Qf5Picf0sLolKND8WNV92Jb
lHBmypzsWTi1yzCu/6b0QRqFvSvQ/2hafxdiMC75r7HdLx4zcyKKfInx7lQi2soq+9ZjpjyqXT2F
4bRHNvGGbzLdkMEQMxPuPpY03lNJq8Ae9hg2mHdX1W8GVc/LEHAp5/np2m7It34W2kRmigOgbKZd
Nw44JMuqwOFB3uCMVTq19ZOrq98wOaloqf2pb50noFPxYNhBlY5389xcXLgKqEjjPcKa3g9p4kK8
0rudkxGsro0Zm08q4FwVDSpo85SATfYLmQWNUMJjrumPUu4HpioMClepcRy+MJhq8R1RfzZkmpuV
DvmrA4NVsHiadDTADxXvxMhJv1qXJSeeuO6DQmEdx2CV4n8cOl9hxYT4Mnq1jd2nKrpfjOIqdh8I
r6KSIRJ9uhKC7TFakxkmJtsAdDZ0NAGjDRxwPDRXhrTDYHqyRUOnw3QflTi3EF9030i72ETlcBTw
mcndbBgdah7AX5au7KqEYlPTnhdV+W6jyTyi1z+0qps9OGfnSZvi8tRFDq7U1KbfGT3axi87TzsA
MMt91ENeqxIvnOLpMgHc7NcdV5e16O0s4J02WCe1gWNTDDeV7NodQm3QtU6kbhpb4n7oqhfLUdVX
u7MeWsP6rKzsNSq0cGemsxpwVRvEg0WDdWdgnDwhjSK/fqHgrEpp3dgFF8hVjEybqfVUMVRws0Cz
1C8w/aZDWGNBU63ms+oGZNS1se3D/k7WBPiiHDCCqqfhU7dK67ey9qLI2sXwLbDE1BEJS+amVPJL
CP/qoA3zfKuJ9JxHUHbDpIWvsai3NA7oYafLriXcsuFirMYI56WpdexLRgIj6NBvuwzSSTR2FNhj
dyZwIfyOC0ZsQHv91Cap0g7zXch8ifhNxe+bafRojsCnCi8KWaub0eAwcIb0Ms/2o1aFxoOZV2DC
W3M3RdojqFhjj8Q8ojQNj5Vla7sSj/fAYP+oOe6NIvTQUyftqtEhtMxhCbJQVUjvG7WjbjgfaU3b
cW5NYF2FxfAQDEmlkbuL080HCiM53+Glou/KTq6aPGtLR3KbIz86MBC7mCtNaWPRn1s6ZCE408yY
uq2Wm2jWshwGR+l2B3QgKpeS9xxJBb6iUgmYvRMUiMx/w3cza5h6B5IiY9cNk6bPPwar0W41AF9j
8RmqVvach/k9yQWfUNN9WcPXJ3IFo0XoZ40b9DEkbw4FFLWy9ZSf3a9C0L39LVv5ojTY7bAQBKGI
yTqB6rxrWJfVuv22IfVvahc+pinr21HqrJTDcazwpUEJP3CdYjdVxi9jClgsW6H2hRvupnXH+Z04
sryYSfJWV6zLBe3qRAFHk3fZseCghqROmA7KpINBkidXmIkUK4A0lE9ztLwbbIYnwdi1TjNfrZhi
JPI11FuCYjL51uktSCJaeFsq5F9jW+e7rMPS4ErZeW5C065Zo6d6zFe+EEGhcLwuY98huu24crW8
WL10t1GS4G4pU8YQ4lRzsRHYmukOqy8q1b0nhuFJjVq5adY2sVkltddX8qkgNzeQnT3Tc7IMqBk9
wCguTgNsySNBU6qXdvG11K1iq+Nu3ta6MWzbRSkDFc8Aks4YH4kxf7Sy+C2zqUYoJe6qVjV3trtY
Qc7cYYtw5TlLKAHHpXzuwWLSZO8XLxfVZVAJI8dmP22xZj6pw7DsG6/QCBUDgIUMobOyLSOqQ+xG
E2/UjIGhTQVnOQ6ln+/opyDW/P/fhrma9fDvHef1Ef4+TE0phMchluVJS8tm+3PHn/vUjY3Q7udn
+vjODHr4P88YZjW/+vk5mWN+9fMH/+vbv4//5zcQ+DrdOfw/X8WfF/nnGVnvugX80fqy/9wS4WXx
RGP2+clusTn+PMzPs/95IT/PRqBMVez/PnGtZJQQP3cFgbK0fz6/Pw/+c+vfR/n5TgUAwvnAQXpw
h/fINvujg2PoUBaTfpAaFmDNwe778x28H8zq//dtzrLgTfl7nxSRFV21/7nnz3fReqX+e1tHivoE
d3z/c/ufR/j57Z8//vtcf//un4exlFXWoxHzpdn00f1kjWJkIHb794U0usIE4uex/te3Vcex6v99
tBLuVKBP1jUrRrbmQ6bOgQNig7MQN/z6JV2dSfH65Z/b/v74810pxVlkpRv8c/vP3//c9vMgf39c
qELZ+5SSdst/nufv/f657efHnEYWHfj13v881s9t/+1PXEnogtZZMQmDzF7+5238ebt/31vZExO7
/edh/tzpvz3sz9PDazq6XQ8+DnfnsSspyzST3IGfH0WYMEZbv/zzozpJmD7//HrEurw4QequHReV
EKOfP/r75Z/b1AqwrjERuvr3Gf55mr9/+89T/bf7aS6QJFSd/3m16AubY3tcfm7++QOzHpkB/vOg
/+v3/zzJz4///lpxC0gDae//14/gv72u//owP3f8+1p/7vNzW4yCzB+F8QtyPYGZA2iTWGOEtilH
yehDK4xW3kWAyIM/l4vReFasLg+Xm1ivrz9Xg4oW3jGGBXswCWqMWcHpPhS+nmUKLUW2bLahrItY
RrSM9iFxHeyY/ranGRnSyVq/o1vXklTW2LWPz9ja8Z4vekbrTHWKJzUkQZkYGqADw1PTJ7QcFVqa
AkzCZiL0HfVCFNThcNtp1Q1ZQyjLemrmrpjv5nr4XmlZWYyewEglew/msPQACTjP59lTnQZFmq6G
u0JTv918etJqNwviBlFEMVWIi1qLbNIwgbtElRRlsHwbLKsJvvJyqbHUo4K6idY5TGXgoZ+LS6Gh
BWCIbXmuXSIIoBRmil4DZJDhfd3AGlNnAVhkUe9Nh2jVZeSV2WxXJ/FCacLWRmaQifGb0QYD9pUA
82lNZuBDwVafz9Sr2Kuw07s1dTK/mPkQZ6FIZrn0YzC1IPRfroaZH8q6BpxU1NukM9+asTlW1Qx4
oB8S32Jtp0I5xxETqTSm7caOHQddeZjj/kxXgj1GShtQUavOi1JtoxpMAUJMv8HYrAQ2CcoeBsBT
xAxxqfVxq4QOoG825p0z32bD9LsTfDDO4L4xU2c8OrgQ4LIUSh2Ps0YEanU97Zid4dZXcbIbKfuW
Nn5pht9pSAGpqlQE02I5O7ib2JTlXuqMv5UWHItp80mbtNPrbjR9auNnaskp6Bq1wnHdfYvkrogY
2qML5G9tWsk7Q5nnB13BGdqPCpU53mwRZu/d4MY+4/tiXys0COB3tgEQgXFnyjxw0Gj4uskbj9A1
gkO6n1YgmdPxoqcFzWeEFQAfLP/oOjBiEHzMIIGURg6xVjnnktTZ2cfKbxkWi9dON+sRpKe2vMnj
5ZfFLyF2MB5ozHepiJDQn/6rIQhuq3P6gUhkDjrNSOXiWNRbU8V1GuKuYUwxei3eELPrAAoi3zLM
TCH5S0XvLGeGIgWzRZQvL7ixEfOT54ZmbUA9qPGCeS4bJZlXSsgR8JbmY9tb6OiUoAC9eT9rcrM0
zmedAyaK1OhjHpQAIJ+yHTXqMs24oZ8Qn+ISK5cbf4NKIC1uiulrT8ur2xCHbpt7Tfkl3BLxSWIA
i9fUYuum6v0iwxXdkIOLHp5miOGx6p57h+q7Uui8ZgMsMSX7yhqtD5aGwpjGIzEvznO8VtDEoOL8
hv3jmUNJL0QhtYZTejvKkaa4pt1GE92Jgulrr35YjUnZM4vB79vHLmuuiOlzYMmuT0zlmyaHCzM0
wowMCW1weK5UMKpml9IZD1W45dnAfkOb1I0bkfUM6JIRsoj3lkn45tBoD3ZqPispTVFsa3nOHqkr
GtUrUxhHjhb5qtbvNQPBZZ7PL5E7fMCpbJkaV9/p8rro2YhMLf5Sk5jZvX51mvg64D44lYnUgvHk
aoFqD+6HXGOnaFdNM2I8gLtyY4f67zJHT63ab+lIRtS0vIATOZs6dysgGxgq+ju5mHC3kbTIujuH
6ENoTc27LI7hBC9lvJ8/7WE3hPlTVvbvWl8yF5LzHeA2UJx4Bm06iZgkuHabDMIa2D4aeRpszAjL
4JjYtlWPOi79GPiQoJoghMFmcYD2EQNiYMor2SPGKjU7JOO4q05GHbSFFZJ5uUh/DN10u46Q7anw
jBLwHBZntLL56xj1uae5+aqMpx3RdQVpHhrBahIexZQBJMvGxbNbfOgZrlwVlb3fKfmzner3w7Q2
p18Gm6lvk2RYKRFEJPo3BLnvItG/usagy9GicldhEveiwDHTU64VYbZNNIQ0Ts5UK56jVw2VAjCq
lV9RPappc2m6eVuU87nuaXR2NKz0kRcc64HbYb1Tpd6CMyIWeFHrW+ZWm6SyTc8QEfvWaDpUGosC
KITMrgP0Iivm0462qXZomaqLTmAeyis4BzS2DHFoGvujSwA8TuZd7OSFt2aTxZogSjyU0iNxB/2H
Mx4lk/XILk2vYdX1eyNF1z4OmWcrzG4Q94FwscrJCw3ly2kY8IXDtDMSg8nAiEZJwImf2idTW3ZC
FuauMvWdtYw3WVxeywnWoJYjRI+RhwBNeUssDjOFoAK1So/DNoJ9a9XNAxrgp8LKn+eVaGi2HUEo
y1c12S96ha6G1nABo9SOppvF8URGw1XrkLJqtn1T1choqo5JasVQxjY7SPYoVODrEPOHuwSl2htT
+3c3yp/suj9PkGxTdUTgmkObzt8y0CFWKrtA76kNjOEcL1BAyIvy1ZamVlbrd0CHwApwfq7R0fme
XTfqw5xZXzLaSOyrmTQr6518lfeoYyYociShwLA3MmHiW2Rfo0iuRgMKtll+pQxpB+Bfy5AcerN4
Yr7KRE6tHmpcpX2iMB3PNL4Y8aO5IEiplmQg2crovQLDq+lGH53THaIeWw7dTb90CqQfUvzqCPPy
gO2Vm14iYShNxk8qcgvFHCFwqsQHrB4hWd5DNGaXhDDCxxS1A4x7eCu6dG2QOYdqYkyvwkrfKrNZ
kWbO2qzopybv2S+HCNpNoe9XHXVTh+WmFtlJWl8qYOpMHV97XtRBrV+SGgS0OufPbqucuPI9JsCr
Nn0v+OijC0Br1Ov6TqbjfqrCAHQRLeSOj4WLBFKJBMvVZmRM+B7PDAZ7UV8SZ1UvyA6mx2x7k3vO
quox70mrZyiESYWzd3TCX3k+HatstFYcyAuqkLPuyrveybeiH+9rGb1bBWIC8D9gFsb8jRA99AeY
PbfdQlPLMOkNLxwbGbmOGy5iLw3kCCoaAtAM9cwpuTP7eTm4OJOr4oI3ALUNZiA8M5wu/Ystacst
OeSCjlDxPKVBgsuHT9NEz2kU0VNlw59ZjSuFzEek1/01oRG/b2OmKgh6BK4FPAbozkkUOyHdijdo
GN+xwXhccte0oYZ8leHGaN0bWdWZ14Ro6XPSjRtG64aCrgALdZGhTnUiUreNxaLJD0B9EnyMQuAg
KFBZeb0u3E2Hh50+C5PV4hE9NdkcGWImNNQbq2uTBzn4MrTlEwscleS9+61OfX/WZrmF+WDBuZBP
ijmzm3P7dzS/YFGVBLts/952bhANDlONZOa3SOaIV/VbpiJ5VTUesnlOHoqwBk1gEzE+Y9aHILXI
9gX83YOz5C+Cor5mBe+HGh04tTEYTHydA4thcjbxYw3ReAuehMOlSR40Lj9e13OuheHKUWzOUVL9
Fl1Cexyg+zYzriSGXxCcfIJAPePtBKKoYRIizTVg3HvTR83JpliMaLINbnShBNmkrXWjJ9kztfaz
Yxv11orIT1/06YuuFMMWZ5gujstSY88gkPuPiECrVNj3SpTSHrcbpNskC9Tj1m7p3VpDwbTJzkny
hH27tXMzSKPk9xC4pjxZldZumLsTxj2NV6safU23JgorhbV1Dbqz+ztsqAx7lezOoDfOzPWTlli5
Y8x228C+oqCNhx26XAMwv6c55RUF0Sc75WZrZQ2yV42Jv+CgUX7rof6RVNkhhBm6SWJ5qs1LQSTG
1o0RE+cFhehiwajtMmfrYspJF+um7d2nQul/MdoxXPOcTKGP5N2bcUrD8Kp9gIF36QCdHy7420RI
RV8uD4uxkgTr98aE8D+5iMbUKr7WJpLRqQ6vzoiAtlEj6s6V1GWmGMAdtBwqCAHEKYxXlv1gz5uk
tD7SvgCwN85bM7L1wDTmJ13FvJRyBsZ8wpmZkHpqEUqCoMTLAS6zR4QhihJkel+mI3Ofay44S4ti
bPwCkuvGHM1LNBU3M1bmdZOkU46RhJNZLwqMARMbGXLV4VXvTooW2OrEGMAiOqMyg8FkO8ZFqsIY
6OADnZ+d1bsLBL/OMi5sinECoPI2xManbitzAPrtUZ3DNa853c5RTjxES0VI0lOKpYv0dAqTiDMk
o6AyWCyQ9FWZ8dtgXLGxp/4XQ+2f6+YmaSzwULp6n6Cu38SN8DKX2b1CFvxGWPoHaNxfCfMlrILV
wdDH/TDrLpMH7aGxXKRTmouoGDCxmlXW+gd+kliQz3VzP0EfNS193mqIIoU2ONQBab3VXCQ8iDte
U605tKE8KQgUmwrRX5fX1xQmbqxCB2sbD+YJwdzSZQavAem189Xyl3qbqlsutAJea/N7RpJUF0vq
MbDCJ9b196Ic30Q3fiWF3C8MtW1de0ffaXm1MWZbIPqbcGqx9RHfs+04eGrzccjEfc8wdDOnxc2A
Y0lhRrmpUvcttdCfoH96CuVDb6oMQtm6b8oWEI0qQo+h0k1umWdTY/KZRdK3lwmjhipua3YdA2AJ
L2Yq4JrjVR+Uq+r2ZRDF8wMOt8EDbXAPJodBeBoe2Gq9Ou6DQ68dkUkhNiVz5K2UKQU2BaYt8CWl
egUY3zoiG9sAu9tJEaMfwvWcXxscoEc1DYkUIs2xjg1/SjV2YgBqNvgNSl/RbTrPxy7CdKkBFtxE
yeK7Pd7TUpA7ob4qeX502l7fhdO8q6YwqAbSdKJG9Eiq5FfcdN5sGQfqCzzhFBijAJDY4Y9pxls1
O1BJWwdlVZ4MCVHN1WDzNLZPva/g+3Bfy8ZAg+ek37OIX2MZ+/OMIVkZegNyo47oan6pzCT3Q32X
gyHZlENZbDpcLXbKaM/sX4kCokvDtNMLU/5rLiReFoQRtyOEY1fsuVu6iq/s7Arpldq1QtBaj5Qc
gy2BbBMUxRCgRCTkHs3quw5FtMni+iKjODAyK8H0Op3qTP8EBLEno6Bn04YeuZFfyThfM1RsgVK5
7obUFhYRRbA3JAYFb2Z3KefAzXGrzmuwSCcbJl/gMZUqjLZN6Js5VPkUk52Xh/RCkuS7CvOzKtA0
sQWz2NZb9WZJun08VZJ46E4Atde/RwNTR37VmF3vEL69C9QsYpnon7jFITPq74oZUCCq/JvsgA8q
6pHIiviyrIE2DV+23Tq/V5fbNnb34m5iNeVUvOBU/kj0MNCt4TdIlkvo4vNKuEZpovWLQTy72nSa
W9DNS8MuvjLa26E10ZUx/RNMrzJX3ylrKzyu53NuqdLPk7IPEgSMNsPmTV2Pz5yjqEE0gjm4HNp+
G80ExLvE8vSRl6XxAezwFQ+q4iVM/55NHe0IGcr3Mv52p5fGMV7QzzyJoqfahLpiobPYdiExTIg6
UCShpRTsFih4OTfR7FYN2WR2YLypto7/w3ieCGDmA20fKj48moLGvZJnsydN43WA+6FFKykcrRb/
GTc6YyF4ihZ7r626NzOKO0rhDRWAzZHFv0NHc9b0AP1lhetx0O/cOLqvf3HhDSPEfI1xnuLhPjfX
9Bg4T5t0bJAQqK8EoOmbWa8uVj4+TegUQMEndymQeMNFR+YwkzUZw5KnA9Ibm/c0G4/aB1LqD4Fz
uVM5MDPrWcT2o26XHv78m9hddpnEgpLPx67lbImwTjvTvjPU115CjRdIQnhfB0xVAW5cmjEp6z+x
HwRa6sOh6S9ZY990XABck2jkVmpv4bp5dZTovBBi2ZCsm+kkDytD91U306oVeM77Bi1DjFxrBKij
qtA116whjSqmLyt3v6i4qSwmyDDRPktzuK/jfoEPYLGn6R9Fbp4QWXRbhhTUVEjtHSaWvDBF8cwi
/UUBoDGU0SWkxeorLmLAa9mxxVusZtZ37LT0qdq29sxci4KJfJe5vmR2Nm3bJj/Uw4SfBHJZU1kf
mdYdWxL0WncNPcnw36bS+IzD8r5NLJ+XAC/4lqzhS7eM51KBfpPZSDeIIiL36CGUZDGH4e+lVJ70
1bOGY+dJyd4HNA7Wom+VSIVHPepoO4vaM6T2JXp50N3kESJOdKjK7FuG64cd5++zNrxkJVaV0sBp
3FW852S8zNl4U6XJIxaKD0qIDzLzILBVQ2DV83tfR+PGUVnIlcLNtvFSmdtFF8ib+59O5bSbuGR6
xkxrVk30I6p1ugnxu4slaJ2pnos8OqGCfiic0dwIVXlbovGsEsweuySUcgkHirKTVYXEAKDbiGCR
2KLXJG/N7e/Gqr8sI/8M6zqkgK/uC4X8alFwcbFxx4SYP+zmtJSjH2J7teno5ZlWn4y8eEQMuSkJ
uNJL1C/ziIUp1sKXNEUVa/WQX5ZRnJLFNBhTI6ZXqmhnNyXQ1K1cJgKQRJIFSyROOdnattm8Ix2/
HYiR9ROOU86QF9wOwld6zy2rm6R3op3eplsx9pEviA000uWihOWxzIdl11iGb/WQfljyFJ/IY0fn
7EJFOeytAYX5qqeeHCx265uqDfcB6CYQYfopROPZO47i8sbInyHIwLKt7tpYvsYD2tf1EFzmRic5
2sGRYXOg0Mu/YPfb0RF/DYW80Lm9DbtQZZegj1ydNN9K61NuFo8y1t9IhzHZ6MWUtWO9c1xgsaZk
YSwTspyIWItUmjI0j+s9u7FHORevtUy/2P0+jY6UB4EfxCgX6I9N/mrV57YO3ygP+kMcU6KENOoJ
ezT9Fh3VFrF9BopJ37eKSVsvnQ1KhiY6F7NyrkStXNhrvkyETnhLL4K2Tkg9s+yRPT1CHAw1dMbN
PNuX7Q1ZtwwIeAAYVsoX+97N3A9PJtD7/bQol5pd+SEqMpqYTnQckpFNo9IGxtwp2zpFdF+TdzR3
hXZUcrTMzdJETCIEGzUHXmoRart5dokpVxzk+LPrbHGAFQ/K3KGpgcyx+/nxz21hsU85LxnfQJtP
MrTAtc5aJS228UW1+z/sndly40qWZX8l7b7jGgB3TG2VZdacJ0nUHNILTApJmOcZX18L0M2QOior
q+u9XmggCIISicH9nL3Xjn175aX9D1sGFzR+mg0U/gGz57DPLCCyqm09m9SRNQzUCxCCU3ibshk1
BqqNdKn0acmSqQ3E5LLatozQy457WFtSgAzq27zPXpoaBFRgcvcZFQiwWutsLffDsgZgLzGtoYK6
8VgVhCzg2ET6Gj8pzVBjYWJob3baO25gThpG2InrvopQgs0xKaFDVZIOFnmS0fifTC5LdnHAOTIV
zxVEm/bOcq2fgPoxv5APOnARdhuXJNPgpEoqVrWjPzrRZYMUAY/wRTF9XDB1YISpQd73nzvHfrAl
RAzyfyT+m2U7hKdRNW+S/CoPwTCgrLlNPRzuGJkIF5WUNK0rPIyL0rLfyp6YDulB8jLi63BqHThK
QtmwL49S9TpcEIIzwkmHdUNGQNOieyy8ol9kA5I1hG6c1mKftvKdOGFmb/BT0ImDiKUSaroNkMK8
4sgS1kIfMN6BkLoqw/ZHn1QMh/oQW6NIPrpgrC5qiO0e5W3VYKYsPMiXHJT0BwTeQF/9QTDyheN9
oIIKj2o5eRGYcOaBnXJ5DG+T7sEV2FJamzma7yGPzbB+93WGSjhDmeGEzJ0tZHkwZLZhoGqPkcPV
OqqB1EWUWKBBGVsIj7Kh+mK28pI59p2pJo8Q/uO1UmIwaDUQFJ4CK8zWt8EkhQtRZPIjekza1Z2k
ckiRCp0mZU+MvyPR7fzGeq4Uh1ExL3sjirYog3iXfhT0wjaqbb6MGBKTjlKl29JcaT3eBfCZiRDx
3JkiICylsb2MTFNbu2N7pxE/Q7+rwFkM6WchKFgZ+VsUFufSSbtdTEYWWiY8I7rc10ndIN2hMVWN
FJ8sK3ppKPJxt8mIFSuomMWZv/fCdhpA60+Gif+VaqW3ZevyrCZoljodedvUenKfCyosGJcUxq7E
x1GzXKoYKr0Ymh6DkWsXzAuQOYqdjao42/ayVSYETdLkayc1CE0FCY3sr7P3TUHFD1YpgHEwahtH
eBEMjnKFeA74XRk11+SqBqvKqPhpyJWgLn/hGXAVGuo2cC+pD1HWZCyV78MWCw2zqa1fSLADTaBe
1LTdcZRyESOgEo9NcJFK9crJpdhKtSk27ZDtSaTFoBGla5/8ciJpuDkQUVgdO+rtkY2lIYz6BzPF
B6rW93TN+P3TEdgcFVk3qEIy6ymrM29NML6ax1K0m1QV5bIjWAzsMf3ToqRon4teOZYcxTDAgAXW
yD2ZQPwgJmCdGtP4M6sNMLh7I+JKGgfZQ2qOYofnDC65zIaDrKaeUKkqi0ZL8G1ZUcm4NjYWMCHb
tfQ5LJRO6kf6jUnNicY0yzQekhjbmKWl7tKWy1SHEmF0Ob5ZTtEqt6dT8iru+Yho4BQWMRGcUkpQ
2UZxwl/7WJt8t65Wm1D2IjQ0nParpH8gW7dZFAYfqUcYzHqPvK2Kloxpt4+Eo2lIwZOTTVHy6GXX
KiUUjiga3fwqaz+qoDyCRFiThUMwyrARBZdQbRplWfR61qaNEjz02p1k4r5QlURZ641MtzSLhW+k
GwcZpk/MadUUL6op65tEd9dtODyCYzjlrdVCTQgz9JRYK9KBFtEIQKAPRjZSPmSi8A0Y3msuzGZl
2c3Bo4dK4dDRnRKABWVzM3/T65ivaAjP7eTUtV37gchZe4dPqV17BJ0sajSoK70oSOk9lilHsuHi
muJEgsySX8ih5nLTp/re0nF2MqwwOOZkrr31nvGi6h9tPxJsVFw7ebg2jOI8VqZ6qAKM5ZX7gnaP
d0vdxNB950KWIhSBS2bMiMdUuvayo8ds4p8K/XZd+cqTU0obqQJkda53SAokOZnk8v30I0lPh7bX
EmUsY42RscjAiJV57VbPuFYmZLquuG3vQ+EOBxMrziJg6iPThsGslxF7nSvbOA9uayVWNyUZplJh
YKgOD20PoKpSqQr35X3d0hExO3x3JNaBAXLA6/TxyF/vXfhV/RSbtMjEh94GZ5vZPpNg7opt2z9K
nelAg19tQcIbY/ZdmRn+lZfhSsgEbQPGKl2Fnjdrn4BHoOl2Lwh6bAn6eCMhsGG0QQm+9ZS7mqJA
psfOwtNTk+KHuG9dpodhXCdrtCAvRHFAHrIGyGGB3JNPe63IHAiNAd3GGgkXzBzq14Qc1AuocRT/
8/RdFd1r3aqMWMxup3Ht2UYp+ZJZ/Iqj3OW9mEsUm5mxbpU3/EchRxW+ojIn88EXYDzHYhVB8E1U
2EKlK85F5YSHDF0y6QvwkfACklx75DhKlxrpG2u/Jsgnx5olS4QsPegsv3kZhuyKO2zIKJikszwL
YKKm6EDyzRBm1QlnGVV/J8zP6pi/hRVakNoPb3XVcZd+QenVzwwIfQWFEwx0zVVqLoNE+UmtvXtW
vB3dV2TsirxsK9psY5/+tCz4oJZkalRWl8XkzAk1ddx6UO2ugunBoPqWKI51mFfhU/nZGlQecpLI
uBXYd4AL+l2CQHwRIYGgQBRtbMWBLFi2wyovuA67uXYXNgGI7EB9rHKynTVdt5ae2NkmnjE5Oo9e
4AOVKalpZ1XSrUuXiUzSjYyFCDXNCiDi1V1r5eNWx4C0boEp9ZEknTSlOwcLpNhy8uAitrEo1Tbe
X41OHEM4rrEmKntmXlG2FmXVXLY5yV8pX2g64lfNtfKSvKucRDiQlLwfAbxS094ouvCKsAGK/JQZ
cRS+do0Gk9SiLR822oMwCwt1x3NepO7W7zFYZ6DLSuuKvB349yNR5Qxa126ubFparFqsVGSKde8h
pi3XbLGGEztTNv0mSQrgYe4lULILz2SuwrQMHWwOL1aJqMcAi8bZQW580L9zyQXGZtlnTZTXRRNR
hjEhcQz0PyX3JS+umQngzXTbc+jiGg8M0a7qNPE2Sgz+rdDsD8to8R7WD32N0kwS7bMkcWlpVQPX
ZzG+yd7elQI6a/hhmRygYxL/LHpIGqpVM/ZTUP2ng3fsRH5fRogpag4uvbrro+rolCh88Gmu0Znf
axFcAwLbf8q2xCcvNNByjk7Sq26ddC9fEBrNj+iZewfJzyEP+3ttxMLn5QrddvJ9I0u+wQ3YNgQP
4hSJN71rh6sujO8gRNA3tXDyIyNHTjdctYLugSHdJ/+MAoWrytLtxnVD2LjSlheAx+Itsoz90LpX
eUWD2KIWEWk9Uh2LfWKDekxS470c+wsJ3oBR6sonQAJDckpugqkgCKo2kcSnFU2jM/ooV2boY+mO
KgybrdgVRr3XICY1SX+rDKN20aAF0nOD20Cwg0thMHgX70R8gzOGFaFk9UidK+JmwPemF+DaET2V
tn+s6aVRc3vRZV2f0H9ytbeHjVLXDknC2dKRPkdLcB1ncPk8rvVZua3ISTOnTPcIQPI61vLn2CTI
2e2xK+nKu2c0L5GMXmuIyhz9+rYr+F1k0BGUrUYbc6zA1VKEDMNkrSghHTSBn0/PQIJIXGxUGOjY
GnzNLZplhE9cYQ9hHd7z+99YryV+SXLtDD7PpuhfOYTbdkyrDO+9r/qbSrfe85iwy6G6pQsBhTRU
PL508igd3GWFy3RAapN6hz6qgufalOCNVN+xF00yFkz5gZojOxLHvNBeyeMAs5SiE5u6WWk9hXrG
NrAwkiWIpTq25WEQw9biDEpR7yVcuF1T+SGa4KPUcWLDsu63GaDmjhADv3xPrerRyT2q0Wl2VZCX
7XLn5JoO59/ZJbK96AFK4J3taJ6sGztAUqfKfOMxUC1yi6ToyebCxefN0t9paNprf3QueiRpq1ST
P+PEu8Ys7B9gCB16UmcnQ/lFDiCMgXtyMgEFRmmRbOvBIGghoVZWU/hpUpOk4947VXVebLyquMEH
tiYRiNM/koeSSalXFwpGedADiVMQlO1hJAvffYhrmBbqvUgV/m9witKkisPwlkkYGHhl6LBA+M6R
ysayr9LpPhgAkLfSOz8vz6IRqx6oA38GQdD4aFeED5CNRc3PBJi7KGiXL4MBhp4lolNoFtfkROHV
7XM6Vj1NjJ7MSpRT26JWAJTkV/WoalCb2w2uCfBqEYOyvNplKaiPhppwkELeqft0bfvjRQC/miDj
Il2reX3w7HDveipCdRRHGgDGNfyax4DJYkx+AGBchgC1BweOQT8AiDePhl4RAlZwPFKElUF/Mevi
Sqr1LnHiYV1rjHfjGncI42plSfQnrO3uXHviNZdHT3DV7IOO8Cr9w0HjkEkDYmXrvFtD/ULxSxb2
Ax2UbZ969Eqio2BS6nsMI3pPv7LC/srvkFR3DWoPjdB6AuU1ygNmYp57HTMc5alymxfqAa4MaLNS
f6x6eDcFBVMjAbNSt+HSSc3LdBS3rghvJNeUjW0126gct06uHVzu5JKo0yajQWaCTAqJsxJY4EIs
EnrRixUySp7ZHoOdHF1MBc9YrZN9kIGqbrWNVdeMSig2OmS8LXIlPsm+fHPD9i2q6FWQDKkVN3HR
NJw0A1aY7Ae6+7egN96bNlu7kM6FSo62qvT0ywZAhgWzdtN/pSRLwx4DGcUz5Upk451vWA+h1e9U
XewxZRYrpdZPATmY4GXR6DTcEI0Kr+3pAy31ulBzbhjkuraO3BgFd1i1e0Wyfo6jVykmwEG0p6h7
jSVM5/fLHkfXWZWgD7A6afdOVqJGcp78Bmk7nc6TAiZhgdCuQTjbn4zEvsVrRYE7se/Vsj0R6Hs1
o/z/N/Xgv0k90DgL5m/qZ/9/vPds9VK//O09rYN6uHxJ3v/+x/8tA3q0L3/8tXL/9vc/Pt/yV+qB
pjp/UlrVsEdbkkNByj/+1r1X9d//UDRN/mlTl2NmqBE7QPPmj1+pB9afZBqopq1SwaKH41i/Ug+E
9qfQSVFwLKSLhqPZf/z7v33+becsHrwsrX57/jc6V+csSOuKP80U/DffQw/wdBmMRqbQBSZITHrJ
V/geepAUFqLVyOxOtogb6tJTrNz00PfReNACfTzg8cmWae4xfZxTRAqCUeYoEXdemh4ClCcpUrpN
V09IyQHG98F1BsBl0xJKxKRKuDVMfgdEQOnn0vx0ToqZ11G+mA7uaRuliJqtA4RP7cNw42XDHSAk
b1wygUlR91IS/qFCO9X92t2ENtS3rwc6v8iM5+fJ6LDYyoQ5GCzAZnL/lLPlwprSCUkj4RHGDEmj
GsUn6eCOmR/0osaJTymQ51+LTL1+It+t1l41ZefNL+N66v7aMkSVSLpUFA4QTZhbmnqIC3j+xuwh
hoBHwTqEETgVGtXy8PkySo5jRaCeuunQHxyMgWCYesIafj2NZ8BhqvjhoaCfOzH50jEyVJLpWfS6
qXQ5L84PCr104l8K6KduChtjhOjN/IL//OuBTj7/uIeimRbR9GvQf0TSluTWqpksQf7k8bHaMCd1
D64odgrP1NLdvHre4GsrGJoPRieUNSDhejMUxQ1lb1oqE9VvXpp5fvNS0Agm77+9TESxq62FCJON
0mt37oQAjOqcL2necH6ut9MX+e2lr71/22cqpq92mEwyVOmwoU1/x9enUwj5x07nlfM+Pj9pXvza
cn5jkm/zgWMtUqKJ3QDWbV5SZK0fBMwmQcQfi/PK+aEY42dySvA5Tu/4ekh+PTUKZdilGSCRadXX
+q9tjQrLRpZvAecQD5ROuZKVN+UFfS7Pq78emMOTTjy/Pq/8p8+/7WpeDJjkbSJDoEniM+a3zEuf
+/l9F98+9z8ths6bSLps//snfNtTPCVlai3T3m/v/vb6v/jjv73h2+LXH/3trf/09XnL3/+037cM
zBApUiw2FslUS30yx30d3vPSf7nu87z4/WWMr+nut5XK5J+bT53BirGx/fYJ+exiU2brnSx7c6tz
Sft6z9fWv+12fsEcr/0gN9D9cSjMedPzkoYJ59vT39ZleBHxP01v+U+L86bzS/PS/DDvd97l11ND
abkCzs+TeXfzIuAh9vyvP33ecH6YP8aQNKGbDmPH9PfodO/bH/NiS91PBSk9alu1s7ZzSC5dpfww
jFNicNjEpGNNCcLzgx2jjV9+vjRvNa+tgw4OlzUyUwDp261kDciEri7vGgkEHm/nRRToSXb1bTe6
iecdjkO0+kwS/tyXQp0pPJYlFvwoILGH1tgFifAUvM3+FZXHkzvmZLlRqUp9WBV92bxGMUK1su57
NEJvk0s1oaK7TpQqWQ45yZOdHRyRm1Py6/H1ABNoEhD13k8xttTWuQVBLaN755aFxZTo11/5+W8M
kurTEADLaKZbWjtdx+cM3vnpf7mumm/Bvx7+Su3lvZ/vmG4U866+njqzVfG3Xf9/7EbYBpJfae/m
XTFZ4Z4z7/pzcV4778b+9Gv+k4/++kvIF8LMNmTb739N1WebXB9u8vlO9umE+2Unnt21X+t+3+br
5a9tvtbls3P46/mnv3byHX+t09vJ3zu/+2sX/7OPmXf7tcev3czrnDB6SiLidgeH8cIc6KdP99V5
aV43P+UOfqY1Pmy+1rd+BZlu3uRzcX4pnO+r83t+2+P8NJnvkPPLn1vObxqn2+i89Pn61/PPffpS
WQ2KQdw5YmNqjsqlQSHoqKnPRN4kR39MThnpAowuIBT1DRGUldoJKm+as0HQssrsSF2NrmiW0Jry
Zejnr1GLkMwenGDJ/Rm9oY8rA9wBCT1JcqocJ9u1NakWudpOcONnAcaOwOVDVD2bir3XojzZUzjX
l5mr+6hCboZUYC+EOEOQbvGTYBu5ahlhrANxaZveePYKd1vlvU11kvRJokvuUK4x7coqQIzkYSVV
sB002ATZaFx6nWovQ/BQALAqJ3W2hDc4a4MJtRH5KNynJGZ1cjekuGcpIFaF/zNy8SwNnbkTFaU6
w+3QR0SbJO8JvO/jbpNaEgNPcXaV4APBhEubkLJNaJonpggkeHYOvYUoehliG5ufHaUoTvpsZZvW
IdYJpBFRf5kE+UkdqnXG2H1F4PVtCwVkbxB04RMnUGQFbBRH6deyJvii7YIbk/LjyiQ1fvECISpZ
+U3m80sCigQwEDKPHX9kcfBi1aNYa92TWt02Xn6GOoVgckfmfbLOrek6Z/jbsaTQlw80VKNApQtk
I6hvXBTmiPmW1rU0sXyYdE11qLBLUWfpsrGz56zDd2CT8sdl0RVI98W1Lt7i1hGHBD8asmMLtTZK
0qQ2T2lQPBlAuleNDex4uPYS7xDq+THM+4880aYZQ0n3jUIDv0VebzTSykmuGYCbpRAI64FXowHV
xxAdyBhLlgXuyQ12vWXSODTqE8LPrcL5GYIEXOg4/U+DSDCLEgZvOFmw9y0dXfI14QQJdemA4Hs5
0Xzyequ56lZ6hKgLpOm0DUOD4J0m4N8yIZf2nf1EHGV4RQbLeN38sG+pnLVbKxg6rALKuwKFqEjz
TeyrD5kzZlui5slnxWJRjeIsMGZmyGkNsBNE+zoIUOmYwN9atrmP9BDLO4EOHR1oKTZ+Glf7Ahz6
IqDytirs0lr5CL2UIEBM6HrrzkiKHYrOJy9qPihq9ysMvw0gyquWAgpq1cq4MrQjPOo2ctxL4Cvm
0fZc1Jhwf/v8TTE9d9M58SZO6A0Wmdos60bDN55/pOT1EFOhbXIiS5D/lIhD5RjkWyc6k2HUguTS
sUJWk+HKjxGkJLkzRRTR7864RdNgQSwyqVhsr+XkGbWbfMRlieaY/eDlRnP4hKDq2qzNcl0FI7dK
nazJ6R0DmZ4rnzCqNKvOxNrkTzYWo0AbKS5D3OD8gNkNTRTWfEVLrGG0Txcjto9o4wC42Ak5bsyf
HV0eimzQjnoYktpeMFmTnvazhyW2djGM42EY8nOfmvuhx3haxg49D5tgrT5urnPOKuhGCXiNOqNL
qgVwxQJ+CYnmn4w1+37sWu7hpQqFo3HrjSU8DT2XvNObvkCNX99ChbB34wgPLwhpYJZgrLWM3PSG
IXSB1vaCSOjE941tL+Jz3zH9ayM5AIcz7n0FyXU5DoDWka8D6lyg6tLIzyyrdU5G8xi2L7IkFrvv
8OlUnPio50vIbSEddJRZhuJuG8PrNzS5wYY2+b3SoNDFTyxPLqEG2DafBYMRU1BUlhYZPoqNZgKQ
Be66toRFQ1O4kgXpDUeqx4ieSsr9qL8HY9JYIMJa+k38mKnYvDpAwFQzsYPJ6oLAePpXbY3o0ifW
eiQWfaFq/Y+6bhM8K90u58dd6K3/Prbue5rBywcyYob9rZsW58rNja1dO2DQCmuTa0qxqjE+gpKq
74hk5qBws5LGOor6WojbVmhyNQbOHpUbEmmlH84dqbIkKSpbkoamnJ442tQJxsU8m0QbVr6pXb3Z
ZAmdwbheF0V/6QrzB41IbSkn5wVRS/D3x6fVkOo3SIkfOPtAWZVNDsQUxxh0LkrryMw7yXw0Ip7W
I4cHvdqWpDb4bgP6wT7x7gNO020jCCTRegoosNK1gkRECk+3vetE8F98eznU/r4NMWhoinmKPO1O
a+jh1k5LqOGzE7vpNtf9nVMjv0pcBF1amdwKTM7kM0x2tDQqlsRfb02nNm5jcKmtrR+bKxNV/bHj
BONMg4AaYjsiH3NZDLjMqoTG7dDqC8Oy7bVnXrdjrwFc55zs3IqcoELR970BaZKIrh6ZRmFx7HVR
Q1OMILqofkQ/Qc0aKq7L5a6uo2cmCFCbWtTHNfE/GZxD+MN4sWRE2bgu6ZAxkoZoBZ1GH6pzZAfr
IZQhnjtapiktBNwO8HsyH18CHc/GQ43UFTaxXEF4IUbMfjWO7xYNZGNJysHuw2jCDJe984D9Y0QO
XURAf+NlPbgvJRDyVqcvCraf+lZkvgOvU1ao68AApV5KCBFGCC/Xb8k10RYRXb51bNHL9tWFLHA1
oCnUiFUhpSfUwAUppv5U2I1GahKIIxx4ROXlqk0eETaUPs2eqKgl+7FlRNSYwUYxzPu+HTZIT+7B
xcsF8Lsdemk4BPQBEQuMJ8C7NbP16i5tYAA3ApmuI/xLxDrdGp03KngtcAlsSIlp6TxwpzRwb7DA
Yq+qsw3V+prwRGtjRW634UJSr+r2pW2CtefKfoXi7ywmhSgTPOQwkXooojpdlxQnuigA1ItQlOCF
4MFNQrKXQ+USQeGrRC/swwQ9qDZmf4P+ndTVEv2oeZmVSryVATkh5nByp28619pLEoOZLOVc+dBO
EAnXYbks7YWwg7dcIwYM+xJBvsR8UhCX2arMUEvQS0es3JJiE6Z3NgUi+G4e6cHOxq8wVdNJhbtr
6M1adullgyQJjlGOw0fNbitGDth20QzV9dkRRbnwWgGBQM+vDFN/0Ev1mEGGMmkKmgIfgRXmpFvi
byqi2ybSTmzEzyaue0OLl2PinQK9fc07PkoNbQRP0bC0DOtAfl1x0nT/RvZxyzFabwhif5v0U110
GPT+I+4URJqWgobQ0/YV2etLISMYgTJpJq12uew/BD4HZCrg4HRL3tuOT8SL6l+6ra0sfVvRFoXV
wgtPQwj7RGgugyh19wVDaLXMTnk+pmtThZSPAxMYN+JPGFaNDza6iU4WnwigCy1xoMXVSpLfsi+s
foPsGtS/YWPlctwLMw1vbNn+BLTPAYBgPLD54vw42IQNll3DaY6Fb5oHtzAJd9yl8RDsHaGuPDzC
Rqcda2dMGc8jUkNmSHQXtK8sF1umD3Rbn1HTC/Af06UzBvdg9tBxm/ZnqnZcTIggKCKXgCn7DihU
zrRui2pkO3gS5p+T3PQELqwUVEaeUG90OnS0ZdJbo2nevKpF9Zqr2Gf9H3FIdJbd+/qJhNw1wvFm
5yc9xg4AAZkf+mSxGJcRZWg0vQtbaj8Q3jvYvwtyR6P8xH2Q4ZZp83WjFmsm80vAQCEnYRDtGIg+
ei5LZDE5BYQuW3nqc1sPz4rRbjwx2fhFdpM4NkEGdeKuUsPbNTEAZuTOOde8kaD1IBzXaqtfwYo9
xx43Yx9rfhNZ4UUetpdG8Fba+mXZ6eajSC3kcIdcYbzdR9S6x/B9wAi4rMl+QElLLKBtjByj4NQU
C7OFHU/xdiYhpTZ0VD/TCLsnpD0zsUORrsHI5FrTOzRmrn6p5Owjq0sq3QCTFqFiCuyrLs3CmEpD
F2KTU6NjACB5S2jhuvOGCxdj7QZ42SNmB2+blgQGIMW91KlXwKU8Sp10Ek4vRgdaYxDbTbmjJ6io
ivwXAM3wyjIiJ9zuQyfh2HJaba8N7Yfp3VOOjzZdNXx0SS8eDB+FE7kh08CyF+tOAxuL5Ke5AJes
6c4OcNZRqbxTXpMZ6jSqt7WVi8TpXp2hgs/cdBsUH/Kg9ZMDMSjAm3l7j6rwjhr9i0Gq7KKrR2PR
ggH0Xfz1Dq5AG/8loey+CnafADugESZFGyeQ8NwRncf12xTtvin6/mhjpgkKPcAoz00ht5yfE0Mv
CwHo4gg1rGqLjIk7Jl6MyvWuaZg+wKrddZp9L+GYLAiJQq1qDXelW/CrNveah3lOc7FLWWoEQq06
cZUOlkWd0W0N17GePaCJe/Gz7qRk1mLAoUaKCmbYKBix/cfE2NWav2t1GAGlw0+maNdlHSlnNTTc
c07gxLlwjxLpEumQ06qub/ekj0YXn+s0CynKmHUkcP56lwddd5WUvb/Jp3XzC+0oXurR6ldF3a6E
P95WxS0gwe7cAWKpLVwfs7K/GxGqdWYY8od490qOTG3hMooNi8Zaty2Y2D44GnLCkBvxZav13jUY
L++agNPrEmNbmmRQ0jvjPD9QjoTJO4yMRDPrr3WpORTbsfE55X+ta0birXUZ6NvCVhaZbbhXyfTQ
cDDmVnHmpNC55NeQ+xJdP4/TA6XZfGdPDMP5KcxtcQ5JQb7qcEDMq77WV6Z8xOApDvMqWyn0c5z3
I4LlKkMf9I9dCvzA+8rDFjVv8u0FgDMYBT4/eF5t6CiigiFL9/MHz+tcH6GFUwv49th/5lXzi0Gk
pkfDHG4/35nkwaVlgQLx/PCaWmFGnti51rTguiv6jx7u9H5iwKhDGJ/63pDn+QFdXrOESWRsvtbF
Q5tu3QrFSaQqITxFyi4noTSHyIiMczA9zBs3gUk7x43Wg48IIkXlxo8aYwUbjdzefj4vs7GAvB0j
RZ9f9xH/MDLqz2jDr0Zn4tDhmuTcaeTZcbBaG8HRm54IpjefD0ytnsgGHw+DjPmE2BsrJBmCm8Ov
7dCVO7t4VBH+T+ssNTOPXhKcEwTWl3k2oE2fjqgxx5WIfWjhxEl1lTH6upaK7V3rYXabux5s/Wmz
+cEsIJK6dprv5qfztni+65VRgAGd3zWv0wc9XilZdBE3fQ+mxnPOcSqcMyqQ8SBE80wkhnOe1+tW
gsCsA2sQ2qiW583cZtjnFgFf8xbMAs+k3grKNhx/5HDVO8VzzHORZ9Y5T3H4a749rphjWef5BcDX
wDjRWC7mp/MLXqRKtIoFnqCoVhj4+zWQGyGQ0g2M3Frj9LWtXyDVc8hO2MZ6QeDwMKG5Fde/zlOM
Gb2ERiksF5iDVaOHx63XLKuiCMDo8iDJWdxTU4Ko2QPc+V8VwSwG+G9UBEKo+r+UEdy9p+l7Vb2/
fxcS/PWuv5QEtvanaViWaumaFIYhTeeXksBR/xSaISxTtzVkATx+KQnMP01bQ0nAOFxqqmbQ36+y
pvb//oeQfzq2MB38wLZhC8eW/xMpga7q/AHfpQTS1h3HRP2gasJUHSQF/6+UwBpKofidke5h5Cif
/XNkgjSzpaj3tfrQFEZ5yIQOWHhUmbWBAsD3Ma2cX5kflGSgUVtr3V8re8Wvvr08vzCvSxvGgX0T
u7jsYHIHOd1QAo4PqueBx5+ffy7aotzTu6+3KUG5u5jgK5C6ycGatATz0vyAi4JyftOE6A8Zt84C
gm9ags6lPEf/fkqYmz4lkiGeEo1pBzQWjGHwvJuD3yl7RhNYpHsvWqNtejBilGcFpV7muT4gKHSk
0bpPwCJqqgV2d3S7DjBYqhFCOpV1cTYlVYF63CmYKjj6JvK9F63HhT30CFA1nC91ZP1EgCTVp2Qw
/ctBD9FXEC8fydHd+Ui+KWnKikpcfFWr7RkoW7SOBwaCIPNQYzOuD1AnxA1CQJ+UCXhcIalNXrAz
JDoOxifHurY2DIWgEaf+j7wUx6H3SPm0BRFr2UiUSBwcFdFc93EF+K1m8rjtCRHd6N195LdINnF7
U+mHxtTlGz2Rj2Sj31UMxNYms2YEBVjF0h6cWpJcDxVD1cpiPiCV3NjYzq3tQVAPRwqyo2b/SMlT
zXPQUoYbitUAn2xArk47wVZ26kA3PagqNMOYbDfdNO1WihBA4DbM1PFe8W8oODzRXVunAZk9kuFT
gf5/FQmEYg5enBWCXXoOABO6ab7VWB1aXeM2sTS5UyfBmR1cRW4jN5YWg3gKkB9O0ynEPCmIPvtC
0jfYSal9KKnCcDfQnUMR52cRlcW1DvqeFtF6iCn6Y7egBUE+D80upqSDLhFNaij7lPHGcqqSiS0A
g8FWtkHsHCkCuNSRAsromMD1IAfEggR202s2EBjXfO2mvZjDRRT2P1K3qHf5lNBFXOlz4OoBhbgJ
l8oZxLgtprbPhPSspqTyBoYnwTV0sNV8+dOrgYS0wopgg3HYuCEJL0Gqb4cEmW0D2bXWzYNGFaBM
YmepqN0NjSiGdLB9QQ7ahCV6wzoBz8291yF5zo52TLbXNkXaA9mxG6Ps9qPZLUlJ6U+BYicr99rR
o70BTzi1qQqbpXGrB+1rjMx6hQfruq7x1WojeWCNzvmjqRskhMPeFyPqdnWtufjkhaLD4wmqm7Ts
INIxes4oPkHYMkh/JnuFbyM1AQPQIkbvmRnLCDHtEUD3XUnNf82I+aiCKpbyjdkiWuQoMXZmpuIy
mPJ5CIZnzMq02xbZK0cHM6amC5hZMmNCfOWv0mLATOAQlMDQnqMYgX/5ozUa7yhjUBU0+xHSwNpM
JU2wyXg6dHQjGiZmWY8GdWywJ2G/IvxjXSneNhgZ4QiojhC4tqYaOxsOoOusnAymw4+qo0JQSqGv
h+kPK1Jc043A9Tv6zMETeZdo5nNkuflGYyKkrpATPZsV1pSU4vbCoZKwIODuQgjrvTGsemfa6Pzz
0sVur0/Flqh6jDnMdpZoK6jnI1cosg2UVMV+5nfrSVuZOxcatY//YO88luNmtnT7ROgLb6blC0Un
kiJFThCy8N7j6e/KrP8IPDrqiO55TzLgy6ESmXt/e314w2w8MaCnIPuYwBg+Rp7X7hR9So5eQ7bR
GbUf9UzJbPMlDXuLUI+RnOhAYF3w14giiDVRcW+LFymRAUPXUKCSE5MK1FtVU8gJUFX50Kvmj8yi
Tw17kijTwzTE3d2cgeYfmiY8t95TMHnhS+tYAV8Q5puLVpwb7jGV+NZhySh1iXSKu+FUzNhvgrNh
zmsJkNI4qMKuvNjkIBTJzjQxxawCYxeQRHHzbACC+DiHgXLUI3rOQbW3leXEuy5D71VxN0ZkEesA
cxvTfjFE+cMERxxZbAgB2cUpAqIV6Yse4kfhhAenwJFtIRhudzrB2yCLGcOOwYWg2VAIsMg4Uy05
uj/Nie4FWk92mhFnb6tzTyINTXtxrgKeVG6Tf7HMX0oukKUEHrZdFp+DkgFvWf1yS9xV0mA4KQ2A
w3DMiKVQojMR1TgW2JvvyAbZD1ZEAUfRMjVXgvMCY0Ptf1R1uJyCxXgRSMbdlGrKBoYlxdKFp++5
q4eDTjdVmdo+zCCXOI8JtsaNAlPV1YDm4xgAeM+lXLiYuxLVQz7cLMm3pSL+nhoU+AXJNodVMQw1
BPWEoh4N/+O6N/AYSBnse0nxbfLGr9N8qHJADb0y3edDJYI82C0AYrkY3r3qaOUGHG1GfVnw1uBI
eHYjhMdjpJ2DPDpaFj7FZifiJsaSnZRsDo5NFp1GytCwUl3yByq7qP2zzE2gUjyXO2V7jmYK4qKu
8b3pApqWYsDJDnYNc6uZqtxt+9LkA8UjjEEoaQE4O6Kwn7xpQphcQ2uxvBNaNUqp6m26AA4pkEMD
HYqe65xn0aKPwRH8Zyuo/fF+TH9Z4VDs85E519zOQCPVninj62BWJ2+Yb6u+oqOZ5yNGqq/U9Vpb
Eph4xDti/FL8KjxqMTyrafbMEdxdwUMlbOd7wEvPjd0SGbaT+WagiIRhQ02gzzAfQw00hLJYF+Yp
F/rpu9iuwoNl1C+NV8EZVLH3xo26pRpYaRFyJ8JDC6ze3ij5T8BTiY8Y8jwqinXyLCK4RakfxPDF
LzEehsJ/oVDqzimsJ/45X1Rs0XzqBKcjvuI+linDtUkZSGB+6u4d/bFiwqHgUAqenuAUDmuUQZBZ
x4VBJ+Yq9GOLp/qlaIxIf895pFP45d5OPdAepqTWbkEUHVUVd17kvQ+Yo0GLKk+UGBqYMeCXAKqv
pn49t55VjAU3GMThyD4k+9H0doobMYmill/fh27xtYqT3ieU3vvw2sBEd3n+iM/jcJhxog8TOzyj
pjrVLsBVp6wPgfcjmFsccrUAS2ZPIws6uojrp+I0Kso3+vz24Cn1fdjBJAxrun5bMUkDj/gBpPgL
CXrmvGlqlwzEnHCbkiTUY9jdVvupiDFRyJXs3FFlYQ0L0Av67wRLgw0lSkihiqE+oKx9NIQqdUx1
lFU5ERVKcR1jNxqMqlMD7KmFL6ztGDwkqtpXoyA8E6XFpbBQ/Zz6N+p1+OcdbWu8j9V25xiZBjSX
QaxaFM9Gotlb+v/b0Ysn3zH04ThR50twliKYKbqfDJy1ZlNvsIPqSB8lmX4q62rbRU7tw7KvD3rm
PhZtt5yN+GmOXkIyODsVHf1Wvh2iG6KHjc6Ol8cHfMAQ0NcTpmtB6idIAQpb131qV+MtSj3GhJ6e
UftTPScYiCBfYSR96CfldvFS65yDCaHfgzMhxu4hSV/yZzmQ20T7WVtKt09zOzqj5SXoXic7u9bI
/wegdLp4qHdqjI9gFJCYm+O+9qFh4zISvJs4OCcUrh1aMw/Jhr+ohovcwGhOI/l4Q7fbAyWuA36C
/ijwDD1Apw2FWt0p0fDKGroIJ3X7ixu21LXiwr0TXkibhlCGX6pkJbDIfM9juAtLVlAMj7YVILGC
RffeCov3esAY1v05xvQXkVreFYkGB0rPgK4ZnyfidGmdPsck2cj2YwHdtyCfqLH/iq8END0rCnzP
5ZeHkFbv4rFibM7fSQuzF4wOyUuF5jbMvS+MA6ODpyc3ZUHSKS3VQ6YPP4c0QLNb+AEQV/Im0a9u
yi5aXxp+pT5XLhUNYWdQjC0mEWapAKGlqCtzKRXs8fRkNKo628IrUR4Uz5YJrYTMCMnWCglxMaWf
sAasj1Y+7HGMqU+KioYoyEph1ztQ2FO08zn3HhtkKn4lmjH8TgZjPi+4zxxg/70gDzJIjSwaziVp
eIoV4uBKGDUY91jt0WDiZo4Rus2semNEgWlqTmfjmCR9yJPVFV71TQ7oNJyKzzWd7cGmwg2ByiWO
a4QxeB6VVO9fFHdCM+hq57mHO4VpdBt3Xxk9vGQ1RjkKQB3LI/jTJ+aBmLU6RrOv25R8pV5V7/rI
MtGyW8e4ziAUWf20L5w+2VR5Br0mLZ2zU77GCqVUGX359U9tjvknvdZxj54QySfiLtQRpPu2WabH
KSM4FIQlJSzDu5PU3O4VOuNcVZotKN6bbOroOmzFo1uBwkTZB/9uN6H6puMrCqim2nhzTDGjF5Jn
yeMjM6vbOBhjf36ADIuXVsflUB48l3NoH7qkiy5UndnnbhFDPvDfgY0MmyzUS+hAMovAKoE6FvJw
EI/Fgvy8oJwo5rX7imxlPyfnMGDOXLbeSx0jfIQZ0F5v8xnox4aOJ8Xe+s2J9fcopSJ4mKubRNcu
NgE0avOWSwaR2RotCrKrBRICZqZ+ozKkdiwwn9V4U+NMc47M9xxzmg0h1GFXu7/yvld82agqHGoS
gcanMV+4R8Xc1QzLf5qs6l+GsiWjrhB8lNtryBZU1w/VXjaB7RD4z8L+RlV1OUjfL4b2iQcpPvR1
2PlGioWq0tVfLWPxNl4c29sJq1ZuTPB/eVEPfixcNrIFODCwpfIE9Hdr5yRto6yetggThkP3GtMZ
4d6lmtRV5NZ1KR3tbZhiXVPwHCo25HibfVioWF0qKCSMKVJ2XTj2p7Y2hTkR00qzfvCKMDqqlOGe
ltrGTsTz/EHsWxu5LUsokMJSGwSFOKQu88AnRP9YUGeCSLBMfSP+pJv5zCsG83eTsMt27l3LT0oh
AClt767GlOMY2SpPZg8GYIdjJURAyg1QPbl7xA9fcJHueDZQhDSWBOe1WP1ZnarAeKt6YgXIFuFv
ZE3Ezey6n5iK1T4hqOraBOIpqUWMdhNRaCIbFX/nU0EdnsBw0m3AapicgCoU0SjLp9pQ7LN8rK2b
9Y4hOv8h/JBUXxXN0lfPRWd6e7Ci9W6Oza9Bm4ZUOurjhWxGg+80ne9CV3xCTntelnS8FPaQl4e+
SIp9NRFfne3s4BXDGYdNinc9oOqTytMFWLcR5cSuRZMr6jc8rZ+sDkuiztM+18RQeXAG6Be8DUz9
+FI2FhRivauOaD18FDsmyfTs6Cg1Jg3ceVtTC/GqSzXzRk0caJHJS0rN3NtUPAJKLvoONF9RhrvI
0eKv5kCKus2s9hIswaeoaJynqmJogBaxiir+6jgAYe8W069GGWZKyjHwBtePK5QQtbmUO3tK5r2d
InPvGEU895FxsRwKSlOTicGkl+Gl0d8XNT+7qde/FeCEN0h8yioxKF5PKKDVAzTRRlxeUrXmywrR
dSQt9ZuuOp0t0/rZ9dlzpOYe9o1Cimo4xwiwMJTBcnpc4viMA8TXIM+170Vd+gQFXmc9Nx6bzEZg
l0DO1kM98kdXwLbC6a6K6x8ULi27eGFqWXamQ6wQ7fZYemer051bFGvlwcvnaQMPzLuJq2/amFE2
ez9lufnIDERHSZCPhyYWrvP0iCVehudEZ+YbVsj/cJSDcREynpgxhDjAROqPzG53TV1QqYPMD2Ld
FNyEZvJojV/nKUrfdRNTRRWuVTIZz7Znf3Vfs1Dz7ngqhrumszQKAhUUVR6imAo9N3Zd802X4cq7
KJ51dObWu4nKFBV5i2Vhkxs7L8yd4xBNflVZOMNWKcW8xq8mKpazjfzpuDAcYQLiKvusDZ7LZWYU
CxoJ7I453dZtO+/J/w67yB2/ZUoMtaBoX6MSAEqkiQeugmq490JnR9SScaB4CCuiVmuO0/wUqi3O
qohVAk8bKcmk+xe6W7KQ1PGUSvIsNzEWmv2HOvN64lo0EC0HP4HbuMn0Rd31IsY0iPhtJxqlxAK2
tfjz4XBqzEu6JSlNN6ip5SExw8+p6LmpNR1PoRFR5ADJ3hPNrDcPzOrH6yZdFnBVuv0ZJRSOPg7V
ULLBNY4OBIx5CSgM3zaeOHX00MbljMcnuwye9D6YJMoDioixQq5OmLTrLYNrWWsgCxlko0+QPgNu
X1VFi9TbEWanFhEEXw56SJH9s5RpSXYAdPciZzol0xonx0V7mqiGmrhRMPT9odVudKziHLyp7Z0U
W9AuwhZP4oGAoUdYhZJSwi1zkZyqkB8Pxa/NKNfrT3w8giL4hyAEw0kgov9QHiYtJaUTdBpaNRJo
5mT/HOZJuyD3v8AW1Qj/iWItBClZ+RiFiR9hSuFzdTSSQfpMzS8iKYfocaznycYIqGKoyvo+qXmt
oTY1Gush1EMwMYFNgeo8BrfcrdUOpgJdZImV5F5J433jLtG92+2rsRiOpVFfQjcDHEWQnfDRiLuG
6GrCh95wBL4YE5kU+Eatw4JJnMc0TH4R1EqP/N7pNB2qSEU6tcQRdQ/D5zTJT8zZwv0MumJDWkPZ
NPwEG0AOKcbkhU7VmTYfmuRzFhs/+7komBzhfkIG9Cvz+Ps+nI6plxLpaZFSNvgX6AQX6R6Hw1Tz
iHbaCQDskaCGcaLUDq0oZR97A/UwTJVp9D1Npy935wLVOF829SH5zmmhd3ZG3B8MC6SneyMo5rt+
cb4VqXfuvOwGZgGKGv6rOCa/ovf28YOr9Sm9r8k68gE06LtthJSxRBea8w2JWn5M+jib+hZcH5dL
P2vp0elR9WlI9xi8JvskJnrdgu3KaqO60dOc0CbeLPcoUXe5rnCDuvGNwZdjayZdua2PB9IZmzD1
6lubWGmmJD8nlZju6NU3E/mArdHk7/HoWSc9B2muZijzu+VOa5XLbLjGpu6UJwL9T/s6IP9SaV+G
lrCvGMYWIxaxVIcnuto+IkP9EjIqemyxVyNFQ9m02eUEnBkOxln4xEQgMW5B+Y1ExaOndgFjYQY8
8RbKyYsqf7b18NZhTDyQ076FSohWbTZr1A5wyUglm7b+3andhXLtl8KDnZPlzmdSPy+W2Wr7CC+Q
o9Nlt6NDKMSzA2jtbnVXh0L8TYE1jwwYyVHgnNtI008wCW4zDNMZPKVwudSD20yvYLOcs6LNzy4s
DeQb3q6iz+Kp1tzUA7ChuR9PeCCCcXY1BNsaEhoFuHBm2Y+6TkIgHjxARSFOvZp9axOKa1uVtEle
NfgZwz/KkTCkwW0/K0Dj9Ebbq2RN1ADw6mybOOri/WePmAQoVjqAJuoAcJPqyT3D2+nGT8XrfhgQ
ZfQC0kGoYC2Q6G9h9BD1YXCe0dMSNQRhxPAAwTTAywBYnYsoYMtr30ABFP4N456KWYzKm6Xmy1Lp
VALfVZp3qzF/Td8LsoQk1YtbZVatmzyMXovkOzNVKCtWl+67lLsb/hpFyUzZKuTKBvAYj6iVqSCb
aKvn1uQGcZan2lJd5ksGhFazuPTxO8lF/mmjHWwX+0uijSPhAQMjQpgzSYq0t89sX5ByVDL0h2Ek
JGBGWsGjC4J2QJilESwG8AmN/qVMkmGXAJmnmPJbbEA/Ig0PeHcBCwZLd6v1sO0AWF6aHsEylVQM
lYkmFrP2vBAOb+YD+BWIvL35HMRecwqAz+Zl+gy8BCp7shQ7e2Dwg0brQPVQREdRfA21aTNUlk1E
qlm2BpkT5LaPDoGRkVFP2xnjwYaasIl5YJmkh+LqtBTlsHMd5VFVg+4pMvXXcvbeihSbb96cd+zo
0tvIvtOD+FeIXnU7jyEakAqpuZsk5IwKnkYRI6gkbKnpdPOBfz9jj3aO/DYjp7DXU2RhI3Fjb060
vW2U8VYpgbyMGlAFHmwJdSnKt1ZpjxbOWZWGB1US40fvTBpcFjB9G2c4Mv74zp99FzUqP2MBSDlS
EXOGEGUc/d7I0UHwT6uTzzXzs43dVCV4EJIVbai9OFjOHpkznxe3ugkL62zGkwjgpSXY8eYm9Zbu
SJkeY5p7qiOw/WnsrWpE8IOa24XZHV9E+lRXALAafNRJmXDvjG+jg5w1iLz+nNfZbfSM4JLe8GJb
BRmg2uZr8LjEEFUYzyrjBvuYdxUX1o0Sd68kEaxtbaCdIzh4TkrlAnYm3pjLAJcavytMcu+nCPAZ
D/h8i4TXOSz7yooRmJuAl/nXN00ERtIpENTBlYLoXx6AdX/vkMABoK3s2zBZzoP4Q7XEiAKlwRIb
JhiyjENvgeZPeU60NqHeguclBrwhSJ+JOejcU5WQqs7ehQc3FkGPPSw5B9xXcXR+J7r5vS4xGjZj
ZL/j2dE89TkG96WpeEQbYpAYGt/jubukc6me6Wt2y5SfbZUckeeEe/eHc6QaWd1meJVvlESEjND8
5ShMIlW9z/TkKxk2EMwdvjJE71FGA4JsSogflpM+YlwEuH0iYVfwl951y1zsM2E7jRl4v7Pb6dl0
Sj/PG3QhSNzgu5OBjCoVJjROFLCr6VRRkx6sGadTFw0patewcQ6ZQ2WKOYvKf2F0M+VolbUvdWZx
a+rULtaDdhuT4Byz4qv5PbEy406vBlChlEg2VmlSixQJWq6NHYgNPrJAS2VNgCR7twXQSzypVh13
W0zDpQvJLkz0GUdtIPIaLT0FOt63khCVs5AKTkYMWh33jlyufdBE6LAczDJzj91gRsdAjHHXBqZO
Q6lQ8h/b1kMUateoWw0RxNQFlRNIoUq/6IwwI2HKYoz7AiESC30hKZxqO+c5u3iylVSfUp/34fiG
mjOQRdnnSp4uj/mweL2cuGYpggk27huAsriEa/T32qItZPHEC4pGnruuXt/E+nofLv3H4dfXm0fK
9/HdoKsOknErT5SsBUrpCGdaiTBjEy+t2ZF2yheVSqBQ/6wuRnx0QpXiqLD7TlBsPvVdBQGodMtT
weh6XyX2d3tOT8PwGtclT0OsnCIAhKjUGj+ri7dkGef3KKObjhznxtV766ToeEUwWSLtMnqMhv5c
BAzU+rXLBKfr+3fJlpCQBNl8gCagOoCmLbdGugcVQC62qpP4OdT0YDDPZX75c7+8nlMQsb6iFzLx
avIg2XwANVw3mgtjS7tk5MwzeD1ufVvXa63rfzvmb9tMLAHPiEZrEUC32rn2R0KNG8cEYyxXqRRr
/Pb3Xrkkt8m9clU28gLr6t/O/dul8r7EHcTgt2hEcoREG3El8gYhn5YbXKz/daNR4Wz8YX8pTorX
k+S6PBOMth727nkUqYOm55YmX81iUDrzP4tyl2yseEeITDmvp69vYd1miHrR/1Oh/U9UaI4t6C7/
7198mP9g2WzLrGy+/ig/atCu5/yG2ejAbAzX8yzD1gypM/sXzEZwbogIIj+zdIvQE69U4IGHzszU
/ksowmzOVAlJ6aqxStDs//KYb3nUqlro14Dl/G8kaLyNf1egAbvGA8hD0UaKAl2x+YcCTc15kgXK
olyIPQKEDUn2kLnhz/Z76boN7jUB+DkWU2m5LI/6j31TwHCqmWf0QeIq6/XkqmxKTUTxXaIXJCIe
urQ3lz3V15+iwekOQIxhiMgC+hbKzjYPsRiXG2MRWJcNOg9mg9eDmiJJ8e4V++RRmXy8/D70w+XW
Y9YrySWqrvl79+Pb0Av3u38/d10dsRdkaP17t1z66ztrFYfyGA/d+npMobWvRGy9vZJ158pphmMb
FGDoFuJBqmmnVGWlAc9UuVU2jt3+2zpOOvR04qSFsSjKBkLh4my5CaJ67mvPcnk9UK7KZj3yerg4
8cML/G33H9vwaXAPbWrjwwO0zFar83oluWR4zq2j1vYBwAYwFiOtl61clA1jb6Aevxt9CthNGuyf
jb2BBdritc71p1x/xT9+VLlayN/fDfVF1G3DBbMrRDqNSbScoVztJwL0UMJ03SdRyF0rb0I8GtBj
aAgp5YFym1y6nidvad1SDLIa2p28T2e5Te7Gx+xSGxG6LvEi2Uj9Cwa+Ng8F8ZrrcfpoPtho4g5y
x3rzy9XrRcUbNFBMacrdKPLqiPJt/lJiUTbw3odzn30tROYdEDqsorzFYjoVTaFToCZXTcdFIyey
fDL5guVL1FDDSx6mE6T5kESJFuUFnNNiglVN/lo2fTv1JGPGhpKKPj6RQiT2yM749xFqGhz1olGP
MqkeCHnWNbu8rhtNaezR27zpQqoqG4kQkUuS/YGZyz87qO55XWbwtddkRphsK68wT5McTRFw5S8F
NxELpcY5qQIXIbEZocRNfVgk/zJZM3+PeQKfy8g13URJkPu5XMTeufAR98PIzh8oerMODI9v5Qcr
JNFKLkLXYBCa5fm4LT3kNgVmGvm9AsTQSRI41iZQh/369h0tcUA5M7m2xW1bCY0B3mNIFsSqbJiv
/LOU5vWt20YuuQ/EBx0lv9lGB/AsJhZ8R7nIcC1z+0l+C2tyR74aKOn5NBGwx5ll8qE4TD7z8JAB
/0wJzOggapRRuDCuWbSIReyqtGDwhhGG7y419PS4UrCpQlawvb4vTZrxJNyhpU5xqnxT8jcxSY32
Qauf5Cb5g62/VXBYKoLLmGLTyadZ/lK1GMRfVykBJW3EnBJmsZiHq4hRYrQTMoMZONaLJ0LPo7mc
k7ocjjJ1v2Y3TU3f61AITzLEfs1ui1mGN4GVYJ7J/KOO4DhiOvnDJXuH0EQM6YxUqTNBaK59uU5K
9Ulz0+pgicA1XFUQ43IxEAMxuSTohtxM4Y0MW0uyTtqFsMlWRk9IyTk2DAgmLC/8AuUC8JZo5NK6
6i4edtdL9Etu6vvwDRc+ex+VPbeEozit72Y5tQDhctuL1J7cFIUdyH/ymlPqvlZ4Ce3XD+vK8fS6
PoHy2uiTUiGm+tcnvH5MogTcdWK0W3WaflbzG6ooan/9lHJVft5KDCxN6DeT2wRIYTX0YuYQb1f8
kCPJQ9bKHxKCFNsZ9VMSItPoJzyvep3Y7If7Vd4deDR7O4OJC1R28fBf05FerxzzyNCO6ybTzO/q
iH+eTM/LRP3aYFZAlNaKgb2JlyzdGl8qlNb4+gidCLNCUzy25SpKSaaOct3SgDeXC8qkK8NGAnBk
o7oEYQhPDIcsbuOtPRAjrMgc7hxxz9tTMPq5Q+ouyYcR9HYx+XJbUMzvTtklB2ZYyUU2uCSi4SyR
OI+kKXcGeeqNTNJMITM1ueSAWCBBkjbTuXGetHEGD1y49rasl9av8nzidlBr5keiGaaJGZA6ARgn
hMnfSMxP5A1+XTdrILcFflF4T2g7W04T5M8v9T+yWWaX/x/Bcxd8pwc9ZHEAEFwTNoJT1SkqCRvS
vV5XIlUQX5+8ueXSuorORtsjASQUgN+bMy8a9DKaMNRerYEYHqA7VE2i65SNE9OfrtvkKh4hAAbl
ojxG7l5X5TYjIceuz/ZFrpk8oVPq5bj0dVFu/XCd66JLCs3u6Pds4c3dtPWNxOhIQo7eTtZZbT+V
Oqm6nrL0nUmKZzeQYd+WFmqSscjTnS7sMjIxlOzEmKglYshtIzZeF+V+OpV7KvoTovpUHaLV4zEh
HjKNZCvJRblRNpXYLZcURs0MMAXzaT1Hrg6fjN6KrxeRu+RWeSGqxfnkqb4M0DLsiqGJWI/FRdYr
RUFSYyluFaMYoITX3aUcz8gj4a/wMBbnUNVX+HI1lbSndf2vu3M5bpZHypMyOYRerylPX1evu/94
tWQ9x/KS8tj11fUdyPM+vMvrgddrOAIjEwJ33jYpD32Mn3notSMPPbke6OYA/7kDKCa2yab/vSRX
F5dHpjxYLq3nytV+qSMfMwu5YoK+hiMpTlAtGx84eTAVHGyVi9et63XWl+KJqG5xxCSk9vv11peX
S+vBH664XuuPt/jHKetxU0xP4cYnQAmVr4k8q2yW30t/rBpzDoIBvQMWOCJzK55t5MnKD41p5c0+
sOYfcrvaC8Qk6tSPh/yxKg/8b7eVKFAoaknVjTzOkOOF9TXleddX+ev+frBwUbFr8593/PuDyvcu
P0UrOym5eP1U4hi5uzFEvnn9qOsxlhZa56E+edVonEZih/IblI388kal4yd3tBH0ZWqj56BmYcj6
YYcYlnEkMo3bCIHAQRY1yXImRw755PraXDc2BXpHr4Z69edBhhjVXS8pLyLX5enXjXIdt+lprxXQ
O8hybGAPULQxqgoTWeRFHalhOCoWdfwN0XW3SWDjWI2x7MGCo2MxFAqs5WMP9sz4RC32zpnr9jSI
sgHh2EF/xX9JklWxoxa3vBxpRxGf34Woh6OwCnq590zfEzIpuRRJrZTYZsaDc2Sqf1pDWp4cVSUF
xDDPQJ86Z2GsbpWLptP/53LEN0mhZ5Ex5IqF0C4UjdxoK62yHXRMp0pHe9QjrzlkajhhzBW5vipU
doNQQ02i6c0S7+AOy6gQVHciZi1yKR/ac5IwZmiE0paqFdUfhVKpbQwk86X1zexVVMZSavy7kdts
Rgg75I1UpgOR3ChLPe7L1lB8vV0i8rk2pRN18mURQqtcPo6RUDI6E027WMO5LF9VumC6CDHOWkN/
cmmNE2aC14vlQYEXhj3610ZHHt8u7iGQfaNE7SaLCD/IyPB1UW5Vi/gOMod3kPxeUfTHXCPm84bN
fPrzYBlGXmG+cgnkbyV0mkSIgJD8bvLfS39si7FmpKxmsnaF0NVJdrCdmEgljWikCJlt6w65NImv
CiGlt0nFaF7+vnJpbQZxD8jfXG6Tq50mgj7r+nVp6T9Fy9wf0utsQVxQ7pAny/Pi0LnrbFM7kOHO
EePydEW6iaz396oiH5GRnOy1Yj/uE6Kk8PehUVyIUoTZ2344KCPeHsfdPkKSe4QAFrQnctOD70o5
ve6gLMRnlFmvHaPUqqD5khQvd4NR9Tey6euROt7ePTnqhLtcKKLssunJFTOIMN0d/j7VtQOvh5n/
39qH5Zo67SuYMBBG3NnPMG2RoVlDCCUQ74z+utovJlU867pcksfIo+VqFajZ6f+Ctf+TYK1uqILV
/d9Ha+9+Dl9//Bt4/J9T/hWsBS+uGobtoA1xoIx7H8jjurpGZwnpquTcPNNEjU2OjdrhfxUIW+yy
gJBDIdd119Ls/010VrNMqOUfC4RVW3McipR1zzA8hAWiFvkjazzqzGkomsrgyYaMbYAd5vAARSeF
2DAEEraNFSyrkxy4CxiRfkm2XRpZN01NxRQii89BiTH8IFhlNtCyooNeRmq8EjSzTnDNugaQXKlj
Uq9o01ctGg5RMLb7vierx2x+s6hteR6U5ZT1WnFgzPoZ1Me895KAVJJWPATg6I6ay/gN4toAek0X
DLZF0NgKCWZT6eINSG1N0j1x19c3eLk9u5LmJrhuPOzCrSpYbwl2tCpzG1+rrPLAv6R9AXv2bBn9
S5Op5avhjQejmO48N2jPHmO1nTHACALMAAnErO8BDsKMFPQ5Cwydo3gh3qTYm8Wjo10YhvqZCrWO
msqNIzh2HrYZl95G5KUmGb5P5NkF9a4Af9eDwUvA4Xlg8fBrrt5KQHkxwLxFkPPGodY2ejH64JwI
FwtwH47Kn9LxzRLcPW6Jdl8LFt8IlM8LB5z3xBl2SGGEa3vM5FwMQBh0UAAqyH6OYPx1Ey7ZTUKF
Z5A+WIID2JV5uycaOcZHDYH8oQQYGAAO7HvNp7ILJ84OyE4YF4fFKIKDZ/6wFbhxLR5aWWTYl1EQ
CeNya2sYesApHAWxsEjvmYDi0CZYhqY3/sIT/W0SlEMF3GGIAAhDqZGRIZLyRDARG0lHFJzEJcCE
ASkrFiKU/+ERiD8FHKVopKQsM3tvWyLnQfJ0KNCw6507+EOfJ8fYCWugO2qEWN3omcRpD1UzprfG
DLzFBQljY0UIniclokjgbjvwJHsIEyW+zdKh2YnvpoSk9dyh4cjwrF+I4x6yceB/4M49JthoSnaO
nmUPeGhcAqvsbpwnV0ffH7ZlvrX7XxbkqVueld8KQEWwlwoq9RIP/ZQbkWWr1Fcc/fDUcUeTrye4
LKpXnquRAZwSmpthGIw7A+jlmIcN1h41Y83ReE0r98Dj7RQ3VnqZKEHPHM+4JIxst0UgypjMYsZC
J/zs2SMeALXBbdupFfVL6p0eTe0xavUc64xpuG34FcHJUbYRMywblHSiFMfITqqRnW2ohZugxWGN
d40NFq7clCxa+3kIgbKlxSvc0fbGLeGDtsazkUX9W90XT2iYPquqwrh4yKwT8cQWvcRlGkY0y5qC
di1CnTDi20qB+7i82NTjAqxvlK+KEd9qYzvuMhXEZ6XRh7jUSmqKck7JVN01cT8eg0VxDm6cv4Lx
KG9z3UW+Vw4IU5zEOmZBBCM2d2+Q/OQn0V0VFAwbSPXDRXlTIUB3qtv/rPuqvHHU4GaBi3igdskS
JsHRhbAiQ1M9Kneq0mHvq7jqESjhm25VATSUeNqPUxturTYlGuZ2BhXdNoxCZcruwf61J5vYBBVp
ZnZrZPjT9gXKF6COw87qlGFvtS1izaHs97Ud6aKMFSPhQVQnaBbjUuRruyQfCQcHwQt1MclzD+Wu
rAn1DHpsIpixXaqUlGMbtssDn7ObDb4JHU+UGBdPIjL5TYQa7tpkSXJbWAHSEEy1Cn5yxcbkUxu7
7t4zpp8McaynNIzNXZ50+1CU2vTFtCO6y+RPtd9npTKPLuWD9P3EscwAyzGsbnaSui8bQ5CNe8kt
Xtfl0hXsL/H/1/2rM4Dcv65ej5QbnUbIDOSuD4ty14SM7tBO2oO8pDxEbper6xV7g2iekeqf3a8r
et2TnPZIzFWviyupXS79DdeeOqKaTe7+kxq/nrO+hLyE3EFwgOFiz+T0So6XG//+Dq78eHnA9eXk
VT4sXk+Tr3JdNDxg5hZGYfLD/HlpuS6v8dfPer2E3L++cXnORDx9OzlNs12vux7XNsPTTOkb7AUZ
0hffozztAxp/fen10n8e/uenk+d8eKfrK17P/HB5eVEnFMmF9R1W1aAjwED01+jKvzH6Tbtu1b28
/oc3Ia+/vtHKM89VZjVHusC30Br06wnXoybTBh05UBhgpDASOibZjR5YtwneUNsSA1bqWpEd11OF
K/m/PBmSKmtx8JUWEHLruqsjh3a0A0qgxNHrdrkk/UNWVwe57XqVq2HChysK3WRSkWGb6rS+AD9K
VGK78SCitXJRqYnYX9fnWEGUCTh192FjEaTDOaXGTZ4id8jzgmiGVKGO90Eae/QDis3kLPdKbY8/
Cl0/sZrM9S61iK/JBKdckjlFozdaKrqzZKfnfloud7EXTMJIu7k6eVQSUV7pd3qn64SzS4xmkepm
Kb8ZY+Di7Lbetm2Hn077k57cpDpxfs+gyyF1csgLLqKZZcmBaGyRsP3b6nqcPI1fg2LMoQAA5/Sn
aaouU9s6Z1MANdTpWyEiCE3TEgfylgi0hjG+Bbn9VAY85mO7pZRNxL9kLkum3ORqPSEJtrv/z96Z
NbeNpWf4r6Ryjw4OtgOkMrkgCZIiKWqXZd2gZNnCvu/49XkAuce2etI9k+tUtdkkxQ3AwcH5lvd5
M0zldzpLHOovrXVQHcVCRB0hGxhaPJV9vz8sN/V8z85jP12lKNQxvMYHbY4TF9m1Ot9bHhbNJHad
nV8omFYdl5s+j521P3I1zzGOp1+ysrNjnWAXztLN3izFieVGTvoKBbvcL9z9YU7ZLjdtqLwVwuzd
Ii/yHKwEIas1WNdVX4d0lUMlHRWgtUNhb6zEU/bJENMtN2UXhuHIaZ0ppr5q534qmGBi1egRqFhN
6Acpa/2g+Armnn2kbhZVLrpgLJZ7tB1WV34WNGlWrEi4nHGoouE2FQY4kCJINFePsS+D9uGt+8Dy
LlTdNeeCgKMEAmjJURpIYiUROERuZvKlOvReocF+s9L1fB/Mzw/ghVezQsVd1Mip32pcsRTtsNxz
LKrkxASXiwJ3OQaMbAgjtJNg3DfXp5b9T5t6d+gbpKRlcrv4V6hz8vO9WOUl+p7sTb9bfsNS0ogl
GGx6Sih2LI+TKWNpwDJvqQehqp5Fl7Cp9wTz9IOEur9+twRIgWU6f7/xx8AGqpwa517JkNrREcOe
n4e2OdrUp1TwvfsocMDj/l7a/VHz/fDciIILabY/0bfMbOhISjKKv33X0yzSmqVm89NjSwYhTbIB
osVwdqn5Ubb5obRZNpkMKKjpqQfaO4+pZfOWAZcuuaf34zD/xfYujECqF0vp/IMvwo/ngBRqbm/r
T95c7VkK58SPIODpmaf+/vcnSTIit2lquNDz6FmG0HLvx82yD5aHXCtZrkbGeyl5Ed0viv7l5sfD
MVE/9zPyIxvV63d/kaVq+H5XBzS86mzTWC8y8w/Fww8P8xpZse57u0U7tdTmftwsJdzloa/ZJToa
9JO9Tm0u7rVvjTqChNA9OijmmyCoC3fwOF5A3DxwRNnOryG8h7EBYoYU1bLrlvaD5d7y3I+HDdr0
GgHDhQdybNea1rajVZjEpK5txl5WR6u1NPxQ8OGLeo28o2+KejdyzVs2yOCUNnOcHHB5gAldEwTS
Sgs9T8OakDOLJgBNMdB/VaShtCtsFhH7ddKi+cnQ4Dlr7SYO1OQ46NHJD6P7vm8AFNdF4ooKMffy
Y9vYBog6V+pRNVjvnRXvZ4GibroMmiYyuwb6je8fW9wiKn9U9svoaHSU20OQ3C89E+9Hem4O+TEY
ZKlHB+MuG5AZVQAlNhC5K1g+L4PI9YNTZeZRzjcKwaBSNvEaqih6t+WqhlziAEs785HZ0idu70M1
2HZB+9gWjrIFCIMTZKJ79EbPCjNNmKewhbwxBX10bPBG3sm6uCljuhiMCWAadRCFjgjAPGPZtptK
VWfUOgWoTuaZW09avA/UcC+K+kKPNDi/We+s43myaJDkHgxv7j9ZHgsvNwEAcql1rNYjc4pXhgE8
au3YQAjUv7uISE0nUm2VRx2VRqZ1Z9STnStr59qOKs6lqrrvrZ1O2Iu6Z/50tABzrObZm+V7+inH
XEI9pZnc+BJhRzoEawHpe2NZOR3lNFctdaaluhQIQAIhONhCqOr3Ytd7FSoKhnVVN/dByzV0mvwH
z0swdmv8/FgbXyZDQXiPSOGIok2GLBuGLCajXXYPplJrKOEzZEFJQ10U6053+WGZHdW7NtZOuZNf
VeQFXHWSrMLfgpoPhbf+hIRidO0ew2K/17adDZ5tQDbnzzPlcpMpCg02tfrNqGmnsCtKzLV6Z3tl
uKehPCetncw3y712pGUCJWWDlL+1LmR3Je0BdVcQgHuih8alnAu6Y3kBZ+9FbL3IrmoR4VMn61Rv
0zUo91Ukie/bFmDwvlahjawQSVBnnG+62SCuI8mygUmJyHhChFI9+lSRCLbps6Wuzu6x4scmsBJ3
jMn86zIcL6MGkrJeyLXdcHVY9k66lGjp1TLwi86ddTozNZZC+HLPtkPy1j+edOZaulKPR2TPwW55
Xptn2eXej5vlZdaP9y6Pl08FfY9Gkq6z5cU/vW65q2pW7JqW9fb+3uW5NOovQpgS68x8jVWQ2XmS
kJrOGx8pJZYztRndUTefLp1JxLe4e0z7qL+NKkdxdS3TVpWcU2jKuNU9vYa8Bn9vdL74ffo4FXSZ
T0lvb9qhs4CgotOc0NOvB6v45LfZLrWFS8rCcKsA1RoOndqq1DsPvtNw7NOkevWGmkJZ4TwjrLfB
eeLz4HX0LRl128OYJiepqPFw6LtJuZ204FVEu8HWjedat7GP9nvvSgZ+demhXIA6H44vsgpPGLpY
Dxq5rz0ppnYrOrN7jpXj8nfwQb1rIXA+dF7l3ZWifbCGaXgxAtRcYepJlHFFfc7qNltSLi8AS24z
FNsnP8l96vehCeQBLdqcj3mpabcc2vilduJk204WsmhfZg/4JZ+XT2WvMdRD07h0wry/MskL04PC
1zW28jmAX37XA2U7YD8du+nsE4BwdrrOMbANB2f6XIpBbrPMbPdl7UyPfRFcLBsxNj3G1nWon4q6
FNdEP5wQrNevbQsGN06rIaWRyruBOiGO7RAAd51/7UROYXKs+ClVcIiVA84/ImmDJxN31OVXtWMA
UiaytGMvE/vGjG2stJa940OEDZtQv+78UZwwAfLfP3LEbqcbTO0R1Wyzz8ccJ6K66T/TO/z+TjTU
QARrXT/UKGru2m54Xj5RTUITkYQ3XGljql9OVtNjLcCeEagf7EQtH8gM5hf1UOGKi1vKi0nlaj7A
RslwggNjXXS92t6H8XS7fGBfmOm6M+3mHIwFAP0cyNay1aadPWhqUBMWxolbt218EGaEmnLeJWp9
dAKtf54seOKxpnt7Dcr5Az6Qp+VTJ5AB62WItZ7lXS3DbnmjUaqvZKO1W0Mdw2OA1H+z/Hz8NEH9
yfwxRBglkE1j5FgYF4HMnZvIJ8HqjHr2igfBAYts7dNAl96WQNk/oOUbbnyQGO+vaP3swrSU6EkJ
DXiRY0XHFxPSTY2hNudgmr+Gg7HD4Xd8asPMcQO9nFi/kR0VubV3aCx//5yUQtwAFPgzqy3NjXzd
xhDeq6/Hxia1OX8OKi9UQEr3OaETzFWkmbJ+yIJrGHHhenkFeAdw7Z33uXZk4eIJ1R8JDMQVaeIU
QxO2pxrqdZ2PzTM0Rg63p3Ght9PySsUr+/0zLGDkaWPaz3QlOtTeRHTK6LU8J8HUvb+i7cADTVP9
YtemDm3NaE7pGKpn06MSt3zLwBzgRPZLktvDJhsU/VRbQXGWdUUr1LwpTrfHegO8y/wCtQCTJhuQ
TDA4nUsuEQgm51fJflVEo/zStdZsSyRr+kGbiSGIDrYH5/WafP9BucDE3Oj1S93o88uE79rEVS++
kNd8/z0lzIhWUbAZUCrvROURbDyWyl9S5bh8kwDiNrtGN+eiq1SMhAN1402J9tIZn5YX0LQ6riu1
NM6NAOhi1KkFq6RRcTzm8HRYt5C6r76yJCcV2TfqrfSDgmvbVKMyyrrbie6CVSesErt7B/h+a7yU
eqoAv+czSsbnMeM3ul0UKo9K49++f5oT3BV2bj56SqLMCrL4KIVinBlMDmPd9l5sDtby0lhHF5e2
YXmL6qzb57GX7HV8cm4h47fvL8nyYZ2RnH0xZB/RflpWZ5i7/REMi+7iO1F+UpPyevk0zp77Vq2a
R1Ir2MNwShzKyQ6uIFEYrHyy+otOmz3s0uqrTlCL55el3Ihx1PYsnpTdZOnRnfRJSWcQEr6mjErV
6ZTnSEEjjGIetv05kIOB5s0e3DDl9DImA1I6uwfY72OnVuGjUTfldvAHcUC/Wl0NdKPgr1DMK6NP
yyun1jNWbSfEzeBBzO7HWeDbVcehLdu7XiIxWl42+ombG7j5KLPpRdc25mWv+sFpaFVqZB52ClM7
g+Lno1c4T2rX6g8yULrtlNm0bKuoD+H69jS1M+BEd7nsoJJIbuVPU3WDkjK+oPt53AEkMu/w6iEm
nD/MwxfYplyFsIu52tac/lJqSn7Cfz5zzbBunkQKFWh+KZm6lzDIuE7iLXqUXpLuhDLkF1bm2DfW
lI6roNCN15YGIs2plM9xq3ubvsnrU2aK4GxGAB1ZRDZfUvsGWJf5OigJF0Vw+OhfEcMWpRFsvbxr
P1X9eLl8VtCob0rkR/fUF+SOjvJh30KIYdhC4uFXm69d6FCT98STY06dO1nBcJxbmq/SOlfJIvJ7
lpvlYes7yhmUX38U89S0vG1+//IK3T/8f238n6mNS4jVf1YaxxUt+/bahK9t84uWaXnb9/K4FL9J
TLeBHmm6NUuZcN/+rmWS+m9SM6Wq6hJPEOnMpO3ftUxUy01TgNrWDU1K3aCo/r1abqjgtB20AcC5
pYABLP6VarktP2iZDFtSJYeyDedWmrAWKNn/XCw36UJ1rDzsMBtT9zhd+6QDy5MRYtYS0Mm6Npvm
qVHe4kq/tdWOMjjuR25GbLCOI4tQfDYICZXaXnd29glPqyu1se/tzo4PfkYBqivfoGefOtuoaQC3
qK7iOqSGF4kKVEsi7gEKBfLG8WEdyw54Bor1XUZeCW4fUuBseghBo9G7BV0iUG6IeHHI0OVLPcQP
0tFuqG/S+eX3TCgEv/JaBeHcg1sofCiAs6UjpeXVbOnY95BoxEskMqS1ZAnV4cGzKf1Tpbpxxlsk
2/dVb26UKbuvaGAPKusMHudL2ztXXEsvey5jALKZn6pzjN51XTS4XrWIetZcwZ6moLin6HYLffBz
nVQgMAe3VrnqsW5+NPTgupXxW1fx4y2zeEry8C2HArMacnYzrQw3VmFSKBF09LKfYp/fTKD7ZORu
EQZbPdV2nlezFsnOjVO5qqDMZTJ/O9ETvMOdL3oNUGiNZU7G9SFyq8q+CFV2G50G4Fl4S+SZxWpm
Tfjg2cACgOa3xkt4AMPKsjiqRry3DWMVB2m55qILKIpc5Fzl36vzJQTq2xBYtluo9gWwmGdPNq9e
xfuYfkmLRKy5+/QYZqm5DjwNuf4yUjDCJF33LDDaJDFTQBlPwNoN/oVVWuHsLHdDtAwpWNf28wdT
sIOwOR9tr1a+GsRJI/uhSHRaAgf7U4RZF+Z6A8C9PLmpfbrSUK+sU8yHLHC/Ma4DF2ZP+NYNq5r1
wiqs+3ObEW3reBi1ZVUTn1oceCJ/uvSHlSdbSEJ59lbDXXOTKNsDvD2HkqHDv13DagtWNz0dTS4/
VVTnj07iv3oJCO+mcu4jEjab0Mc6iGR3ggVlQGBWq1G0DtJo2hoNEE8hx2ulE69a9SriULnVam8j
EicA94wWXsc/EewIXp0HY1LjbSVluHeI6ewK79Ka39qb8qIDQBJQFlhOFs+BFagGXB9KYYC3fytk
p24gY9ykHedMpTr35eB/CqfkHIccX8EOUs2bLgSEqQn/pmwy8IyAgjdGCry6zNjMYgtNAmiOVwwQ
7F+HzlvTJtptQFbdOvibrPxbOuKbterIM3g8DFVIz7WJ882jnyxMbwsN785sBMGsvsG+H+ihmU+8
Mr5IyPSuUtM8D2P8NjgxiX+NvVJp+Sez3wdUwjBM5ExQP4lZMuWBbe2EAseoOhk9Q0R2cEtSVIEr
P6vy2X3sSeS1vWlyC9oJkR/5nOqpjyyxUi5QPdK1A6JqrXDSramCl0V68nSGQ6jfSwdfN+BXe8Tq
hyn+AhVvG9vpWivZ13iQvanCfzMqscHsB0/Je7xPtyIW13aASZMtOWmqjv64IIVekKcXpTHQwZp6
xwawuZsE/N2yoy+6gLHG3AhQq/SesipA184hlIa813AtWNtG6/IXnHYwdAXVPFClsphPiciJKIKe
TpE+cR1ZP8mY77VIGwJpG2h9GE82s2dsgbbpi+uMhAKQFluAzYXRXsTpF3jlQOab8iJFmQ/fjP5o
TCITDVJW4ZfqCr0siNrA2laJuG1tWMERKYB9Cphnrc2p874iIne0+Zxti5ltLc9DxGSZV9WLljtv
Gv4+a6VONvCHho1X4jESF94uN5SjXSvDrvH169m3pKLC4uoLwzp4rIH6uDHAJ2AlOnavUcb2AOYt
6zZAi2HAXwozLgY0t7AjVhA2L33vqBJQr5xQvyMd6g6NQvVyMqA7gwlRo/hNJyWyBsoIaCMwKUpw
BDvDxETGt1q415lcBZhhqhABchvijjBX5aWaVsgHWqzYyfPUc+GB6S0lL8YCzPUBSe56rzEAyXZu
JzLyvdjf0czlXKNP3hr6FWhs4B5edtIK7zXGbN4XQK+CIvraZsmd3nO0YvOpb6BlTvT5bHMITjsM
Dr8UGO2QsDbvMRTQ1pZOZo217LhSNB/ACMNlnkv8WrsZqzja+E4DJCa4U6v2K2vEh8pKNOxrGyYL
y7+W8ddllA/OnopIsIoqED7WrgdTymgYocHJ/CrUw5n/z3SbGdVFqdt0dc4XLFCu4XpS+KG5Unvr
rqbJzXP0bo2X7Be9A2o3Ni+yzd4CI91FU/sZzRMoXZF8VRXOxVTH9NDX0l1qaKYbwkAg+uzWtkNf
dqIGxzJySiqW3s4czF3JbD967YXiY/WIweEZJMdljze5F2Hdq3qdti4Dz21D02VxxIQ/qd9Uq3m0
Jz9cBcl4M+kswqes/By2GJwVPhcjRcRM5YNQST/OHo1dVXFxSs5KjYczsQPriyh9Ufv4U1XQEDdR
NiUPgI8xw179ZhpBtLa94ZkQ3AdImPhrUieGYXRwb09m/zlo8mRTVWa98kRJ9XxokBdbTDZObNE6
x7tl02RbUWd7zIHUDWXJtUJD+Fr6onHbgsmnl8o9mBimChswj9dqN11brUu8fbbTPEFSzQzoYedK
rOok3ZPuWMIQK+HDkNpjI/qWbpco6Km5GpKixlmXHNdEbbapBHSxXA45efQZL4UnHRdHFMJw2CnF
hkyI1Djvp7F5GuIpPgw5bKKsYrI1jRty6ptQUDWgBXBaBfql2ZCPjSm0rBWzuFN6tiVwLvWa9n6E
ohRJiTlPILL8nBB+XrqEhXYpQeatpCbO46Q+LSPHIeJlBADMJXceYE4BKYjSb8slbmtk5FvjieJK
pdRXfed9CiGyJYZJ9vvsSD1mINF4bQ6ygQ7jXWtTH2yaSHL8VW8ViSJwc0LsKsy+2b2gR8C0CgRw
3ksDsQfXrwB+l0cqGki6fExzlkqxwjLLipGTYtaCYm1lFV20bYRxyy7P9pplNUdcK7/flGPeHCuy
GuRsKwwpK9caOuegU3Wym0LsWYF/DkpiyhgjhLpOl8UxtIkKNEifJ58SlYSgUs+fdmsG8sWXJqyb
otDSlVdRIabfSRzeH6v1lGyyLqLREzesQ5AnV1GENyYC7jt7LpUUIx0SS1MQeKHG9vEbaQVU+Lmn
H9Jle1iQ4svD5WaBi3vbkQIcpYAvCyV1kVJSqKZ7cewnpNZacIxT+8qwRpPMI5ICh9bBVRVB41Z0
kntaZQPz2lo2qsYJ3fdQG2cxgwdxoaC1LMauzTDKSKyjmE67VMOD0WjAmS8i60VUPUCgMSusmsvl
DyVUgnUTVgorb7C2UyP8w9i6VFDm4+n7nEnedBHSOGi3VXwMsjP1DNUFe4RL5ij8Ez4Np6KlmFEl
QLyrFEc+5P1Y1GnqT80LjqG7gWUMe0uBap5ld575zRoyDzwcvjW1073medWdqPDiFnCDNcG5KGem
dYLQgm95sIJniCvWQfdw3UOleEFNJ3HLigFj1+qAXtkjZb7cjaXGEsdK3pZHdPTP1j1kgASa2mjW
O0Rz4XG5B3TJBCp6lJbELzyn12bQ5OdMmUh8MVghHFlPUgX1nc89CX0Q6wdL1fHd+PEYOx/NtbLg
a9qM2gGhq6QLY7lrxNR68VdFgM73QJDSDkLxrBTvcYdqR429hI4JMiwtzGlT7YSaWDlWEZoo3wRV
Pj/S6F2sCLNAlw92V2w6O1GOy009//n9YV886qHnba28kS6BSrjK06bHgLMRrtbTsqNKqzumuK6g
LWAREGdhf4IpCXBKw/9grPwziB/zKGzHPJZpZr3f8wxMwg1sk1fLc8tL2pKCYT3BBYoMd3kGHogJ
AZoqm6xAnrW1eil089Lro+5bwY8tBrX6HM+uIraJwUDv4f/eOS241rK3LkdFOUWzEfxk9HdhUytn
TJaPWa/hBKD3ybGUrbhX6gwuXm75u+WhOQVnnXy8K3vWZkiRtPskjMSpnoZg1XeQKEdcVraJY/sb
Mvz9c4FHpRxkfBObWox2b/icthLJd+uYLhZMOvQrk+X5zEds2dsYj9z/lF+4zhO8XbJ/y2ipzsOs
qf/272KOxt+fvvj6t38352jdsCAoWhaDxUZ19Gu0njgwjqiOgvVM62yH3cQcq4bxSO0tI4UIZGCl
4wmNtUxOLy1Xr//L91PDpVpmA2FRP2QLHKrpo9MUIKPl8GBO5bmSLCYJBOFwfmWxr9U1JEwrOHhi
2v35d89QlT9sOioDSzNgmTn2h69m8a9g+5u1exw4cM8mYKxb535IRrL+OLdMhrqnluGvl2/9j9fh
P/1v+fddXi+smte8GKuQes2Hh/99n6f891/ze/7+ml/f8d+X4WuV1/lb86ev2n3Lzy/pt/rji375
ZL79+6+byTm/PHCXrNVN+60ab7/VFJt/Zuz8s3/8t2//TO7LtnUUGv+7LGTzLXnpX6pfjOTe3/N7
4gtVh4ECQ1iWyUQG4fFH4sskJya5gFqOAHCqkZL6nvfSnd8Y2yTFHN0gM6bP2bLfVSL2b4YhBKe2
RTFQJ1z5V/JehvwgEjEc1bSEsHGRs8mnwRT69UzCjyNAr+CU+y7GQ5Yp8TCJrtwC20OpjOsBVh+1
y8ACfblaRIVKZ7kILLO9QEKxSUvs4HyiG8QLKYhxpQYmQasYLGIaK2JZHk2QFautKgPwtnXjH7ss
cFVat4nW6Hzqc6051mm1TuLg1Nb0LCj+s22RMW/MxlrXltUeQxv1tq6w+BclUFrHsnd4mJ17c0xp
2NbIexhYsOAIFqjGypxsH65t/o3wdNoZlK63Npu4xtzS7bL6yRjMc16wWYL1aZs8ky+zN57Rwhku
m804gmdxAvk46qrvxoF3tvVKcWl4it2Kwp+LUW+xnjzqr5m584jp7/IoOao+UZXSmg0wYaxgrBEP
38nYFTIsLythesB3udqnSHtb3LCkSoXBqONrzfefLS8Rd3ZI9ju2T16UVgf6tMRaHe/bnDSgQhQE
0IJmD/zGyrURoQEdynnd76ufEdjQVcgSdtLMu77XaEwy4vjO8+XnsCDAvdQrCs59UwduZYhvE6YZ
60gWZ5Fo+KajjEP7hr9aioqiqsPnNndDn26vKKbtJE8Ffg1gD12rd1PmOkB7KIWsZssYeot7Vrx6
QaJi1uYscYklOPZbVWseU82Hgzsw65qTfwwseuBt/6upxMEqw0poJQLtpuo0qsdtvcavFF1MG3Tk
0PLV9iqIsWiO+36j+vEbokjc0g5TpwLtFXl6icXzKjWse9Q5Ac7tVrmuq/HIFXraOlH5VeQmGOBy
lJvYQq1qRul1wBdZOEitQtlcNjkXp1bTbjLFX9GBf/K69lJ45FyDIbvD/Qrbb4+SHbpJ3GcKYItx
1uFEhgP37HBqYyY/pidT/VIVKaIRwgs6vlCwU5yPIg5KPPrPZLIu5voyjN4pJ/ej6zfxGD+XJlcH
med3bZyiP8mSx5gEE0mitBlI/SEO8sipblKp7FuVDEQY0gHrXdH6iDOM53qSZXPsseVdS2YCLPua
QvWqgC60TTtcIiDdz77Sfos8d6/7SuGmA7r6lsxRR2sPHYFkAItu2Od9b+DbJvctoTlIv3646AhG
KeGSIqCuu4OMUqxliXlXQfNMGPn3liB4zpqmJCZJ3yKbdBh6i94u3dwRV56hHBqsvFZtJVmA2Hdt
VfdXVpWeUtXayam4s5SxuVU8SP8dHiaiCh51Os6GPnwTSCnSlMxHb+5JQ9uAQpqSRLOzj8a7kXDA
TQbCSiPmoh5cysSCbA11OMeuDw5sQQrdweqiTiOWX7HEmB5ZOoI2soR4icPfhDYTM9XEVRdeFF+q
BI9m84zYhShAV87kf7Fhnuc2JZzwNvb8aOOJT2M/5FvK2bdpiBWwhia0I6RetaNmr5pDnWGnQM/9
xrPyAhooirfeKm9KRN0nfRrClcY6cVU2o0/JPaN1EE3JLs2xuxMjs1NHy2rpGHtiZ9y5RrjwMct1
2TakSgP1yukmBysk8mZtvvbC4C4P8ItKguwOtDM95E36lkSe2DUTjf1jgFgtPCgpIVZ/59URvcSk
c9C94jDmO+JaliKhEt2fu/FG02mDy0S20vUAtzUs1G1PfY3CLoR9bT5OWnYX+khTcbuG+kMzwxGy
sjxGA27i+EK7nZ36W7+AAZUQVB8LDfcYzMFe9bKpjmGrVaytIcE0yvS1Q4iEMxRU+uExEqYNTxst
Fq0XO9z0mv3YhjdyqIedIyD95p7NdUNW1lHT4JLhaLFhLVnNE79G6wxoELw18gS9fqqqzX6aHUdg
1axjL5qrMmV8MpNkLejOvUhs6Olxb+5aG3VfZzOPgkSa5uR2hbgKCVSq12+aJCleIEU6QslRjmFS
mzu/066VzGSl3IVksDCYXGMqkh6DpFVJEPB1+D5F+6yfzg2lEyzg8kt9GNUjDbDmhl2BYzSL5aB0
4hMI3E8OasodaS3nOHZlsUefeZlHIMqjbIzcoDKsTdggVVh+Be1UrOrnm3J6CyC6H5YHRBzDnoH2
/itp5B+OcQs2uCaVPBH5dGMJAfz9LiD2C5uquZNPcO31+1ylnVRpg/3IMhKgmHYzzPJwSk7dEnHN
reDLvWyOwuj4I/0W4YgFMOctNUkJ52MJayR6QgRGQ4KV7JKSrv+KOvhKHY1rPwNCPzrTZTLHZb6e
ZReCTBJB4bDrlemyHMiy/v8C9J9ZgArBsfqzFegWimT4qzL5+3u+r0BtFWGysAmjTWEuq8zvhVdb
/kYp1jJnJiQsSH2uif6+AAUiid8FpEiNy/m7+/H3Bahm/GZSw8VvWLUoyVlQIX9ffv8SRvwIK36O
5DQquL+EM44FOlI3hAnF0tLVeaX7c93V7xHAYnTQ7pFHNZsyrcIrVLnRsS7Kq4a5B5FDEOzCVIlP
XJqhmmrlLKyLN1FxbRRTAIqpPStNzEqowORemlV2mq+OZeKTWW+z+qKheaI26ReGHlHunKD7q2jw
gxGzOReNqWizFqesjN76AwazxN2RaXtodiqHissylSUl1ciSs/DNNI3+Puz3Wkd+lbmS/IuR6PuX
4yiNlhy4AMHwr/sPQXcnmIOaXVUGrHTzHT3QpG3HwGWRh4zR868KC8RbjJ8UUpL2PS78JSz8+fh9
jMSX7+ewOSjfGWPGjDz9+fhNYoiL0TAaOjnra9qg4o3oATTVmbVKJS6HVXxRhqzm8F2D40ff4U9j
/ft4+uX7P4yf9+9n6w2GNxTSjy7YQ9e0cWKy802zCdZUAm79irWhPtIFpxoBlqw6bazSJnAlubPu
x9FgBbmzSbhxMVgB21X+Ypf841/E5D6fXML5KLtvyOJ6etE0OyVnihfRELiZwI3hLzb8Q8MCG25q
nC4gWLFv0Ikjf93xtW/rgNQ9ApdJEGrZOGJWgxU9FlhNxFbjH1QMp85TTWZa68QeJ4f+WlYVDjGy
1E700WAWO1jWMQoN+19LUSw/TTA/aASuDMm5a+PnMWGWnaYHoml3dflVetQALCV4NXTaqEfvPjRU
dW1hf/wXI+GPu93UNM0hwWYLQ/whkPUC8vjYCLc7rrO4YnhOsi7QY7t/vtv/0V7XDJzXbQniwZyZ
ET9vmmrXWiTimE3zqcBPNptR5VQgEl2UfzGOPiR6lr3481d9OMCWoULixEpuZ48USVs8c/02+lpE
eLHoktaEkbp5GIyXf76B+oeEwPK1trQtUycvwQD+MCGPQUwqvOeE1iSU8kBBNOek6rEJZbpl3YGu
3bnC3qG9LIr+vpFG5I7lLDA3nFWBFn/DkkF3+0jZKb2l7WNI9vxuev4t5l277Xq81eNTaRKRda3T
uZ4SvlW+Pu0UT7v0RjoZssp/q2mW2I/xdWXnI9ZtYO/FqIWn2WOjuRGt8myUZrj/iy2fd+hPmbV5
y3XVkDQpmbbU/jBs7dq3NEQGzS7RmngrhvBGb7AyCHy2Sgm6mwZLkrLvFFd2zn2dGEg3jfEayx65
GQazI2d9l9A8CL3Jmd3NxYoeyn6jA9fc+CG16I7BonUd3mKYiKwTkzZmOe0L1o1lSW5j0vSTqRnR
5VC/hikrULgC6t57ovsjYi3WnhQt+vTnmyzEH69dbDPXrnmyMvn34VSNcIOJJzNpdpSPUtAdE2lk
TG7o0waK9jBhUkfK3lbWYOqGfTbOzg7m2+jUZ7UJtwV0hZOff81i/q+qeKejQ6kK8TnwJuGGs6+G
Y4qt1ZokCxpr6+uJvHdab++oXyLcYh/SoaG8I7lOKmVLZwazWdOl4yx/oZupSY+pU8NUVPibEaU3
Q2ffOHnx0LQnEdOsA+QU53B5qTUqMYpJezitgr6z1uF5rMIeGnXb3fhF/0DPSjxQn8vpVN3kxh0c
lgfbTO6qyARyQC/k2spamjgBYOQsk+MsgPQLqmCShb7JNaxkWiN8pK/EFgVlaOqYtv+Aiod2pu6K
HAu0JqJ7e+xfx0IrcPrJRlf4Jc5nREsyhlh9LYH6pcq+K9p7QyVR1CvNld+Hxxg31O1QPJQhBZXR
oL5JZ+TBUMsG+7wmnqkkCLs65Vbk0lnlzmtQma+5rK5N497Kac1JS/NZE9Y9naxPGGb5M9fpAqdy
i8Ye3Vo1Nh9SdYgYfIzgI5PAGQwG6XFRIiWsmqskGP9iVP1x4rJNcp2Ea0hOLSk/zCBQFszWBFaw
a1FxFemwszEAxrRwuPcGkm10Gay9BO/DPx/L//BbgeCQZjXlfCH4dWZ2KkaHM8VcdtXHWu9v2jx5
a+leGybloTLi/6HsvJrbVroo+4cGVQjdCK8kwSBSpLJkv6BkWwIaOadfPwv0w/2u7fGteWFJlM0A
Eo0+5+y99mvi2W9/f8Y/7H1cWrSuY3iG59nC/KV32pA4lmtpx95LkBWcE6VCrPVjrbWNX79Lp599
Tz/CpSEUWc53f3/y309crI7msj33vIU79MuJG3b0k4a+4O06xRsWkW08mdpBzIm2LVvGZu3e0X5o
A7Ozvz+vYf22SvLEwnbZ51qWxaH+93HOIL5TmnKcReecPc4w38IjDZ11Gg8Mwt5JIrfXsm9bpnLz
uWHxXNFRerf7l1h2xn+9mt+v+rwalwY2zXIDGekvrwYx2WyQAtcsMXGoYpZlIywJQg2hvWXuxJk5
NMa5YQjKdKS4JOT5AAiP/SwangqbYa5kzP/3I2T+6aNhP0xjgzg1g9b+v48QyTcop3qSJ0yEsOsU
CX25oMzgpr6U4fSJcpukm6ogNo3cLq576WtmFQ+Tg4WoSY0vyWiEqz1D5hvQgBPwNEMg9aAZyee6
afXwyYjN21bpqNBigxDpYYX1PbutFrWmCEZyvHnov7+l67bm35dGV3oIcKkILY9a7Ze9SCg0TQPP
0uwcMXs70OBhdzacACpQ33FRRpG0xkJQrXtLkGmGJX0/NwJWgFxO/IxqrdHtd3Nm62LThF8nGFjL
st3YXuP5M+GMzpCmW10iOErCwDp0wn3SzYKGnh3NOCzgCNfeyUMjsZcFbzgUh9DisjqChQ45RoUi
f+Dvb1kw5vllN8Bb9gzDspg1spwtf//+/qDycBlI/p/AqEm8dIdm1yekjkbRPsLSiEB/2qM5PPVE
dIcywrczaOm6yyGlF9EnLgqCrtjw953Q9mzP0TcFo72hAKT1Yi1MrH4yCfMs3rKxIkRwKWZxEG7b
9JvmDtjCUvcmhffvI1Bh/0OSclYi6zIlY21p4hWx++SG+IPQLwN8cRF2p7lZwlhIgV+nQWNtyJN7
HAr7x9+PxnXX99sX4H+Oxi/n2dCmA6G+U7MLAVbTYp7qtTnDDShIRcPT4WY+60K5HoA/2EYfLwI6
6JiOfO7j9vL31yL/tNKzAb/C0kzD+XXpc6deDJMkaN3LyOEahDsdhZm8doHn25UxnZTEz1mqbuFI
hiwIqXHJxiK5OF558ES6n3nhp2Dx0MmS0PQmn45kpjMOmon6zpY9Tgx5iFHKN2nyIOTuvLdG1x+8
kPZXUBFDxcF44mGfareLNzPGiTVoIBq8qKz8zFWfad5O68AxLy0d563M7LesJF/M9VDyWDOUDSTA
7N/1Q2SyRLmWS8ie7nrb0evQ6+qvlgjeDad4truYa3vp+U5bvXZts7aqSJ1UBfaiDn+4BGb+tDj8
P8v538sb+kTopgV7YFunpfHvLz0TR+QVMcupK5J30LsFQnCdQISZPf3fP8U/LJI2G25Go8LhUfXl
Q/6f06tJExstKyqjMsw/4xLSk1PuWTrvXGDa+E6YFWWocUUunv7+xH/Y8vIeMQyYMPiQD/xaOFcB
omMnINnczKXf9TFKVXcUh6RtvpsWit3ZDTaO2bUrO19SvkLi3bKJSh5L9mIAB1nluD+E7NRuLkd7
DREr9gu1DWwj+o9l9w9fdGJcTBtrApsLCtt/H6M2VJWJUrDZ5VG4jASORRO/93p6N2pynSn12TiE
wP798Fw3Lb+c6XT8CIkhmNOSDJn//aT4pZpRKc4uo+/OCPQYcWgbFNmb2XZOZEK2a9Nuyq3mWXu6
DA9m4B7MBpn0gKxpZRXibrTqdhNFxBbWARvNWU1PykA9o/3XFuj3eo0PUnLpxFPiiN8sG4pkRIkB
qtkNbtFu9NIBzJY4Ear7RCHzjD//fmT++I2lRMJqQrvtN5yi7ZG3mIEWZEB2O7TmrRA8q5nbZxZn
a4nUBI87j+lG+68v7O8VuUv8D5tpJC+8XVf8+xOJGyMsDFE2JAa2r8Mk7g2H6hC5UbKOxvpCucL4
g/ozIcgcNSf83Fg2wMo06vAgzNYuqR9rS++3Om6UeWYw+vcDY/xp1YDNY9KDIztE/rpqDFOHhKhJ
OKM08c6qwshUQMpPyuaWuvEjUuyOe+FubZN6zZkeSxEycp8RHNWwz1jFPq2JQ/j3VyX+9HmxQ+aT
orp1xa9f5DbsAyzeOiaUJSRdzxgQMeI5wHqKQaOweW1az1vHKtS3Ya+HDJzLA0EA0bqL3exuyna5
KdWjNY4fHWLUx84I76Ogac5hTuaZNR+JIj7PrDSnyqvI+gtkvlNsNM851wUvhlbnMmxTHoLSueQy
ATgDn4g+EQNhe/1rU93mJRWCGunwHJq2fU9HiSUwBSZkxc6LWYU/5kr5SW9EuyGPxtvU4LJG/mh5
Yu7YVOwB/n7A/nC8MFTZNouxw14a/Oi/VuRIc9Ukc7va9aFcWwA4fdKVen/Iu2hddPJJRd29rdWf
8fCfTew/7LXwhjEO0wmlctGW/PupEZvR7ocigDQ4dfax3om90gLCZAIrWbuFbRyGur7B7TqQMEJ/
07IqCV7e+v+vqailJFqcZRrx25WhxE7QlvBAd9jIL7UgOBRalu6rIS+wtRjvo5uj+i3yUyzM5j++
rn8qJnlyurkUMQ69/F/OcnNm+oxYudq1zoThZglGcItvcRmG5MlWpq80LyfPgZCUPiTjmXzHv3/8
f1hliAsDTIu0zBDS++XjZ6eUt14kq13azRlJOwcrWMdu06zQK5Pvrv/nO6YU+kMtyZ5SJ0GMDDFM
Ib9ca9xEFF04Q5xK+yVy0ry6Olr7bqRpA7ykfkzzPt0YY+U9aeB0+RoGPxCDR0eHDKhdOAbeXay9
E6ce+V02hcAwSb1OBiu868wW4TaU+bDotHULPAkhiaU9A4BdI3+T+ECa5ITB38Gb0eJXCspHM0pf
m6mfwKrW8Xs7egywGyxWKbnLIKwkV0Cdsjcf1XPeloOvyizcZ+YI01OIb8BCpI/OMudM77BvGMsD
CSN4TxxtFxN7a+r6A90c7UkEbCOdQb4oL4kPtL+C24CY51WBh+RO6n19P5sB1qLBumewAecAp4fb
IWvt7VfXeulmI/7o6evXA+iNTj05VBD3xSC1xZ2HIw8+DDSZKPAeiDOdVmE4HaNO3c3oil6a3FAR
W0/vDbkAWg+noEVkCnEhF/qFnUx3ADg/n0dTR1UDLrZtva8UQcltaYzxyZ1xrnGFzF/GKX7S6xBj
34BgAdTK9CVi35ZNLaSMQqasHWZCHqqmVomeDmtwacUjjNjvZlTO3/XEuMcx+aXNlLbNTaFuJ6dT
t93Y/ignkuKxkKWgsTJwmxnaHuo9iF+qyKnA2nSuNyqpJ7TUGZk6qkfsmloN8SMlu/oufW21uNsZ
y2/Xu5xoJlg1ENnG0h115squzm1RtDcTbZLrXYZbypvWNXfpouONl5uCIJyfP13vCxA0NP0SkjO6
WxKU5YnWo326/vTPDZzX3i8HenKuLLMtziEue2ah0O5O6jYU0EKHkFymMEig4ow6FgEPVCma3Prr
aBdULzOAKRUOqNmXn2aiTf00NTEL9uF80Yp6vgBJMYugulzvYfI3XVQKR8udk31R26c2D+TdPzdV
3sEwbs2zkzURzMVkxFNKcQ4AZGSPW4rnMbGifetku6HtCLMZAoH1gZLqBqnOy8QnsCVWNPRTRGyP
gqBaY8qNVy0qYAVF1DIa22S9LLUHrALaw1hU99i6W7QOuXZn1PSOPdXuAkAMGxnK4CmMgK9GzYJh
XX7N2OLfTpgCuoZ8nF7LtBWq4uGObQKGcfBMbay6uybZODqRO1D076vUk1CqxvQANyBYG5VdbGPd
ju9F0cf3NJgWEziKj3myab/bfXS0dNUf4cwDt7Yc7yWd4nQHWc/xW5gtL3ZMOkEuWuw8M6pCiB4v
kzBoYYT9fJtrwfxCSvyNhhL3PtPr+iUDcMidAvDWYexwzoP62VWUL88hEP1Hu82B4RgVmc91tWkS
NDrlTIqrXSxqSErii90o63L9ia3rQK2xcuCUgmpu2SPFk1WfnGp2tk6VfL0q9R3Sh2+yiJDvGSCX
IE353MPMWjNeq3eY8DcZ7+V56VGuzMTF8SXDfhvnlvGoZwtXrL9DAdb43szb9vrAe+6jnLDw0XV2
VsITQ9tPN6MxlCSXm/NxLJttYx4NMMtEEXXBfdv33ddwFG99h8l+zvOLPZjWGZxagGQfiAZ24/a2
GZBZ22X0I7LxK5kiRI5Y6NW2CGXm97hGqKjb7HHOuvvJHe0vWeyC2MJICDhRa97k+ILJO0N0L3yr
1Ggc53GPurJyv3TRTYU1+yvz33E71nO7b7QweZM2g/blfttil5vCYVz3I8uq5RbNs42gZW3WJqZD
cHllPccv+aS+spCkX2G48c+Tx9gs6jvXSOyXKCaHS2UvYzd095arbqPppRSV8YRNpLgg2nwOuzp4
JoEqOcet9v36WyqUus2bNF9lQYGKNdf4NOi93nORwUpnB49YDILHCVQYfaFZHFNGoJsyNuu9lXct
kHMv25emMT17ARRipUqLeVsxPWMMwkfp6N/GYcywLMTNI3ge49YT6qFu+uaxXW4MIGuYpgnOCcOk
hTQJoKnOveFmyE1mVMuvcdfGjyovN/agf/UyQiMrd3T2g+29IfJLqNdszkWTjHBNOHsjTNS35oMP
etj32gDtbHBhhtsO9TgARyRSZ8Zy2Sonm2znVi1jiqGufBY8+yQ1t/QJCweFosLpErrVdLn+1Eds
ZIokXctZi7cTsY53YGCSu5E4xYudvngQ5BAvSjgmVmge9d4ykJXRsXEqZ97Ymm3e2AbXXq/y5r03
Zc7Ror+WlNHZmZziGBpJeRRlpvuI7b3dMMXrLpH5lhFtc28qNI0WyXjHynTLY2YLvqXOHF2uF7tC
8NcohpFI03U+X28kcwMj8fSd3hABJ7zKd0MC1EQQgEVqj3YEAz2uPgqt/24HIH9S+mwLAs8jnKQj
QXFLRe1tCgewiEDmbOg4fWQOJSwvshtzmvc1ZcRKCuVrvbezrPKHSpKHJAlQpKbTNpzVhzbVOzwf
K6ktQPFG8CrY9/Vj4xeOu5+xPKz6ID5BSHttUVwHZv0j7k+C6zgFzHpsxRcMcA+6NqUb2l/3bOc3
+YgkxUlMrvm9BJDHHlLLxMnt2ldzau/mYZkql5fUCZerLpOlQKAkwcTjJK+uCd9wlt9NM9qJRu1G
8wZ/Hsua9olM7owc8sfcjihDrQLTHTaiznGJTEMsN+ptuWYUihgyLHrf6WYQ1ABuKYbiG6OYX7rJ
vgO2Bu08LQ9JPR+sKb3v85XoKJnQdR5G0khW8WiA7Z93jdL8qTd3AAE2MmXk6EwfVJz34K2HzeTU
Yp2Vgg5kNlkcNraskrdV5uyV9eTYtz3mnPI5Sap+bcfyIRbw8LpGQObqA3YFkn4tcPVNo9zvrpFW
KwUZZjWn7X3uBQ/2RGS8Nk7GronZmRBNtDQZnTWqak5P95LGnevP89CCnssObQOozbJ7ZpPaRY3j
u5rtrSxmY6PXE2/IMr7mpX6mVYJl1N2Bxdk4M7Wn18w/okGhQe3NA84rY801qV9XGlSXusahNmkV
NnYiflCEFOuqtO70GiNRI9N43RvxOjXfCCU4Tw3Cn17yVU2ytPTNJCZQIKrOWDLzrT4aoHMJ/FsF
JPqBDzDPUqOOICNCEXxkIlaEHoz880NrsUYVrvWp5Za+diV2mmT2zkk/3+uNR4VsSHMV2LYvIMus
k7wN9yTQKpShhNGGEbEQvdI6f3IYWtjzrRP13c0YRfhTLTxHQ3EyDfVMIFOLWUze0An8zGklh3m2
arrsw43jT6spyMnB+brq2FmAxKi3ScZnLPrmxe6tr5VRIjCAZSYfxEVpDKNDD6v+gCVh1L16pUxc
5m6pI2CQeJri9ui5W1IJyw0e/vS2D8LtbNrvqDjCFUhQoAO2DFdV13PZNeyNES80wKk9WbFIN7E+
vklD03bOMFzqsrc2iskn9r7h2BVcl+AHHjJTgaQmVNIK9fnQVN33nAtgXE7qvp3qS7+EIXQqcjZ5
VaLkHKYR8hI/NYuHNvS6A4zQW9o5YjfMYYnLyyqOyqHMpc8ojbI8pq7QkIJERy8HMVTpTu1jns83
5DlkKzfON/2C0nS7sEZl0BBHVEha8Nc7u9iqjmUbniwghxjUu+poaJggh1KvICRBpDapb0oghKW5
w2d56yxPWImp/OnjwwogOUvB7401jfFCuOvra4+yMd9aTvyd0YA6xuGojja1O9bIhrgGJP4sVzA+
sbU3R1nFAnnfIvuox9nvlXsukmRvkh3gN0H2rQ/L3HfCBKpl3xXHbjkICUh9QiWwk2iB1h0j6UwQ
5OQuYtiOun04ZHhEGQIt/4AiEGykjbzZbrSN63X7qUQ2MgyEjViO2RyvN8wFt05jevtakzg9M3Wo
WymQqGWAi1LIVutq4TUrqb3WWjBsm+W3612U4CeVO7E/1xA+SEY5zlmUH91x/upKNktWh7CMRlTp
d7ZdoSWfSQqNl6NcNU2xMco5P/LycsIwOOehjxxilwv/AmMlqiQ9XrGsxhDtZhm1+yTv3tw+KMg/
woNzvSlmIq5FbrzkaZixnEhCWpY/xqnHUnn9cZCxT5vO2Vf5FB6nJMGOvvzkRfNeUzZVENL/RhjD
XpX9zqkrAauqrl6jshm3P3/VIi898pXq1sKSM0oKqjyQp+Ak4uP1ZtKkOo7FK6zD7OfdbivcVW7D
mR7mMs23rbAaao0AAWDXaTd1lXwzKEx9hhnujdX1Ket4f7YSCB8RaLVK7VwM2szQ9IGJJ9c14BHd
Jm0tbW/wieNxUMneoILzzQFp+pxqG+Xq7m1Kx+o2HctkFXt6ua200uQkJ+2xaJx6G0Yfs2sER5p8
i2cARn6dH2K70rcykBTXYO4mjUSVIYHEIZg9aBW1apro34cO6hb5m/F60r0fk9mSjxqNfhIovk0t
3FrPiACqLqxf+AJQPq8/gk4smuMV9Gtf7/WuOZFXuPf13itsWlZG7FsBrQptMvxZ16OfEGoryg1O
iiW8SrehUiA4WR7/enN9+OtP+mDBtvAS9+dffz7Pz9vrfy00I19nHYTbn3de/1N5fbn/PFyJS2OD
VB9Xw0KBvv7H8frir//m5yshL/lVmrPz8yX98w+jILL9cRSvhdmDvL7+50ST+0aOXKZDUtuujujr
Tyke8//59fqH632//DukHKAxu/z5ev/1ZgiX7Op/HooIAXKZx+hyvYs0g9mvs+Jb0+aUym6Au8UD
dHz99Z+bOaaQLuaKT/v6I2s6kdlL6JmbWjckydf7qGpINYNEsqmL6tTrmgCAbtubcpbNNmnjbDdm
Bukxo+Ou9GUWOMaTAIfRfo6xgUUoNCRIUPs7FyKE8SzOu6SODkjt5w08DeuunYyGEOR8vLVdKnHS
+HBR0ZypG8/YiZKMV3DxazMZPrDR66CKM8an7kz/HvU+016lf3MpXS4RrQ7q7MfM+cKOjWgdFnJM
xLOD9YVEJx1K68pO0o9mbM+1NO8RrCD7HFW6CaLgtaBjv9LsWduC5f3qOXfS0Iljqr4FY5jeBOCP
fXAGVP9B+5zGlHQdbra4txW2FXWI6tne6Z58zFvERflc7Smt7ubJ2hI4AIkI99NqoHliGe0pBby7
dvEvrT3UfpZNEkMC1coaGAKrwtvU5FGtewe7X5ZW39Qj6Ub3SgTmqrTAIHrhnVWMd2aMv1RI8vgw
aXH9/Oh7I9hFLYWHa7WbvhFkXAOElzFThBGFBYUdzSJ6LHTEanZILUUpNDgDwucps8ovY3fp9Pwh
SKphV4cuKAtQZXdAdb71eRz5iVv9KMPuSWurye/0oVyrfDyGcfSexVstqx0+2UWW2IHSrqPazypQ
0kXuHcMabYJib2TkA64t88POA2Mf9c8R8q2HEJDBqlTBSUOfcjSmw9QXqJEs/eR5LZBML8Zs1hVq
o+MG3xDLaXB5Psflj0KEQLMogbeGDGF0yCKFEGvYq17viWYMa5ww2JwWE/XaaLBpNHVCW8tIzppW
h/smmD/QOCZnRwBXFrV7zHpcSZPsh3sL4ZnKylctLRuY/R328rhjtyMq6JWq3Mte6IcpUXtaTy8a
L+EoaX1gUwGuBJVq9GeRim3hxMG+Mct3qtt+wwyn2IWO2V+UvdI7tny5xli+7NpwnRNOsukZbyJI
r5goZg4FYUHtTgss82u6A/xBPVHQTDvFmGgF+6g5Bv09OiaPnQl7A6QGR7u2n3sTskkyrSaN8ExM
KXGXaYcZQf1ajbk4ZHZenrBacSXKSvbBJPhcYcQznURUUdEX/HNc4WdLbUhEqE8t/aHGRZklMrde
lzJEnT64b6NRpjfut6To6ksV7OKgjtezNM9dSIehGTW1T/TirBuoP3ppsPRHwLTjqc+2tmy8HdpX
bxMl4uuQwoRpBA74SLHf7xjgUlasZ0O9WiPiUpV3chMXFE5RwSa1DnM4KFW61bQUkjbvY+Pg06ON
BS6lKLs7aaa1H/EggD7jQ9c1K6GTtdSp1PWnHNRI6prn1GQsnOiCrT3mYQjuLMyp/r5owEpiH2KN
o0NdR0c/nT9zRslaob5oBblgwygI+MACx07e3mU2ci2MRdtQehmnEf/fG1tyVozoe6SC7ZjLymfL
XWwi5Tm30QCCh2DFiqwi5JyyZiZN3++EzsndlAi2uXSKYCvqcdrXRTHv4lYlm8AcfihVTPesgAhh
esyMdTV2NyqJK3Iwe7gCc2YfNKo5A8X3MaN2D+2qOBo9GzBLN18EfKtthq/lgNlYsgXSvP3UB8eq
iwcAQnH02I7WD8JfivLcxMxxtF5aSyc4vpsLw7uNoKlns2RvVpPefT2LBqsaDtVoXJywpojz+owZ
pbOzrQlZJhvl22q5wUQbCXnj5K1z0zqe2GlVfWq8Mrn9eWOyNraW9xlUERsshhC+7g2M/jC+8mBO
FZ3gMU8nqWDpMA50GAHSHMRIKoekOzYI548UlCPOQ+YXEJBBflm5ornOSrXsJs2drMODV9NZMRWM
01LLMSaGg587DqHYOaHYqjq0QVevxvxdGLBLSqtUjMkjc/PS9Lm9xU7HWHgM1l3kRlviykNkrqzW
2gTh1vaGvdC79ymfo4MDbfvQZmstINaL64rpc6/vlmDWyw52E1BptdadNj0qMpxWeaS2tgqb70PW
fzf1cQ2UgauGTmJFPeYG+8TpozCtw2RbuymZbHqh7mqstfKEynnXs4O9MwATxdQyAMT4RpodiC6u
QW/KDAk2UPnr3Ma3UcBQA8B4vGOWo/F1w+iRdQVJIcydUV7V01MTsMri9IT7JcIvNBvlms0t2h0z
X2njbDLN8WqQ3zuvNpdww8UOzpnp8ZgWy+Ol4vBN0YVt6rAtMdaucEPF6ywxCAmOn2l5Yz7ytl1u
XbzZ9VDWOiktdZWunXI4D2HRsGPwXH/IlhrLTacbL9XWjtaNd1FzbDFf43x3Lwk7wDDV6vvaKr+r
xONLJ/rkdkyat6SK1W6i+bItun4r6ZoBtgfBoQqEcfVEjFyVGLeRoAop4C8NxbBgemG4pCzaG7KO
5u1Q9/j8RtOf6NSvJernC8Q/v7H6B2MO0c/FFcmxiyWmL5XhT1+wdGQPsO/JcQGbtXbyPF8XtLy2
hUDABgEbfG03H8iQ+zEYYbkGeyDw4CYMeFLrW5p65k4MNWssva69Uc+B3zoDHMGmPtCXmQ5yId40
tYMnuQwOGFdnVFHjN00SgVe1sXciYTbcpmgqUWOZDNtGr1iBGmnPtAL0U5JWawPc0V0lqGGDybwY
XjG6WO+L+O4eVAz8Q8ar+1CCNWC11UGp2aMJstut76zgoa+t7LEkKCIlKuUOjUL+iDY+2bqYmzdG
9wUCdPkk47i7HSP1hdOtemoBEx3RmeQk8XyafZy9qa6vjnqpQThZfkUZl21a20xurL4YD1FKj6Fy
wu0wDsanptKjW7Z+7Y2bvpLOWzbh30QESJfEoVadivGCg7/G3kDEo0YrSQZxvDfNatg4BOxdLA7z
SsYiO6Q5W8iJB9p5WgozPPoqx/6Qxm5/X9pReGZmem7HMntSabenBWUgR0s/oSj0UFjqcCsybPvt
BQdqfqqGbzQkmtuEUGcmakgro9wD4AO4SHZg62I1HnSj6Ti7iEsINegyMcMs/L3hLkPUw2yLbedU
6YQw9QNDEoqXPAzU/kqWDNimSL64N7r5XbkdSUE9ruQ0NHyhAgrcoP1qWsXZNrPiLA3ahQEe+INs
5gNcvO2oMCsl07zVysi+6wkGFJNlHxja7vt2eJBCtucprrGlmka/LQtyT8KMq2sAYBDtXrSD1uKd
0oo97JC/1UQmskNSzPYMb5+V5jen1a2DF1u3o7XwWkYLwEFX766hTinzJoiToHA6V5yyMfzAWkdD
1HEGP4lnG7rNsCNQ1D60xAtvw7TtFqJRB/xMcMENppR+wiggYG+BuEI6qIf40rPqGsqQ90pBJ9CD
zFllZSy2Zk5HRGMEhtBk8m0lLKKYmm4/g306IOU5zAQvbVI3RVbFSjHU9taiVbWRhV4e6kROKzuY
XqLKkEcLx8IqMxdi2Zh529yt0/XYqPLRSDO/sWkpF6hbdqVNpgeDKoU5PGPdoj2+Mqtm2jgM3gy9
ObAijUg/7J7GRx89uCIi37DYNNL7METQH3qLznBjyVU7KTZ9Ayk1JlX2uiTaZxu6XEb1TGi+KaAq
JORBZB3ExaX+PM4LKCE2gWmNUn01abEehOt9JZ+hvyXp0Yji6C4cMYukHfxOBu0ZmwviD62S6o6K
FsYdYm1rrPLTMEFLMin84iZBkCtrIlPUDhEminN7PAQJjM+qcabtkHugQ5O7OK6cc03oBOKT8Vkn
7SuutVdjZCrj1PfxVAVbzRq/T+wVQc5TeNJcO7lxMPukUhc7PphgX4tXUl4CX1OB9tUefgRObr8a
8fdyygLfk+N0Em7vHmoC5wgQDbioJ9FtlOOAMUT+nBHieBu0ifHQD09lYmKAQJZwG8Vucs5aVhJa
+bsEwcl9FnW0h1Jl3/bpWbrUcqGLahrvPYzhrGnvA3Ywn1NaO2cNpqDRS8SrtoVq1NV64nFoL/QS
5pKTzbiJlptGhC1IVfCBbBu9s6ffM/YCnK/vw7pI9vU8P5VRG58YUUwPtZjX2qxRa3QkmFVSvFUk
mN9fb2jb7ePE/CgLi+GdnpLBUS905GbCDBROT3MQj7dcD/oH0es3kRl9HWgT07XumdBAVIZ77DW3
0NMJOh21eoMaiMNq5feFleCvd8gHrYaOGfucWusiRfvsloO7sAdKunJBDRpv08mth3bRFwRM+I6t
59sOyuzJihqysdz5mNMo9pWpgxTW6XnqWs84RzJurmS0M6ZguE/QjQwMKSsIuie8o+ONFyLeVuXw
oSqwudY4C78q8/FGUrAWihzwPqqw1WYhUNTIDLcGoMbBOCZpWD7mUnGU1hampdNEFhNRB9G2JnF0
ZSrJ/j0gDqwlH/ek3BwqqKWgvVZLB3QCgVm+MXxnFRGwaMc4zja2aqeLRUrCmvlIvDXToAMxHRPv
ODEMMuQ3tKjaQUaluxsNdXPNlb3eaDXZROXIgSkLld1nU+HDHDKees74m7hvOlwEOpl1yv2SB+GH
hnnzDjAJUsm8PCCmKlZTYA1sGfPSn5MsI4qKwN2iNpkcw/47ZG04ruusAvs1d9VelgP5ITadu2ka
6b1Gy4wfYKGUZOwEza4d2B1Wyn2bGxABXYHs3RoA5DuqZCiSv2GMbflKeMqPNOPbJHT2v1M63LTU
xLvYcKtNbGf35tzV56xX4yUIiuM0wQohCERuc1ahXT4kwEltODgwgV6nBhix1aakHmsI+AI3ZisU
DxAz6UhcZPjumZ+V08NlKAZ0fXb6pdDwh45ijL/QVy/XAV+xQdgHCmub1RvD3xBZFZIBq95G2fCU
GXF9CyBllpnadXZrr1zW0QMWGLoDu6TtCYoyjaccSu4m8ExrPTgQJmXr2luVtN0hTmAFt55enQFa
ZM6H2wFOi6oAdoScnoSdiUNH9IerN4gVFmxwlsMcL9uWusNFJ9AheENq04LqI+qEce38wxaocAuG
41SPZcE1bqp2hdaumU8gfMcMAvWl3AZxWmNYcJCsUxUlbYIoBxEefa0Z2mAOX9Cqu3yTKOO9CvzG
IA8Qp8detKW3S0uocYFX7EsxkS9VQCQs0ZkS1Dvv+7wsN2OJ6J0M5cENmX6WO1sU4nPQD/hH4Fvr
K0KtrTvNMMhlrrR9oaf+/6XuPHYzx9Yr+i6e0yB5DtPAkz/npKwJUSqpmPNhfHov1rXh64EBe2ig
IaC7qrqkn+F8Ye+1k5TBlTkw/7H99lxn2seQDb8Dk1lI1sKuyadxICVIGvtCG69TRyxHqSX1ySiU
u0JNlbHQZIlaQb3JhRmRyxbOj26+TIas3ojhPS5MyhTnUKmM972sVrVdVRz1TgC9KobEQTkVjf26
6PNhpwQOeds3kVwykqGWQF9X9nCu2eZmRewukjh8r1qNSS0zfppU9DzlSCs3uJe0nsZDqSfbxB+d
Y2BtDKNBOw5ab+UQHcx19dRO8yJzoYpcbIkSAtPHGXUoLPXNPFzfuqJqFhil+3XPki1Nil+syezt
GAjGWhrWGqqgdWCGYhHZ+jGzILgO8PQeFcOlcWBf2+JeOGqdIksrV48qCaEMJMHfiDH5pPJfjilT
yDzs+1Q2GqsqLK1dO/f1ZG0R1ReJ3Yi9d6lFuBYsRuF4bmPG6BWVY+a8hZrnMl4s8201B0lU5URK
lU/cEG/DIxdrwNdQ05volbh2uXHAfkeAl9R7allE4vWcZIQRSi5JzBMnIDvTPuuzm+eo4pTn8HTq
pq4vjkPNaavhxEt4Wgx+4l3TiDlIxGwtiitrMTTqmQqKhMpcIJYJSWNzzXgl8fKz/CR4HG7wdtIz
5BTDwq0KZwWiuAbWOj0bbMrmiZRzMMw0W8m2GOmp+eD6cqT9J9SekafxXCWTOvCGO8jRTjDd9L/a
3gT3GRfashGM98K19L1wbVaUb0FhfIWpStly5N8NTft2KAmK14qfPGnCExI7l2TI+Lu35lEXIKwd
qT1Ly+2LlYmLcCNd/8s086tP4DdzWwbZo8merAkx/7bc1Z6m23sjD63lQP7FMivSZhmoElYNiUQL
E2vhEvKP5D2b/bDnpcnKKF/8Kebc7hgWuVrMYKEczoKondoGrBMlb06/H1XtHBJDGWCgY66OW7EV
hXK/xsBPurL4VTuxviFRD6ZVaSuE/KAuo67dV3nc0qDzKqGOvOf+H8Opi7surRE1hAveqIzjrR3w
ZDrwyZk5ejTUCFQ9bCOBmA/WzNsnaf+h0jo6Bmq8lznU6LoqTynOgmVsF2wIJ/pht0GG1ZNeGhTU
A1HKMGhM5G/fYEQjE8VVBhJVOH23sK2BbMbOEwfL1b4IY3/R52h3Ro6cB93oEk/EjycH18Y/AtUt
g7y5Clg5Xr0x3EEqz2aDLeFmlS+2DsuWJLRJzXWLRT8axR7CeAr52cK0Lj/0UXPhEwN9NqI+2jvy
UjBkgZOZDJp2DwwLpoTpcQeYxN71af0mHL8/YOwrtuWk28uC9dMgbRb6oipRkZS896Xyjn+/gL36
LpmtMfuLqg3Di2jPToas7FKewlp8UVPqv9Na3i3CXIitqtyNEUZnp+tjztfOWDMS6jZA1XieW8kF
bvyUXtPeMW+J3mKvADjdkiUxJyCX83pMBc8KOSsFUxofzByAe9KkhwB+3T4frLvIAfiYFS+tKalY
7y05MsKgI/BRDb8V5Vpbu29+WlOc95CLh0Qmy8wDeg6q6yV28l3WNkDSm+S5ZCS0ZV2GwqMT1SVr
62eKqnE/6BlSAuhnhGIwXlFi33m1WmAEB3GW0KaVITzpqJfkIjAwHV0M9pVPEI0ywwM5SGzuBp/e
sLIwmDcJrcCEC8MI4kMF0OAE3HYzC9nX+RC49yYswEEPpb4h1fjTQbgGlDTAOD7gPcC61S5JXtpV
ZiGOwxiQh0UvpmLGbwlYBAYNvbGpBT3NVOhz9B3noFNus4BdzJho0NxodM+2N2fWerQ6+Mu5xv7j
kvqpvYm91lxL4i4XTWkyoQlz/0zY104fpHdIqaX3XYrL3C5JiHPM9BKC7N8NATBji75cix9j4eTo
bcbw4mEZDGP8E2ZgpNuMPSUrqKHZT6WkVdYIt27E0tJh5QnypPYqV/2GFAtj5UKQxg7SMdK031Oe
lVtmjDWlAilxKKiuWaldsrHu9uCim4sXBKAPSPs99zyXIYjxg5WB+QPODQgBLVyYXEIl22WTWtEp
8UsuT6fMbZ2nvK1yPV7+ffG7Hd2ko0HJLZRp7jk7LtFIqahX5a0I4qswGfpOsiOOKe6OXEyHW0jx
Ii9LfVcm7ZmpfLWsq9p+8m2WE2FtPhU5NYrfIz7qyCFGPGB85XGZ3yKnWXdFJT9cBi1LrEB8S/g7
1nmViVe926nuR5VKPldCV4Rsque8QT9FP0xOiAjSVysNfwrb7n4KkvtsQgsXU40elqDLvRlN46nT
bLFvzCE5u6bcTt5QfnAM5mgQCTFL7CI8tIK4Fa8dnQuk6GDjB0W2HLp2FRhVutdYpfuR+dxE3iPM
Jm4ine58LARowg6HIEpOcVE154cfK+vazWkGISCCglHetZq/jHqW4path5scoJTrvS5fJlTji7B/
xSfnzT0uWI0+vY2lGHbNUP7JSNhaurFT2TT9CIrkONx6zwguJJxmrBseuU/ny+jGOVrMOVcuZgbG
9yAyTeLC11rQOitaa2tfNXWECQBv21RS99doaeMZm64YOVPA09SZvYaPN0g+Dcu44k7Wttg2w41Z
I3Ljdf/pGBNge61Q+6joZ3ZwnazJVSXjNA+bncTr9JRk0x8yIpeR2+XP0mvFrqKPXiQ8y5Pe6dd+
4PUTO9A99Qk6O3jd4pzVs7BFui2r1ck/ZnXJlmWKThgaE6LFTkHNcrsgjBYBiXdXaVBce7uoD0nH
XYdjqDm6tq+fO5k3F7NJ93pVPAlLY/yMM2fv1jUFjbKWpkPFZXiBeBlG78GwXx06Fxg4FoHFWAT+
ExrhV9m7QAiTKjlWkDzvJonNi4IE45UjQFWOTPPOXlww/DMx6A6hmZ3Y0dJjld0u84xx08bKvBfD
X1Owtara1D4NdtBcWh3sM++MVdMW5jqdTxEtZXRrBxHKO7RNPQssK50K5oKtegRaod+98NDYW8xW
6W9yovOlPejNreluhUrnxDup0XgmxjvCRAzcRo3AnDXDG/1i15/9UrofIlYF2x8ORYPxD9Whw3YJ
9iozy/ZXPsRIF+1SHjKj+aQj0I9mzZngRWINdvLi9GNxVOjJuSq8nJK0C2/9AIvOpdaTRsiEZP7i
sqACudHeY87vGzaIuyHIkIQRcpAxCedxbETHbvScparwGzVWDzQ06Llr+RIo+m1t6vtd2rbbrkuI
APes+OEjjLP1au3wXiShoQPBygBjN9pBz0gmO/QatsDSE8FrHTF2DbLGP3HVcxyMFQNomeSfKThH
lqpOdM/y1gQwK9tXdtvI9O5M9myZXM0MwV2mDqXrlK9ZO3fP0AXqbqdhGzrLQH/xWWj+KUTFEehY
N7tl0tc1Ov9X3xUXtkL3pKcYcpU/rkcoUauizS4g9yLqJ1p0YkT0s86sfxEk7ZNCoMznmkdvYcV4
p3Lxi/VjvZGE3NDRGkuLIrTLuvJcJincUFSZ7KE8XsIxkMs6s38Bdy+2od09ER55rcG3v7ZJPmx9
u6Fp8/lrapnerdF1j+zpCzbBfcycJPV3eQr4p5Njd+9xl/T4Dt7tmsFnkkR3A7chixLTXvBM4vLw
97j/NnZj2t8tPgXbXycFs6m/X2LLcC4ykPoZGhP5exr7oPdUVoRcp9zwRpLr76ruWkRqoXsUPfK+
tgmdbap12RnUP9pty2pfQm5uhr3JK2Iqwl2tuaWaAmdfElK88Hqv/BpZEY2RoZ/CGPRBCUD9YIqp
pZEjv1EAOz+KTPx2kQq9kLdiUg1Y1dJx3BpNRT88gP4WR035PwS1Do/IJ7WozBEqeH/nVTka07wM
Bbsbxld23WQnd/zjONowrIRA2QlUxlhCuGu3lZpdB1EsQIITRRKZHaGmfideKkIn/vGvdsl5By1u
BM/btTudYIlVmg/ZfuxHzAJZ8Dm2InpJywehgMVrZ/rBoxc9mos4vnt9qF0BH2zL0H9mqjOeGuGF
x8zwnHuS++Gr8XcX0Q5EFxNI7OH7fA7T6aQ8y2GckozPScGkDZPZsU4RYdDmCIJcsUQFXl29Tz4r
LMwFJTFM6MPqmpmDh5oNsEBLamtLC20hws5neflk1cO2yXoXf0maX6wRH2Qu2OSOSM3XHWDBDdtd
FJVWU8xpSX8YNbjbCoTy1jN7saci55Gg2FgMGQt+f9R4zVDpLnU1TJuWyNUFtfV4tin4l2XRd9R3
mrHzDKmu3UTLWyaB+UrCw6tq3fbBN/ZnrGtvNSEPWbdJ2O9yZGiLWiX+Cdm3WrPVZMHq1/Y1QVHs
JkvVtcSyBRS8GfntXE4GhEHTcCO1YkPa8XwUG+JGpytvtJUtlh+LTGZrWKuhSNbybbSy5LkKtPqZ
+i1Y6Foabq2S+qjP6bH7SU0XC8Yts3LnrRV6+4LElhbXycY7qx3jMvnFqk2c+IyFw2IDOX7WtjLO
f79oncGyBw8k8wv+G2uyXV153daNpiPXKj2g1jMevnWISKu9l40vjn428E4zaGtsRzxPxpMCkv9m
/E6b9uIOXvAaErVzhSjyNtheuUotp8DfFvbXv7jezJ1OOGB97wDyJiapmrnBJidtmf0GgbUtKZGb
huywv0SDI9HfnMqiUUvQy+atJcA99tBeDnEp3tBJhYjsnlRHRxLbBjRR0dXnsMmvjuy0Kw0DIqAQ
rGwxxfXRCLRDU3Llgaa82ZPR7mTngFB0ug86C2OPcUwcGdkFu2Ewso034JmpU6LMPHSgDE4SaQ+0
qqGzNgO/AmFq+rjN6teQqfiSZfevVJrhy9TebBVCXvatfj017U9XqsdYGu5qkAUJmY516AphAY8L
XgKv0o9tpoCJj9q04pxwt71JQs5fw+X/Can/P5Hw/xti/38H1QfNzz//D5D6s9ERc+v/zNTnQyE5
+Nc/Z0n+x5/5L6LpDKz3YLWZiD+kwC/8n0xT619twHy8R9h6zEhKfuk/mabY1puiVeG//YvQ/xVy
kYRdCukNTo/5f0KYwqvAn/xPzASJf5V0SA8oP+gMOGqzQf6fYBaeyS3iF266Y172U8QV4VckdU/V
H+iQMMJNGGZe8hJl1UlHAD/OSnh31sSnk3Ee/26x0m4dAKCjEUZBn85aetfUg11PeOySGDe48565
MGbtfdMbd7cl9rQnASkoeAJKhPr1qJcr3Pk/ExJ+3da8Yyy6aJOG7MGLWCINQ/HfzNp/Y3YBDLMf
oMYYIGaHQDp7BfrZNTDN/gGBkSAz33tsBWr2FzSk9CzswrqVGmp/PDYUW6I5a+BxNvXsUOBPkqsV
x5BtgPfg5SUTLjG/mSgEq3gSOEZ2oR5hDYHtnhfy05i9EPbsimCnuhlj/Rf50zc/RYDSzAYKjBTj
7KhIZm9FicmiY+wVEfrGBi9fg1mD8+pYBps5BrxxGD5RB90rvwghrBR4BzFygCxkBIuzg1Rq1vOz
24P9+8R3iQFkdoJY5Us7O0Om5FjMThGJZSSbvSPT7CJJZz8Jc2K59IK2XyEgu2soVyTmkxgTSmSJ
bQIO2+QoiTCp9LNbJZx9KwIDC/+Y2FkSm0n4VKEtN6YVn9VNx/jizg4YJJcHe/bEAHbo1vXsk+ln
x0zFLrytUZQ5doh6GnUYdtphgcbxmz0IWHwNBYK/Utqh0FGpYMuxsOd42HTAqb3lgcv9YEPosX4n
DmNOTZVXlFQEStc3B8OPj/GnxAAUkW66smdPEP5ugrkAFBHUc59m31CcuY9eyQ8N7rWsi62QJ1O1
3yWyPvYYMHbiEz5BJP4YkuwGPrvAopSxnZKzZwlDw8If662GalNhanKdUHIrJA8TuxPeoa2kM+wq
7DUCQ1SBMUrlMl4MA5IMBAPBsffGNbgvb6VmR5WLtaqbPVY2ZitrNsXo429h/YwtGvoh1L01mIKF
QYWJxIxPPU3wgTgGTq9SlvsR99TC79MzGEaWaa0PKT9nqNdYNmEMxfiIwzjbRI0fnls93stkbOE3
ruDlVTteLNkd4Mo/crIg1w0do1wtHpeiYWTOkMbfk6/1PilEPe6IG2ZA6Fsh0HMJmz665nDuOoE4
WIPsEzcBkCCEOSJADMtKUcOdjd9NA8674GJWoDy20Py9td5y+45+89y4bbgPw2pc5W3/CcbcD/J1
oip3GVdMWUO7ODeJ/kmMgbdnM/YSD8JYRA6phoJJWD9Np1iLTkXBvTsw1oflMn2EHWq+sKtPuZLj
pvGHpa3141Jh/i4SRJCYWxKEfu3O9/Fb+bylNq3T3MnT1HfGtzaCBJijpnEgDTZWlqrD2cjuG0rV
MVfzD10ONzePezzCXUfwVrULmE3vNOI6mLN4294wtJXeEpFrku22lElVLqmwpmeGkdxG4RfxuZjz
h+ppGN3kCqeIsZ+XHmrHKqmYuopfw1kQs9tjEaYtqPWrje28J+A2L5jViZDEyulF1qm2gt+NSrCQ
FuYrciSb0AM+2LCt0M8FGFR4KqBESjaKLiLFTcaqb8wKZPVd1aOkI759MMuPtHWsjdRke0zZddWF
uZyG33LKomeLwEogUhh7+y5DOkEbTBxstYYIN0uynVM/hzGiuObnmQ2aWnLUnCMk+GyTTWgHSFmr
DBuzeOedY9U5/GkTP9+8q2PCQ1YJ7UKd2K9YKZxVxoumm/d8jZlsBrJAHkVg7AOEaWu9TBtaIDtF
a+0cSTJMYU+GFeELxq4J8hekLMSjeXh97aE4gu/ayzD65ADFSDX5j6jPFgC2hju0yVU4CY+Z1lCf
etngLZmQ85ICnL2qnFWSPpxjzKFXgzAVou7831ms8ffXyQrzRsio4kuL0RR2DZNV26qtpWsYL2YT
v2bY1DZNHh2po1GeRUhxPJ1wz0wvry63gQkQDroH7Bzw5TuLxKYVKa/murHgYZlji8MmwB7g+4qh
r14uovBDg014GzGThKMu50yJdsHcKdsGzfAROm0BmS547UZ16L3IWaByGHHeuuHSMtxopUztYU1N
zNZURz1WPbDdtUvPbvp3aTbTBU3Doyus/DAovlUj9FksO0TyGe7sUmyi6aXQ9JuLk+mIFxap7VBl
29KbVkU8EdyHW/M9LI0zB1pD0yaiw1je8mJK1+wyDEwmfnO0aTCaWZeUTCzLGXw117DYmz4ZM7Tx
4PUweaex9as12wiLE122UPWHhbZ9bkmIwBy5fvnYn9qgCa8oIS9mUE5rZTF3bKzii7PGfpsc+TIS
5KW64cjmJSdfznsixoZNsVu/JVP6uxNU++h5nRX30m5yp42N2wo9D9z0zNrWuvPdFKSASNt+j0MT
v1sZX3qsNgf2G2rqtqGALjFKyOxBI5ekSk3Hsl2LXusesG7ZVqXe1Q3LbiW8ISbsgY2Cy2GcZm1y
Yep4Zv3kUfpLEgpCNCTzJBOlj/as80BTwqsPwm6SjSSDcYtSBcKTOwo+WHy1uFJpTbFJr4MJ5pGT
CNSiJVpaAg69VWbXDGbjEL242o8xGpSh7rd2oW197qp9PXEGdloaXWzwgVVX7ytyj0v0vSzDHPs4
RATT4lGf991JUX7oXtpezPnLqFe/XKYDBhpoGAIM9RKczzy0JcKypS3rENs5oXk6bA1WFyW6myLj
k/HMYTmVGSkKRvyZaKR+TnYxn0sgDga3JY3DIz1XJGFNv2SvIQzwtoRlueVnCN+C+rUN/zTqk8Qx
EJdeQ2vuVM+BYwL4wNcYCjZMNQiHopgNt6ERrGtSsEGdp2pX2kFyldl2tB2kNHlAITcI8COUIrrO
mLGDTJKNg3ZAjHcGMkXIg0OeR1I4v8KABYkRztc4SbEDYiev06Mf4D2QJkIrM+DWdPTSWNtl+kM5
5LFsrliXJC4MiZoPY4oNDs3JfKvNvFsrYamV0LR2oxSPigQqUwPqV6W1R7VyAM7f/TFJ2TacXdfk
4bvMBmNrZ5EktmaixipsRCd+h/vL6oY1daW/iyR1tukT8tqaZU0OX/M7dkWwE6VV7kzEQih9dhE6
kKq1+nPaX1zDHo9I8Nz7fMswObOACj/6inV7NSX1SrPRuduYXNaI+Q7AAjmn2sg+eCYJTCPZLa2w
iUKkut3AFjwPDqW+OfjbvrShQBqQXsakQAnjOptyzPNbncerxG3ubMOaW2bWxVW5CZqV1tqhzXp2
RfucIJfGBVGy2DWqailDZ9gZ6Sy08whELVLlrVm5CmREttraNqL1prUdboHyC4VHcqSbZ28Z8duw
+ehrGSbrktSBq2d/ZqFyVn5ppjsnA/8fNsM7mpDTmJkf1izWVn2YL+MuwaWDwtvVAxeXNod0104k
P/q5XJclRwE7uwMJQNcimwOBR+eT8ezSKLNkO03xNVDpqjPYYVt1K5Zevh8oXbQsJvjGeyR59wtK
8V4Lfdz5o38GjfyDRnBXVa+V4X05NduvvN22bIqS3v3y++InVDjgow/Pba9jBG2zo914rT0LR+uv
LrII01XbIRD7yPIgP7dXTSeD1ydkylfXYeh3dUgAvIMkRiXaWVBEtAQiuAwDatJ2GHhsVeQuK63Z
alO9UZraKnt6tYZmoRWxudKRZKFo9uBxTzsprIdoEMm4jvNltdPKDdRpaErwESucJx3pQWZ5dzP7
mZNW4fD46Si8seY0b7A4N3UbKlz1/nF2HqGtdPjEsYrmrXEuV6VVvc6/yWQqCYl0N4zFQcX9o5L+
yc2saJVL46kw6mNjIsOMCBqARMlJK7xjOsL7Gd0Dd/af1vLWQRBh/GABPs/T0IMsO73dlGm0qCa5
cevySRXBW1/fA49FTpU9q+Bmse1HBoZzPThWQv7Y8tYI4kHnv7ASDeFu9B0eQBB+3epYGuKDfq0k
lBn+XhrqRWIAd3M447UR74B8qkfwn0RGb3otNNdAPhBG9WW2cIS/0Fx/nfXYftBwzw8IS9NsVkit
7DE6OlG0L8gwc8MgX45ltIPLs6L12KMeIEdJZ2I5SW9robmazOicyUb9BoUSuehL8sR77ZC3k2v0
MTTNe183CNQ3g1H9QsD6omHzTx6Ob5ikcZHEbA2/NW/cT+4nOXlvfhgyLM6e8zZ6IN74bORw0aiu
o2xi+V5u5RDuyqb4EqN+60yT0S8FC6YA1w7hsYOxywf3GbuF2GqB+Y51+WyPYhcb7T7rnggsxUtW
Xino1y4GvEUvxmVpOGsrT5+tLt2F17LmcJ185DiZGLGs4R3X8j0dWboMNNbLcYG1FUcTT0OsNugf
NTO7NT53SmlSHuolzYNjVYtm8K7ZwaKmdApm8HR6RxkY3hLtgdVrC+3RlfMDad6qdgZq6AsoPOu2
SACdTOvSIM20Ch6Mcvkw1PAENPnZnbKT00QHO2k37Kc2Vku8eK7msfBVh+5Rm07G6lzbKbe6VA7p
2LRhdhTB7LBOjAbeOszJ4DvYUlqofqU4ZE300Sb6ndxzhzDRlWOrQ2zJh621702Cuhy/T9c1PwAG
j1LLzx5J28SYXvhJT5JTerBmJXL2OTrioo3uxZLVTzI810Z2q1AU4Ik5BNOL0pttzeCd+m4hXRdX
H3pOYdw8O3jRnGYfOfHKy7xD0XKnIZCndtvEGagtZHfbNMtu9eDuAjb+QZ64S1+OHyQH/n1l5tje
mrT5aDT9YbuEEMIu9rMdwKHfeC/Wui2eMuy/Y1986UgUR61d1V3zjC0yTNIrwakb3fEXrA6XKsv2
rozuRZ7MDSObguYPcKW73fqferXw3OHTUdVrwAtuSmyyn+3nOrW/VYgDZTLdly6TL0jzvz2lfaGm
OeQO21if6CbPO8Vote0eOV221WNQs/PNghXio4jx6rkUb6FEbsw2KQvfwS/lDQ42ASCxJsV8qIKz
LAAPdL22HHoQCpPFYz9mDfpcl/S98Y/Z88g5lf6WD8ynEmuugGcaqvGulPuSJda60bzLQDGRl9Z7
L6oV77RlUHaXNhHrMv1otfhXzjXxveSpLcI1vu3TKAt4FF6+bTXSDnV6dKt94oURLALNWGnlsPbK
/KDZw81OkA1m4bYR1U5X4zamsRAx3CPPf4rjcB9LYxuY47m1uLWZCVvtbWDmjxe3BK3vxLREJnD0
NNo5XbWGRMUMQWuOmvx0Lgwar65JNcJwDAtb1MNLAfhf4ZgrUxhXSRt+12h/qw7aBHY22nYJimSw
FgirjlXa7QwXK4Vsk0fF2zVDqb20PHM5asN3lsavJWi1bQBZFEkhamN0yCPs/UWVaM81x+bCz8rz
WJuHShebwnBep5K7eizRqkb6hjAfLG72RXn3Mq4I3WWx0ZT5B+K0jRPXNG3TbZJyBkAhYNIfvcfQ
SVSbyK7fvKG4VwJqgxXndKYSZleKVxk5XrzQ2KMG2o6JHMkDcwYd0wk9ZkQ4lD1cedV8GoV9B/c8
gT3Mo/SaqWxva/rWUP01nyf5VkY0MLawhNZoqFZW8iL74iW3y+PodKdWxCuSppdxk7974/QcZ8aT
LLHrVOO5nLRs0SN7XwhsTosspiUqLNaiEOXmQq/yiXCmDZT2TvEysWN/ZbLOZJyDs2kpTOdUZeo9
FHDfkXYN8mGJ/lY7+XuYXbUoP8aSE5fuT4cyMPbI3FHntOLdALYJZg81XUJpYG8qC4BCWL/j5Hku
FyH0jYB3RDc4Z0aPF4zmPPZF86ooz+uoIZg0OFMAU2n1CfJDSH/23ap9tZ7/X7k+nkKmFPloD+R/
a3fTJs6x+IaSt47F3xsfL9SOwomrwsq2t+SPTkcb+O2fxnSIgRarZCrWpje+JUZ/7/jpWg4KIz8O
Zrd29eonSIiaGU24otb0Vlc5wlbCASefEqe72Tah8VAQ8IWAjorDYOkMw2m+XmQJfnR29+qZ6jNr
0gsuki1e9C2Bnxg3HmbJhh6tkMl5XJ/z8TuVwZ+IxD6lp798x4hQxWAq9USLh5pWWE4xSduoP+Ya
kX2zWIU5v3uki7IlUR1KkFupOU95798NUx3guTiwfKqJCqt4UvXT5LO9Ho1FquHvc5D2mEOzS2Se
7oxo0zDJxlWOtNsCgr7JYSwDoCLzEusKbv4NA5VZc9+efaPX117eWysa9KdYfqIVuNK5UjClBRXb
eE+nvePlT+jReF1103vdCdxkRblFArG27Pyqa/YHi/ZkMahuNYrsO2nGw9D+BIDzeIG/ph1wLpFq
Jrdsuu0F9rzBYG5KGB6c35g1qs9coXUxNtZ09Zj+vZW0sQvjljNUR+5y050L7uVDatGgJwNr56hz
DxJVg0YC5JmpM1VdMa77yt45E9PtAk9GEVMfgQr9k6r8r/Rt13iQWFuNhICJ96dtUBlZebORIvRu
CpgVAxBedc2ES7SihQe9G/gLz8JZ3455wFtt3NMBLNxVpzyHzlm5LBOap6Ew6zXq7XBtNcGuJcIc
JWrwTEfwNYUy2VRNXO/bjpF5gCfDqdnKChcBohlC5MfY+hzb3s03KnPbS3Gze3lt6gJPmNBeKy+F
1BcEz5OGeMnPX30LQLKlQP+LodVWoarkLi4hEqagRBZ/w8rS3IM2OgNAkNvaBlCQpG9QLaR4wVmi
Aj4EOpCDCuTcqqX9bmmC8odWD1tZuPDrQFvL6mFpeosKPlYrs+1qxB6IuQM9XdYN/ZRr4paGqY9g
0vW2VdXwCUXjhjG7uiz80vFWXljtwWiKlyL9zZLhV91fJNmHyCtf6pJ8zDxyd7nDJcT4o5so5dCZ
0iFjQrLsk+dYVELzDoclIr8XbyxDgwR6LEqUoIh/hWXGE5y1e8sAyqCcEvA4cMVlnFV7kVako2j6
GsrfeCJiyeFqEAzsNWiM/Nj/tHrK0yBCeKc1NRgch55z4FYSCRKuwu4QTXbQJayBAPLOzo5WkTyl
bfoTd8QMpV6z8Wy+PTbKHGr2LayHP5nrcty9IfOjAyimZSpetFi+FiEWJSA4T818J9c1axHlztxQ
A0NzCncOf5xaDIHNcCPHZFmjCk+42Wokuguf4ylrwxWdKm60WROLA0s8k8/xGiJolzcQxkenzK9l
7q4Tg1vW6mB0NH7/gXr6e5Jb2812xP5B0dH8keofn3/6A5cInTCp6obHJ2gRaZsM+WvZg23SrHHf
mhLEUfXFEXfWoSstDZ0OV9Z9Qzw13g0DX4D4baA+kDcCB78ys1kRbFShT+XFBEcIIX/zoL9Gpq+Q
yjjz6LCEigGzDDWf+J69VXw+M1EQ5GBEkYC7HvJdnjkrPdS2kpwzVt5IthOkXeZ+YOmAwHnbD84z
wrMPvwFrHxWLqUz20rb2aKZffAKTEHWDN/aQunPHXHq3NRYsDHcm+CC/H75pq+akLBz5CTaNAj1B
nwKo1JP8w/C6vTv1q143Hn0cfet9toQv+hTE4susx38n70yW5EayLPsrJb1HiGIGRLpqYfPsI91J
biAcnJgHxQx8fR+FRwYjWJHZlb3tDQjA6O5mMDOF6nv3nntNIF5sgI98E6N9SL3hxYxZlLjulurQ
BzFw9/Hrb1r5avZWdAy48zat06wtvsmUpIFvUrDb8WmMoHvxYrGTsrqQaXKyuSsmAdlCiaF9dUNx
apLqkdzFNUWQVdSPN5pcrw7VwtXsjG9RVD/EVP0G75EeykaKYCe0GiDFXD+FY/Zs5N2dDkNEJNFD
2WVnuw2qy9CKIxXmnlUiXAHq1QXd/XZdac4JyyytEKc+Upz+7rTBIR1DNFnwTGOUSf7Q8k0wrrLP
voTM74mSsh+GdNiPhJqHYuCX6cfRAbjipJ/soP0ohH3XanW3jfLsCRt16iTfp+ItTChoFMwbLfKI
Hdc+u7l+1Xxna5jaCtlPuAIhfqvJBeKFTAcEvV8wLY+rZnLx+cfdphJJtibz7KkBSYxu+At6WkZG
MTOPAWlMXqT6cF7DAS8wgsazL3SUKFX1hvXhNNFTrGfjZpXRQ9y6n/ze/6BSWEnqwoRRxsBmBiYj
dbPFKHLvaVa9yuv2JZS0FCFnyg9olO8StyfLvI4Ozpwp2XT5lhXyqI/FPUaBbay3dGUtvNmtjlXd
R0Ksobim2gspNhAunh21gTIwvO8th5o6/OXcL4e//NjyE++/L2726WTSesqVscR5ipNSB0nDJawl
aPNAJ6IWvkVxKugV0GKeH4sE14yVAaAy1GbZ+7n5H5wbaZ5kq4CyiDvEKWS9sDxN0UzQvcu7oRdF
dfLQ4bxvlkNScNqjO3+oRde3MM2M8oThl18APROgY0SwJ6zobEaxarIuUU/XGlHPbJfdKndJQFl2
51ZFY3vjLvBiBmU/H/PTssFC+o+9BoiqE+A4y3zSQyt59OyO57s8zffdVP2V5biaWlWww0ZZAdZl
ClefRsANcDuG3zfLueVwecD1wp73/Y+HG7VH5HW25n4xrKG4lYKaJSer4gU4cUtHM65OdNCqU2vB
z8PLg8IgjeSJdqo8LXs/N8u5HGrW0e++elV/H2jD9yzDm+zUkEECL714IeU4hLBfZ9o3N3wXExMA
tFjxgALVOqQwPVc5xbcMjWTvNdSqjOEtbb2BVSobeErQ+kvQdfo0bXwfGMzMMGnayGLzEaJXmurB
MfSKO0Kbp1NtTSAHBIPr1N/SmtRo13bHNcLdT6Nd4RHgJshqGYid/Sr6KTv1LAKweZTQkWGHGk0/
becSOX8IdiRLfwhXnszRs05+N0xIqOZHLxnSk2EF7Tkqydec5Nc6ieShL4KUtfUqaYbi1siqu7WW
9BlRnTNdhhL3jLst7f7oSpX43uj8GQNdvZbyZpY5kKGQziVzUpdblac1NzLmN06OztCC/XzUBvFg
Dnpz6+36SmB2BwnYIagA6S/z8NUHZMfZVaCSDovWvPWGad5gCfDtN8dToDl3s1n9cPM03vIj3Q0b
2SYvrGsdx45yst/H7egdXd0MLqkRMAPCfKaNn3WkhmuvMt4ao82vRcn8HeLTtYuYsvBv4o0B1YKJ
q5r6lH+jmpHab74MY4031iyLO62Zi7s5/kFwgI3seEZ4TXUx6QUJ4Q7vCnw4priixWOd5sUtct38
JrRnukvj1Z7DehNVGS0Vym0FEbO7XsfOz/rcvSJZd6/USI9hXDwaoXQpZcnp4hwIDPphUiKYabGt
HOkTuGjMIfYBcqYmbkxMVfN5gw+TKaNBvV+vWG5G+XTDCL6aCp/cIPVM6D1pdOeY3ugCqXDget1+
UWSX0MnXfpXX3In8DBam8ZH7nThQpntmArIV6k2ko4TShIZKTk+O/xWR971OpWNul3PvDy+PoKTE
C98RgO6d5/hQVGYGfzF/NX3ve+fMlxIX24pEgCe4OZTQ6hvktVOiBR/GEfbc+MWR5pvokucpD68p
2Raso8/DqD/HbZivWkt/wVUtV5pffXYNCBz6TFVWzo/D3HfnPDM3libISWamqDvgzmnAHDR3LWV2
qsz40hTM8xKJuRpqZWyC2XSxzcSit9el279apXHoycuB7GhUeOhwCUcIZJ2AeSoq2UcZZuOaTC5r
XXg9HRS9f/a5V2mj9zCACKbYMN1LIh8oaJ1Y3gJhwCLstfbLEAxXb0o/DZrFNJWFp3Caez1HOqPX
p+xAa5tpyehvAxtuyZA0KPTM6i53ry1tVLCcvQ87pk7jJ7hbG0gCzPJdghThHbcgD6pvg2QS5ubi
c1dh5HFzfzugTdxo+tkjumkVzOYPm7XdSuqEMtrh+BjEjPzTWFLpC5s1BoOj7twHqEYJtox3mlGO
5yGdvfWY9x87x3y05sdZgT2iOrzvNCO7JD6ajQzQjmGkq6pHZxzHOFy1m4B5wUCIgWomA0z22mtQ
0Xk1ooLebloeanv+EoCfYuFaP5J4S6Tqo23fGPGf/bagOuwWHyaMWNpkXqTUkU7bzoOnR8eqhcep
34OJmyiS07MovfZzgeIjLZ1pN7ks/brxrahK/4g6VrvXRqCkVUdLTRjGWUcU6oTVYYbQtbFZ56EB
Se7mWVjYj7kM2YQC27iIhBllYxw7GmFjoXerpgUnWhbVWickY2WyyDFj8pDMEhFsBW83iodrGZ5d
ZnGbuBGguPIUvf6IE8fM5Rv8jK8u2sxVR69SYKrZ14n/hJ9nPES2gVe0sPWzDL/0kW68djYFF7s5
5ZDpj3E3mhvsWK+6dpPMz6oSBYpVy++Z1Bmm+1NZRT90wrRWrsCtXGf3PpOz3uhZGYdoxbRYx8gF
bqZkAa1F6TqruQNHzXxSU8nGFOfJpmVnuDGe+hqld03IMhbi5kvitVTqUYqvAptlGXlTq/C71zjF
GWwOUjUWP6vQMcu7kXLCypi8g+tAz2O1WzzWTfUBxdTX3kreku47AXT2rjemYOPM4YFx17rPuViw
R1YGRO/dyIqffsD4Ae7StMn8yaV21ra7L0TmdTtJebl1LKyk0idOrh3v9GjsttKh+SgDdIGpSiyw
v0Sk1uxsVpS83XcV8upPga2/yWi+c+LcALRQe9tkbNYFHfpVHfliOw+C73ZLrdAxmDZT9IimKqSj
2Wk4IQJrE5kVoaSR1fF8mnFDQJG3ckL5QLhtutUMrK+4jYxt7U5bXyNfqwdVrWXzszYn4E2w9EHJ
u9llG+9DoT9FNnNmA1jGGm1Pv3ZBDWA4Y/6WFW+jlg6rJplYDjOyUdJ1romNRKfEyeFZ2AwqlG8+
QHa7qS16Z2i/7Mjbukb9uYPjuXeq+oGyrH8wPf0upilV29FjpqCeJp0KgjrDR3rWBypD3i10MUg3
bSWOCWkVUOe6/OADydh6NsS4MsPj1YzDyTS7H46cX3IigPndzolw+EsXTMlL1t1FVvM9HPtnifaA
iRoYvEEE2zoQ+y4J7qmygG8KJdVnfGCMNhYxg0DGglD/WmvjsMp1tVqQzltJBXjFpHTYjopECpFU
KDRpryClKbRSnPW8BPilVmF5q7hVpuGM8oSCnMYKdyqLY8orW9ctHqJJIVG18K1oQKQy5pnAw/CF
xtx3d6lCqaYRUNXIE96V/IWNroCrQqFXSwVhJXh1olUMmFW4DR43BWttFbbVVQBXCGNMYeB9UHIl
P+FG9SXb2wr6KhT+VcKBxbWjnSyFhm1Q52/6hRebK3SsqyCyqaLMpgosO5SvZJyRjrucUZtZYWiN
6NlUWNpCAKiFrZGdnVpyqworALYdJNv3QzQn+9oCcwvww9qxyKa5qCZ/oHBHBcVd9hyKyAesDNtJ
UXTjhaK77M41BedcQXZNRdudwe4u55cNWB8SJ6DzctQeBLzeRCF8G4XwjdReDNXXUXjfiXoqX8Hi
KBT6t1IQ4FjhgIuFDNw6QIINF1ywocDBrkIIu7CEJwUVjhRemMH9HCngMG/QpVIcYjjgwIgVljiC
T7ycShWyGGVJsZat4hgPDUhjCdsYR45/8KAdG4p9vGx6hUIeK6DILnRkbHDEutWI9gOFTh4URDmj
DLLJFFg57ME4QloOecfRAwJf9hSGGUjJQKgLaGbMK+UZbQl8bgVuhm7wVQ/BNRYwnTvYzp2CPFcK
92wp8HOqENDIHcWmU1joXAGibYESL1bQaFPhown/+caytdjlqEjPA8sTMDE0LpJaBYwCoKa+TXtK
QampLVTnFk51NlTGXl/Y1bgi5blfgNbqKuNYg2qtcNcl3OtWAbA7xccubLyDusJjuwspeznpQs/m
I0URPAaojXW53noKsu1C204Vdtta/mBMxQ0gd6nQ3L26COFIw6CD2y0VwLuG5L0890TBvZc9QhHc
TafQ3w0McHza8UPd803T62+GwoT79HwzBQ4vIYi3CiUuYIpHFnBxqTDj2tzdtTlPIMY5ZdCC32C5
v1RF461wR8KphVcuFbi8WRDmIdO5Cao5F3qH8Tu70tauNh7gc3RCoQYI3fWoJjljuNGDUGHyoQyG
9OHjWsQ768F6DAbmepMvoXE6n01Y64mCrmui2RFgiX9QAdkNhWZ3YbT/+3aIv/cw/D+YIf6Zr0KZ
M76hRKvjMGqb/1rcEuFbufnSfvnLwbZoYe08dG/19PjWdFn7X//7PUNT/c//6YP/8bb8luepevvP
//Xlex4XTG3aOv7W/sXaYDo2WVv/3A5x+DJ8ieO/+ZHf3RC6bf3m4TywDRM5KNaD360QuiN+MyzH
0i3ds2x3SbD93QphGL8ZKm4Lx4Jr0ZDwyIL73Rqhe7/50Hw9YZhwYHhE/3e8EbqpYst+WiMsn/BS
Qj658zkEu1mW94s1Qjg+RVs7NJ5ElWiHbAJOp2Ul6U2Ffk1j5m1ZMRcrEC5nuJfWB2+GG2H49XRK
c1ASvT6/NMB9NkCUB5pVgiCF2RpPLXwwdNraWSCZZsah1/veb1hdt8yEweYch442dyFt3HOeVlzI
unlGSrEjtf7gWmiuJxbfJxFkA5IvfY1VimqBQSMPs5N2AHfbbMOhOUz66Hz2WNwwArnuOvMVY8Qb
zEPc0qSaisE9mEWAFQnd6/08oucQDjiCMhrTHZOkB8k4up4FEgowtPTTmsS7tl24nRvngyyijeE3
T7IcD5YTAF7SWvsc0kUfu/AwJyaZJ6okUEAxUiOObiUZc3O7Xos4CDGEACkK3J6EA0v1XfrhW1NX
K2Ta8OqSqqOWOHT7QXO+tvb0yuhdA6V0HwyrrrBTqDEVSNQg0/xhwkmK7ETxShLfwjgd249DBWJF
uu1r4wU/qGjA3Eh9cupNR1PUkmobo1rE2LBJhxSdKwb4LaKE4oBHeJf0Q4dAI7zCF+2PGNEJ+XCs
U1mOPxZj+9BpH7VY3DelMT/moNOwlDThUxGjxnJpnUbSqq59jbnTqDLrmBTiB8KF4Qwr/1vS+s6t
djNKlCPwuVC08BsgmEmKc+CSomJfla5k8kyP8E/fufv3T+x/FF1+X8ZFS8Kzo7Lofvkgq2xEvhzw
Az3d+yUPOqfDzvK7cZ4KyZJeBN3BNjt7G43ZxHq0xw+gA3rk71JITj4zMd8QAkYfMrOomEdGc9f7
SEY1uvtoNMr9QLDjg4tFZtPMvXlPr8Pxw2edNKfVPHnhya36hzgVPVDwZNoCQ9nR9o33Q6ffiNsm
qRLgIOlh+Wmk1xEO0t0jUFa0WZJaTRzJl94fdL5lW4Gq/lbmzT5CjLB1si6Gt0Nrq0q/uP3cvDZM
vv3Zfemzzn5Eurzt5+Ezk/Bwg8M0JEndQUXFKibRp8fG8lpokgiqkbkZCFNQ1ZMQQnO2zf2nf33B
DaESB/9yxS3hqkHI8zCMWf8t/rbyHCBboiqeXJl2rDwUbpcOEitb82qG+doPbEwvUXiXXUYM9edk
0u7Hqv/cChJrUyA4GzmZIMS7+pvdETDiZn0BACqvL3g8UbAZ11iPk10CT4ipD5tQ0gDQQ2RRTTXo
p2Qc7HUddDhmE/NeT8pjFzWo7savEHhSYHv9K65rj0VxfC8jZLEipqYze/kL2RFEvZETaFSlfuYq
FRfNMPdeF7qwP8ivDOV4b3vBC5p4Y08jH61VpTOhLwYmJvGsr2a3+sTi65JlAJjybmYO4l0ajOab
qazbrURRve696lMsGk81Xk++apqJ2fxeON1lqA394DK4TSjW93mvyzUcn/JlCoeLFRDGlgsC0Cyt
RR4FXhFn9C5KKndtJhgPCPMgCWbK191ASlIMJnmV5RHQdZaA3IdumVCmmwnStdnShFQxHLG71qGb
72rFHiOM6aOrhFEgGUDeBRdi5vKmjJ9sq1cpy/jbmiRchwBkojJ6bD3NQ/qKKFobEmWBCQX9s26P
pYqGVIFdhUCmTZJptz5q6ONTsT1Xjv4Ble4d3Um5I8hx3EyjhGLRxMMOFHB6ANuHlipySR+bEfzO
ICGNuANHXcmDJCwdoDeT32k4axHZ223PV3ruq+ksWWyZFTV/ZuZgNcLuaGF5C3xyjXoQ/Tvpat4J
nzMETb3qkEhZ9pPndYeq76bTNIW4fux8zxf9e4vBalUbvbbqDLrAlMO/Ab1oDnmGzIeZYta24srn
ag1ZbGNgzr5Q0SeTSlTnjsHEYNFwHZQnfIIKFaikLCCM6d04PZhRTjRXB+CBsL/9GKMs6CYb+prv
Vigr2bhFtapkJ4k47CV14bQ6FDlKPN+GU5AF02YevM/g01ClwePd6ZVz4EvAxL3IN/5kN3sN7e+q
IMzykAjTX/dJmJ5MohIGIzT3ML2azTS73J7S8LLQv4nYuqd3+A3z2nD418MAbe+/DAO2EJ7hI0tE
qGf6pmH4KkT0T+ZKI+yDIKQh+Yg9xl4NESR8o5A+i+IEHow9H2ffquE6EujBfH9Tu52PaXkdaS40
pZK6o6DRgKp/tldzwdcrL/oXIPqUqri9gzIev8+hsJ/i/IT8oeq68dLYwSqz5ckrNGev1RSKacy1
Jw3aax6Z7U161cfRRxIj57E7DmipkYBOUHnaybj4YRZvHXcf3YmWXisBN5SUoJJgsQMN0jTtNjd0
hApm8QZpg1SbsPNWkaHTt4Szf54NwwGeVkAIhtMboVAs64xeYRTw+0dCeW0yoyDG4Pr7Cj6GAFJh
5ee6sTZdOWYHyscn0C6qAcrYjxWDJGzTni4UeDt8mhooaL5YF7NCINoKqh/kxFHScDLIR5qbbyhy
57sWVyhFU80+y0m8QGf4DB76q4PZbG9Qz/WFEwIdQD/fw/TtbHzxDS79CB31rqDeuXUt21j7cTGc
6mZeJ1VCpZcv8NnxDWz9vdnv4qAFo6e31nUosCN4EyluuT8xL2MhfI5D3t52BFhIHnDCAABiqeYd
NeIBJQyc9XZ0cA+ULHvLcFB9pvR76erOXk6PseZHO8tlrSNMrXk0CBMGBoxAu0DQWeYXHTN3Kav8
0s0uNVq1OYx9976YeV8D/N1sQX0of9671IfWZPLsCs9xDBuTsUrb/dOHdqC8rYVzHTzis0NT0of+
OXDIgZhbozkIy3ip6vygafP42NvfktmfrhYIQQrKIG5m+UXAYNGKjBqayJgFo4/axEZpoLIwxks+
UM7W5kdtahJsSo5G6oj3oNnZ9MkrEB56sNce6UTi9PRFvLeA8scUvrfItkmHtWt/7Xt1v7GKfLzK
krHMdOt5N4Ohvxhh59OSGwLkLPNXJ4Zz2trpTFQS8qXGvPYjCDjXu4xQRNZOgUJFQ370aMMEYxLN
m+bU4sUHbTIjZjoM5owM0grJCBy2Ld+c+4QuKHLVzN27RJTLuNN2/3q4sNR64pcLb6m1je4Ygkgn
+5fRopihJelR6D5mztxux0Qfb7Ji9PyIiCe4L9C074UVIVmHFDa0LQms0bls4u5S2bq1xs2UPIKl
BsCnbYk5pGCO7xhMQ/UiAmFj4Qu1dW31/g1zLQ5vXH6lp6twRFBL9ArOOjODY1CGGd2zql0bZBEd
QAqzJrB7qiaTmT7rKA6y1PtUF1F5mvsoWpNEWlwc1JtYLZunNgyazQwvGwoi7T/KZad/fY10X/zN
RXItV9cNw0Xw8utFGvIavqI12I/MEbljQvW9i/WHZhbdqY56sedvfnSMJEXAAIVPdPPIcgWnkOx1
ojZ6hjrNJ+48bTqwbfYI/R2q9caxgE9UbiWpAvn6pk10KkT+fBV+AVU7yGvG7cI5UsPuTzh1r65M
XlGsW4eyuUR5fxGYNnZNFSGHMWgieCFOISeHJ9i4X+nU2QdGxfnZRf5Tj6Z/rKjNz4SnXvo+3+iV
BwhVKHQLM0Ywj/mIZS+ZbpnFIJfGvaDz0iBnodhW+qUFILTwLrnArIPwqIMcjgIWGnMSxtFHTbft
A+SdniScS9xZuwmiyNV1zHDTTZH1LHSQxGY6O+e8qcj7rCcGkhMujJ44+Zz1lYGlJuoHJKgjGiDR
rmWja2sfF+KKJv1HZ+BrObDW2Y5DYa9qD5c06VHY/XMHT3zh6Gf8gDp09dB3tIPGpOletwbwS36N
RwmCH0nPRJzCEdg0pXNBNtM9xjOOjjbA69RK5zaX+PqSWEQXGlUfO7Nh2Ghge5fpVwOt2xcvhbnV
EjWEAtY75MwJgZC6tLbM7z0MlDEv4JYE2QY8OcqfjjrXcgcibOAeBokkIFne4kq7ywbdu6ulRjU5
ypCTEqtQZM0NgeNRCtQ6JVa+0i31E06q0qZUbSSudoLsfhQEir6YaW6vcIFMD3hbTrVyVsSTeKX9
r38YRgWOrJsNtOiJVSfGusmIAb5hmNy1GrXQxHPv2+pDbuTJHVK+G4kK0Mdsn65Dw8gT5nuF4Dk3
IzGtkr7nYMX+Ghblm6sDOQPjDqeS0hc1M0guWDWjWIsudFPKXdXgnlkOqaHu3Tz5ZpZ5eSQ7+VvB
V4plr4HZ1fNxBqVcdhr1F2ZLwGyG9sk0p3wXTfgp3DZEHjSG4srF9f4vgfEMZr9+i33TYjmqe7a9
FGx+WZGiOgW3mPYoHh0mB2PuJ5iKOvfUUFG5cVN6nJ0lj6Ww7txUezIi+muGbEjFGEa5n4gnQS3k
MKNQPSrTruG7Wd02Du61vHiwjKR4VmJGo50fhEGcQ4zvlGJDZBA3jN8z9hxzBZ+y2JdG9dwmnr0X
DfftZZw16xYkedYMxygAZx2G3XDnpcH33usfRWb6zzDIdiVv861PA9w04JWBmMIF5p5JBgLmyrXR
e6RVB0T9UJ3p0NTo2a4ZVBi05gSHQK8ieGoO+jwtAPw+uLsaY8hZmz3vFsgSNWuON69yZMEfDos7
uzPPYAnoQ/g+ZOYi7D651XzETT4/O7rst1lIirwcDXtdVESRkhsya2X0wZylPKSgJjeZNibPefDk
+Op/i1m7joGXHX0LhFwX02+SAaObcMOHXs/FNVBar1yYlyRAzz54dXrHTPG1cXTyTCYjvTjIQY59
RDB5OIlk63fut1z1BsMObGgTxTQATdpNVXkofHM462o6EyYo+DMc3bQwR7mymTI9tvq8xo5r7on2
wINmc+ciXuhopizoRn1mNh9rcpdl/R6UK6hNNw9uhix93BaOvY5wiuy9CIph22rIV8aUusagvcQ9
aIoiqMS+nnTGOHgV245JR1ka9rkwnomukwhMe/SeAfLYoExskg+jTWyi25xxeyFaJMojQC6L0N+h
JB9JSQet6tJDBnJ9hb30NUoQK8hRmDTrG1ojoU7GZOazhgXQ1ifOBMIzVrnl3wY7059Kp033dmmG
p5ga+B1qCtTcLZSSQebfdOuOO27wRSsJNAhavpGhTvYTdkxTWUTOgZWnt9iLTyWS2A9obr9SsNGv
Uh210j/74fyI/sFEqu3gmy7adBtCeyHN5iWH93jXiAZeXWS6a/RXGSnDgtaJyD3eQj999BS0Oy1Z
flvpj6AevjrScx6SF+SC4SlqELKPB7oQ5UOsfY/byFu3dHPOUUbtPnSxkJHO6210UXofrDnLMSu3
RCwlpA+ggLYREzsvGpI5VNPcK2E8O+g6MYJH3H9JsSRyW1EJgKpV63YskmNoFx+qsMRXKQpxqsRz
b6qEn9KMP3l9fpD1lSZOiZbc9nZtCY/aTLzzlNNpdltkZnNKnCqgWTzZbfwwhCjDtN7ZhTizGF6r
6SUN+NgxOYqidv4oR2Rc0BaKTW6TPzgxil/oSKV0JD9VY05MgEMukZHYl55EsntXiT20fszuK6t+
6lqa15kvtV1p+xnpAGAl/IDyJNx35mQaevywS16LmBgpfHRwJTyfsPZiEHxaelDghh59zHVXroeh
d+8Tu6LmUH+nTmHcorDyCWiLU3yC0bzz3czZW73VYM7Qd3HYes9AwmwT859/1JAZXTwr+pAErbat
wkOWtPVBTgNukMbOzw7u8k3H+okwCis45JrX7PSati4OJMJ0KoKo7HIrWsSTGRlIM3rM4H60KZxa
fZEdCcpuNx1BEicrzaH12Xh+gYChEG9idDkjlJZWDk9hiZbL8KZxb/bTKSckb7VMmyf7S5tV9ZHF
O+aJKcUdDwqv0CbjhusOPcC+6pJvWTJkO5F54mJIsZo1KOTA3eD/lADenIkkukHON6K1iBGrpAni
z2IyK3SipXXzk1u4BzwBn4B2GgeBXOno60wSSEF01mnsDjc9kZ9nisVbYeZKrzc80kPwuWj+PV8W
rOuiG25ZhYBAFuaPTIZouzAevFpTcRcq64BVScY0K63ptDs7339ByV18BPIyg3uxxWqMuuZAlI37
fqf8t0Bb/z92lkzW06w7/3ln6XWibV+Ef24t/f4z/2gtCes3YZuqfyT4Xa7q7vyju6TrPOTS36Gk
8N53+r25ZNm/CfpACojlULdlTf9Hc8kSv2FEIWaF5bEQrqf/W+CtX6hbwhO20C3Tt3XD4u+Yv7SW
+Jw2ae3L4WbKjxitqTlif9phr7Ote+xzf7oyf7OiN/9ajbb/219Tj/9pRS9DE23iwF8LrtOPkYbI
C1hXzC7BA5U1Oj/2K2b88GruSzpNK+sjPZK3cB8frZ1S0xDHuY4uw4t+Qah+5LNerlGMztq2Lbfl
+V8/VRp99O/+sgqmP+HxviH2pPfGm6cWgH96spjy9AyZvn51G3yjlZybU6E2/mAyS7Uww576MOJW
1hoelZ5nt5lHPMIQDlYddchTq2TBy14S+mjnaHRvIsMmRMBSCTddnJ6XDf25ZBdY4jNw7/GkhcN4
gkE9rPOEMIXlXBEwFdDJcNnIBFc9MymKoVL2O+rkaAdVyu2y8UDVMFDj9t/S0SRPWQm+40V5Hdtp
eVqO+6YtT8thJfr7wpPDDgxkecLWMq9LHWOMWWuodv/YdOjlThPZj7twLm/E+cjTsmF01vekPh5+
nqp18lmpu+Mt4iLh/x/rilIauJPOxSxHek6FdpU+E5oF/qTtDsaBFOy1q/TjFni1bOUs2+WEUNJy
KNe0gzJ9WjP9o6TSqxw1lNTchKqThnT4fY+oQvl+2NSXstUNsrAghOWk2mCLQXNwWjZS7emjRt6G
QENIUkCNMt9H011YHWKhP45LK/PpGAWvaF0PrRQGbdS0PeEQAPlrw5gFAIaillPtTH0JT5TpbFGp
f8Ji2JzCNv3h9YncOupoObVsfh7qMvloqwBhTWJSWV6urS5C0objvF5e+fKueHWIjZzAlOX1Lq9y
2WORie5h2RWEG4FESp5+vkIj1eTvL9tthxpztgl/LNKabSCb+kSvgg/pzxe77OnKI87XYYvxujlp
wmwId2YPa12/76356GFvZgJgvyyPZTRQj2rl3htISB2twfEcUy6PCjI4V7gkw53X4VZaDk2lwJ/2
hGtVJxZVFVYE9pZPh0Et9jAwoVjOL6d4x5nbgWRi6Z5yiaQxlgC+MqbIetQC/mpwOoy4I0+tsvxY
GOI2WiQxQZkdkrIBvwuqwWKS23guMJn48XiK9Xo8KSVWCqnu4KrnsHxse/Wc3/fm7iHHzcLd/4/P
a5W4fGqXJ9WUpQfwq74uz6ZcntIfG9IiypNfOTxNdQ4kBcKxcrYP/cQnJPAYKvKST85yuGxG9cDP
w1/+S2YhI6ubSdtQ0qhRyfMJDfOUKrNd1GRp+uWeglV9Wh6d1d4vhwW5fvgZm3hjJT3t0cxEUGqS
9rZdfsTRiaXGlP3x569f9sA1FYcOjuJyVBNLRb0c9XVtcb2Ghm/+pDbL3nJuqkaG76KOFXALKf5y
EjQLeXuYF7fvD//pf7biTeu1/JioMYuAugI5NnujlVT1x2V3ClWK97K7bKSH6JJbxrZZssB/PrD8
NKVEhKXLyZ+/bTnUvBxzbOEleKG58ukfl9+xBmSBmvHYRSqolPssS7+BcSq01RBFFoh/GGZrNSwv
zUUD9f56lxdtmD1hl6E4vz9qOajvVtGkRr33xyPD28a1+VpOOKycxLyQbLO11S95/7/L/1qOcdP9
/puXw+WB5dz7r/vTzxRaB3xooDBaG2DIhLYbE/Ul+7tf8/OcMZjeDEup/e42NM1NH4yK+ph6A4Vk
PYNNpI4StRHq85opS89ybtD5DC97Pze/nstHRN2ObcZ0bQRIXw3B7/J/SDb9QaJVsf3bn11+7Ocj
5fJzP4+XvV//lHqGP8+BngNayGWYKMTXwvhRMprBQ+SGa0b61h0rcElAsSlZ2ttE3fWWzaDuenJG
W48TeaxoBxCtJEOoBDMpSWRDgywAiNBsBqvuGCjYeLZ4NBMViaTuQz83WLr+fLg8UMTyjazAajup
vyMQUFM+S9DgqttcMbS0ZtrBoIIbdjWArn/E0i/uq5+Hy977OXXXq1M5Ml5l6hOOvHpbWFzkYmjI
UJukgXeeLDlW7TvDt44eKt5dWrefuRz9UYPjnThRto/xiawK7rQi7xnT+yfrzkrT9LT8pSV53l2+
QQhA082YAlsHc1xuY5vLU5M0AOTbpYobt1ujleEqUPfHPm8GpmxqN9IZmJZN3Ub2KnJC8D5TuRuH
KaCf+225NrapFeUBXftMDMQtU1dkuUqOut+lbnOX+DNgh6ahRTjYP+jnojMk63YavS8Ske9ucMOD
j6v8gLCw03ENWeGHKOHLu7ixFp+W73a5WPcVPL4Sk+JyTn0cTMPKDjVdMO6G2uxTFL8MOreQRroN
/qr0wdH/D3vntdu6lq3pJ1KDSQy3zMrJsmzdEI6kGMSc9PTno1advQoFFBp939gbgiyHRYnknGP8
4w/GK6zPPXPnBC+gVY4uetkBE3jzMFrAfZKW4kwW/zw8lHYHTSvxCZ7wlSTXtwUYeyTBncmCzo3H
bNn1xfGGdx4mQFplz2cof4O7dkB8AhrXDFCv5vNs+XyYFts/ara/rwm3sQNdvRNwg2xv+Xz4cwU8
n97UhCI4geBwixi7SNpsq0UamRb1o7KrSFkj/jAsbYLOmwe+n0zfd80wJ+WAqDc8UKlb1VbbIWYc
vEKYd2yomfhbY07lSFOp9nwQn7v0pGB7fnmXO9F7YECJx8V3MYj7eyoze5iiEp/PSuZRpDJHDN5z
bsKMd0Cw0IPa99++NgQWO3QY08uJEdV/vqezdKDISr2/Lz1/4s/fyFoku2atooqow3xuQZwpluX0
kKa6/LCeT1slbs2AvAabsAEqIqE3Mn5p+qkiYR9//tDz2TDtXM9nf7/x/Lk/v/IYbt9pLNXO8zWt
LA3IQCBXxZ2VYHoQHndo9M+vudjJ98LX0aZma6Cd8G1tpvDtolp3owjPdnrp+U1E6/96ls+S0OpK
Di9t0c5ruuBUfYCjXDvfMwtUXK4UtnQJwV4V9F4PM1iAOjO91lQ/oR6imiqozJ8vzbPJCFQ2II9P
P/H3G3+/7Hcw7SCjianTDWbXO/rM5gIQR1PzsKDcpl4YM6ZeibiekbF8uf/oIkMRm7DQGeENtvqS
bmk7jviYGvg12F12BKSKBuJ9HJ5IpISrlOf2WB3rfl2BdNElxXYcLsfutZU+ui7Ht9YjXT2RsIp5
VeKdGGMUb2WzVR7vtNiD0xePnoZyqMM5LOD+Xt/jbTms4Q+gUifwIAtWzWyhY8Q0P4SC2SMjvy2S
bJFgilMhC+V9ueryvtZxPmfHtpov5Gqlk/2Cy1eN10YkDlzJ/kY/158abYHBsiWMO0x5suQyGadA
WLKjs4rJ/qc4MxUIQdJLGyFkNhV8hDFjN2XMOGaumpgKOVeCq2aLtnBCzNWxnlF2ALPxuYr3tfCJ
gtAtzPV8WXzoZrxFocQtahHEuiRjy4qvJA3Y8e/oyh91bnZObs/20IEJkhiuhjdY+kL6Fg/wDRbJ
m2AXr6WNr7oPzh7tZL/zG/Nu3vaaA3lQ3U/4qSksdDvbkKj0eaOxbLak8pHWnShmenOD2aImlm+N
MKtoXZEKm+npzAzsT0RFu/ti7oLYPyzFSQ6zbfgzfkevxW++LtdYJcPXcrI3Zmoqbfa5gYO3JX7n
TbF/Gv+xWrTXYMFR3Txsmy0OmDpkme9RefqaV6BLI6k9xIGDLcuGLSJ7aLHU8q2J/Vt07ENHIk6w
ctXSD1ymMrCiPGSo8FAs9YQ0Rmks4VvJDwx0x3dmSEjnVdl+jDY6INxn+pZ4J06aNSCmBByAxErO
+eT6hwlXYwrVtVqttQMerIf7QrXuJ3VY6p1jOLeFCEs1uEAIzUPvMTqskA8ujnPrPoJ15BsHCCGb
0B2uhJTV3+DesZnVNp6e4c2GBDee0sRWDTwufEwC+2AR1xA+jsgm7h9yATnKfW8yO5YOQLZFvu1d
4asAAn04Di4Q7BCCibB+/NS+0bV16Ibnq0RDTEXgwCKGyoaJqpm8lqO1mr/AdpqtRLew88v8O2If
xAez5kpaB0eo/9p7BzwcWOnVaGyyVPgmbl+K313HF6NYS4ovrKm9DulV/GFmCjIhfGLViVD3g+lZ
XJICaVH9eHfkP/hyLxAZgk1ilz0ifBHplE3pcvdwcgkLU3tVP7sD2vi3cjFswCuL3izuCAGcGaYJ
gd2fOhy2Mc75Dq3qx+D2EZ27yhgDv2Q3zV1F8ThC/nwKcwEziY28lA+Qcgb8qDK/Z0z5w1TvY/aV
7hHHWDRpL9Jb+E0gBB48UOpai2BtK9gml/KSr4QD6EDoRk67mhemus19xouPt3ShbF/H4/w08+V9
/AO3HhYrliZzW/iFTI51vJvDQjBZaKpz43UHyVdWwgLGRvUqRXb3QXecLIhxNxVn9ibklubiDm62
dvtywzEENqhFVxCPZodwgIF8ZCUs2TQQh+6aLWD6SwZv0VTQWa7JRPfCiyIuEzM85YHNW88dvDA6
U6L7RXxrSi7GJwfjHSegV4ik9sNPrpk3R5/CLHCH6cekFbNYNO0QLyOi43AHQeC85naLXUA6P8Sa
5MJ1uMY9DJMLB0gCmxy8SmLvsY3RGxMp6Q2Hr8BHsbEkh8Z/cKOmiaXvkdoselYe8m+mjC4zI8nN
MBHYnPhMF82K2QssutxCjDeGPoh/SL6YYMfc1nvjrRSYaJt5aJWyi/YIyuOdad1W8wN8irkOvQB4
xwudxCq9+B2hYnWm94pnVshfNNz5RcR7kmsPxfIah5ZFuQ7cbKm+KhyzNzNFf0isnZZZ2qrEhNGX
2VMshV0dHz/C+UjWcX7GXbI2PpR9cg43oRd93gnw2Q5E8Vl/tz80JwA+zy1SZtnIOvxbAY+WgqJV
mO0GW/yLkeZPHU6Q068rU2/U9oj0b7XK4FbS39QYa4U5fPIep54CT2wZBGzZTb/yfIZ5zL+eMYts
YMNO38bT9yY4cdqtEqWOvdv0M1gzUbD/999GXEwVU0s0JQ15ADl08KTBAU/XfqP8rtFQRUa7bP95
iPFTWM7ktFs+nz2/UdfFldwqbKZLHbZmXymY+D3gOCXSoga50ntG/o8n3f/5dBDAHrH7KbEPVGqF
BGEKTtIB8ZjTu2EZFRoJzNk9wpZbBoOA0MrXUOSHpSaTMJwko88cknJaIEl7ib9ovXw+a5jPAfv8
83WF3QMCGIEQKRQ3RVoxX5u8KTAgvC+1yb3h+ezvaxix9F5WtftA6OybyMWPLaRIKPyEZJV3sbDH
WMR9ONyFqiAsdS2lBlHv4gLrsXoSEN2Xz4cmmW/LcYbX7YQu/H0Ip1bw75dSzzQLms7uibIRkEor
MnUmVaGz5P59UVHhy2q3iujSqQtUpdYSIG/6Tzi4mfC/5zN1QoNviQTtlrRqURVPqSAHrm4ATRUD
xoxEyxWroC2wuxIgoyoy63H7OjAcW/QQbonEgaPzD4Ak6HeiawjH42a8oam6lc1jmT1AYuSmYlWH
M5FGuIKpbXcjDL6FXTx9KfSwZ3RKJaMLXrSwJkE8G3pqtof4gtStdJkBDEvmAAR2i4MMPw2rxsd0
hisFA6Ox0J0uZbRoYQCMJUcid8h6dUi8k0OH8bQW+efh72tdJ4w4b6/vvYjHbYemAv4C9PZRKV8E
ePMaXQ+BnqrfTUDcE6KbpiDE93WsehOcrNQTivQHPP4LJktSd53P8WMTyLqGuzDIy/vYrOh9I1bW
8nNs8E0we8JK3LyWL12ti3RuPAgZwjuhb50a/bvzhFWfJ/j58PdLvcExWUloDAkInGhVIJJTaz8b
Gd9ZIqFoVjH2+FLhQs0lOIHOfx4mDHleVLwYkmeeGRElSdkQX/oQQeieCGssxdXyz9e6gIHTczjx
/4dx/zeZF3Q7uIj/fRi3+P6I8n8fxYl/fuN/R3HTvE1B4cX0QxZUZF3/NorTkHPJ6MAgSusaY7D/
ncQZ/weXcINBGwE1DOLEvzIvRWQSN2dAJ8kTewh12P+LzAth2H+SkaY/IXBcDAQRnMn6f0yccGIp
2zl3ylYc485P7tN86xZiy/WQaC1v6ROl4z5/3uzFraH3CaPjc+1JxVuN6/a0DD0f4hr36zomKOI5
gXo+PGY03sP08Pwyf8Ii9zRy0166+f8x8LnJdOz/9trsTjhAgPgzYcCOlye37fPefT6TnjewUumk
wGtBiYEBYMK/gedBSSY63AJ4DPnlUaqVGc0q7MInxS9YvE8K6D5QCGMwmnI7GD1qmigjYEQHsK+f
kyNlwiNQ9/Ruo2ebqM4Qtg745xlYv8hNiyb2rlKgGtqiHhMqXhVjDczQlxFuiphXRqBfHetuKdX7
2ZyXqoYGnRkeCu+wLI5jCKF6pnFMYayf29FYaMTz3XBOXsjSA8fRGjPp54RieEwAw/NpXdXTwjHB
JbI4MJabVf7zOGfTQv58Rn6btmCmUKbhY/l8EB9l5LFQ74auzv1bNfrhhPQkFbZgmHCVYXDzB6wq
00LtXBGmZ/MRMymMaFhgRmiIGnqrwK19EYaQLRVtWJAOeMqyW0kyPVkwT2xx2g3FXlYI7mUBe479
/j48d8K/X47TPmnf+/gw6GL7Zxb43P/+DqGe46nna5IuqT50UPO5GzyP/Pmg/bMvzB5IC4ZMwdkM
NdS/hpNx3Llh4kmIF08PMxZNdkQN97kwtsqDvBZreKZmeZbmJy2xhu9KsLFRxSA9b3AEdSHgdTNX
xHfRTN3Ai6yZlRUkxnxMwrXZqZSIC2qPPEPxYshW9trhCS3ZNbFIwq7peqB5Slb49atEhKtk3t+S
X9HGce+Sb6IbILEjYwifQEKyc7w06sdOHjBZ/c7nLjKYCufwCu3UOJpFZIvNMurM3ipXMHaJHWZz
Rgvtj93i8Smco8JkSMWecjviJ6lBwzGjO1422kqdWg4Lh1MD1/PKRqqiKeS1YxO/VBgU/MR7mN+Y
pEukq+CMSxw9Df/pfpJjV31VW9w9p48Nl705ZicKloX2TVmmvRdDMoWjHRk+toaU+XhH9INZalYV
bgvjs/hGvcPHt+tebgf4Tyg+Qofm4US6DJ8EsRWENbWeUlJTANNsxsmy2byt8gMZ2/WR14t3snKc
j2QRm8WKqOMBczuzeMf2lBYgxZ2mAzK2SVaJyR3EFc+i5FXIUDWHzhtveyz573ge/rSq2VdfMfU9
Dh94CyWLvLQeXwL2lA2OqGyyZkOEO/2kYQkfyIKYmJepU2+JFCTXbkDzIC3pedqjPKzue+ksXwhf
FOesISaE1zi064OMLXdoFadgSTB05Qh3R8YPIXTBMZJjodOYg0/BqDQRvmJ7mp7UNb1Oc7l/auf7
K+PeXQxm0jtauzKqd4O6zwdmmnEWW+sReFCuYLzqrEjdF5grYWS6d9ukoyXsx9LOGpvYDP1FXs/e
1MjizXDZKh/Kz/CC7x/xS0tSpbEatDooyJLdSXb6ndeM1M048OKvrGRGi3EniI4ks1L4yisRPZgP
hWZ7SPJTty5fh710RaBWveH8B8zLxdat9QK3JRMPjRRncQuHFqN2uKDmqSvht0nZoq0g2RPiHgKN
AIMI2GG/wKW8cSasgbAQ2kh8nJzmoCC7+zXIKweLo02tHWalS/XX+MIvYlX/KN+gWB+3b+PAujPW
jnoKSTaAO2Zmj3OAuzhNbg8feFXsaxyFG0u8YB9UWsYSX6c+s8iLUnZ3H7bmbrzjamAx3h1pRT6k
jwz6RurrXA8ZXGIn+i5rt0cZY393Gwxhuw0G1upFWZP4xrSj2xg2FoKZTW4WRFYKrrdbYMYOkduF
pULdXjV29VLCzsOSgzUDD2lf/70/3PFVINUa25vmrZbfWTuCEWWpOajf0EdT7TiPHJ5U+PIspI8R
LgQqRZPeP+XPDTkH61TvItI2P/5uQk8ly97EZvYoRjafef2BN7MrfuY/pHzipqkTnOviDNCxRFVW
/Dae5+uQ8E9uA5pkZdHjR0MYhjU/394fEO/c3GO17K9d7D4WxT5uSA+gjfU4l1FtB8FWEBbFS7AU
A+9OR7uffZFzwfntZ8hRl9x795chsvkHpRtMYRMI9TV4LPB1FiarKNuYuTrvIwciM+mPZ8Nq3lqo
1e5sdKw7UMtfYi5KbKBnTgix3YyIqqmcKDdlTPViPwkc9cDtfcg28Scx18ZXeGyC5Zw0ShYQ+Qfl
G6xGM8KgfXjLu3NcbhJ8Qk94gw4zlz8TFBZJKONsDR5bj2RCA8vU6+qLiM23YGOI+ETsE0CW0A5f
e8HL8lfmLMDpfl6ZiQLN2WvEVxQDgnCoh50m/BIs04KSRBaLxy1zAmVFlG6W/mSxTwNJkpd0GN4K
IgABgiFYnB6noLtK9c+URMHdSyqYpLnIproCySMQDnI/NdvzNxT45sLgYNvPYjFFHgMRNyhRzZg5
hMGZQUd/jboLOdgZMXRgIr/pgv+wNQaPdnhjrP+CN+HS0Vc4WqL5glLtEKZvibKRtncOt7Eem35h
BW+MS/AGY+tbCbCLCRpH/R1+deoaDx9Q7js+T62Lyb2U+SgTpNwRo31eocJwCGijX+bwsAyFq3vL
FmK+AVN8kCWC1mDR2JOriInkBBNVN2YZs5X6oCWMaopV8m6AScdHdcUYayvvHrvgrC+5ojNTXM3e
NLSxLDEJxq0EI75xCDh+VTWe4HYkund5W9SpncaOGPgk6t2lk2TYynwJbzU4pk7/krvYSbskqqQL
sixu2LtiA99sk4FUrA097LjCfNR9hffCGZx/i9GXErmB5A+TK6iZ5zYx33pF+QX9H9D/cVupiGwA
aFaYr5QktmC7fiekiyKSUAMmpH4ce6XoYFUmlV4fvzxyt51vxM7vFFtPNyqt2R2MyAlT8FknbM0E
ziZX15GF6Dz9KbyCdhGpFFS3prEgfhKQ+jzbK6Ungl6y9arAcxjMm/HPLTlIscVTsqfuowfDGe8f
hAw9yWWtnaB1xKmlxKnHieWVkbxq5A5LOPwidjVvX8ql2BjvmW7eD7xKyl+wilYDQZRUGpZ+KQub
QzpKWKOY43rw9E/lQlzROj0ymca0qrSa35lmV1si61AKe01rd55kG57s3K/NYQa8+XDC/Uxctot6
16/k99I/MNy4/1TXYYtRoL4r+BsPJ1op/h2GtB21dtxvMpuZAw7QL3DsBGJrVnxG+G2NJGEgyTqR
bF3jHU+5atArLLAc7pJX9PYNAWBWKyFVsnv4ex5Q87twaesLw6bqTFgm6LELcF6fxhW1EkfhUbPP
R69VPSwq0iXuKqoVH5RVehgv/aU68/nzj93aVXGYqSZ2C5mFqZqVL+qX/gWfHa7YwiYZGDj5kW5B
kl7F8+MnGhz55mf3zeNcLWkD+gJjC1OQnPCr3RcfTNZqtlZkGFxDtoBqHVkJxq3HdhGeZi/aNxdO
5YlnobmgMp6/irKHVRjoOU2EKlz0x4mhgMCRfIiMz16Ji4OcWDZ+1R3xLprn3hzAGaGBix40SVwS
ONeIMGJTIOOeXIb7NT40CsoGt26d1G8FN2/R0x5vqtN2nkpeZ+b2CEZVJkNkICMVFz+cutzl3+zT
IBwoYeRXcObIy7+xSPWabdssyN6TgjNdVblrzsJnZj+MN90l6CC5u7DvcIes6w3pJsHDzXqq2313
rI6VtBFvVneUc89IFsk7ADdulPqq3BMlTjx1eUq+ePOl7PQ4LVhkgaHBM27Lcg/XAqu9mlwtfl/b
SoI9uy3R3NY7YkL40RzTONG/H5VmkWqYn+G0j+GzydCrngD8XXDhiNqx52a27uGuyz2o7iSy0DYZ
v3PK8yk8yyoU0t296nbSCnS5fvtdInDp39BFJrKNvgz++XIu7voFnznER8bdDxywsOyk5ozI0DMr
mXkkbRnxOpNnltxDASzaBR65+vL5oEV3YzkFw+h6dQ0mKLWb4NVH2/7r2fO150Oo8F0D3BhyH+Pa
dEJmCyBauQliu5pQ2+EJ4CoT/PskrjyfPZkqz2d/SDFPgk06YcIJ4PDwhImf3x6e4PF//W1lQp7n
EwbdzH0NSLpMZm9lFXYAkVSKRIJPRhj0me0ETEsTqo0j2zYxcAjOALzvE/KtAIHX03zYeMLiz6fy
NEMen6j5HvURVitNfsHf5+cm4RtmCRtatJrl0bqFCCy8eeVlyM7AZDWzrc2Bf5U7+T51Kf0Pk5BV
5cvKotMYkpv3T7LbdbTGZoy4divQSSim8D5np7BIm0B7W8c4AphgrZtOwETWmsX4qXv8UUXdthvg
Rks6qSd5M4r4La1mujvXTPyvJM3Jfu6Xcc/Ag1rUwJaGWt8pLrg9Mr6zwk37Lr3TID1WvPttjOmT
ObMaXzWNwxjZrau8t5vyStcZMgZnWvqwmW9kOtEYTLTM7lKSj/WOHe1evKqn5nM22uEPwlY+aOU9
97TelRKbcz+Cu84dXCiln+473tOkFulx/qnb8wMgHw7xSXScb7GqGj7v7n1B4YFQqVg3axRHD+7C
3xnD5LfEH38iV7zG1H3v2gGvMz46cMZt/E1RTKfXM0R7r3/yaxniUm/FMLcY2a/48Ejsod/h15gD
MVChdpNeqxN5tsxHI0aGrK5r+VNi/zvUHmekoR7e4B+P4MmOXE43M+mR3Efz7s8PzTLEHsGUtyOD
P7LGNJMBFGEJwjezOYT2BkDujsHtgKPOFB1BwCXcIOwU+CX+FFIfu34L3CKwyNTDV5bxs5WnFrOy
3g3XXJUFLKjPOJp6qu4CYUXo+ahnztdgDaxjtzUgNfPxZKEuHoKZbAJSWpzavS1lv4IqRVfvNZ8S
p+Cbv1rK1mO07j5hfbVlMPsxZ6cmcjJ+3+eF4+xY4ry3UQqU2OzvR/pneQWOIq5EFpYTGWuK2TEw
wsuzd9CQKkS/mNpRIOKXYBvG/d+Fn16qgA5/YqLzE9hypmzkZ8Bn0WasslKcEOW2jV9L75VHDI2K
m8tlpKOGxb2FMa5HHh6LrbERFjihDH57jnfz3NYucI7J4PTSXX6NTvi9ybk9fmuWfAg6R4ut8Ax6
TNgw58Vwuk/UH1iuRJexp7VUb470Tb5vQUc1s+jweR8IzXDFCU7SovKHC2ej9Ay32AUAQu+SYiZn
HGiyDd1LOxWB/u2qFK5BI5CwBjNTlxfikeL8UGSQKu3JGym3UxQncwsjeEz5p0wwXxHBu3Bbcgey
UJRjC/zExplZAGYz8cBsNjhN6UMf2oZ2INN/B8WSZ5s5lvL07l8Uf7SnqlcsJrAM/tFkhunM6VDI
dgExACMg1eFV+CVytFvTRwqh1V8f66D7gEUaoYxkn6g5CE8tLeIEaIYInms/5p+Zz5AQt6sH6GTs
apITYHtEHNjFFV6HRUGyEIJhihh/iExC7PrQussm4tUOHOxyf5cjM3x4LVMZwSahcPhksCSuEDRP
eEtt1dfpKrrqP6AIuHecuDCSxOQ2nMxzIlpxUIHZG833/JOLJCK72BxmVnmVH/b8sx4PGXbFsZsC
SLy1Pyxx0TuTNjVB40Cttur29Rb1k0Y64KWQ/LhikeS4ACcW6qFXbVCueN9fkfsCZaiQhSjB5hfY
3TMNHy5H+Ekrp76OJDXyofUbgsAebN+hpRKF/luDf6Uu45Lsin1FZGECOwP2CW/LfmPQTGt2/Rng
3sWlvpFbM3t92BjE7DRG45iwXLKrcRzn2yxx+tYWp6H3IU1eAlamCxNcPF27ygv7TT1MMAtLqArD
JWDvBRwK18HMlU7C3MLLEnEj1ChTAHQAJyjBUNePS7dngOoHpxGFFlNg83EA1sJoDGaIVX0nB26S
UD5p86XSbh4y9qJuNnpZtDRw1GPWbNdnwmwPGkiaXxJccc4O+OKWm6J/BfViJwrm+8igVHDYcqpP
zdG2IGh4Il64dxu0yZtip+7HPXpNlWBWVqV1TbGA6dmS+CvU1vDXzPJwK46cR3iF43laKUiKPXHm
ueVmF2wS9cMUq8IKq3MzfrJr1KMX48ohI6luWXlX+TnZ9HvtiouIYRHGLfwMit9yyxFc/NnO7UR2
hcgfo2VWuDpI6M2FxZJTRhD/QhWjoe2iXlzks5/n582JgUpz6FgE9HdbEKyo8TIT5gh9duAVu7pw
56J1wySauS9kEoqQ3M+gRUmOSPOJv0zJ2Hv0gLD0H7Za7HduozdLmW+v2KFYRbmwcBTWRFpNs3np
j9JPw2k+cbupqpX1DpA42F08w1rHDea21Dv8g4pCuKgJAWjGjSJNxIhoi4v6RP4063biQdw/YE8V
TALeGJ1mb+O133CnsWATchKTbYuThrhJ4zNWEATipItqgYPqCCGOyylf0KHyWc2IjpEgfjoPn7t2
ZgWxpxDCNy30Mv0tx87nrZzqHvmIo+brlDiWlXydD452t1Ps6x6LkuRZ3SsHV892LVfj982hPXbn
ePXAUoCUJL6oo6NV/ghLqXbwRhEI+l4Up+k9s7LAIuPcbVD3D8huncyffxJhDfjJCQ+6TVT4obZP
bvgDcSnQVbJto73B/ziwbrlFOEAqObimThcK+e1QNtJDwwID36vtN2wbFfIE+uQACxDX2LL8mr2j
viLHhFuoS6vUcLnv+h+xPhkIDzq6y61wZlMEFGzpkr7zQx0ucmght/mekyJflHN4CM/K95zyf9ut
OqIOLoRp4Dxmhr4xUYwMPCu/4n2Imt/q8gXho9yjChtsYRILVprwOoRzzo2JkxOXxKX/ofYq0U8y
HLLQCBtHBabPTvwcOwdg8vE58FFQzh2alzkuba8kYvQ2BLzgULOQTHB0QreYL3CZc/tjfVaX2Udy
hNJ1LQnZi8gSMZGsA+i3/UK84CXya1QMpC3RjSzGOvfFbPhCul17+Dl/sPwqXJZnNkkSOYUTH2zQ
Tvdu/UMtjkcgVDBItlmxmX2wpSdLYliW+qZ4Ewkp/FU1um30UucG05wYxyjBA7FJOIdWsMRv9c5L
ygSsCkCWLZhOtqXnv2oak3WqPYkoK9RXrd2feyd8zbgDKPDQaLFS3X2yhzL03Kb6G7ECGxDwTIHg
JgccGBwTT2xpOaylX1ZdAV3Iw5rtwhVXWXO6fyvow9FP2ANXgkms7KHRnOCHgBxWcLWwCnCgePlg
+NH/YNG9jPflMfS5Wr84SKLb62YNWFqQkVmb5TJYKJRuHpEMEm37VX8tt4ozrG5e6uIeUj/gMnJ5
Auq0v2zLRmqRHHOm9IKNRujtMl2Lu/kDKjTux/yQbFOcH1mjKtmXIHQxIIPZNZ/KjEBchfo6Kuh7
3Ias5nxNa9d9Gp/cnGTSdRcuFulbgr6jmSYZp6/BkoAJrv7zcBljmxvK5uP7vqYvj3V1qs8sijH4
CfjNy40ywZEWyvvj07ggvB/PsGazK/vSXNmRHx2NX2w0lP/BWr4GpR2pK/2L6mSGBQwZ1/EiOhIX
fXuZH6BI6qdE4pCJW7LVtfQCMyG9dH77k9L3LNNdsiG2/W1emfkiRW28vq8UzcFnnnYPTxNm+U3F
vMWUFoVjbMI9nLTIHxxll9+pwFEXvEoumYzQs26O7BvufW+sBn849m+ip6+JJixolgiSmCqHZgck
zqAicjkblRlIFFIO1UVEiNgn4sfuxBpZT+uGmX6KFdGaWJibIU6RE+ask7dAN8bKRzVZOFVJ7q6p
4E20nnvYcjMOeBFuNs20gJZdt2XdJolcB+FtLdz1R2wdnMTw0NnniO5PbWveV3C21DvkKjMhlAyi
l2FLu4el+3hfjPK5YGFNwKJAG5YtJbIEicqhQCyc/ktcVsvm2r90tTvvbeltsFSbk07F3BJzSnO4
o+ujMD0SXiVesVFe5Gc6vhUDgQWNhXbG4MLYpFsSVVMIzkTSco9Aw3gXQFpZ9EMf1wSundlH4Pdv
w6/A24OSvCnfZo3bfjWvhGQZvZ8eysZq77htm/NXfSV8AlzNUS5dZstK9KLj8NpXzrxxgS7y75gK
iaMCzSdjuhD8Rl5itEWWmXRjAAC4yQl3ChU4xIH4WDPGw091sKR1I1gYs2vDdR5ZwhrcZzyNj7Xs
YBV5Kt9CECVGUBTjmLNngDHAJEcluXa8o9uif7v1GPa5xmhhuR6Bza9B0r98pHIgQkdOWxmYeOIB
vJltYOqiPQKRs4zgXGrOvlHj/sqvDD1wKs1Cb86ITfRve/mxEVO75rKwwtYq9XPdekXtYgYf0Qan
2JH4MFMwGZ+hivMUn5RF4Y4SCvKWBaL4VcBoDN9wUhUUC+2sIk2f/43gb0JWjuKIKoJKw+QuoId/
HMcdUYfqBErle/2rr3x+mL4ghUSeOsmGVRvaM9OM8Ht0sYyfiIn7cotEHS64I7nFMuPmoVRmIwk3
c6dw84/2df7ZrOPOzHDt+BCAkqtp+U1+89HMfpt3HdZ6aDPrU716Wa+iDTPW8Fd+iT3jpV5iIkjD
P16V3+HG2UO5M81G2UIiHyMG7jT8EY/BbE86eotjI2rUYFkJ+8djy1+M2uXwFkxZkCYDSZHTBvLf
YtW31JMlvKe5Ql6MyZBOvplpZ4kPl8HmbdqzzuInOrG77ouGx9BSDj28gXqiI3TvATc6WZQPhm4W
Y6LKHFrvHnrSVEcwEyXYorUwgSmPUB0nIyBmdG8oKJiaZqGL/rmekXtCArGN3MXKg62KCROBcguU
jA4cbSZYjL65Ab7u7xhB3Gc2q+XdOMzn3i19nfvVSTTcUaeAMeOviGxgtiyb+LSPBvS8MmFwJkyD
0x0Djt4AlGb66dO4kM7OvbiN8Zs0hU14lVjHqO4dCYK4z9mjAk4wT7VJMecIHrqZHUgSBf8kkRgT
2zXxdZtoF883NaE8hBNMFO4OJMZjyd7ydqmM4zeq5axY38kFf0DXhcT8oZ2hnd5fk+9QdbjUs3Vi
GY7+DhKgmSOL0RWYKTsM63DL+LR5wS9LJ2sR+7YXengGisZ7heMDgEl8KbEiAYTKeQfO7Kf/0t/Z
5KS5PW1InW9QbFxJ9WT7ZofD9oPFtTv1W+UnO5SUOAvtK1fN0kkid5TIPl8jM0H080YApUEn6JAg
LSYwBMkoIy/RaSr7PmLLiwCTIZXH6DB6scvKZZrMvIykCtFsvthAZYvos3OuO9AuKdPyTZbYwivB
A7sZy5HEZAraOdol8h0ROZLsbef0YdxpXNczMzrf3PqUQNoWHcze9bsfXdPCKvfFOc99DRsrBWTb
EWMwO9foFmK8H/tXI3bgXMMWIvAXrrcmuu1nAs7jqcA7NmNBrnWYnptxA/HfnPlAR1wLVHaF3Z3B
ZUco7hRMJ21PQvR8Jy3ZHpVXotfd+kI8bjHDXMzqzhK5HTG4LW5eEYQYQu+dhlrsFL4+TrjbtPL1
hhMKB8gYglGWr4OTZ47WWPHcus3yaVKlqYswch/kZd5R613VrerUy4RPConp2w2yQXwup2O9fQyp
FVgB/8v+SK7DuGdgzsCob11Vs4EsKTcUhr7KmuEpyfNW4DDGemsZU57F/WyR7cqX9MimblTMDGZ2
7MnfDIxi+lFEHwsGDmRj+8lJUHbxst+pDQ48VvoTXITLSO9L4b0o3+9evMSLywHVkT8Au5sr+H+x
zIlEFy1pVV3v/0PXeSy3riRp+IkqAt5sSYBepCTKbxByB7bg/dPPB96eOR0dPRuFaESRIFCVmb/z
A1/s2+f4yscxvED1QTn0fbQnq4+RG587ugsv412+1bDoYai0IHRE2XHSUNtlT/UTl+b4xEnGgqdV
G/Oqv2HBJi5jt1L3CDZ17dQX7wojjBeLYUy7HbA7yzeot5RkbbcecHf5m+tHlHoOMyGwMrZojj3l
jtwhmCNQKGvBXDZT4JssL4Nnp5siPSTEVZV3KtIXGzULlvx+Z2znESyD2CZfBshdOPvRVS34A+66
TrfOcOhOX7OSUsY+9uKs3rGxYDEO9MXRwydxObyQ7sNVaoNHr/T3+je+yq8Ri9VfAOEHXp4zZnkW
Unyi5Fjq1vFrc6x/a4VThC19ZZ+S59JYOY+Osnw6HfMkkCVGW9UKCJA4BfLGxRPfDp+xof+gDHvV
jp1n31kXaEJr5eg8gh2OtW//EErhBcwh6rUNUEjIUXK0jv3n9J3CRqUR/QPOsW/P9bhqK2Q+22F4
CbuzqvtIgsh2zx/CN3xfCya79p29JQLkqlDbGgCd27mDEu5RbkgwO9yi1NX0Fb/SVARyWxNIBaID
eOIj++I6hdLz5RzLcB09lM8wbUk82rM6KMRub+vi5BakDOxIYlJ9LoPKw1JGezLuw1/1Eaew5tvJ
1u0aWsRz9ouWAkMIXlN75f/1Gz47M6u75lXZ6c9AisIrruLdehzfw2Sn7jVzC1P4u6FE+SH184XB
nfkswj0BXFuwxWd7QtG3bq7o9NA+vIZXFgVLWYhopuGXGDZfwrNzN+zAGUpr7S4GY2vysO/V7fCd
3reAb+K+U1ac8eWz/m4A8sTXzPDKZwdm7spk+HPsngBP5mo5nvXWiVfTE6/RPtQPypdxTC/Ei2n1
mkwPKjz4KOPL/FFv9XCBWhsGDcxFr4DM5soMFrmO9qZ58hp9cNqFV4Vh89q5APmUkPxPn5+01SkT
ht24TanBfu1h1T5XDIXWpE9gOwWIabDgXZPn+Qo3IKeqZQVHw9DtCciESV59ufyNe/qTcUDdEzqO
dcjCCXcBbPQqEbskTwC38Kb87He6WpvooTkuFfLIxgsRYAWF5JmB5bE9y4t1Fh5fafJRcmEd4039
WD64e/Mes9v7cWt86QCGCEPXyVHbmfeO67dv8SuXbnSIvfwhOw8e6CL5FwomuK8GY3nKzgdP3edb
+N3aBie/yd7Bw2PMwmD+EUtFTKv4EN1r+9GfLT4t8O3PMrIN+apBKWcvOgpy1jnOtOvRKn82dtmj
FfonE6XckevL2qFliqs93/MPs5go9AWseswVgHwgHNKCbXqmDoCI9mF+0LW9daHETKsn94D8m+WT
rac6cV6iznwuYs/+tL64r1NX+i9LBCeK+p5Ap6Gyf63vNE+lYoupiLxKux9aPwGpmXAugU9H3OaK
T2iEW53OtlozdiYvm1NEeaof4H0KCHZ01KSmJ59U76X+hIy1n31V2+r07uZK+a5OvBJkWQeFCzHG
L8OViFheJ84XJNg5Gscg8szP7kk+EYrD4CVfFbjjMdmGiHlt78Qhfer2sKisG8pP1/ionaLJG/ZU
6iVLH2+RHZMGMdo5r0DYpBPnd+o7c91fFIP2KXzJTwtFLPSc8SOY9u6l+oz2XFoz89Q3OCHgNiX5
Q6vsJNjuoc/5pXsJYMTCh3up3/BdICQG4QTr9vhWge4ynTqELzA6xMl6YCqAjXLwwU73hJjbeYBY
9gDN9aF9r14VD62FzDblJys22eBIGnVOH/3CDsJOYx1gDRkVNDQG4WsKTbW6C6s1OR6kut1jszJi
dkV5XD9MT83VvB+ONfKhPQYPNpXtS71lgblg5ymO7lMW7q2zAoGEnZnxx/wtiC/yIMUckb6z8okN
nEfGLFS9U0QY93bauh4rwVtte+MLWHf9kry4hERD6mXiv3KfSdx2KL98TEIPb1lwR76DTV3LxJh7
3RX1CVDv9AcLSvcteaJhaPkiw21G0+RX9/U5oeagranW5OkVGpWyL3/aTzrVuN8mZ/cjuCL3YklU
6j16vUjZITWjngyGY16eE2VnfVvfqbZi0Yk4iCfb9kwEfdjVvNFTYZcxAYf4FsCVcrEpduU6vR8I
k9oV12SXn3UuzG5tf4p7djqpX2T4XsFh0Tm5DPqpYadMp3ZA5voYZw8kYAQRhuTQk9b9bwX+90oN
QUA0ZUbBGAtn3037HH6Pqa8FjDnWXD6s1MhpZbEbSr9S12O67epXQvfYJtmaKsZpKmzZHWdZjQjf
BndleAXWREIhhKi74thuUQ7yWhNlFfeztPS+ZR3sd4mCcjt8xfm+aZgCWEfzpgqkocb02ZDLgjyL
paIJpY/dqEsaD65712nX/o5bwq+4gvoFWzCfmtcUimq4i4oTuUom0w+DGOtdkd3hCw+NipUPC7wC
Ep9N07ZWv6dDRBzPOp6XEpbuhrlluG4qP2KvIhrhAdtMityxvdh7B9i035HOKccT+zSw9CZkwcH0
dXrEekAfDxUkCOugdRsqEt6wzN7UAMoooR6CQrTfd4WnsqkARlBba8vhrzQ/vZQY8Isjzsxt8Rin
F03eSTRoBUR2PGq9WbwIdDq4JU0HB7QLDBJ1I9LC/k7PvibrYDiQxV4mh3ENgrt8oSFSC1Ek4GtT
MwyhZKfs1nwn3rBW8nXMCVy9k4ueCVIdLrQERPWehf8Gw8M349G9h57UtXBjsSbBsw+X6xWFUV5u
1OIzNPY40ZojHI4XFubY2vfP1ld/fwP2uwXt/4vz327iCQ/5ZRGM/30gWuTkJrry213jTWuOodOw
NdGf3+6bFkm63dr3fSDdPfkSvlxk60nDlVAuUnb8G9pDvMjbb7/Zi+R9WMTvVX1ybmr42123B7VF
LN8ssvnbfWjnaSXdm25++eGitHcqJPftItyXCTJ8BT2+ehPz3+67echUN0X/8uNmQ3O7+feB2/P+
+RPn5gUgFluAfjEIuD1J3lwDbr/entoupgJxouH3YGb1Jez3I0rfxiBLZeqCHfYReG7FzrYemmIT
hO12ggOkJW27Hgdr8qzcj5/Tbrqrw+lhDJqWLDe+tULq5sXK40uWRZ+uLh91Q3xqSt9ujMww1i7w
RpxO+1gkfs312gWXMUeKFRUko5fZWyCwZraTbNxk8OnSsB+3c9uEG5kUNHlMENwcqDGDFjsRNIGP
q0pL49i0yR080UxPziJO32RfDPs+pj5FccLWZ7FvWl0McNV0405aINvx8FkohXY0AmhR2CZPjuHz
rRAVw65gKv2mwTOXc5DR6HAvW009uiboA4oJjCHB4h19UyJmntLGc+rpA1VIs8pmCo6ut1AMQkkT
IYVRFgNZxvA7TdgWDdbf/tRBa2wGNsKUwJ9pUMZ9VkRvfaIdCtipixIM71kwtLIkLA9H/zjpNhyQ
fG3i7Arlu4J46VY48ceQvGYjgUzX93ehpf02CnRmbE/o39XNPIOXl9GgrLXZ/kmk+Zm7zDOy2AzQ
XxPMacNMGB24LzXjGxwoSRgH2ut1VfXIFmDBE0pJEqMYcjrWi4wg20EInPIfZ8wTf2jA3uJHLBba
BrZY3dMGJFPojcY8eGa1/PmSrRdHL1jL5I9BQfR8EmkPJOJG61ucgI3IE3X8zCSuyeShMb/GaWfm
4jAL1sCpSGKPQ+432G6t1Dib/Vh2b4ESlftS/lESmA9Em9I0jdmA26h5cMECekQPscrMoSZw8py0
RJq2y1qT5Z9xhdpCPSdlBUmhcCAtzC0deWp/EBzcbrXA+nKj+W7SMoZSjgrzWDE3mP0C8/GJQoPZ
phZZI+nHFayWItgRDUnRy6W2t/XOL/oRbfw0w+aOXObBYIq6VbxUnIm+OqjMIclN1zTIkSmLWeJk
f+ohqo9YjpOMykzEiScW6JzrIxgiBZ4GtrFKRu1qf7AEln8MGf4khIdu84y9LV0sVjRO2ZYZmlaJ
/jQ708Geda6ShGrASJp3QWhbXDJBq1oAotqwBDmBFouBln2alWTUVSdvdqxRyAVwne3yqqS0BL3I
mSv3oKoKc8MwYWtLdPfaGSFjvzI1vZqlLCmleVHp/rXhPuBE8oLFc08LHQ+jfNi5Gezv/M8g0u5E
0BDO5JruuYsvqxLj5WbhonboKGmSIBy3wVwgmoZ0W2gGPEPMoMc2U7b4AePaw7aKkn4yraPFAegr
poey4zTrZ6bgIZlOO1xzj+1cJ6cuplCRDVVfXqY4zn7GzXhQcVaGiOgwCDHCnWE62PMDQ8Tp8CPJ
H8SVNHyLsCNeFXamrgot3RJ3063jOp23Wmfkm4YEcWZggP893hTf9Wzg/NClr/U8vxjp/VgCTbVg
iGM6QX7uOIOj2lllgiFWAfAZu8KT6aQ82IZsL4VGC5OO34qtvI8j3zWGtZMvptSHlv3VFPT2BIho
fLWTfnEMRo7CeMHKnb36RgGaAFwSBbKtzOHgmvXjKIXxnjJu1HSwSmKbtDDqN5khDgNFhDZabDiN
g/1XH3+QZZz4iOiOOkZ5sCIJPTExRmnGEFlCAEsknqoHV21XTpdkx0IHJk4qKodW1RWvr4p6g1ns
RWsnX7OIsU8dPLODWr9ifrxY+jIzxJaXEB9SUjbdXCO/saNLrobaWdG6t1rrnoua66SbC9wQFNp4
m/lEFDbRWZY0oCagPc6CK0NJGbbTzdlDWfK6rG+aCB5FEIJTVCI9wEWsSDmLiM7yEheQHGsIlsjC
eVNSxpSBTADwUSioydTuyFj1hZU9u+MiV7C6j9aJAgy2KYcH6yuz5O/UWu6W/IGeaGZm8NKPLFvz
0gBqiabJyEP+pl66Aqq5q2IS5Rj0S93ASEsLre0cdtAmmojwavfFKJSMSTNzCi4zmHINQW+GM3sh
ZzlMv3UTou8BcR7yxNpnzqYP4RuSTIQ9RTy8KN3jNDQvTUGaEblygR1xUkUEc+hTsFITHZOEKXuJ
XT3aRCQZH8giWjxDpwEYB46H6jIZcVouRZLx2o3bUUznAB+9JToo0MqazHixnqMQ28bevBBaC7nZ
NArfred9p0albzUZCbRywu+K8aiDZb2hzZ6CLRrQ6UCyuCRbOJYZM0Z7MjcyRfENrMH6Sw5y4pGJ
dclDTnk7aXpMcWgrGgpxI+Y7dZWWYKke7ooo1ZVVM1wu595Zi4nZlxYogBCt+ZopDA2kc5pbMftG
BXuiGJoW5hK5q2WfEJpZHgIzzPyCFNaVK5H2JSFT/tIMulUfYAId0IWlpGODoNHCQDwZoCyEDlND
fSKkyK4fdBVfkginVoplGvvEYOqB8QGYLTssPpQMv2x3QoGYgWEKuNgwR6qp71eV1ZTbEFk1Nubm
eRqZGWN5iOX2Ou/A92PbWGss/ZuoRiiTYiBOKKaJ6QtAuzpmhNVAkK8j7VV1mC4Lzm+/ZaBWJBNO
OrF4drPG8QJHAnIOJuMPQ161PHkRVbhTRxbksGsG5vA0I0queV2I6CVvEnRLbCaytgkRM7UXaZwn
vTbZyMud6BhgTkqKYqstfjjitOyO+2o55vA2dc53kMnriC//GZup5jiEewLUIV9aeICZWgjT3KWp
7yVTqNp1Tm4uP80AH+geJ03e9f0YOfZBn7vnJfSCk5WyhuquHIiIQwXaTItnSKDYa0ntBY9rRnsD
/iQt401KgCxigtZ4utH4xsywdCXLYKOpP3pqvhQ1NiNjqfiYqJ3iANJnT//imX2Lj4Jq4NwCdSFq
Hmfb3hNO7KkxpAZNrbYOdnZric2sp4cEjzZDRffV+lk8MsTClr4kYduqZwRjgAel1DauUMWl4/17
rRnW52Kqz4GI3vFdi3bWwDQGywVpPBitsgsnpklSI/ilsnu/r+H/KA3ItqFk23Fskn0Qz8j4h/sq
K+JtrkfbKGZ6pUaw+IukQoYUd4gVlxZI1JkfUQs0Pdt07J7DQZ32dsf0pU4KLxW9u1FKQPosSrzc
uLOETNZWCLxqWggZFfWPObTfjtLytPAeGvR0pL7jgJXPgZwdfEVw8Deus2ahu1VXJfEkx5niZDu/
RElsbFCAEwqpHsoYMMcIOGvV2TwNkQmYUuFDYsMVIvB6H5tM6cdGq+hz7stQIridkJJiJG877QS3
Vkb4atjwroa70WWXGMB+mspS1+4EG3LoXnRdT/ZZJu8hIoxajeASQn2l8lXH7aiTKVj7OWrfVW9X
9n6yq6MxGuFjmaReqEXrpoaq6GARvTGq9sN2y+EkXTLlXNoV18TCZ/zIzTutjE8NUmFf2A4Q0ESg
WWy/Rqp5bbOR9DneK4cpgU0og5QCMn2aQucrNntzp0+6u2ny9lFt+/AkDZayfErfzVT8pi0HFGtk
ws76fWSW7zUxC9R0zZvUYnANpTjHQYVBFA33wJXrSYvE27blKMQmicgiQ9KkXxWJj1XcX7CQn1bq
tgodZeMU/dptqZyqfD4NZvRjDzgIifArSJnsBOlk+hRjm7wtp7Nuq2cZCbwfsGnUN4ZaQjkuGap1
dL0s/m71oLggKm1cNBgRw+xNqm7v2hWmMzr8LwSb5tyPazOk9mxQiFTm9GKMErGiE2PInDSq75rV
sVKkXzTOOxkcxCxkREGpzI6KPIUp1DB8m8hErJEWPCmAZkPcvMsxadaRPsCbHFJ7a0LMT49Wrylr
qfVHS2f/aCMNkUku+W2CO6eEOvncMfw0U6/9OIaqUccGC8y3Ms/JWrQ5n/ShrdBAD0jKInUKfctE
HDr0MTTFCae2IKDVm/X0GkQWfvUdWC3fRrHuzBTXDnyDVAliRBfNPN8hc5C2Y68L6161K+ZdzSZV
poOANzFK4CFMIinPc8ansSSpEYIajfyeK9l9bMpTnZG90i0TN7iCXDxwnEpS7aJhrxfaNgpqYOUp
ah+YKTyLTEW3IXFfCvgChVozAxm7j7TDw9AyHJ9qXuBfpWCEClqrmBIWJOPGCbK0aT1YdEMH1XwY
FACxZHpJwg6rRzx/7YioEhmStmlysWOqmgyvpiqMdRSo0GrdRS/bvCDuHo8knMari5HnLlkaM9GE
BsZRsRltdWt86HuVzrummAl0vN/6yjnrFrPXUIR3c7AUyyonJ3UphJzmjvNceg4RbcHkfjk1Xp1T
mxxV0d9j5HnHB58xH6ZhE5hwYuuE/ZGSfKR6SrYaQaVeJ1n8MLr0DDt9xGyx8nu9hVoycXyV5Xsn
g3Ctkx6vBW72qlhkyUSiPSbtolOUPQjklC0xO2KbkQo5jAq4y+gym+arNEiHWJtpnd2Ny5yvKcW5
jr660TzUGKEciZPh7HAMYJ06ROUDpdWhrQgnHdB6Rm076PY+Sh4LQldANtrvSIFTUTMcqFqaHhdc
fcRuSbHR9ucDR7dkLrMhcgaDwRjAWxQ0F1aFagtz13rHLoAAutbh6cJHtCpruIsKe1O65rCMMtB4
a5DiYi3ofItYHGRIWr7vavh1nTHndNvGetBhkytB6eDSh9fpkkNRGBaiqvrPxNJrutF0kl2GGQ1p
GJAYYR8Nrhl4RhAM5yaNdn0/382Klh5zB97fOJdHt2sbr6wDuINB7JtJ8EBIAqPRWTvqC7xjGixM
hmxerMwGglM8a3idw3BxEzJfekOHzNU39oo3Za34PqOdIYiDJeoJPJD8Cj3vEEq1cKcn4moHKTa6
ia5hetEzCymqMuOlVsKsIl5vFXLWD3OhbMacJDe64FeoGaVSa98zfltajFMtq77NF4rAdN3EZy2O
0Qbr8UMBsaPUYBiWU7Vr0sV1TARXpUYhQlIimKyfqdlrZumbft7rDdoKocdHysIHJiYzZIthm2OL
y0L5E5G7s7Zzuru8G1SuAOkFjSFWdasDr2nZ2sydwrdil4bWcZ8Iq+citDhRbcDCgR7+orHYIM6y
v+c4hhMC8b1rFLoda3hHQdXyJdYkwZp82AhGdYWB/UZUCTiHaKOHyfpywkckDiUzKby8O9fH8P1D
aQFThgU9mt7sgc4ls5oPTaGtKzHYNt6CAm0pEqyD0sLzyLros1UYCiV4BiRFQobfQFmVAFI2VfXG
JceAKVDRiyjGe613uKHpEE8VK9eguStfujVc5xpMo7XOaV1ABWgc6HwqBLIh/YnsOL+foepr2AJO
xdLHmrRwKjVcOYQngXDCGRiBjJl6CubYuZo1gMgAeDUx/Ar1WD3bheoVJjKqpoeqmZZjfp115csp
1eiL3ubHDLikVespd02mmnrzw/72Li1mL2YbUmVdiqqrd9ipmGM4bsIqfjfI6UIi3g1sqLGBmLfp
GKuxNJwkDJcpR7ffaoQEyQqTWooYG6+GWh82bF1AEwbBq0PmrHO1/wq0BNtZmOJFQHUyBXWA6rrf
RUambkaH5S2f1M8scJ/zOUG/kt0WK8CnYDyTZPjuqM2A9atsTtVoOOBdQvUs8gQg5FSf/WBslzZj
XdSkp06WMR9dl2yZhLqlmOt806vBHQtdciSb1FiFZc5ww8GIyq3oDeUooHoiijO7Nzav+CEd22lt
Ou7VsUPXD2bS1JqqeXZyPPymyvDGokKWWuhXAzf+Va4atZeF5dYWitjCUdVK5E9ESUn2OWY8I2tf
Pio1riOE7khc0eoit3Y2zAM9s7ttIChCHZScepCzCkkFPQJVkhIX6ORp9fqIFcVpDaIDyXoWYUms
cOLudGqLQ1gY37EU7iVOyvtZQdQ5aPq4cSXd3uygeJE5hbxhYf9tkjqrbPqpBbN08/asfw0QTyQL
/5qOsILbm3rSbkAdsKbMc9+ZdUj6PXhGlHzWxHDfO4yj6RqmldXbLy7kO4nUD82LMflmKf6QWoBR
rGPRuYmL3dU/uMRTzNRwJYZSn7cuTIy5ZFhfBZTdy9S+UGSxCW2dhIYotHdDMJ2dcdTxeAMjNYOJ
Qq6iOLCx/sfjGQ7CpLFikJLhESumQWUdxdruuvcwFC9JYZteZtElR2X+pk2z3GlmegwC8omnAfmh
3i0ky7b1JCGy7JospIXKsFlv7mvhYMUQSuYcYWRumo9OdESwEtujzQOiDqvGr6DpSN0htsDrVbQ8
WNc1nkkkKubGjCNGdrh1orrZLtEU2680jqoYlW+LDG69kea7K+BYOUn5kVjjp9KKs1ZbJ/ba+4Fv
9qUMzAOpWQSJ5Q2MlYZrUGbGJsnfRrriXVDjIyNgM+SndEDIn0B9lwOLf4ssi40En1SrZ3+2qu8s
zClIVQd6MSmYJG7811+jqX4gLBNB1eIAPbomHri3p4eV7UwA1UsT0Q+TR+OPI/7tScuPvzdlZeGJ
cLv9z6+3P/+vj//987mveV9/b9sOCOOwVcXwh3+5uFli9RYvP26/3X6Ixe+t7tG1/r15++123+3R
v0/+j/v+4+bteQFuM7iBq3XgTylSYZcE00OQlnyaafmI//x6u/d2e9ZHHhLy5m1eXOlPisPtB2cX
lol/b4s5+N/bxuK4iI4mfrMlwQvpTFakUBptbTDKPGQpBnqxI9q9EchVVk7OLhh13HIc0FPZV+Yh
UiLzMEeB4xFUDWVludlW878eSJen4JgI8iD03d8/uD3tdlMwFNpaQ3S83RWbhnEYNUIpoT6khCPo
+Pbcnnd75PajkDX/nKbzMYl1hNtWjqCL8HDzcHu41UxzX2jfk6GZEIbdHnUr+aZejIvYkcIBl63F
rciuAPOJjiUfswT9NZL22iYANH091WuLtLfD7Yc2thAioqKe4TfOMERwnSH37WcUcC1yx2T6majx
MWUDN2oQs6hpgAuFwIw80naE35HUsBhFkbXF6bLcvP2QcoC63dl1vatDLIbVHnnD7ZH+luMQlPlv
NjCV//t32S2kZuqsQ0Aczza9vcLttctwCXOIRH/k42B4+n//75//cnvZf55ze2hsQVLUAUPZvy9O
7sm/v73bA//22v/vw39foXSSZut2zf7vc//tfxY4JsZpfcxUCmA8s1j+HImRgkluZBS618GAuKip
6OzsqT2ljJ6xk8I9o8fQ0ZMiZnT5mRpqtbOrYMkrjfZ2OmFVHCX1SXQDqFIKjt+Guz7q/aTN9qQr
YLNaYOWFxYoXuOKzr5U/lhFhNV8BxNcZpX5N5ULHadJl41QgLIuZGJilFtB5urk+4gCDB1HvYtIK
9kH0I/P2tmbw5j5RgBXndGBJcytSIlVF8QmvCbwy7CvESoD1fV5D/CQMbm2MmBo0eHjk8rcPY+HX
JRwoagGyfUlvZUTnIZeHXWQVT0S3MyuKcAZRYVL0TMk8im7w7ha9YpwZGMCO6lWz8wvlbbMeMwUi
QpzsMrbgXW+p9aolqHat0peRsA2dykHPVXT3Gf7/6yoOuvOoAix1IJiqDkzXLWzwLHQPfTESXZgi
2koEXGJzLmcuLUxxbLjK+H5MECWdUtT3BdhikFyiYM7Wcnah0Kjtjxmmjj8nle1pLgGyEYbTk4Ef
cEyAcOggAFFs9zWFVtmCg3ik1aIg6mD0kKZqzeKz60g1rPPmS7E3aZa1AI0miH6a3jcVzTbJenCo
I/S6AWxQDXDtaJgftql/ammHeLZhmGZM6s604I5HBcSA4tKn0A3trHpFZYAHtoPPSd2G4aoix8NT
0xhncZVg6T5lfRBGMe4rm94hBIMlHrg+2oM4gxPUfftUKdTFKp1pm+NhMpEhBRh8HlL1NOiOCX8M
j93WKe5Eq1ebwQwuQjO+8mqZ2/J2SMJDe5ZpuFMnHZaBOcKYNMj/2Fl8zIIB4XhYibsoZ4bGdoan
UCw4Jpl2DnEZ0ZW+Xtc46/sVFJipDLV1nqpvSqv/WqnY5SHiCv70jnEAF0w030thXXurHu+ZPWoh
xVpqwgCzyFLb2fjRVAxDDsJQJlRTabpXHbqg3BVHO7imRm8+kFz5x9RQ8cfZc0iBgqI+h7drvPcN
ye9uO79GOxGqtAmzlpDksPB6rfYbMHBp/AbhOxW9Xlsg4tO7zC8TVjVdqjPgCjWrngNpQ4Ftclvx
gLE0v0jt77Cvo5eC8VYQuKUXDfGmGjBuC5jrbgIZHJQ03jPMfNYqI9hXHCHh6oJRZ2E+q0V7yqQL
B85hETXkgKzOMHe9Hjm7tgzuCPCsD4aRs44U8sBI4E5BhDU2/XuV1R9KyTuQJSRYGTyUhXrfRCOt
H8e7F35vUgrq3fSjppa4q2N0AlrDCE+QEO1E8LDSGBp4YgZvUQypes4VPHUiSdGJBriNgrtiJh9W
4fog41l8067BqFD2uYvAN+yOBgy7AWFPU2OpxHK+0Qfc+EohQzi1svqSFmODBodET7cw3zPgt6mM
9iC/pM3GJj77KtsalmECUYZjC4G5jcSZmh4DPxXS7ZQfWzsO7+2OPTkEFjKMONyMuvrhJK4CGyaH
f6mlz5MRd9smpQ1XI9s8E0X03TJC61QTSwwNetfY8b6qLrmP2xL7wFlHPRt0XN1j30OLmVZuz2TK
DCFN9UOwMedR80uys566YgC2HJ6qplHglka/mt7pZE/o+qY14fyOqoYHrM2LghLDcekWJeLguusa
zXTWyBa/k0TDMf3CW9Q8rQlaGKOMPoyxqbY5HpXA+DBhx6k45uHQYp0HmxQix3YWwvSHBFEFbkAy
hWlskaK513SMhUwRXUh0H9bRuDghgN5tgsRp922oXKoZXhhg1XM3Z4ia+oehaQgCcph9TKWKvFAJ
jcPgdN8JTqkM2vKfMcGScKijnCpNId6rajjqNRokE6fMqp2OiukgbOvsTZ90jPALnQGPbi82oFg0
K9V4HVsNPrgRMy0W3qyV87GFXEMyq7xbSGacuXbRx6e0nKVfS3liTnoRyo2AHuP9jp0vbQcO3R25
2xgYzulhqvmi3ZkY7DDGnKbsA8YI47tNDjGOTOMlZW5/GEqAFUkCtzYmOqLhwt0rY/o+QHi1x/E9
swDTFSu562YBP3pCamFpSJiUWl+HJlT4qZ9OXZ1kh2ozDfIhK1XW1Nz9JBmXYX6LxNeqX1JHieHM
lFcLUCufyT2tLHZmKewfa7lULQ0IJ5WneuACYmZHtTePX4FSnQdlKjHN4dMnKN5VBUm2I5EgV9ET
sZ2mClXXrfbwcmQFEQEXUF5OHgYLcztgZmRQy323B2YHb7zKNp6Kpg2PbmS+xRnOhsniCH7zAb9Z
hatDipgizJ8jEUV4P9fuYTLGt0hgVNHk+nRQqfagl/CjFmbomxI6QQIP6pjisL2v3NnTlulh0Gjb
cekBFJu+oKKPdJpC3d4cu//Dtvt285+3uPxBE8cAc/7tjp5cRDqP5Z07g/ok0gyTH3tQPAdtObzI
Vzm2xzKf8i3l48zAaYlEczSHXwHSC/IVct1TXYEBSe1uczwRZf2uh3D/VRee562kv/0wHE4Fbflx
uxkJhwk6DRtpEsQ4pcFHaHTj/M+b0htyhH2Cnh6i5QxPDfaDlvzqFdnMmJEtTUSlYV3yN+DtP+4j
sJx900JgVGvJv5yyhSiZEYV6B/sS+/Gw62jobnbYf380S+HcxWa4VkCc10YF2LlTl4DGm2VrmJKj
yOq7vZlU94sfeWKbUJlut+PFmnyumMa4mb6zbhGJ8+JVfXNmlfVjT9j73rJxLMIYvT/MS16iaKts
PSjD4lSFWeyhK1Gd1YV5F9kFC4SlEUrQFfrh9lutCO1QDlbBMINRbLi4pVe6/j/snceS5EiWZX+l
pNaDFHDS0jUL49TdnIWTDSScBDjn+Po5qp6ZHhWV3dW9H5EqJGAs3AxM9b17zxVjMYspB1vyb5Br
NvNbggmQcIXRqbQq7dAK7DY69j60/b0lWNh6gug3KENM8KlmTvvQuKUtQhaW5lbbMHaBsjXP88A4
j7letqRtULELC3XlBwqWHacxDqWuGYfGiAnM4h66aG3UB47OpVKgk2Fdek4OLQDiTepDUyCm2C7p
1k2NqS+NnrkMfcxL6fvRVsscDiePKe+6jZQfXxD4TswwtMFHTD8bFIbYGXLhELi9qlMKIgRM58e8
17AvkVyeQfUqPYS4cYTCmQX11X3Rztp2pD96mMVC/v5y06CkmGYUc/i5AwB6Yh8wcvt94Y0wVFy0
AsvZU1DgpkyI9NBAVDpsiw7FS8WA1xMg4a8DUG5OMZ7yYpr9Vde4d4YxPJclnrp+FlzieI6bTaiO
rwb2eK77zn4Yy+P/ycy+Cc1WGUlyUdbkYFHcAb4ZcOelZg18MtkWyTpZO7jD1Jf5PWQCEVMmXCOv
hue49u6rV+W+ONKaUkVInPC0DynM5ZgBMVlUS+cUPszP4MXex2s6Fv5DeJ+h9dg6E4TTZfYDiKI4
KckOokEJSBdfEq2AaWGYa5og0K1jwJF0w59yARwDQbLhoj7fwZOuB0Cvm07dQnUM+516O1+3bwWb
E7LBhYkYAsQRPcBnndNXWyHMaZ/4p2x6cci/SMm5xYxGkzDDDY7wxj5FrxqzGOypHm+akTPgN1aO
eKfINWHkXI9bHCG6uQmtN8QwwGpKQKP32vMNAKt1dOloxy2wGSO0uCc4DvIJtvNYgKbc0/QWXPQT
6jTABWv8sRAJUlqv7yW3s3Rp39nvROncKS/Gwb+jHs9Yr8GOZcDeXfjhiTEDlxX9OX6crv33EW/4
4wADu90GJ40IXAz83ZIAHctmIrkxqxWZIQFy8hPw2RmQPravJ44DHPDE2/h0jU7pMX7FcVkuc3+t
mRuCtk04Sil6C4y9AB46ZVFFtLCWyOMARQ0XRmJcN5DEezcn1Bbb8TUgSOX2w2s3BJ5V0WnC5+1W
3Ax3ZrXznDsl3f6Ea78wIgmK/G95l12KKG+bf/xdd+G5My4Uj+/f//F3hCcqSbuWazku0lTNsn6J
CC6rkVRUQ8OoqR5KBcnKOvlBXtQuee0OwS2U0xTdwkb1L5GzmrItZUXn5J7nN44QxrVo9FLBdiFo
XCNPi2HTXkkFJzUmMMTd+/kFZudQwlBdGcpWEblWLuOGrY7k7wmiCcrAb/MP6H6bbJM9Q+E44wHd
ld/6m/g2uy+/Ef+C9W9Vf8QHiLVP6XcTg8uWLK0D9350mCoHLMb6nbGd6EhsnRsuZmgNdshmsFMj
n8a3T3xRQBYq8SYrzo4lmDeUpbOJO6r95pzBMI9Us082sUXd5qPu3+377ASON/yBMQFDg/MDB5Q1
L+0js7QVwLTn+BUxpPpO3Rr563BHY+GeTN0cqw2sYp7hrIbXoCDrR0pGBMzGP1k3HLIt7cdbxGbV
IxIL96rYXGGUwKtLbTjl9zsgiXp2IgbZu/QVrf5GuTG+QcHceOvgY361MXYb2+g+FZxG/ck11tGp
26u7cGte4Qs1X5pyiX1qjfW+vQEDiOA5eyQXccb1grJpjdwZcyTnqYMb4DVeL6M9mVNUJznDpmuB
ALg31OUHYLLIWTM6WLXLaLUDZgnskw52iIHw2AnjxTEcl+DU19otzUotZKRzokQOXVzQGzhskfFd
TStGGSul2kFk2PMVg41x0d6zbF/txu9MwflTuYFvrUP1PB29Z+aVW0ZuG8bmOwXH0EqAFq6erReU
hCK76xBv3c9Mh7fxP2Dn/dWRL+D+/3Lg27qqmbZje55OTPjPcdOA7BsUXfpwpZPNhmcpXIlrDIfX
g+M9kVQEVjKC1vWCbQZlE0ajBxxJjSB+C63yvzkNCUL4lz9GIwjEcVWT7INfz0Irbke7JpHlKtKp
FfL/Vt2H+XriJwLRhsOG+8cKn10MHYM+2HXZXgc0cLFZPuAfia7ln/P/8y7+Td6FSIEgsP2/zru4
K0g3+dvqO+m133+Ovfj9jb/HXnj2byZjYJvuGUEVpu3ymX8k0KuE0yPDMEzLMx3dFjv6j+AL6zfP
NFWXeHpdcz5z6xvx7/3j76b+m+laqFxtw9NsVeNd//c//+lIb37Z/vmarxnOr8e+x2fQ4dU04jZ1
1dKcX459+qSt71fKkZodtcfQhxnsYjrudNRzI2j+hrn/QmmaJ5cW1VKd/EM8Nk9zplzSyXcw1KsT
45iaQGzbgfiB3AMmP/GlqQn9KhguWBFSB4eRT2i4X7sId1R/MRlI3BRirzcFfsdQi90tbZlpQVsE
p212iy7yyZihD6kME+ouv2Kyva0q96IZXAVU8p33BrVR3+5Qbmigb2vnzvOKhxjYBIXgN2IjGQCY
3abLpqMpvEP+iLolP1kJ/eosdM6JN1FA0ZNbxIGvRjwHy3mXl2jmKrW5TSyHiW3F1a/s6CO0Fmyv
OF2n+mid4OGVzLXEVAqJq5L/CNN0q5qwfopNXvbrueku3ZjSF02JAR1dZMHFjyHkxVEq1Emm+dAN
5mrokm+KExiL3OA7Wz7kxKG5mQsunkkHJcEL0Cto5npqKb8klX5bpdgNbdRl2DawpbYVylUPA4jy
0logGqr8O46bHmtdM8UI6up6qVOhWyQF4NqxftBUG40Jl/IZNbIlSiXoLZeoOc+KA+9MG7+pcX9G
e48bc8jOVsbXTfgVGoXhrJb3lzJVcH/rPpWKKNwl6t6OS+qZ486ddUpLXUJupCVYZz5aJD36Xk0h
aKApYjDpJmAkL0lgXZORfGd25ALwGZuETCbumwBQBqi2uiFw3wiTqZApV9QWsyWirdc6S05KqFBB
SsG2efNtivPDflNHCAtlyoieH2Eqi/GW4ONdPPXJGvlQEh2VEn1v2fn31jhfQva17kfFdoj6vaXC
FSRR3dlrlB+5+2AH0iZnFabhQ2cM7i6s23NS6uWxdPp77BoMANJuh1Yx2fQOUlKraTYNO3PRN+CM
p1h7zNLRWNkGOqDATU52UcGjr9FmjTcNKew7qwmvmBcJPqaPt6/PnzK3fErChP6P+g3F0mOZCNxU
b+K1drRvSZ6/Tf1Z9fKzniXwqYE2VuaMOdJ2UCGMm7It7orBZiQJVyg0sXeXw6Emo5AKVgchxb/Y
VnOl51eOQoiiFllIVoWauNhZM00jhHBgkFvGQ7Dz2pFCitEayflr0djkWhY5XzFDkgVjLeEGlA7T
E1qnBkPj2nfbjy6hvZG4FMHmtAIpWWUPJdUOT+9tht8BCBfzuTI8WCJhT42aahdhZBgme+MmbXtz
F6gK91XVeK/6Gr3p1K+8Otz7VotVWM3Vg4E/5DCg1P9c+3pMYUpKQZ4o2lzk0TK3JxD4c60Ra+Ji
vEY18fT7kzEDjCrN0Mh15te6MpfWCl8d+n/53E8fl+F5N0u1XZU6VbhxaLUdB+bnFsqr1lhrUcxA
RS9ayl++zd7JgKjkFi0gsyHwxu2iN0e1Ry4falXvmkDQbNIQTjbztcj3diFIZFx4okdYegU02Hn8
fW0wSjBgicbk7Y+H5CviWkcYEgmh1x+vj8Qr5Msm7iVEftLRl1xiiSQWGoRsdnSgzjqqPvmYKljF
8iVygQbW2gcqCjPmul/vlK+KHKEFjApqRKqpHeRjn5/Uys+TD/RRfBt4xBq6NUe31Rd3TWf5mySP
zHtEWsdp2pZDEn+nS+SkwoseuMbzUDz4c4fCtcLhVxVOddFEMsDQjuYx6/ttVyH8G/rifpim+tzp
NEGxoVxhZoS4LKKw6zKPSAFlmE2qYxjM38ewxzq68vSZ+VWplBv0OQtrrOKrOfPN0zj19xkYFGaU
6Mx99BorfU7dQ+3oFS2O4qFxlWHpGOpJgfwMWQV2QBrRkQnbYzc/jRpTbneiDeXPTzWY/M5Snmci
pJBa1TMa7Li9KhK6lroKd3duSM7WHILQjWaH9uLVHCEatRQed2HTuw+R56MqgYFOPQRyt+Jme8XF
rDx1H3nYNbe26hcXvYdQS3qqo7Td/Zx30WEu8kvnjyTQjjCjbZzJ2QRuLQ79jdLY9boM7XjdOOpT
34bzNgkql7BnbriNBj31vStHJgrhTc3RBfAcCXkxVQ2xARDhphz2BR5LKjwwCkjLo+8YZMHeHElL
sokaRrlHB1rUocKaXtpObrs9Rffe24+DC9RIxpnLxRz5130PtZnRBFKLSEUBgfKCwh9uNSgaPRZA
kwY3oESn1/ZpfLBH5DufWoi5i+wVcXzo0UUhUC4QBFKPk8LUr+2pVPVt2U3bcCwIW9HHPwK0kRa7
1OY4QqHRNyDIR2RHtqLk+1KEyAVJSIjzn2vysa9NZy6/KfkIE+rPmPkp5+6O7mtYR4wVKBqSshEp
GmUukVlnirD5CAUSvuSIWGxba2BaT9EeX1J1kAtLFszkqmthsHUN69G2e3c9RR26M0YFutnnew0D
AVVGFpFmsGP+3NTCIQMuRMs7c23SvUfEQYfP1VAkwMttZTBpWSflmxnMeM5sIOsxshKOSH6G1M9h
vaWTM+2G2aWxRIReIcL1vBgHidyvcyYujqHYxWgv7W1le1hm2ethPKP+0stdL8p1X3u5E73+Rizk
mnwinZIPa1KpWAmJSSHK6XIhD4SvTbk2V920bEt4B1KkImUtcvGlhikzh9GLX9sYcO3qQe57U5uR
p8pVjXED/CcFCnZOer3jqOVejV6boCR6VfXxOgY56AL5O4qfbBaLFu3Vustx5stNuZC/t9CjY8Qi
l0ZR68PXQqFg/NOmfEI+NtvPVRHTuG4HqAbyN5WHm1xLMsh6ie+6S3m8fS2+jsGvA9FJzb3KiQW4
SWQhBql7TfocCEFxuZOLVFSgLVl4lttDVJZcn6oPHEqUpuW++zxHVZI/qcux4ygBcWlLptXXjiPO
k57AX+1DA2huPDjM6MVO6+U5+3nmfq5bcfnmxBjD5c762kVfaqSvx5wcIWKVokD/OlttUX225b6T
Z7N8RldCnAih+k1m3sszuK1FqJvcbmKH8y7qnQwbB5elPAUnJ08ZeSqFhv77+fX1mBZoW6fRze0Y
FMKHb4gW2dJymnHbaANNXFHnls99vkA8VgQtjV2LbCmPzttBFQF9zp9rvzym1FWwQimCeMQVnZKI
mcOGHjz91nCuj16EbVNeOHpmOnIt90KNkm9N4YBdqIlLxtcezUzssgDv2M1lhECyiYGQiVNQnpJF
E4boQQKNK6WFMKJLqGbXUt32eZ298oYq/jwlDdsxFsMc+0t5StoNsWlak4ZreXLSKGPIJ99UGoSG
x9R05Y7OK6Fpk2frpyrM5Z6Pz9Hn4O0SZiCiq+RZJu+We/qn7ca1CbVBMMKlceSY+9zDYjeX4sKt
ygezHhxZ0sYb9c/Ls+Ux/pCbck0u5K6Xj/kFavW88nZfl8vUn2EeyCvn5yqf/5x7AeDzpAHv+Gfn
zkbdlu1c+RVGqWH7fE4P6nkte3ujxvhoJ1flU7JR9rUZ6KoDDcJWXvuyDMNXv01IXRRfScYPy7Wv
xV89lsvM4a/XBJn4af7qI0bmKutsDn/Ij/nMKvYD9WhZBhSXr7f91Xt/eSzBI7maGwRmkfhb5bNq
6nx3BgtarniogH5qi8gKrW7BOoj+Ta5x+pgBNyC56BvuVl+PUQTmZNNVSr217mzHIT1mSpfh6RD7
Qr4jmCJW5Vvkm//qY+QTP73Hmxx8AcYpF18+rI1HLcRbIl/1+XGfr+1LgSFw+TU0o0+28nm5sMXf
+/lsT8lWzThQEIlzmWgGEXmJfgp9YlgN+8Yup3XfFXm960VMsK04+EVDl2EBDQPZvENDVh7wB/Du
0oi56rSFlhzmu0KMDZSYUUIlRwmhzR8T+NlTrZrYo8QZgfvG37h4wiqhjfTxCyzqLPJzKvQ+ZHNx
U5RtRbmQm6688srt2Ms0LhfwBT4be7K7Jy/bcruUeSru1N6Y2Ow2g9G9Z2YJvFBcOmQopOw6yk1T
3hHi/MF1jIyWkkN4k7jy9GqQ87P5B/ld5EPyC8lFEGv2ts9A4nvWWO5wY+NZEqOESNwaXQ/GHNLN
+hCIsYXCjYGpnrgHqjECpm5E8Be6Ede+UIxSJnFPlWtNCzG+40AUF1ArJXdkmM11V1lciMVCrmlW
vzKjptu14tIrw1DlWk3bvtb8eUeaC3+IuLQng84hKDuTcntANb+bMHmZraWShSSGV4SXwivRMSME
gf/U9vMA3VkMFmdxuflcU63gQENtyIxZW8fie7pVUx/kWsUXQyHdnePKCvW1fvbFRVp+cbmwOwKa
cp/4hFIMKrJc5XurYkBRMJcnDSukoeB2PgaOhmkcXiv6Via+7HQI1LXsHE5KcKmsgnAyeSkVQZ3W
nHM9lRGevmzSm/6p8gJhiEeNi36eGptc7UTTOtdVUHFdvJO9Udk9lWvsI+4LXw+qfaisupoMgER8
ia9F5pIhPzdI4v58XKYwt0I33TaEepWmVW+Qot7IT5Pdb7n2tZAN6VZrHrsscNfyg4gh5d4lV+0R
Oz+WlmRp1FgbW5PJ2NHvMZOFRrWyxBhcLip5qBFDYQAU2alIPDEaiWeVwmBy0FbfZXqzPNpcD/fR
Z5qzhcyew601oOKViPV6/ZhnwcRgQBx8chFRI6TlmAc/KPZVa50yJx9NY2/Oq2gvjDEHLxjGg6qa
kDG+trOgGnZJife5ToZDHLfDoXD7MAPLFUZwVMSjURTxx1n5m1ALHXxM14fAZyE3/+WxuF5i82uW
2XDq9by4xtI2XHU+GCLQjoxrKBTB/vIS09/M2UBzxlbusJjHh0j1nU2ow/53PcgkmBeR3MwZ0hh1
jta16s4XLbud1Nwh5bZcpWV1VzazSye8uJ9xZe0a1A2L1rCfdW0KT0Mlkvdm9dJ1Gr3IYFf67pnh
NmqcSTWOI25GLXY4IYJwjQW4XUeYwkD0XDyqud+gNZNQ1Zc5thrnNh4rUYVpDQzAzmFIKFSOce/v
an++STAWkgrhoCUZ+lNv2FCjCfFQisHaRIE6rmaEb53D9GNq4mpnOyGhOoOBKX9sjD14jKvch/cC
dyffmhNHNG428vM6jIgBVMKgslB0OPMpjjqFUjA5ZQYhs4MzIPFwBsK6FAL2dEvV9mBGrqlsEfEe
kwcm17qk+miMrEfzg6/SCOUgly5tooBlDahzLudStFw77MG5UFLkuOaXio8v2UrN6Ar7MIVPZuMA
gEg8Mz0iiUzy7tIw2OV1fTX3DrqyZrg3OuCrsFuQUjjQnoC3kDOZDtl1goo21GtRBglwT8SYL2tn
3ExG0J10N1eXfdlBpTXhxJVFVKygppyNHPuOUxEHGFKbwQKfUiq8sUrYm57Rbl1H5A9SSM2M7s2K
Csx1OoqeKdxi12sWZsfCbwEnGqO3Nn2iCiAuFnBV3Zlktso37q08G88+FmyIJNPDqOrhuorJEhk7
1zqU4Yzds+teCnOsAXEToVRTWZ9i9dVuKOLm/XsZ+Fi7Z5UKv7ebAW4sDbs7540JYhgF4qY2VCrB
aXxboSTeGlXYbvzGADlkjeRHgjOrhxzHvUAJZFNToU+aUW2hGe5bkN6pZ5HlhM54rCYLdy+aXYUA
AMcKYCSrOCqTrJhPwRR0OHNRoxpTNuzLWUc0OYL2GqJ3mN4t+QsGQ9jTrMQfKN3oazLOI5iGoI8m
hDHuZMXZMJSYUhP/cGkZCqZaLbwalRK3T4SzRjcKl94wzYzIrT5aS4w3jRAvNBPMhcuttktoddd6
wN0cmAIViGwbGQSbIr3f+pbnrYwi1Vc+ZkOjarwVIr0Brbx77avZEdFJcqrcdqemZbZPkuq1HGmW
FJrRrv733btz9FYXTfGj/U/R9HsrSiHfC1vZJfraui8y/vffvmT7UVx9zz6aX1/0Tx9L9+n33uLq
e/v9nzbWeRu1wAw/6un2o+nSzz+BFq145f/0yb99yE/5N907jeHRf9u9E7PGvIianzt3v7/p986d
6/xmerZhED6v2jqh9L+37TztN0ulWcfDru1ppvpT204XT/G4SR2ev8Ckl/Z7286wf/Nsx3F5i63L
T/zftO0sV/tFq0FPUXcMD70GvUPLQHD1z227iAJ9nGpNSGzPQ1N43n7yRWRRg6P9aTJrwBeZqeMY
RAKKuNPkHmI3SKtVd2Mm0bs9lj/mqlUEMagChQIpLGAsMETeZWr67IA9z0MQCgBFQceIx/zk6g1J
nVyHidc5llpsfVNx6WlvgTE4d2Nlca6N4Nbpm90O3JmozyPP0Ll8XixKPd5IhGJWpe3GrkjyqesJ
D+jc9hujAX2UPg1FWSGXQp3U66cxTdR1XqdbbYgfvYnU7sQNSOBMS0qUllmtAxUnBSgpFAcR9ujS
sk5NnH5zp2A+qsbeyXN9M2Lka3WS1TDwPw32QenQ1kx5Xl/0LF9OluFBmJz3mY94BM8mYHAD7UUw
Qn5PO5E90BiXNnd9ohKIW/OhsVhTnzMhHBaJF9ePTFjBeI0WsyAjVLdGiU+wY/q2D0klmJ147VLT
vpKL1tb3sAGmdaJiwibiw0v1YTNxa94lKM+Bj8fGOosRxZCjCHw3Um5NiDpXFv9eU5fz1tKGY1lD
8o8mrvXa7K892yqgZpHmjbex5Nrd9euSDIcpn7VdYk4f9TDtVa7H67RByOOmxdYuxmtTGD1TCqa0
nMZLnfbOIh6U5dgXWJh6Bd1tDIs6gSKEptc7zKizowCRN9EcZdncZ4OIdxuJ6sixCUZ0RDehDRrU
GApyv71rhIh6nRvEmmDMzAoU0KZl7+IiA2HTzi57EG2bFWePURhcu2nYr4qgJILVeVJJNaH9ad4o
A5B35HJCbu8bF8rPPZ0j98W3woH4W4VYjbQkXJrbYFUgHMuiuDsY3kAQhl2mwFyV5pwUGOchDaxy
UH3tGJH61bUkjIx2+rngq1lTmN71UYosGjlrUxe4bsrrQM+fcVASRe+TtqYT+a64uDIHv9xllRvt
3AhboxGiXMr1DuVJj4zHaQD6WGRmNDD+Ri7m50DVbh2b9ms4t9cuvUbN0KNzAkajCQwNEBpts1ZB
1u5MwRVGu72SJMQ6cMd5TRBH2Xl8ykq7IXcWtT64hQAVzsqo9D0IsvjDdsMzo6ZXMyyYkPoI6hQY
fNdVDZG2wv2PLH/i9gonvsWdsOxsuvrqCOrF9g55Ft3gAY3XY4fqu2+1NzcLCFLAM6omFoaDMd0p
ngcuQ+lob3mMwWYw78FxbJaFWWhLers9CDwyjaN+TtZzix7fjOtNMtnWyWWuDfUzJC8TmPkUJPg7
oR94/WEgeH2e9TerTu6ROSgk4hEGPNcq0vPSfYx7NFZV4SfL0HT3bhwSsFLNCJa0nNEU2rmpLC7q
QCROzpRiLCJCTxOkyIXQuU6OQ8mEybzOMGig15kRBR0tbTNjvyfKdWjjXC2n4aEvcqwNNX1WpeEr
2hFJx8Sm2/SdV442vHLL/6YjQwcC0e4YDzIBMaHH2soocKxVc4U69sogIKFKDyGMINMiBWZIoPXg
EcuYF7/W4bNj2uPmw85IGB709xwfP2TChXlp2/w6HcuBqlX1NDHkX6duD6B3TooNPvNy4RchQ6Am
R/yIF8jKw/mi5umPKhjukOVXeJpXWYWUtkJ8ipaBaXI3Ih1HctgZ4WsKQIIfL3mt02oflJiI9Xb4
gXcoWqlJ8damRBgCZwBeUY+I1hEzGSBAFn0FB2WO8m3nOZi2M/KpCnSmcahhGvfvaAr86HuG67U5
oUTWCHCbi/qSz/NWGapL6t2HLjrL0JofPVNhVJj6wLf0XcXxNjXdlV02D1FaveRjdGlSH5KUrQRI
qJkA0yZDeOl2LxlTiEMJgx7Ry4R4mAYxOhJuVTqIege/2pg7SzOc1VXeH1piKJm1QUgu3/OPcAgu
aZiOB31Sr+zW4kQejWOcuWfdGfdhBsnHhHUSh5ZOFHUPQLSEkemoWF1s13jU/fQlTf1o6QTTexmp
+3KYnqeSBlnVG08BAgDw9NHjqGpXYdhZW+2pVIeEeO5AX0EqDZdZBEULjQghTnbzGBGa6nf+gE4U
klelwhUxmvluzvsf8HIqYFJLw/dvLE0FqqMDbdB/FHNYLDGsuLuyjYtrrwkcEuVnZNEh6XTuk57a
8alwcJxxrnubMSQKBhLMtepduS3YZluH8KNM+bov63cAJOMyj+N63fJvLdpuHelgS/rI/c4k9txr
WFs0H0IV15YHpW7u9IE7qx+3HxQAjm4dY1ZzlM3oBdeBdfArVPtlzpU7Btp5pNSxG/Ia2Lnu+sRR
qUcoEzzH+VEmGbEvE39k9CNqrO9mJ9TGkflQ6a1OQHizzrxe3zcZNjTvKVbN2ymozHMXIjrpp4Ip
fHTHpcdt+PTGrggd4L4BQemYe/PD5BSgvOE+N5N97Q3ud9og32x6TL5hfrjcgTZ6Smoiyn6cW3Ti
JqDPhrIqk6leKTrtRZuaTYNliWFEse/iRydCC0rCerDOKyeBwqw/Z35fXvHnkcViTCvP4cbhWMmJ
dvC4x06OYkdcw4duejA5MVagvdoge+dUnfdKOHAvRmVks4unTGcoUzlbjxnOboStz2jpiDsV3W6f
fwxGuvfo8iJ46Slz2+pT41u3ONOIvCrNt2q88SuDCpqdI1PIkPNFjKKCxgqPnYNUf7adU9nNwcKq
l1p4Pc0mwsAAJVVqcOmKtY8u41Za2hoSKjg34RqBDReezlmGVfaqe+l1axlnUCavemu9BM23sYeF
E2nbnBxPuFykzrr3Pl3p0HroQWiuO5HVaDvIdYkjphaZMP6Yk+zs1DSDh/r7PMGurcaLl5q3tCvP
OAje9creN0Qf6i2WBNLmO6t81CbkqTaHmFphd66UHUfjplTncAvPradaFuUgrN3XvPvRhuQpFQ2q
xmxAlhGkxdvoH6bkDZbBNkygbGmB89TkuPIC6x1UIgFjvvMRkWc19Mq5nXvCw2LU26nlPdMA9TE/
8othBivr0toNlhLgQc0vU9o6TPSdlygvjznTV0Dn7TkoLfxViecu+ZUKPA76dUhPt2HoxwG71PvX
mZBPLHk3Th28Bn37YMcKSg/GlWplHMiTM4CiaRzWEanilJCuR3IX+E6QMEDOzbFuLrVG2RdcwQuF
MBgl3ETZk1ImJCR18EVAmrq7op9WGpGNPgjCcZiPGFPvsM8S7BmoD60mnEkZl5YxU++7qd5Xrr1P
hhjk+/g4Z+QQMTj1dy5sXfrrOnZC1PSzbRFW2XpbzYvRoXhDDjTfY68yE0BsZzO+dVXsvmTq+aH2
mNYKEKaezDHPhIDeb1tTf/GS9hwHyqsTureWBrc/1whKHoS1YsaIbRBDXYL5awp3Nyd3eqIMMK6s
e63Oy+UQtyhom7PexNq2Tdn92Et3uUlIc8KFzoxI94nggdgAEsksiod1o9Lzi5tgyyET0RISNxmV
4m2n2JSrK9FylauWi/hLUMXw7ovabiCKivIZuR1VVbhyO6CH8rGvJ3R+e5L4xKd9LeRbvjYdPdz4
GvWtXx7/6Z+XL5Z/2C+vSZL4aOhdvqUD2Wq04fiHuMPCPJOrXPfp0n/9U5Wl7VxjCBms+wer6O4K
h3xQ+cFyoXlU5L825RqGuJ8f60DWHSrYvb4/IV53v9NdEkoA8Srzn1/6+Zh5UBmnMk2mWSxFU1JD
NWfochgxQvb3RYX5S1glX2jVNJxRJ2fLxr4vQjSTv7z/a7NPqK11LZiAn9RV8h/SCjvZVvxCEqEh
6RhhhZdIE84f+ZjTj8lySCElJWPkbxocY59576HoZ4WyPyZXO+rrOYrHrNtWQ3hSzo15xd1qts7M
J+L4gVqWDch94SN2WxzAx4/Pw41xh4z8ulhWxD4dGblgkn3Itrm/LB/nR0akxEcXb9AgIAQuGUkf
onuNujpQTPcEETXGL8QsaElP+iO+9q5I8pofu/NYOjfpvXsxxnnxhsuAGPB6OgG0zZb4YtVFT5LL
sOk+OH+Zq5BOpZMz8AI5IjoiSVKcXfR94MKTrdVsaxMifyDWgdX2LbeWqAQxBeOpK/oXsuHoOoTc
WlbGa3P2SZFZNlvjkUsJ7LBNilNlCcb5W3mfHCGHaqQ+ZyLPDYeOcicUo9zSzukWNKF2b5o0b7Yj
PDxzbSN8J2v+kl67F2LHIiSn27bbqFSKAyaz4TVijtug3RS3Ik2K6AyANaccehn86L2uP5EFOtIN
dicEKmeWmrNwCQr6gH482ziK+Jh+3DPvsQ/RNttizWmUHaYbpqyQUMnSqZMD19GWRGZwdgSPFwzr
OpLJuasvzXsfQvj9eBurD8r3C3iF1l/NqCqXxjG9y164QKeXCNlxsUzv8rvqJlwqC/g/tGvcFR6w
hc4gd4EP6bu3eXK8a4I2gPf7E356/wDqrluRWNaqS8pmC5LHoYX10OIhGsOVi7/D/t/V6+nJvC7X
b0xMg5N3bofV9JQDkX2hC3KibmndPBJZeE0X9oT1YcS/gWXfNFZMDxepv7yQOlbv3NUF7CAPIy4U
S4haytK8+O/unlzuFdAewtjcPZX8rX2Jzvbefs9f+e/AsVY/wu19jR6AjfrvSrdpH00wxvHCvwRr
FLYLhl/8AMaObOHsJUTseqCEbK8+1Ev+CID+wl2xIDp+r6whPzMZXUUv/vOb9+Be3Av8B4FIQTK5
94ODBwkUXZ11oYiE2om+BA2HxRYTFFaXYF08VB/JS6ssN2qyMlYvxdV1cPtkgQTCtrc8OpD7r52C
2E+aPzubiGQMJ/4CP4VL8sxyXJJKtNVuJzjYD3hhrj6M21s0ucryoyWs8LUkz6pYxdcRGThLh1im
h/t4RSixdpwXIv+KE+9mDLcpuLFVxrmU0/dZNgNBdgk5fZXyQUz89bRuTyVsr8W8Sx4G5GxHksmr
7XyMRn6p4pyuxiM8kH3x0FJMeoEt8MejFDQ2AfKqNRXkKb8lsV3FcmzEK7JNFsFhJqL6gc+Nr6tt
9YHGkGN52e4AQeTDalyW35oTMxQdHPOWOgu1nuX8xsH2do5P46Ze9fQqFtFVd66vIcWgCoyma/c8
klccfYt24COW4ebDJFieJCpCQSMyXNefR8pHstx6y5Q56sKZVvXjW7Ktd7iK7qn5cP+mfN/E/CnZ
0m1XE9qnMwLqFewozHhU7cTpzM7kKDuCgg4O4sdsPvaUrhfDw//j6qx2W9facH1FlsxwGlMcaJqm
mBOrNM3Mvvr9uGtv/dKW5uoqJvbwgA9egHsIY6281CUN0MCgxnGIiqN40L4hnM12FqxXpDnD/YBZ
qL6fmyB5iB8j3BsNuzrPu+hOkYT+yBu0nx38tnviZgeK6smBPKe6EjAxcpUPAHQsrh5QduMLiZvM
Fc9rEMdHr9I9pK2Kh3tVP8rX4V+JAPpyaQWP9gwdI5x4Ya1bjFpl2c1n95A8QZ5EhBRXqPYu/2Tw
vqRXIl1KWc3oJj71ydWRahwUccDU/Xk94QZoqZ/jjwaDvD83SFLOjrW7Iy+N5+q/RLykyu4LRqAO
8xDPWK3xspfQmd9wHKYT5gibOmIZIDdLJarfxRdsYzEJr53it/JbwSa2Qlrst9SCFV9GaK7mLnGx
nDwzWSqfUXGjA3Iny0v8Plwnn6YRo7MesZu0s80x3XQA2ZMbySWITw/dEl6fmY4Cozp+VGeJR4Tf
33s2OiX2Z0jt7YoDqxA1MQxp1hNrJHHF8knZ4xn1Ijk0jVXz1KN68JRSr8HOGbUuxJ5R0PJRP595
9NMvSn47zKt35U354rDkCGzs+YiOIpsDcszVHRl51PYjlzFo/OiacNB789dCpIrqRu1Q/mGDtrdn
T6mm+iwO627eYzQh/iiYDDBRzrE37tVt7tXQz4bXwh/D7bEnhHip/EThMn++d5yCn9E1v+EJd3ni
EsVfHDV303bTZ7aeOQxgGrDeghTuW9DhT+vgJboHUf73XzQF6xeUrGPkeh2tLJSwdwgnu9kDqi12
eC0fcb99AYkeq3tEOxgJPMKnyoadMut+/i3ixmv+rupFI9jFzZsrQDkHuQ0CcCwrEW0F4p/ZqeDj
zDm9FL+cDGwjbwPtU/wtUP2DQnhhnnO8hYdmJ7ogtvZMq/TH/Kdj0Yt8UMsZ5TGFOtZK43NAeZyk
3OC8K67SFxr/KqMifcm/qA2wnefWt4Edm2yH1OcgNaY3xJZX7ZIcApWDyEPahq75gY8HvfEdHG0Q
44dBbzykEare0S68rkHyqw14FnU1BN2HGq2IUXyNny34v8yBh+yZxPurfxNfWKi/sYObeHRQjs09
dRqbzZM9Aw0uNFm/jOOEN2W086Lj8Kkf6oBl8B59hnfhiMbvMfKwvWME7dHjiD1U3SN+2FTl80f5
MzpCh4SmgrSI4f5tTA6bkzMbHnqQ+esjSv/I6e2Qx4Xq9sDD6V7wvWAIMe/bHiKO3Nxv6jxv07Tx
R6pGuMybm1SWy+64KbntemjIn4gbrex1EWPT+WbqsPKhnh/RGbFJGoTNO5twaK3u8KUJeDbWdLFf
ikd1zI84tzsCRum5o4cnnFZlxZOKvTHcDBPY+g3VOBwjoTGLYORdtCwCTT2mkDKf8Haxf31Tt4X9
0RF9uJx4iVnWDptzeMu4mWKBwiNX4P3uhnt7ib3Ueqz3huuHHtUsJ/QQFLGZ5U+Kk8Aod6frjLf3
JWq+cgQ2vxvhuc3pgf4oZJOyYp0FxBrEAyIhQtI5RvQoDTVo4cJFB3CtcEtnLgN++wTGCpUbFvW+
Nz5zk8kxBDXKUvSE12egUq4YoKPEcUWZajZulDi18ATzU0U13hfKb/m5BZar7xDKkBFHMTf1nvAc
7q3xrkJ3ZQFFwMmIMzA1v6QQZ/fKF3sb5wmBtISlNlsby3/gyRVXRFNbyyNcaV4Q6W1mCmMBgSoL
78LOE6OBeBh+sQl+QSoaHeOajQNXXpuAuh7ZPJ461dFoIp+ox5caxthEkO73ehxD2jGYG0BKcSQN
oJOdUUqWXzDIIbLOXJ015vTlVcbIym5va72vPfVX/RVAO9n67+QrJmHER31hnRtvmdsHYrfDzjV2
YTEtXM+6o7qyK54krC0QeeldisTthsv2s5YK9G6mBB0hjMleYVe4m7GLseJx1oJljq4A8Y6Mjj29
CCpBUG3LQGa1yvNhVi+UVNYcJSBPeArTh2i2aVbcjXfQyqb6MI8ewzf+IPT533iw9yHhMGSuyjX7
nAl1FTDa+UUg8Tgi/F7fCF0oP4pT0KiIhTFwNqz+THBZ/tDLMBtNPdYzaBkaT5y9z+q016KTBhfZ
1s/LQQQlB87kVGWP8xFBx3h7Yn1zKHKk9H4FFeCFW5TOPRFtQXJFwiLZDZGX32Wo2trrO6oMw0P7
uLxgNEPrX6yexsZtcEbLHIoq4kuX7NEPH7gCnSAtUPSz0t0W4TWcP8zErqJtc8nxb7z34o6I8K2n
wkwIjohpZ8uoDcyAZTzD8lBzJsBY/Gi4EKCuR7jnzHntQqHROAycAiIhRuoUJHXncBs9plL1kt+E
7JmmzmFpsL4INMDhdjw95t5Crx3Tc5IwFJXARe7Het8WVz0+AIlTwuc8RQSdFM4unZmmGw7c7GZy
gywaBY6vTTFIzFH38nLlcZAuhDOcj319YLObfs3fCSMrSrKtky6eZfiNCs+NklT1HEe0tgSv1lAE
tcXaBTExXGjSRhiCGOxtNlbrCvrrGUage6M4gjYuUmce/pEnTOyzN2ohSERTaoQUTI9OQZVZo/jt
lKkj1jgFeqHlLsIJN5QZhV7DwQn7sk2/vXUBbVFaPu2YrHC07zp+SgOwRJKnQzVPTwu21wRhnCOa
Q6dnuUaNl8cnytGlRd56yoDaIywKSOKpyNCAJyEREOcXR5sYkX9pjowqsTYPYP0iGkx2yGpkGedy
kz0W+NpAAY3pJdMuOcbsg+qnaTy2oteI4A4ROAWE9jXdVWpbXzXakeQyv5xKsmb/ypiBVRg87MVH
3Oxpfp2w0mH3inhUByrfyy+bjYjIWupNiscxTesYXwQ12S/Ey8KL5vWFF1t7HQDKWyu5RfwTIr3w
y5GE+kYVJPMzF82eg0KTUh8iaiEcRQRM7HVrfp2xlXzmeOB82vUX1o15UGhhexeJHwdxQz3cI+7o
b1j+sqM3O/zXP7PP/nSvg2p3r3+U/fz2vZKJoYhq9z+1yg6+k0hKk8+EjWk58xDeDGIapugrZYFu
1z6Sy+6Tc3FNcc6jxk5llvTuU7ilOFzddAbpU3HGy6y76TdhF0QhjjHj9FzjFu2A0mxezKD9Gt/Y
S0unuYJko8VOxbD1u5HUiG4SXWSiVD6Wl+KcHbihXX/TQF3vOr+dvO3gper+lQoe2w2ZXnYoL2W9
n57mn6G1CWkSedxF4h7VbI1iBLO6cYvuPjMrazCyMACpe5juDOeXmdltA0pVgq/QulCDxDxl9HMf
8R+dzttBMt9YW7wTmbvfvLCNVdfBZ8Gh/H1BtN1kzzqVNxYvKzL36JVTL2BPn9mDIM9QItiDdqMJ
Hkgn7JWYZcsv2ls/6KDB3DdcI3RQcoVv5FGL+ie+SFeWO+9SkDQ89gB5fmAUF7/Jtbgax8o3gK3u
9PPf9UTjJf0W3fVkeRx71Zkgv673+SUcLmX6sRqHTva4KXQReDnU69OHihICYfHWMB1eFAIq6y19
Jyc3PGjD2l7+pcAkfGVuWHwbtTNcZZdIhw2yhOTp8BzK+ZGp1V/IVKU3wkvd7j+wQIJyoHgXMeCJ
G357oVYCg5XKU+KVjSsS0TI4CQ0pW/qmcJTA0RRditV09HPweoSfpBabTiWCAnf9o6s9Vg1EWxQF
szNBk2Y9/xr4Obryyzx5JO2jgtGNgy2DLzkoyVQBaQaILyW7tPolKf5B3nvjzfvJs5jRHMfNBgtJ
e3dTiolc8VnwKtQlOKq1U/8YGbvhaXrIYw+39zbeEc2qyiM2ZuKHTu1Df8SYqPtlAgWhzz3IaLLb
bFkD7nHB6GSf7amVd/UztgLCd4hMumIXABdGF5Gyx5EmjmqHVF4aJzrppffWfGv+dJqe42P41r5M
HJgknTgfIWds7uKrjVPLrTXe0DvC6/NzPiCZDsB0V3hOBV2GEMJB5SxzOOwbtMU+w3/jrbJOqDtK
Nf6Suyy5TdBJdYeVWOnPieUYeJCOp3p8nz45z3ibe+FrxEL9x1v9r+hpflBvImdThX91R1PVzu75
7bmCpnvqrkQjwx3c51DZsnzcLFULAHt7EBeUGXviWKoD3e/S7WLUJnboTq4Ymf0qR996IjY/Fi4Z
Jn1RZ6CGKX/IH6nHgxSzh+hhmYJBBpd4RNQkXU9ARWSPZILjubwRCxR3efGfDbphzFSM3LeEjiBs
26d3CdVnTPyc5jfFgdbLHQzsM5/vivJRYA7NgUBDozuLK7VmNz11WcfkLoyXOnQn9RHzj/oNQlmN
7QEbD3Go2R2LV7O/zO0TT/0s0gAejtnIrV6slkgg/6o4CBpqcCn4OqRNC+MkLu9U6EodJbRTWCIL
+MU/KjIWEJztfw9KeMTwEbHtF8u4zt1R3+JQPXnEXmNfV/tnZHrN+CcvnFE48h4DFX8//FdemPXf
1EYsmEL7bgxMw21Dhw3tRI6/1UfQ+96HWJmysSKIUO27JyM8otKpkF0h1v1BnY4QHo/TNyJesiUK
luDNQxtFLNo9u+Yl7Cmf2/1b/8b/torbXnuznpryCbfZI0rZ+scg7Em8Hpj3PcGKP6Ic5/ZvI9vP
WruEYewaFzINs/wUJ8x/YNWX3IAz52d2VN6G8jVZG4s5Zlcn/MXnep96mxcUqrO4qbv9F8klAiVA
eIZLRL5OQVc+ahiokm3u5jfhgWOocthUUQXQafwQRNWuHO0Lqja+nD1Ap21Hb95vA3LnirqJjZRG
GLqtWxbNiQg6DAsUqEl/O2BxZru9kavXN3w3HT19mL8YrfGNWIttDa0f7K222cemR1wafgwv8Tep
C3ExtVw2yMRjWzL2cnoksTj+Yp4VfiTqjRATaHlCT6ij//jF7ja/F5I/8js6UhJHhCe6M6jN9EZR
g6X1QNSeo1lxxidimCDtB/GbBEPrS6KJjYkgpZlQ8jI/ILXfzQlYEejNzvgmoglEFnbMDGuXPqPE
mWSukFw6/OIfGOSkQejCjVSQ++5wnl7QZTg0zY642mORKV/9DSzZiYJHQ7WGANT8ILrHDJFPqf6T
ChFSSNSsiBF0nsFrRK4IqsMlGJGUvZReBlBTO7x+/+WWR0QF/YqSO1qRk4vvRuMTloCMwDZppKr0
O2lvSNqCtIoOafAu3KiJsmX4WXygpMRl8YBUf5x+I8o5/zbPwQbRo8qrIEhEuynFDIprYEIwXgeS
pPBjmc7KW3nJXM62D4ZNTN9C4izyb5MKTYbGvCOIX/PO/EjuWRSwNWxmKS/zF6/EtoL/D3UpTvhp
uOSgp551klrbRNC/OilfqnyU2eDu8Q1NG6iyVBxfQ7C33P05zS6G5vNieYcF5IPMyJBb3JT9eCte
6SRry6mxp1f8nu/8fh2d8Fvov9DSt27zkYVMsRok2IN5ZoJTaTI5fKqaiqLLgLB3FYRY0Fp0e0tH
wG5MrmXuMO7rFl/MXrX2rVh8Wm00Q8lfs2d+l8JOQ3CB8bOGn5rP0xg1mkvuTEmItLoBi/WIHj6f
8HcTLoDOvEe/jUxiYphan5eyyiCiOKq90Z0xkWv9qIR/PegYvPSoMCUHau2zfi8tTweYrwZEzp1y
LLQ3ga2faxZCp2z9JdrnrT+LyzZ5ki3zYMsmtQb8AkSCWVnS+3V5Dip2Bpd1JG1z4YAInARMlRuB
CaL5yp+CFFfPtfLKfKJIzGfq6TzdhgJps40N99srL7whOxnjUbOlzM/8tGjtTnNK2aWayOekXNWL
ONuq9Jxqua3iZZHZFcs7/qnnHwZ1mD74c95nS1eQct9hpEOcpRwZVu6I+0KCWRl5Ig5C7lySRL+e
Fhg/XoHXbP0cY3zkLGTEGS8VcWIIOmhWQqwmv8L/yzHwkBko9pAX1zxFSpR3Zievid0Q5x5ihJX4
zl3nFBub7JWyP19w+VTW+y0c0fiRTN2anZKTj5Rawt2NbqbmkKJU2yzhmXGvZIMIdRM58lA55xlV
FMAFChpoQrHi6XgDbcEhEv0w5PVll7mFCq8VOlw918gjYldgKoUaO9xV6G4I9vnN3Sps7ug79sAn
jNVeFP6plO3PJkZ71NBGjzoJpcoBcjiT1nR16Z25wpeUXGVte+3/3pl3QDObS1BJq0G67bgz5iTp
Sa3A33TZq7lQ7nUBEYSTdebPdcDw8/Yc/OVtWQ8MK39PZ3x7oJHNH3HvsNJ4jNwOk15xuSoWET/h
V3gckz/DpE+22+ZuZay9No1dh6FjCLhGVM65/xUDJpQ/BJs/4nqZBNtDwggFKhXINvSpd6D9SRrj
rX0jLt0phI1F/46zhyiJQottDs5ynu688XijSyCQMXm8L7fDv7W78YI6ZR7tgcdDXTgja1bVm6Fd
WBWaGrDkC+XYa8FAV0DD05MmsOiAf+Mh8mLbwkhsFmqjOUNDs+7ZOKrkP6bHg2WB8B78Io+dO+Q2
NwsPZ4QRf43kPZL8zequxRU9VH5JXIGBEv062Obp3LS1L2p7DT34lkSF0rMOb7KkwEgx4cac581D
UM8CUE53MR7T3s5FB5sR7mdiKhEP7qG68Bj4XdRgt7kIMIXyM0YDJKdAX6m4E+4wV4F1vky/WouF
y45R5ir4PR6DBMVR262UFIxda5xjEJPKC38Qi6fJOtGvY37wKGe01Qq/kXzeiZ57nBNwH1KBpU4T
0DpO2+ozSPu4Ki57PdHYYFlktd0PRyZZ/zg80SCNWntbi0guPyN7StWj7jEXJGwBpePTYsOJ1vKi
0lHiT6SAuTrWsRa7RI7z4CEtJ1p2XUhI0AVPqwV1cW8N17H/gENldSjQovKrnoG0ibKHx0onn/FT
jFcPOZJKDGiNI/ECYiyT3EjzRO2NZ8xljuEza8/obnzJ7W4IrtoGw0FcHkp7Y4Se6Ugj85Y21zaw
6PkC0YH8h+4FoXUd/A3/rnCp4OBKy5w0mxd1Dv4bYQDbQr8HU8n4YClNLpy19oR1zOsMAYlaiL0I
qKVva5Hx0fAyKOB80HWy20f1lRoeo4FefJXtJRkmJJi1G3avsuAyYGW3jwuPR8dA0bVWYhesTg7g
k4FlB+LrVnO3RKp0a647BSaOLw50cnujbsnb5GBBIj9R7zxqcj/cH8+VaRnSt1O3+iQ0XuuruYbc
E4kTkzFBTgq48HZJ3P8GCDIAF9mx7sIdRaev2nJT8JEJDj7Fy7oeefttEoyUMm1sRUycZZFDDH2V
KidZ2Y7OhVy6s4WoMCW13TAuu8lqbJ/d08Z/tcD7bXpK9HcWo3WMv0GpFk/bfMUzkCTVDDBuTsv7
Zh3IkZeRZuxUsrZqes6Q1ZlP4oxggPAGgY0nx7IzVU8ft5HGoYGdjCofMtKtT2ihdEDhnJo5VmIm
6SP2XUjuNuC6o9KRsmztNSZ3YC8H3kWHEfSUs7AoluOoXIH0N8/U2UByWOZREvA9L6kQXY089FkG
2/pR7QbpStmpgd89onNcDdB5HB51AwEN5zCUjGicg2F5CF8ZUVE+g+xKqdzLDisAQS6knKxur2vw
H/at+bXNa+XKs6TQKtIQpe2JoFJPoR6LFSFH7skdOg/AJZVcdqCSMilwrsLaxm1ZzAP7sCxb7P6k
+M2DAb4fpX3LxsepGPea6hc9chgu23OlHpiG3AW2ciTQAoE6C7R1U5KSO+lukwZW/NBHAMC9SGTx
uH2KngIixg6ITDMNqulT+Aaxwjam/sLdtPBzfCoqt2NMCW+sd6O91p0DBnGbSdhniTaeVBpByhk3
6o7hWY9K9EBnL2qOY3xcStxV0ax53rpelBJiN06IEey8PbBXyZSc+m1esxYzyL+flBEs2jR+3eyZ
mDwKpiyIf0pSZeIvD6xAjVofQZaBxSTq7y8cRjgVMdtp4k3mkR+xtW8xRxx0V+GLr80YA1Wcjp51
bqEOeGqc5KXIaX8Qsqecntmy3QW/WdX29qXu1BiZA4zEbwawNXRICxEhe1v3AtjPDyoivL3ROaw8
XpmOE+d2znFqVzKzkab/sm0g25mdU0kL2EkAKK+JU5Ye02bQrixLwOlh99qw0XdePR5kXgrp7ATv
kG8mPD2QULmydPuEzc5hQmEvOHNDgB1YFZg2rY2j4/7bw2UH3jfywMDADEdF20fTXlg8JORiBK1g
/dKIwWVhPGLNSiGH4RbKa0jExcbytxmxWOvH/IM5w5LiytiJVtwQuYK/7ZzNiJ2DR4SMlJgHPDR2
ngLQio7BA+0loMBO9wkghA2K807QAn4d4yzyZuJl7D/ArBVQ3y5sY0Nybk1wxsTmWPrZhA28Ge/K
2UexjC8ZQ4IzVos4k6M+0sHRLMr2W5OBx8pfFRHEHDDjZ0visIOSk87YvKmv+GrQz9ziPV6KECTz
2UI2wqSwCXmgnIMqGbM/mvCCClgz1NNy5fMJTAAtGSIx7t74ZpN/pDZKsk6+uh3fIE8of4Isws1v
gxn0Hai/AKQFxWQO55YKE9ata2v3gmR65p/OUYeXBJ7UbB6ahRZG1EBYV5p+ZjC3r4W2pFs0ajrE
z5INtmnW7gCxWwYlnBIh6dPDauZIoJa9cdBwboiUdMTlHSTnMomJX+sqpuCzcsCeRTlYm2e9mAKi
KtUigLB2T3toFEW/yIcMqUOE8rNAnGIa3QKklkRvS1dooT1jnwzReQgjTFll6KklpF17RBiFyU7h
rNWlCZeA7FInuuBJK08Eb5qXSZ9yOwo7A2IFrGG7VxVkyZ8b1SSR2vjnf2Inxqr9tEX0OYUcMrXC
6RyvhT9ARyauiSIT2SJA08iBWViPGNJtNpUKh5f/p4YT6vrihZl5+ftWmykFQY54+3vpArv7/Uzl
ptxoQaWMPFrxx81vEoZsGE9/ulDZpgPw90H+k0v6+/RPuGeQa5QMNwGU/4lC/afeo3S+plUcJdPS
EG6IT//7hVRPv81FH9w/Sai/D+24ICzxv6//PhtRokIBoAiWTbYHkiniIH+f5n/6D0JVp3hSrEdh
UygQsnZx5o2EWxoGayQB7+/0oQrc7E/FYNNoaJusRylj+/Tvm//94fbXIDv5yf++WWdhMLbkYD2e
lXZrgIT8e+e/D9irohjwdzl/n/59U6ubNwuSvjsrsJWiQsRoSOWkgzf8fz9M25f/3/f+fvr3PXmI
90qqJ75iYJ5s4HlYjlED1KWp3c26CSY4UmZZ89qKcocRV2xgBQC9IOomRxw1DSEWUObWaUhN3dVy
o/LRoXyZqMysgMU0cytvp1QGyvkfFictmV/4hU5BTkSAulVo9e7UaDRGVjBtKSW01BgBEIxldCkF
gDKKupL6bUS6uNvo9GZKSN7BbDLA8WPWgz/msLlWTI91z4E8ipo9lDn6jfpCSpQ/tPPGJjTVDIo8
FvHWbH4V3a3VKAhqrVQ+i7RCcHzeiUkxeZgXpb4m1zRCKJKorX5dZOkR2dTKV1SAr80U7tC+IwQF
c+hrLdr3KNTrpATU56rFU2JMOROVI60ahye06nY1VSszy8NzXQwBPtEiIlY04Vp03OaBrqFJroV/
9L7LJ+pQtepakPvcYmakowWRZlwBW8jdTmucsgjL5yVrfuZB4IDGaHvTBXWjmmY6Wol06zmE4B4a
Nl2F2JFSskKc4elj152HpQaDOprONFIftUTFqycQIYVEhoEf72sl9gF4+kTHvLlKyZ8rw0gCaQWD
VFFlNikQ6igK0CYa7mPFoLXNpFJ5fVUscodyJtoUseaBrOiMBYy2+Q4/EGl+YwTxr+xiJX5vFmTg
4wFhAWOoVD+v0F2nAqRJmbafFYHDKyd4jEsaMAPFKj2kH7VS2xGTdQLTlkIar4byXDTyDYt1R4cK
EZiUEIF6waA1QB5ZqOpj0tWOguGL8fRRDVyxgGooHm3maehn7UHk7DKG+FDO0UpgD9izjrMPoyca
FbUvK7W0UzRwwBUaRNM6id4kncwQHPMQCPJyHOJxdhrkXY6WMkKUEFvgbFrl5NIW3ktV6EZw5s/Q
waYKnYWuHZVzKdfXdRpASNHohYKyHiVDe29khbB4FNDGSxCSmkxcT/xcjqLrVF46Rbfekq2EqLkW
OkDHYsYOGBWrYKg19Mrq6qgJ7dkwNGQxMD7XI03ypqkBq8LitRvBuA5SwrmXLJhgR2ayTSLynMQY
qeYYP2W9TlDw4balqvrTYBgtRBj7IHLRgaIrS3sTZ3LxAMaOOBGPsSFpAb4tTrou+GYaE+S9dPjI
EoEu0NpnXipx/i7qjxEZ035qIfZB+0BHNZMPCr6CUZUT/S/hp4b+FZnIdO7GCCfZ56IxvFGVrFNb
Nyf4NP0R3gpGWdI/Zekg0NQUzthE6TUASOo1VJek1BdSxCRFmEeF1BzE9anXIc92XSsfSsAR0PwC
EzEyf5QXkqQ6RRcB69wDDKkBkzTtR8QhzC8q3Q+lnJOg7V6mtrxPeg6lbZD8VckftpkOU9dCG0bI
5ZMRL+jU1okjJ7FrxlDeJigqjdT5M/G3iraRIu2nBDsfUYdqU1pgPVoEDo4p54jVj4mzhpC9J7Li
DbQIDMRoYMA2mhEIA/GWJleiJ0fGoahHDhYjXJxsiBsb0nAgicIaTEq5XNU43qe1dmSKFF95KJ/N
EvB6X80vWJr7xgDNTZ/orE0dZcO4/VC7ea+avXBcE2AamJ5BAJtXJN3N7mUR8zlQROXU8GgoOYL+
jmLLXgblV5vIb2BcTdQEiIokaXmY6e9OUUoilGjrRVOVt9aSOiofaxK0GOxSWqQQhcE2OSEkLL3G
c0doxzmoJB3cYEwXGf8HvHWdSoGmIzb6bYH/elgidfKRWI3tBZmkw0ogo+fVaUhq5To06XMoWY3H
ZpwFcvqiR5X40If1CQUe5SjTz9KzRH7ul5GmDlCsrkW+fzLu82L9YCyCF9GU/FuQiAGiHr9UTgTl
NKjMu5Cs48mqq3PYLLmPgnsCe0D8xASJbD6kn2XW7Umsa2yYpPi11EfyPDoZSy6dJWFl2zTHyRMy
I3alon5lltp1I9S4ivWbCAu+PYKl5W7SCXQBI+2mCq2br5ruQin9TefwlHayApy2yNE0IeyspgRX
M7LdPKPt0qi0gcxM0o9DOD73CPkFEQwdGg9biQTucNSmyTnJGk81in+dIcEPkL5DSOqQQCfktJQk
w/pCfuuLaHJjVZv9aayx9jXGoNFQj5lUWfe0ifTIaFWvEPNXaVTAaHTLFYVrmmLKiAabiY19VZUQ
H63+JM8YeTVsLYM6yt4kysNJrotH3KM+5qq/tEVHjSCbFQyjxhP+opHfJ/FIDXq6YT3XXVLDZvAq
X5ALNIr7yHAMXSspdS5AXAQFZrQcBvI85qQWQnvoNQhJiBpz2PZy/gz95zIt8wkFrQch1fHGXgtY
EAT0TY2tjAZZEoEcKiipUP6UaeXmqeYSv6ufoQj3mcn+VKoSpXLDDBIi9H0RAevQ4+GEa++TBA05
KluLlolZAuB2hKpL9/XYvVibueKItx9CziRba2R+JyvRZmUOQGV06lQoigS6SEkzKw0t6CdEVrxs
JjmURqAmfQzStOqpzZkNa0aUBl81KlDm6XiG9Thn5T+I+3iC6tpnvb437YgEJdJkZDfcvw7jZV2t
5LzEF1MrwDYMH3hUAWZdyAbk47Kmx75p51OLlS+44Z9I0wnMo7Z/jYWnSQOPnlkotoTp+JNgzXiz
6CyJVTIgJ4ByTRSN31FnhL4QKFq9R2dJhwg4UwZYq6ApCOkzqTjGbaFetaz7lvrRb2XCjcakCN6a
63sSAsRoYAnXy8Iyvhtd5yJo2ruaNNJulkKOoDV7kObzoiTxaahpoZqp4k2SRYPQIMkhDcf7jIR3
s4nExwrHkNj4aBMrmOThgwPnScfKc1dtihK1P7FOXVyKtFNt5YgirT1s863GJFa32UqqAF2445LP
3KQMwVejQK9YKu3BToH/rOPN2Jw0NKov2CI2Z4QJKOsjkG9RITDjsXOlub4oErY3mUXrdYaIk8WY
NkzpGrI3ZV9mFaanNhxAB6WZr+saJddZQ+FhQuJsQo9cdsiRtKM0Y+doLNIbPn6XdZj0s5S3r9DW
OSdN0JsphHRZZsuZF4p7S2k9ZjqPEqEIUE2yghFHTJ9TRP9Hl65UzPq8wCeib4pNhedcql1KBbyn
VqfXmptH3SEdx+a1A7bo1fTXUXd40vWW8oVa88hyArpRpEvfSCWl4VYtIe9hFJwittlpEO5gdAXY
7cmBall4b2LgNmCvsQXfVM6MbnwmNa39Dho2cGC+LMy8R2peuy/4cDix2h4nSMYULaV7qzaXYnO8
G9YVEUMWj54tLskjg6vp6obJJSQVCq/U58XDckyDj00YIbAz5VisTxV1kDBV7xWxr6sU4m/R4gg3
ixOmeJjuHRPcYC0WaS1HbGPI72Qh7dp8GqQgHAvTVio0jHW2yXKCaaGYcGXD7lkRc/PcjFR2K7na
V8lGQwDwWUqadJzD9UEUR2kvIw6xJ59WpnWLCoCuZ5HozeoKnBFAGAn1Qcra7DokVurHA8117NLb
fVWhwrzqi3ISw8yXilGnapaENnJ9gT5BPzIN9NBM1BAQPB9jzquMmhRKuWjjKoQnvqnkC9TvJXo1
8Z+01wzNvrSS3qN3tIt7OyWod3RjzU4djpeQ4ErOPFkMHxYj2/gCtE9CLX8RN7E7XZWkx9qEDKsS
2qD8WKzu3Jkw5RW0IFQj8oABpn4druU+7qsjPMbfZjGSg7VWCZUTjMX1OlgFHFqLPp+8tZJwgAC5
bRkdJteU0cqImxXN6NIrPNxuZX8WVxJDDdMehKWBkS1gM4RU1Lyq7N4FAQMrRR4tYpa0DdoFODpZ
BCWnBNR/vyKhDP+l6x8EeYzOppheZHUSnkl3Fc7O77XtGsSnj6OeULEx6TUOwlNVGngTkSgYA11N
MeT4znu66KXxQDLklJnyPWUxkqhZIu5StShpO6zgt/r3MZxfKTtopE8mu5zW7SujbSBQWPUpHJSJ
hkQeZCT3B6Nu2Vua+NDR6RdaMfSzBol5FMZ2JpRmX1iRGusnbctCxfGwdArAyYie4UDoXOYgQyUF
9ok0FYFR9MqjOo3BSHlkjMLkHC/IPatW0zwwP9lOU2XFVFRk7zTxfFd14UeGWXA0peR9TjhWxZjV
yGxhQRPCQh+a0duXKq8D9opw+WQveqTv6kg1+YX2o1ImBdO+9i5OGqY+GF/Eal3TyVnfpUR8iVNa
hetIW960MO+Uc1r94bLgOVE29zjBMleZI5qUYM27Gvh/3ND9iOORtKvIHuZEuQnGNPoi6qD0PRBU
/Joi4NdLjMbx/6HuPJZbR7Ns/S53jgp4M7gTkCDorUSZCUIW3ns8fX9gdtXJrugb0T28ERknJUqi
gfnN3mt9C0B6yuKhSpwquCTTeJ8mSGaEvipum6fHrK6fpyBbC4nv3xLtpe66ryGyENEGbCULyhyE
CpK4IVO7lWtxWw8p7hAUJIR3o1cwt50ZH4Jqr0jiezWBZEgVa2dAG7AtTTfR3nbX2kq7Syz2P0qP
jcTUcIV0oaVBEIvjmxYmr3p/L/Jc+57UWxbGl3SoCJXMJtpAcPNoOtMJqi3KrbF6GJiQSKRsfrvS
6taNRS8Pbk3HTD9ZLgQlGL0Sikb4LR9EE3gsEXqnG/GeCWj4HCl+YcDqVm3koZTMGN+LLvwK8+S7
MPySqm55hqHZ7jO0lB2zqjGZ31YtSo4+o0HCZrp/tKY0HMVWANDNQYJbkbul4qEDcEiyls9S1a2N
OGVP0zerjBF80UrDvut8ZSP7Cgv+4DClZENZnUHropjWA3SNxTCO2A5awBGhvoHGSc1lNib2FUWM
sSkoiEOXD/qJxZRcnPD40roouXeDUn3NLOtHSYV8FbX1Z6ZzxuXQK9xx0k9KIlGRjoxVLbAqMtjb
FSZWGlXADdhmJRZ9BOODCgnEwrfFWef2UYNlPRhoPWKNUkEXyAzYWAWEePSOnVV8h7Qpmyb91Tyi
3FodDyrkP4GRxrPEDyFFTiT55LeNCX3kkGacoBItV1efmYQLiljxsS7zTaXmDK8qWzmvC15aYnGG
bppOiXa2UpzGZEknLsyPDO0iUCWIwOwiqaVbPIeQ1JcmroJV0Net/b8Hvf0PEG7/Mxbc/1+gN1N+
HKq/MpBmlNx/IuJmVt3//T+b7Dv8yP5LQhOct/lv/sl5U/9hWKqiGbJlUQH/e0KTaf5DtESDJCbJ
/Gd40z8TmqR/GJpliCLVEEnVVZPIsH+i3ox/QJsXLeBxlmnJpOn9b1BvrCDn9LG/pZOBelMkk6ez
NEVmfSoDtvt7Olkrk0E9BYMA4s2Z1NZNdGUWKobpyRsDmJkWdH8WEMc6Yg2oR9SM1ZEGxCjRDlUj
GRSk6rK36ZEBwCoXGtblbZ+4KdUvNrgfTZ3CRYrlT92AN6Vm0qXSZXXbxUT4GEFABShAPclksstz
iotJ2qInTVEy9Tq6Au5PZ8ppkpYMx5tmeG1a4CkiPrqiVbrd2Pvb0JSrZZyWRAIaDHBKmu+tJOM2
GGGGjlaMbwQVX2KKBw14Hn1VhItlGX2OcgObjqzmRT14NkQMihdNexXIFqwstbaNkMWRlyKxa4n0
bhTFXHhyOyLdB0OkGe85oM/VmKK2L6pkRz3K5lfw4Pm9K/jIGNtOwolXO1WVY4JQs29N194iMJ4U
3Asnnorfjhq4tKLNkuzanGoR9721lAPKZ1FquMy7hCgJtE09X+UQD7RtO4kiDj6DhAIb8Zp4knMQ
j2L3AX70hwhrHG/GPk2QfGbSSfQT2S0ZHQjjLu9aST5OEa8BJwbwC4bmqEbtvmo7HLFhcE4rAjfl
XP301aA5BaoOeizWy3XuizfhlgYSq7EaIpWSFoiqsnZrwp6nBGIdLQ/yZtn+Rs3JkmX/pYcOskzJ
K14qhvzVqgZYV53UoBLxKvue6ajCUyA55jqGdPfGVNVPZXKJYTQZnRQhvkkY0yZcaDUclU3aCFdB
IYu6zONvvaR73k0oIyyNzn8k9L4bGuk17zD7BJI0oZ5ggxqBQ1pKhnKpTSSkUI6YJovky8uthOjd
woWBI9pS3wNaMoR6HZrCcwgexcoq5RIE+BTaLoUZMvoZaznedEZTvL7nQ65vZDwq1Bsk+Jt9vfEM
SkqyXuyloXKs2qOmrxBwNaC5kbWx341i7x8prVkO3GWSX0T91sd58cL0OOIvMxO/JbMoV9k+QcPo
fBV2epM0yylA6cNCnGLriGC27deNEN7jgvybCW6uN2BNlUmJEhIDJ5MIBU+3RnkhxVm5YgYUNRXp
syK0wCxULA3BdNRJQuzV4alFE2d5zJ6TL4+bSGCt3wricpQFt2aSB6tXngxKvIshw1PdprS+ZcPY
S3m8AhWjgZBI+mUvpsE+FOuPcNKZo0bsW30E0aZ9lyO2/SO6DjPEWBI3xVUwfW2flBejj8xjHKHR
imB9k+UjRsvO+In9MNr0abf0JjYXkmpgmWz8TwExf1yDnbWm9At+3TFQBEjVQ7WWOd/IIQNGGng/
isaeTKQFkKE3jQswBxItWEWKdHarKvX2nux1rdXPYyZi9VVJAABGqK+AI/cNnVogla/RWO6i1sQN
hy6oNaevLDFVCBj6gUhgxJJDgRLTby6t1v7Eom8tBLlBERKOcJyEAQMqO+yG9kkCtPNaHhQOl9rA
JOiyFq6S4gPL2styffQlIGP+eGxKsp6ymB5BCkDA8FBI5cDujGLePWggsCnLr7smOggKiDFFLwC3
dO0W/rxqF1KOYC0Vyezs9xJXx2YgIQ1RO5YoX6fWnUGnyIxx0Zks/luIgUAjDypJek5ogaFt2NB2
knIVC+NNAydG6y3d9cJLIrchoIr4RVCpHrE86RZjP6JBj2EmWmQiNQqcyxjvpjXQaBKbjDFCx3Mm
Wq9BP2hOJuF0m+SOnL2q/PBL+diFAQvMOIebWRhoVkiPD2JQF334I+V5f7EswqrUyXxKO8FbqUJj
3nKk94CZe5d85TMZTtchxDTm6wC5CBfotxbjuMTyDIl6xNqMgopl/vpSiJ5Ibp+LZi79hD9mMzQu
qRR20WulEwmD5kZq+0qQCTtA/ZXq+iEXkytFqGsjlt+qSSpp2KXNyujNvZcw5YVj22zH4SSJ9cqU
RNroxcAaXyB9zzQH3Pmt60MoXkW0Qwrx2NdhcWol4zkLpOlgSoTVTgViDaV8y0SVirok7JWYaFuy
8j6GMircSQp+lCkf9pHxy04J9Ia1yQTSfk1d2YyF5GSR1F4MJcFxOJ0UL5quKlmECzn2nHZoCWpr
o3FdwXq3y5rYubDXTpE1arZm4McUE5zdUwX0sKa8QkL6YsCN64PslAVRPOmNZyuDRrkoaSketgJh
3+JU7mtz+vDULNrGRXzXDbE/WgXxXQUVUK0Yims6sFQmKs5VVUYDOl00XHztUJXZpZcDZOc1a92W
KrWdVUICZKn4KaxM3FexzOgfyh47JXzelV5tR5wCZipHB3rhMEZMuXW1lrpDAhMngi+30jVlXEie
BYBa7D8nhR5YVAp3Ra+cVrU+O8q+TlOammtEMt24VMU1QIKVoOlbyWe+Da3pO+7az2hsVcTt+JbL
Jht3DErbyFeYx9Ngl5ka5GlrWAqeiKyUjtainSTIK035JMYscVizQy6BHl+QcEeqgoEfL5sI4J0d
sE1yLlLmQmGs51aqiEdcegoKC73KyHDWzDT0ambY6YK+GaoUNUoUjIuCWBHqqUCFBulXHqrCNQv9
YDTi2qesuhxptIL1LOw4ZYImiHmSxnWs+BQfC53VlyIabtQykfpBjNG9Mek3ZzTxxte6grTZELgS
hX58IBFwmbJ+2rHhP/vUMzERd+qxAb22MTp5ZuHjQzFa4+B3YmCrtUA+kYEOTlQJ8fC1YV/Silhq
SYq6ik8SPeWlVSykvPoeaISucil/1tXyvSkUmnM104ivKsTy0R/Jm+QWNhWeQfVqSrQICyF9Yaeu
okCGgTcmmH+6TKVKRm86LojDkoXpM6xhFUpRdiTFHl2vhm9FCtW73Egy3RRM7Mmqs6p7cRY9wc3N
FAkT6LMlJA51ZTbAcKIucVofVgHhnV9BT+NHZqWHL7ZFzoeptDBSRvgiIyI6Lt1ixCOUTtKb0DY1
i7iKgS32UTclmCpG6rxWOC64UcqFh4R7knA15kKBR6YT4WziXs0xVjFFtJtOI+ZSz2RGWhF4j8Aa
JJ+iu6mUkD/SQyBYtzBuqFmHTUeBdHTUsodRU+/SyJy2zRhiNZmQ2AxsKi1KEAz0Azg2dDD9ykzM
VSdJGC2FCPI5LW4cD6wCDTApDaKdTeMdgjwtjrEqUgwBXjWyyrc1EnngOQFn3nmBVrqDICLAyG6y
gdJlyEzctkqFRsQYEb2QZgBstChmVy/u1VSQyFJKKuRYZFuGavAUehQRxq7q6MnGCHZMtSJsPcfA
anphu9Xnf7Q5aHCFUuQ/v388yBpb2sTVVenn+PpKNQtskgym/G2E1JTPK+RzqpmmDsjXevjqjx9n
YSOutFY8le2cNhIGZKXMX/133/53jw0d2dhWjEbu8bdJlZCUmerF4v/5LI/f80oJn70+tAkKcWLi
//y2FqcwE/9837CGXwZmgvzsz0/+9uWfN+XrymSXZkXb9F+fQADOaft+LlOOYjH11/P+Tz8lrHl2
XgU2H26B9xEEvvPn1f76BI+nigu8vqkiWH+98OOxvMpQZBmxuXhg0izaWWWTK+sHdM2oFAx1jx/k
8xXw+IrYnnSJ3mr82w+QakwLQq4BCqtAjKWmmQvnc2xa8CdDr5pDmrwogz0Wg9lOOOnzUPe3fx6P
WcqclJDFsp1m0eQ2bbKWZ17cI1YqTrA0NQFNodqQExqwWRmskjR5lucTGqRcoc0cYWLNaXDiHG7y
+OrfHlNVE7NR17qjwbplJ5caSRAWDJsxYQWoFeAo5pSdR76UrMWIysSK3W+QYQ4PcG53YYgJOPc7
9Ka8zp9/xvkVHzFXfx7LibVLkJ9RjieJ5ZFp5U+dgIU33j8SzP483nWDtRpzGUcxMYatUbDjprq1
ePyRFejXQMrwID7CsXy/pP7++IliwGWTu2r9eMOPLKx/i8b665OMY7ua1B1X9P4h+5vfQVI34Itm
+dYf4dYfcVcAGZ2EdtT1+hyaUs1pKg8N2uPbvx7jusMzYLvx5jyupu0ZFMU5qrjQkIGqqxfRsl1i
KYhAuFZOv4r3mW0cXoYtIeKbcVUuiahwO1CrxrpvyQVcnaftS79yac7YOr1qh8SnMdpbnoOpzru5
XbxN94m5cL1b5WgXgIarPUjhBUyFBd0kd9rWS4R0ztv8YiRrskG0z3G1fInMxX4GS71kxvLFFFb6
afzigXbJC8IZuGmUOfJvCbpJfOPGdtP9i3drEsoHELNa+EgLoHwbVsEX3htWQF7c5bkZwn6pluMD
lrbTgqBju+uX9KPyallYt3SCLs2xoGTJp+tfw/KgZicOC9rDejrn2heHZ4QeME0bS3slm3Wg63/K
rB53JaJ/eVvWkHUd9FgEY9UtfH3HGk/ldNbpHwBOmjZ0CVnkHHlt75A0vpOwUu/P/YpTIuGLpeEd
7ZN4jdC0+4UdR83CgA0YLEQ81j30TjfetyaVcBvUWjXSHbDxYjMpIGDjY030R5RFaxGN5fAF31rq
qiA3CMBYQIXAblJHPQWIZ/sdbcg0h4+DUmWhWweTDfMXnTwZwUTPdngtvXeew6NasSh6vGDLKr71
BEqX0LxJykpWRnZk8T+/2HCU6Gwldv46qasIYVy74NWh+gr6MtzoPsYpcoiW4mliXjvQxrZCjJAs
N9pFNjo60hHq1fTrzJt5KjemeUq8MzOWw//Ul9yRXcY7+TJTjejUkQvSuPF9HAGiKSfMScUCLCPd
jStByNKiOwRbgU8K4crG3w35CQWg+SkCckLlTsPIDT7FcwL2pl92P2TgZO8cnXS8e1dGRduSsaB/
tM60Cp66ZRgvxs91/SSunIGRdQ8Lojo0c3H8p8gxZWzShQLoJ/nM0kPUo3aI7yjlKuQMcXkQr60N
oG1Jks2vBxRwqXG+psWxOASYuI/Zc1Lshc2vyo1T9m/dZgCQIa8N6EAbbaZfewCEBq7oLkD45TVO
qiiIam0t2Sq/w6/CO7fzffTBJdBqxLAZG/o1y8hpb1AaYVUvqrsUkT3pEmdD1BnnKbrrxcWC+BkX
TxK5deWlzt7486ayoRNyPNQTwG1Q6px1iT02sD/EdAlg9BPXI6esXbxMW/HL5YftK7WSdylaQ49m
804ude1wISXko/9aGHuQP1+lAvDeideGbm5SFPzl9JPKy03Ib1JCVIsDF5cfLANjfkm6o5N5y6ZD
cOfD8ZTcEAEn1qivDUgKaCWwPhXsM1AzQUrSlO7s2d6rsVVBWrxTBdQxt1H+FfCMN+0HV3JdbWRp
aQn7wD9wUSYg8ulKqSseBIzLm9mZ9TZ5HKWZqGI+l8WTVXy1yjciKJw5gLw3ebUR8aRR2KpWPGUY
7YXqEwaryhNo5g0YSyrvOxb3HXhagl2kflxL7YfinTuFJSCW3/ISj0AehvcyexNFtHFk9xYH8zZJ
2xKRv8AZ6ZMc/MwLWbtUVgiE14i7d3mKIP9+QQqe35E5+BULsSX3HrVAjYScpUfqt815b5UF6Msv
U7JHCMybdjpb7+aJMyyDk2wZbT/ChXlq7GMYXDV3/OIOBgHN8MRtwrDQV2t6qMY6tU696nwoF6wT
mEgQRYKtnFJGT77idBhut+2ceexmjH3jUuI1XGnbfjGuDmyK5q4Io272q/GNw1vZZ3fqTCP9vgVy
ej6pb30UYCdvwk9Foe6dW6VGIfslrgoH52a1VmPW5Eea9Df9hDPtMTSFratQMEgdZctFyDsZtuMr
6JUjx4C6G1UMd1JfW2mp+453Gle9bPtPjJzhnhMHpJOjZbTPvAWVX9aMReegJ3o1h9W4SkZenNGH
oXTgXmsRfDAtemtpK7nzzKH6S2iBC+DeqZPdGSxp8cwXKlW+iGYvn8FwzXCvk9/ATMpVLzyrjZv9
Cu85k7uw6racLMo48kmXcDw66QYeIn+fRu9v6k04/KAjEb84dO2SdzFKS+4kbsf56aMXKikMu1q4
QYDMHcxPGaofL6+krmAs8r1RLD6MdzIRbOHZuOBueMXy+W5cmP44jyS6YTb56L/4wkVrVM2zCA4A
BBv0BpmHmdhFTvQ8E6p4cWxpKzx3AWeKa0PJzoXMFYmECuDFarpMnFEuLd4rrKNFumdjz+VQAWgb
tvgIXJaS8Wb+yAvx64Mrj+nCWKBY3pZ75i/zxFmyLtz1EzNxvSLJeW9cUp6P+cB9Md7Zhu0Lnjjo
gfItGRQUVzwJB+FZ2nKS+O8lug+LLw6Cfpu9qKSEMJFwxPmSz8/H4uJnCu0I/ONW3RUOunmCuS5M
Lxpp0fk9ucs3TmO+Z3r2bsYBCgmyS8Yo14oYsjhWxoHZT7twl+HR92G6BtlO5vwtZN8RxjWvOLlM
ZfhnsYy6vcU1w8XCnpS/ZKikzrpiFK1f3/hj1igpl7SV7hgq/U02rcM9J57BJ7kzDEpExvFpSV0b
OezlK5O7dkDUaivvfBrkDsyhHFnodfjJV7yU8f5W1fuQCfWdf6h4jthclv4Tl326GX0H0a3ABV04
nBfM1ORDfGTarmae3DSOik10vljp+fAGDJcjnFZLBX7T/FfDfJGSR8Fllvzytpj8eQm24kQtVmTC
nesvbmvPcDkr0OyZsglR5Y3x0tYBd1i4YRUl7PnLEfKneZuvUtVJJFfmQt8rImg39NHHgcWCugKs
9Ust3mS151/JkZ3o4w436gcBhdf2eZYBMqaW7yRi2prWnzkE+T48RyNkMLdFLw4DF5NaRojCZq7p
c9U32EJJ2sYlArfCoOPbHoQr0lZYqRxiDXSVVe8pfnTUSoK65veqdqV2+i4JwvWECTDdNMaKphZg
7KI+Vxhx9KeC9kFC8GgkLbTDh3ljk24jf2ZoGOZBTgZts+jJSzGez2P5msEqhlD+PpMnRaoBCx/w
ViwA1IDL3DQbw5v288GXsscSbRX2t5eEqNRyxbKpcJhWzW6HtFza6+mJIcqgLNF/DVvg2FY4FwGK
BR2RN6bTnqfpQ3yd0exS3ZM44nir3DoU+V07kN0CWiWhIUK6mLfKsqM1OGo3XwZmfiigUPBKz34t
gXIHV7EaxzMrc7GH+nAIuFxZEavgDkWwPgz+rFw5P1f/QIiQgiQv/THZ69+ZWo3niB0lF7DvKNyn
YO5OJWua+QIjpdLmxW9fXLOz2MnmeyNdD9ayP6P6rN+6cQGmudFsSXQTbUXMSbsRN9ihGczbdaSi
fVoxB6JyD8xjw7eXwTxK4iLu7c5a6orjui6DXFNdhecK+I7q5K+MV1wBAx4xatrDqrUOKcshfxkW
BzVcAv11czSNjAIMK8ggKYCRkqNjC59XK8NCxAbrKqIjiE99t+MNs+Pg2nIDnBXsd5heZ6CzTKLb
E7Jn6o4s0pkxiCiVjtDsWRskrFNYCPdMUAvlMIw4/Zbpvv4a6l/Aw7pwobuHBA+9uLaVn6T3cslN
abgkjM/pN9UORYDJ0pgBGeclphOPKnsiDueSijR2nrXxaRH5VKvBWykD9PrwwUOzlQmtWxKBjb3H
Ln/os0UlKuBKyDSHwtyk75AAB2OrakviPoKWeMwFkN8EnfspvAgOa0tH4+Jas7CtHC7ApkrYPO1F
FiTKoX5ruN0hnptEWtnNVV/TskjwKGLat4sjjv0vbrk8criJI8TuRGti0bOBboHhb1jIWTgVN1S+
BjA11JtG6vGgJqgOfTW/TFPGzsoc7EcCQUw2JzdQ3SY+5NHSF9aJtEgP/YHiI83O+iKGiymFaW6X
WzotdE+ClUgBkaVLKixIbgBMreoOSu7K0WmJ9ZRr9Q1QoLaHtjhUNGqPpnIW30phvoQGbmVyo9pv
0wrscynAUlilENt5IDiDFsrae0+nW8Pq/oolDl/eoByEElz8dmTnfc97WzuO2QrbrMrID/J5eB00
rNXNol6KLR7XH3SQ9vjWagupcCP8bPyE7hFBF9lKhOrdXprghJiEhjofBfdTka19Vs/60sgdXVwh
knq6Wot6FRwfCxOZXRu4MCjyCHauluamP/7zeGbCs1BChTtVhGL/lCPpif11R12AWTdFadxm+0hh
GeLCOvv2KdJfW6DPu4xpEMwddHALYvOTt2bTjde+DZR8mevJVowM6GNNT7Pnol1rCsPqMsIb3XAn
gQary3eD8ad8J9qJc83OKYBhyBrWtqqFdvUuqLGUb9Ro6d17VwWGDOIfwKnckNpltna1Wt8uPtHq
d9mmKN2eZiSASlsh5ss6SO/e3ro2pbTIyVPhsuzWEaZ05Z3TrHab0DXlvdcwvgxkWNtcCgDkWaoS
zKisS2OvNceKRnu1G7tLqJ39/mlKXtXOyYPRDYI3hTdARdeGApOqJTYtRAd7CbTNKfmalGV7yd76
9zJhKz+Tjxkld/hPl+F+XAJlsbb1nlkZAHPX2NUn/w9OyUl+bs40YjA2g6ugGK13J0i1yB48dQmT
a2C8iBzhkMpwup2SShvCgw9GDGLyIgKGIAFRoq3RJDsAgfaQBdxxOyv50Lx779Nq2Gv7gNENVLkv
MRKiNGR58GG6B389PYHIwTJlBRmxfLeh2+Dx8fV31As4zCHQbNE/slZmv7eYgg9sSGeRAuGy2KiL
/N1aSSvGTCZzp7z75tI86M8UWRxyqpFYqBo7jC2kYfBUAFPw5dFpp3BHH9VaoXEt2F+tg5XEGgWa
iWBXCc6AGey981nQWydhtxvTDW0M/eLvYEM/y+26hEnl4ofSKMydGE3Vt/gw7GBvKGtgP8oaG/qV
CAsouQHDGS4fm1yck7Sk4s2oQI7xetjnGb3OD/i+ZCVki+o128ApiWBAla44xy+4s3ZuW7jqvt2g
JSzPN+8I2GJvnARKCrZxyp18J472cENvLDgBq1B5n/4ObO8Abi+Hp9DBHIgpYXrV3/z39hlpnhhs
YR7jEV8z+hw4WWDSgOnB4C5n2l/xIl1h8eewz465vMtNpwLfRoYLSEJ4aYCpENaHK1pbvbCuEAL7
LLbc/ABjZR4TsZ0z5h8LCL4bw6lfoxdGUYh3RC26+AsaZRNGjN+7HAyxMcPL2/K9CJ/0cMldLF1L
9TwWc47CpG5M6ZdVl1mtWSOIFZ4tDOps/sm/oxoq2m9snZj+WCEI3byJSXNEHxV0BlrC8/9zYIYC
i6JltDcdLDGOD/JmA+UmZszcBYOdUFfhvfibFJi8iSUO3s6i3fevBhIE1rTmS7oHda+ZWLRHt3pB
o5DDs0sQgpMIUAg7mlnsqmjp0GozEQZhbLXbi2oux4OMqZfGDJJT3RahQzSbrF3Lw+yg7yXu1uiZ
5SY79PE1xgU/Oiz1C8ewSKG4UOoXN9m8Z0dJ4oS8CKBGYUU1QziMqw+uAhniJLOAS9tmjN6BJCUL
/FDHYN1/0/pj1wSvz6BvYvvPScfe04CyRtYDEgs7vLcGeJK1eshhus2jt/8MyI/xajW8xr/hS0sa
n51Tfl9KXxrVk6W1JonDA6swggzex+M7sC5wGwqKCcZxIM18HKioFx/2t80Yh7qAFcdeKkHVQ4qx
5XpPOUCmjELkrp1saDOhD6J8gAKIFQKjPIoOGJ7Ra3EDrVS70Le1tblhkX+bSkBd0DJmX8rKKz7y
CxxFTPF6vJsRY9PSOgYn8GNStk5eTOaqHrUqRknb+44yyYk3qdnua0VTFhzGDJLcNnxDkUilSJl3
L8G9k9wWTzok4ysmI8gdo1W+FXdKql9NdGGlJbipem6bpa8erXwr1ZSEoUPk05qhI95ane2Bius2
/VF6MeHb2QQusL2H4scB7W7Ni/4WMIrSEgezjpsWiNKw9qNz3KJeA2zPzv2HI8Au8Dc9yvmPBset
UffKdWA98WwAGO8O8YfMvpe8Cy4RVLyQwdOFVzk0CXLayy/FZ/GZf1kHbVuxs6eucUIugFpAKW8J
N3QL1tIeHJYqPxGGEYDI4RmI4I6rI1wj/TZd7TQUF5/6wrbZitKvt28I3CheCmdelZ28p0xZ+w2Q
7hkDKA3I6L2fsoYQpM+DAVNSAo5TfjbDxv4hgBjt/doHgZsajmw4gkPgB1v0+bSwZXS7zwZ2PtRB
ODPrgKbbblg36wEtwmI+jiRnwN1neXuwjgDdgLvmx9h4BWFkruDVoTC1EW/crtbRf6dfFZAhIL6J
N2ps9w8aQPo82t6DF5ZQ6IfByS1I1SgJ+8BWC44PChzDfgd4FpcpdfGTwkhOKj3FT3IBZPbxUKm0
l+FbpvD7rlzzZ28DVsx4CbfDE1fiTxmdO1S4ZXRX/a1xfVIFPttXuSCfxDZmnDuEBOEYbzENMiNz
KXhnoNwAJd0OduNMyESyaJ/iYA1RWhZfgfktyGjFPQq+Wr40vbeO+01jPRm5sG8E/+zPzVP/kfzz
+LJX5l5QNbKGFAFE+32uwEED1t/PfZ+xFQwEXh2tj15Kt4/HrDLcFeh43HhuYQXjlNEanVVdckVJ
Mpp6gN7/+kk6f/XnW9XH/xqJT42YwYpRY0KI5r9//PP41UbFVsGoP8fbDyXjwH/9+1iupI1PmrwI
eaCZ06Ae//jzt4/HvGLOtApM7cNCM+TobIdnP/GfX/23v3z8QJtznf78Sl6B3k3i+qZpJuK/KnBo
1K4xJJak+fGP/8jNenyp0bCXnMeX5iOWysB8DPUNZOq/fr3719v885jlzwFbf75//E6aVGC+R3/1
b4//+favr4I0gCExP+ufn8RqoKCQYWr68wNTaXiRx/d5z7pMKgpr+fiTv73842OjCAUgN0eEEcvN
ApJ7Oi2szkEZRfFrruHO0WJdgYW8ImY16sq1phkBee6m6MoKSa0pPa8wonY1KU/SI7Ssv9WAvNo5
zCxW1I2Ai2eJptuuoLg2DVO7TgJa6At4dxvipkhGMxp3zNBRNiJlNAEsTwvlXqn6hULLwhKghQdz
0NookLWJljfDIQbaKYxMt0sliYpxp646DENihawg9gxrrWjIZIP4JZmD3fQaHyBJbz2Jb8VD6xN3
wFvU4VmxpNnLEN1wTe5Sj+WZSHAc+XGRBEbTAgLO2hIAd5S++j7rFKocPZs3zbQ2Qg1sJ4etGfQJ
UPuKHDjy6jCGrFQJMJ5Ckt30Qc711mgBHWiRsFXT6rkIhQ+R/LtMAzXuf/YdgcFKxr6ZAYe0vOkR
mxfjDxNyovR0MvWMFt27PlHUIW1vmGP3BvL3kJphPqkKYDQx6kh2AHRfmUWg4vk+Yr1CpaCD0104
BMmxJ+FvbAYse4X8jZLkIPoG6ZxIWGVSAYf4S5K2fp98ZXNkIG4mFgFzjGDa/gaZ+UkbOdu1IkGD
+Rw5GMzZg8J6IleOIhTb6UZGpttkLwZphVIjwdQYt4hJNmlKn2Xy9qQHX/Hbn0cs2CGphxBSCCSk
I1RBvSYVMSWRqOp11mIM916FqlGVn1vL7cwnfQ5VzHGMtRqJR7q586l5kr3IYfqsEf1JZDJKcvSp
stpKBmuwJwkAs7roC6oeKcdMIdWxiFqw9cQ8DpPKao85HhDjHAM5kgfZzMGQQkVEZDARkNKQ2jrO
8ZHWHCRZDJdyDpac5oRJkiaBvrymRUUd1GqpppJGaZBKKfn44YJW2PXkVRJCn+H8N9xhjrLUAM2b
ZFtOKgtLbGMjno3oO08XqmyISz/tnwuT2XVstJmeUw+bLibmCD0QTEAQ+EJFmB8B98ewFt+mApJc
KZvCslPYT6byfWilfFOn0zteRYYUWUIrU5P0a4BcRxv4xl6f7hNUPfI9jRC8u0XiJ1eSI0nN3SMJ
tCER1KMrPc0RoZM4PA9Dt+vIDq10ILNml/rkrh1Gw78ZQbZNJQXSsUX5Q+nl63Cv5jjSZA4mjehl
FnIDUy1Un5U5vLTU5I/yS1Ss3zJOyTbNOVxD2THJjjtZk7xVX/Lk1jgyeRGi2WgwFYSSvNRA20qY
8SfRW6Hw9Y6IX3cWAavSI2mVzUNS6M+oySuEmKhvx9I/TJ32oWfIF4acdTQdsSm1Shg8UIyMMf+O
ICOMntKesJGZBE4cET+fpDJm/VHhDFZ979dT+mjft6+axDBH8u5WS3TdkRS628EogVOqLHjW6W+F
w7CxemZx07xUcxwtbE6RdFqVlFrUzuRb+XOemAeiNSLLVsfyGrbsLlK5B+CMopeONc2OxARbW9wT
KYXSqU3HQhDuwRyWW9I2D3ULrKdARYY8XULb6VWCbmzb6H3spZcuQP4lV43vigI75jDQMCeQ0NvE
YAa8OSCiBrxuSkCcgcIopPqmAfG+ITm/+U9XFd9eQ59HowGZbpU5ErhUQ1JJDNgfpAW3OgwFeQ4Q
NuYo4Tyi4zKHC1ukDOdz3LA2Bw8LjD0QXHBCIpc8B6QTa0X9/B/sndly3EiWbX+lLd+hxuBwAGZd
94ExBweRFCmJeoGJEol5BhzD19/lUFZGZXZ1W9d7lVkhATBEIiaH+zl7r92U4x2v+d3S2seGCe00
pHRNDfNL5FP0yoKnEH9VoXOP6/o+EUCzjJIbQ+st5lVYJO9i+uRUE0x1R2KOqOJ7WzgZ0uCcirwJ
wjHQzAIUphvDVSi6JJHBIsOKp/IfRuWDqV/6dyEpbzU6v5kc50y7tnonfvXbJT0hDZ6uPVKfZ8bv
XMdA1xnufsak2es/dUPy3uP4vLcAhLVLhFpdBNi99V0Q2UO1L3yippOcXOm0a75mOoa6I4/auXeo
hJA/ehUVb25h25ufUtAuaOKXvH+VUJk2wgQCUM0mDDy8nwj1z3bxYIQt2SVNd4e6WqtKKahbFWQ6
O2yJZiBsIOyLz0Y8vLp4lGHe6VaXrtUJEtCKPCfmgiBuwAnPiY7mNuhNIvu0icSFjULfk6zu7Uh+
VQ4Na/JgruiY7xJewaiDv+ueIoiPtnciE9zR4eBIccEdhyPkr2C+SgTpBzpKvJzsDk21+8VsTWbs
OnC81tHjss2ezMX+UWGerbrhDChi0lHltcvsSYeXexY+rlQHmjskm889q89Yh51XOvZc6QD0Uugo
dNIHnbMxEBQc0m4yaTNEIbniNRnqwGfC24iSI+HtxdZz5h9BTnXK7CgZFWSwG4qCfubfFUMVbmM1
BFwtfZJSR7ejEqPQXhM+1xGnpAQUNdlRAvDtsxli2rSSadomISbZ1iJpA53grhvqH1Ymj/+2lJV9
0s9Pc40x7PvPIinpd/Vt8qPHDbb+6PTzb79ZIvC9/9VSBuTwn/yD3/1kgfnBcj0Pk5lwPPe3/xjf
uv5vvxmB/CCFLS1pe1bg2dKVv/3H371kzgfXlJbvCccPtJXs4iUT5gfgNQE8K3xpAmyD/Fe8ZBbG
tj97ycyAXHeEvrYjAhM5qeP82Us2F32vSi/xz42TfeFmjUAEO1NXGpuhCYg8C1HG2jMdTYNiRYIK
Nq5datOz/R2QYLIzNN4EUBDOC4Antf8t1gAUZ5t2WfKcYGtn4vyOuC05zpqY4tHNAaAiIKkMGqni
abgKmcxA/Xznujbbm0Qxyg/jc9ia1ChKQhewpj3Zpuk8zB4amo4xrx7LcxIlCSpeY8QbFPLdGf1P
ooaO1PYYUjLkEFHr30Qt9Q6NiHE1LMbRwnk3FP0+ap2dUXmQPy3wU2UGMjHP5Zc4SM2PlU0MWe6A
QEyj5c71rG0qWb+GtXAemlK+eRJ+VBert8TtqR+37k0S9NNJwLvhlh/tvbyj+RsiwxaVY1wLMR+H
sX8ZEwfEPggChfR+446gQ0tres5Y29eOuLXFULw6gbwm7/YYVcv8MIWlebKG/oR/v2GwzIhLqez0
EIL3BJVh7iNF57OF7uNrzE+OJp5R4uMIDTQR6aYJpmSraOM5s5tct7UH8QVyH+6zebkGkncU+Wnu
CZBZAUPuMdDAISgadAJBEPnx/Co1lGjWeCJPg4pwhd8JjS6aYBhNsIwETKPZTgacUij285iiW+j+
bDQAqdMopFBDkcYVj6SoyM0amUSuVK8RSoOGKVnL46DhSh2hWJpoZLl+esgT7xrIo21DxAkmCM4e
ek8WAOLdcZgBh2N/XRrtTToZwQ2zvr38nPXEGi3BdJtPSCWWPH7FPKe2rW2ehUZDwce5E24FE8JN
pmNSvaHBobkVccvIaCsdzHR4KT1gU4nGTin4U1YZumTYAvqBwUWpHRh16rQlsjrt9HKJcUtY/CkF
4arCou8J7olmFP60AKUdHe0XyDQMK9NYrF4DsmrDe3A1Mkvpar+rMVq+VN9wOE3HXPS3WbRUrIjw
flRjf8IAfXK9KLhe6ACSxORXVfilmj8CaooeZHp0aG1ZMZ6JjA/YobGIRav9r67hLNdz67NwhnQD
Wveh1VgwxbLpJrXeRUtWRGwM4c4tWXa3RkjLs6RD7sHXkNbIioz5DuVn87oQNSlxQQtNtKfqiZ1p
IzIpmFcVknL4D2PqwNqr4iWa+5HZI/maumRypjNiBx7GDzuEGFNTyU8aoLzjTDemgDrWWyPTHePj
qDFqBTw1X+tHY5NSpLkdFIb5XABes8jp8aUcj2Ug95KlH85VDKDCp3VvRYAvMtRd/dy5R7dv9pOH
IE8qQG8DAXnJmEeIPLKvfS6QTiumJeDh5m8JDVQwd1S0WKy3IwOXNc9wkBvzyqat5nbcPpuQTw24
YWtxk+OYok+ICxoVtk1KXtU95PbyLkLg86DDooTiPIy/beKab76E0EN+OxG7mM/CuTlOafGD6yZq
OPNOdQWiokTFSwAw6BWvqugvEhQHboiwxC6GY/QyUWXPws7YdQXsPLUAeDfj54JB+0rOPd3WnFZk
3uMZazuKm49tRU9rCSFbu3LK7ozHiBRTryyTk13nH0U3ggVw5Q8Vx8smh9C3C2VDYIqmus3ZYJ/g
TQLjzCF8ypRUX0wzQZ6RP4Y5s+yRJ+nC/ig1olh8lAF03BRK1QbLJokpYQaUgqT6oIFa0xdf66XN
9tyomk2RJiwg8B6IhnQZG3FJXi1wH+afbgTbdcpwW4IV2xe4kbezbL/Jic+PmHiWTY/ACQvpl+IN
tl5+yMp2ObXIKLEfAFSt5psggZ8xJOWPagJcjir+Dmc93WqrN7amor2OSiSJueRKjTQQ2wp/VmHT
RrFdwo2Mt4VJ9j6Z4oZYGxNFzPgGRAAW2RRAYUyc6DP33D2YrvulDZBx9paOa5tv0jRmTCqLV7AZ
z4YZXlsjHpaIlCsZ2YgbDPWlmQb0BDARrZTw6NbSGWk0UfIu+gQs4rFRpbtfJpjKjnCznRoa+gmx
opuJxWuGPohDhF6L15n2R9Sl6vPs+OF5SCmNdLY3bcdZopergUuFnSjuTI/UTscGzCO6DiSuhw2k
Est9mLU92TvNjRUSUTK59C+gJcz3IJbw4s3QehKaWX010G2MvODsC1oH4GZ6qvYwGuwAjb7XwKwF
HGIfYptMG5ISYTmdqOQVWzPwKdZ2qMDKWJt5u7Q/K+q3UrHiw/HYbJWk81lj3knCkXuCP5GiYeTP
/uznG0M1AGRQdPlRF+88Fs9X3Typ7WCiiJY25Kt+4XVrF0v7TKv8DqYCg2/Y70fZ3iZDfVPISFw7
LYqdiK6JBLK5dacq/UgoPEIt526pg/FsA0fBGk/fOymonCRHFXpI1Y3egkFOGYQ7e3OewAmLmr4Z
sxbcOdjHJtS83JE1UKiKHxLTQ4kgym1mAO/2+uJIoXgkGYbVkt96wcEa0AbkBoD0kvoK5sD+BLl1
mye4DyCC8UHwWR/Htn871MI+tp+MhApT7Dh0r5PoKfRi0MVwiA4yrNVmjHWmwkCbjtJJ7krrxg0b
Sklp6t6CVyJ8rt43tTHdgIoERKTc05BV7k6O2Hu4yuJjlzANCAjnNSjZR7nxyU/i6ERwOgYFQ+IZ
G5b8BsvvgepChD8M728zNWgKdSF8NTNgoUqHTz3yBy+q7WO0eNaCwLVFKRwBwQ9rCbo67hccQXVz
Hlr/p93PFG7s04rCvYBvhTYieHgHPXMqd3mnPk3Ioc7+gMWxgefIp4wYwNqWZMkCvkJOYPdnWTvf
0ozabFpSxnRqAisYxI4mpWrXHObzulnywSLLIfieFSPiWFf9MJaQev/qBTEL/W7npM3DhavOhbsM
Ry2rkRNOMBFHqFmTgKbOkJU4y+B89Z1PHwMKnoPq1eM+kLmshw29/o6MeYdF5rVnDk4gGkKY9SIn
iol8HWW/qULo99PgskhUGQ3t7rktJMXPzkSV0z6HmeZUDnlz9l2/Plvo0dJqphatj6Lav8HVR8PS
4YM4J0NzXvdsJHC/9tbDdVMAnHfqhMqzNbbnddP9sTfbjnFCktWqMEE8hXenCh6d0ITxFYbZSTGe
lMBdaCJmoJpT1LKVi9etZ/66t0R9v17uiPTsEKMjWbnJK4553Tgjfqmry7GMYg/Vgfwy6RaH0I0M
VUd5eQz1135KWuRprGW4t7bqRBm0PXRGwwNVy7l1txO8vBkwSPh5mGdM64ulLLT/2nRDodtA4Kh3
c5cEzmYBnL++rZnvEGfgDticfm3XE5ao7heJnhOY80ukYdl8PukE6b3LxglAZ6+mJmEWWwl6BRE5
DR0bR+PZUZjTXL1ZD9s5ezOxcu8up7IaY4gIBuZZZVmf19fCXV+W9bXqbPfGhUyzt5/Ktl/OsduK
c7jQz/aXlBiIxI6v102n9zr/vRmAvscjcXKZiZIoi1ijVGVDbgLxcj6TnePK175sAs3cNqEc77Ng
eS6M2jjXcWyc81F/5hK+nw1V08UYEIjrDSjSdmfK7i03l9HcLGOzHGJ8O6t7KNRA6HWzuod+7ZUC
9y5lD7GbjP5lhV2vG88qGS59Ii2ZODL2UXRgVEd9lDY8U5kMd2HbRgewZdTlKdA+Bt4479cfKv1l
dxpU5n0zkUWzsrQH7QozKwy2F3NSq71Kq0PJmn36suux6qPPiT9G+/VNWd+L9Y1SGugtS+9T54Df
I20sxl6Ib8tLLFjEGlX9l89vN4I2qGGf0EbHLrk+xKNOxLT5ZA8NzdD1gzwxaqDknBsCF5gQ+OsL
wn3895dqfZWwziuEcukQn1hO/HoJ1me5Pl8B6u98eeYM24Q2tvGpgBJWqxZ0nen8rHKfQvFUouzr
rQeLFbEnAF+6dqtZ53TJzUW8dJolZSvsuD35vHP1bJRDAo0WQJ69LMjq/P4NcpPvI2md8nH+2gJ5
2+V+hJygzOl2EUG7hYya3V42k9YRelZy3SHqCwQQWrlQ7kSWYnok+9mJ+6hiKo1IKBujubOj8L6V
rN2MmBu9GM5RaoEosOVJdOKx6qtP+IG5Y9JpF4sNaYTJu1WghQ/K20ndpmX5w/Ksz2ZErGVuUD4b
x+RLYX5OYzQSuV9/jVT51fZCYsgdvgJWkd61cZlDeJgeTNRkVUNg64SqBKYFbQJ8+lI5oCpYebbM
3jE8d/vB62lpLTSbonw4juHM1MdTT2lt19dAKW97Z/SPUR4/N9bs4Zgg7kNkOqcy8SDccn+NTNDG
vlceLAf2xjyBaPKfUjCAxOUk1/6rQZ1gNxfkgQ/++OgOcKxnX51B9N/m7Y/JJpHjsc7p6oexgd61
yG5id3plQULt2jDujIGeuS2KFG81q3WfwmRWFHQIQ8h4UWvwjrWEtrofy/x+9rOfFKMJRpxjBtA8
+t4NTFaMmUK/OWQ3vjv5m8lTRzetH/32BAvi0NiEDFo+gdZu1d9nHoy4eMKwKoqczL3idqhAmWj0
pzl9Dj3adn0kb2cmGX3b8pWw6IvSaoiZM2+9un724QJaDk5Fus7txs+wH/QVNnfd0P7eueqpk/43
xYuwxCgOhpGIiEC6n9o8O/uF+djkPcK62dnV7fIjs1lTq5Q07HTsHgQZo6lEWAscEotGjrRmcrb4
fJ/nMETVFhDdV7hvbeu028EBkGbH5JZ0wz1o4l1c0WGarnsoiHzh3zuddRb0QbwFY5HZk3vTpLAK
XHLGhlhsrCYhKMBF7lCb3WNRE2KAJjelLkp973Wxs0cwC1DJMnmbz2gs/ay8oXB+hHV87ov5OqOh
lSnigJSYfpSDdYdR9XlpvU+ZFbwEcgg3tOo3S7W4J9NBvwor+j6vEcuadCKzcbxiTnpo5fC1qopH
rvLKUhSdI4tubokyBUB/vp+cEs4cPTsqJVqMpen6ybI1eBsidO+5YOKY7UwyvwiJd5T0UI0jIRcI
qF2BRtwpgvtk6r4uc4jnIURWDWWsjeKQDFNE/7ZECeT75G+3hI/0U4bAPGmSA9S5F9Ij6JVbFbcC
rEPjm1d13j70aUrEjfpuotVrTWPYuTbtxn5hOJAD4fBe3t8PnQ8+SSNAtBAhYq5s5Mm1LK2nzi/J
+sEUDyCh2KZ2CxazpXvGq9YwT6a7WKjxGhLavKVZcpxhgOJH7if6omZz8InLGNLyPW/cZKNk/dUX
xADVKthVlvXWo2GErgLOnSkWJMiwwyUT5Juhxk4TKZRTIkaXkTzOWQwnvVB0qdTByfCi1wWxzmYm
afd4Bqjzxrgx7egmNsmajEYzvcdijci+dQ6di7Y2bkEB06+jGo/qModESIn/nZkFSvdBNRu+o54d
Weep+Ewv7IF18XJjCZxGQcHMWg7vzhBg9CK5m1/5fXJb87C05gtBExWWUXE9eHT7QWAQdwr2YHB+
irz1dku6TCS/jGTbI8UVGGwcH2McCNIQcAqdX9LI0uYKQjxsK5O2iBeWz8As77uSamyR0bc2e2Gd
mcB+5q6BqC6kEDiXN7CAWKqRrUCs6SN6gldpOngkEb/AJTLkXU86uhnoLEyDBn5SYCrr1VFlCo1f
TFmgJ/0oDP13WD9oxaXlbgB5kQDnJUSyuBatzPprR8X6hmFtm0y8m27UvlP2mPetTmQRWX00w/BT
wxh0LoPmPc5H+lUht8+ifYupomB8fPfTudoa5Y1vgniNRP4At4ZkXSWx+BQm4WvknzcQDAUFBAay
fbFavfuvg/LfuKWTZj/RGcRlfbYKwo/Tn5kr590IA/dGjtwbU+Zkg3CgO/od1at92hGQkXNL44vU
SfzDEwUvwkvhuqDFU0Z0LshA8oN7Sw3AMwxGGWa1eHPM0WYYhPvfLMarN7QuxkgfRZFGurTJY5u5
xZ0syZGQhaTTOIzehr9k5d59zsJ60/s1oBYxksstdu1wW4UTsVziWzt5JfPMYTxUhXs0lzcwxyQN
W8E+qODfOMgBNj6XVvUI7mzq53SVhnNTxS+V2QD3QZjd4HNXwPudBZp26AKLjopk2QHVxKqcELIm
nI/Q/0kzbRCZZYh8K9OCxWHLxy5FRD36WXps3KPjNOONIcmaCtxbg1XYVgokkqV4KjPgjGWaeRRL
GdCiQd2HKDuGlsTvJIQGX0x3c6TErcOnmtSEw5KO841wRpfblz3sCR1FArSdgKQljBIbQyKitHIa
5ksVfUncXdF3mE8GJHL1cCVc6zHio08iCID1veuNPzIne6qG2w7ey5Wik7DNhzjYqMFmzRTAxilI
HkskCHwMrzS+kvtZHaA1m2fKZLgATbxn8AWw47byIQFkGReEOebiS0Z9+4pMAGgJeuMp0nyyEqNP
WT+BuXuizUiP/crrEfiTNbKpByLPqAUnZFiGuznJuPlH78UU1tfhKMyDF9oKb4jUg+EEnj+/5Ta3
yeIhuKPPSMTSVH5K1WvSX4d24+56pkRINEOXHC7nuYUp69WoTHov+x6ECD/pRbTHOVcvizW9Mm/a
WVH+zcQwMSI8ewjTauso5i1t8uDkXE/njT+nmDSTCG554Qt0hVo4Ib677ox8EPwMC+XTYrK8Svr8
DazbY9UgE+w70oid9LW2xetCxYOYPmC3k2CpqQPafN+4tROVIuUEpjINCNx5TxiGM6RukEXPrTFI
3s5YoBqsNiOSgitKpo8O9JANqqqdWzi73gpOoQSIYhPKQnC0LiWNxefWsqvd4HU1xUznJJ2CKHp3
uJ4nCISxFB89SwfH+6lxVRUBnOOkwhSTwwPMUNewGuivPAXKY2qz5iaWARFgBanAXtztE/d7qVS5
Nc0fTd2TbMn7WNSxvR8kNq7aDL6PdYloBVOKjl8D28ZXHP27LpgP1nzjNXfjQtEiaKunAmo966sZ
soDldHi8cpPo6qjuz+ux2UQ9pSZWXZ9z6K3ndq0jFDoHZz2+bJI6ZrhwGemN0jtPMx6R2CKmpKLw
v531bzBM/kCyrtl8Pm84v86t/kPlVD7QE5n2THj4C/rUZaOQd2HSA2Jc6T+aTi7xhUqAcjHh/izF
i08pAzhDAPLPA3E6zYM6l31Jj7r0F3eTJor7SqXRMH2ECHGg63Ae9YYLuEF0RDijPm/Kl9QW8ykp
5Hh2hmmkksNEcJldaztGVXum5T/QcKMzsh56sge1VtUIgXVpI9FFjthsivqImPEqInLpRLsLF025
YP3UBRGEiSzCV9rIH5u8N0mysBesSXphL/RKfgqdRwKMmKkl+ZM72u3encLxvG7Ayk/nBaFnSvTU
MdQL55RQK0pbbNa9y7nKHO/BwtI283BnlHoFHoUzAgyJ9urX8eVk2YKKcHN0eOnIWwt2vs1kfTRc
FkfLVMfc3UOaRa2bwuht+/6c63JWU/ooF5oU8wMZAWi96G6RKFBjzvGIB9HpXeue0Ifrnn4ESqj+
6AR4IbpetFBU7n3H036vQeflknl0Nm2LpyhbsWHCZp8LadvnWu+ptIlOHp1P1fnQtLNREDk0wi7z
iONaz6URI+e6ZyFGuzIHIv66cnizHGfalW7DbMKIMQaHCvpP87oerKcF0LhTxjuGzBWvo960f+z9
5ZAJb0fEB66v9fqManL4yG6tjids6uixdbOenvs+PE3Vw9AtGCBYJmSYztM7S8QcAli0IX6xyZgk
AK5xLJQYXKOYF+ss9WY9XDey6fFrtI9ZzZ0YzuFwJq5p/fv/cBH6RZK+62FM09ex/gTMI9AJpszx
mBEN4T+JpsXNM9ebIa4j1lxXVWN+KSIWK4uH+DSJgTGkgOTc2cO1MEFJxhXhtLW4Q5+FOq+ipG0o
qtld2N9YNrS0yU+/Z1P+yhyI6Lh5BFJFDoBVJSjZy+eq51OSweuLK5gVS2YOdHoGE+wqL9dUgkAM
Zx1OR/NQJV2xsyhU7J1ZXPesaPqpdA+Z4te1xOa+g81nvXlYQhKj7DYi0/Cq5cypTaznylJvRs4z
kMonwTNF+j2jnadTyidXeedIA8g8BTHUwIXTSITy/xaN/J9EI9Kyrf9NNHL9vey+d3+Sjfz6J3+X
jYgPCG+hCZu+K0RgW8Ef0hHLtD+gF7TRgMACFsJFtPF36Yj5wdT/86QdQA52Ha6ho6kT/+03R34I
AtO3fIon0rdg9f9L0hHT/O/SEXL0PN+xpOv4tpTmn6UjtGf8nMmHvLbC8OSkOZnCYjBvvH5kQGZA
isxEHsq5xowzNOo60VVx0U1Vjh6PcX/wNJB2SaorclgQn+pzmX7Muqf0LeRyiCpjo/rWPa4/LMNv
SSjq06gr0pauSK97jt5rh8E5Iey+nL78bD0HN56ax+XHfdUxADnZdbtiq2Imc/sEgoOLPRBv5Ysq
KmufB1cqbIzTwoLqnJm0ChzZFhu/i/ldg8ZalbZKMMtUpGHKpj62gZljlDWfymiajpYwtmNsxNe5
nUw7KeW76ofm4FkqFjdk24DuaDFxFK55XjddqHPn/PwLyxw0vM7Et9Tk9T7VWJ3X1ygs9wA4jQMc
299vofw9Gg5/PpxorizIhcHzTh+9HLKpG8MizJfhdp2mWLBNUBd3h/Uuum5yl1VpScOeEG0yg0IN
WYDdSzgy3oR1Yyzci6/WXZoz9THnOVdEcGxDhfD1chnrtSz6gta9dcN19PvOHOFDcHNvNHbsslnP
9RVNBdp6xxIo8JGiM6J9ujopVUxZIYb0N5LQtJ0waBs7vk7rXO+i68akR4z+XR0nulmQPGqsQX1u
7BcV6wCX6VxNbnJezH1itRPFbMrQVBnmMVZnZK4tjqsaWMyC+IeEHWqOGEYOPi2cdQaQEF1Gz6Q6
Th8jQwVkaSLndixSc8sBv55ToagwO4U11wRHBWzIKhLvCpY/OpQaIW3VYIMudftotBAl1I1FMJ1/
k+o2R1ip3zf2UJhH0yd7WJ9Kqsrf+0N8m1JHpn6p2yfrJkz+vlfN5P1Z+SP9B0Tr9OUk3yrw4NRn
G0TmJ0ezSoe9H4fJsfT4ZAbpQPIvUZupzLG76mnoWMP/zyoByldPSGMfF3lvB+9BA40EPCUlgEXf
eH89ui4ixJ3rI0X3NnUvIfSFznSOKhUhr+7wICh07S3PM3ekFP0wOmdmlteid7A8TRNmYgYIj4ln
scwQrlGhFHVab4uwxRyuXw45+3yXGr1IW18GN7MIma/rx78891L3MCMWAIc+bA384KxFet18oqFW
4oRhs343NV/x968pjUFmQKV7HDziHWgJiMT42SpQdUZBX5l4ALtnKj52AfGvcRDABZhYVaF43S2E
tmxyA51nrJDxyCGmOTrUT3JKwaYoT569Vj3nBnGk2RCAMy+bAyEhOEGn/WSHxbHrR/M86i4JOuDO
xFVg6/YSiWQ1U0EF88rWmEF/xrXIh9wGAYHo1y/hhIQzvjYyRAg4TuN22yh3PHq0tlrdExSCrIoc
ci1yCA7rYgL0TaBq8cfiwW6DfG9M0SsJJiggVIB2tydeSiX+MVMJSy2cMUxgOiTc+XSwdEPS0Zt1
Er/uref80VK7jHzT9dvvo2o5N40OHWVlj3ZKWnA3akURBX0jnwkmrw05LjvTwpntt9h2f10SqMBj
o/rtOgatp7wAOb4wUF2o/Lul1xrrgoMuAy73q0ykBaDtuquOXuNiSix5O9fPwq9dofvZgyQxXvcR
rQzPc5k4u8wJ+3MW4NWIbGrMCzUo1CVii0qdEJAsmJhoqru4ZoSwdauZ6Mst9bj7wKptlrD6lYXx
PQv7eky0w8KNnqX9sBRYTyu6Gj0Fx62ZA6halzDr+Ia26noSMv01LvsxK2uA9Nzx2qQ8mlZtHICW
PhAFejXCVr4SdX2bVBiI62QgDTKEQcaUYKaeWpHEtiTRlopRs3XT9oZWDFpHze68UDsxhMDmIYK+
GAJc1tr+ZeGrZtXFWL0ewr//SXzVALSCjJZZ/yly0xj2POdtzhxrVyVkWo04Ma9xFFLvOLsRN94p
1XPGdXfdePrkrz27S5ETMWy2UeWSP9wHV/Gc0MUTTHQjatknovCK68XMi+vZGorrYZT1rjIqSv49
YVbEL2I2nBlmpmZIT2FBVwGdAWSyME7PgFkWyt1nEpOCc8SnaC+y4rHsoDH1DuskrAq04gEpA8ov
KhZdTtpVJ4/OSWDre8F6DsUMcec5Ku9iZJynbDkfLNM9eaV2QzQqIJmZb/whDGpaMaN3SmR+q8Db
HsdxWqBZ4qWcqcKqUIQoWUmfCR032pGYd/JBlTLRjg4Nj7qm86SuAzAizbQj02tLwFe4l9TKiQfX
71TRmv/IV42ZCB0cDwpPsCl6CmddNDxOOKNTCek3UdFxaETMqhxhwpk6OCbV8bxuCDxM905dfh60
1zDR055cT3bWDfRzGuV1kZ7ckuJ3qD2Mv35AFAoRdn2Rv7XT+LHw6vHGthLGr554ctvGGdVaj2kF
RotO03ebDlmrrW11rr4kUfV97pi8OWOLidIYgO/NJn1f2pCz9wlbnaafOea2m70zIS27cBo/5y4E
g1AOKQyXL3OWdzt3WLWACjsZAjgEnQTLMb4Ahz+2bvOFNKunLJwyktK75aBVp25e7zrq4SNfRkoN
yW1P+tTBjrED0yg45BgVN24SfC6s5KYfl/koHdISZ+cddcZdNdOmGUJ7NynsYEgvl89tEEHUEGrv
LMizvLb5LBWoniT/7BFFd0fnrHCASpSJRtynmA/JObjrMvPGTCq1T6L4m1fR51qwzznMn3YI/7GK
l8Ux9YAAywknBDPGY97Qpc49cnSrKd9WXaXvA9/riuBGo24w7FV2Rlt8Zx2nrLfvm1g+F3Sg+Mte
XNQfw4QKm9vru0/ArWVRgCMJadj4Ag0k09UB9grxYqhUASGJ4imxA+LMkxFsxDJZnzvuSb4y36ng
QjXMjR+96RBSnDdbGn86KV4C0QuZ/U3yp6X4L5LlJ4uSLOg8FR2ApV/1JREJ6cIkI5gWuSuWZFdV
/SEitq7xreh6qk9hiqEuj2iwJCaQls75Os+j9aDwcW6w+wwTfA5p5xH1vG+NW8V4o+hbztCWifci
f9TzPtrYA09inHl5g/C7X7lnAeCehg0xeFWR5Fvnnh50+pglRXdlO5Cnh8I7OT4cJiRt/W4CPi5d
TPFAniZJoxWRcb03XBxniJmf7YZAcj4E+aYr6XL0Png9GGjAA+1NVUpnn09iGy+EKidx+aLoaSVJ
yi0vjXel11qUhQAZ4UqFNWaob/4AlCiIzc+jq/UPksTDujiKyn8hVBKMhCtgYuLm7G6lrcg8dGg4
e1M13g5IKEskXZR3rSvT8XsS0YOX3B9vSe2EhvI04OSWKHdkj8LeVPRi4pZwojl+FjQZCFI2jwuL
0Kskqe4JQss2VUZTUYw8fAKkj32m++bx/xHxmWbhuHWMWzD1nlE81Nt6SW96IrIRJ5GIWKMwJ7EL
yLWtHuYoRmo406VtbQDpbvCzi1oGQoFkQlQeoYMqNA+GOcltNR6nUH5UaRXwLQawkxcEgBn043uP
5mI9EB49BBm4bfeQzxUZFqE3b2NkBHiv6QJHV2OhPtHm+GkY9aG2eOJm51PjByUdVF+iqXyNYpJj
lpEyDF0WnennQT334tfKmwivVcOLZYr8lcDE7woaxshyGb3e8JVYWNZQHjWWvkQuEbnelvJdPENe
slDIQ2ID/Fs3kjXTCv1VU5ruBbcNllgu8Y7AcHjAZbM+6HJYrv/yQgr+y4/XB/7r54qkvQ2MOtH9
q95hdrS61h19x7UmLWX7ZWjXS51Eby6H4+psX48lc8Y9GuvbNiyhAi/MUNa9Xpr1KTKp+9DmNgrW
DOvpdVPoR10eejm37mHqY/b2P/748mvSyv39j82fMsW0+/KLTMONTnNMepa+qssD/+EPXH6PykI9
XRQyY3X8xxOomDkfwrw/0fQLdgtZ86m+x5EmyAweI/M2a3G75utqez25bi6PuZyrZr26vxz/5TEe
irkrwv1esK7BjdO//7K5PBaZITPMy/H6mNXdfzlXDnUK3HB95D+9siFwkL35JezAy68j1ajfZ2P6
UIuWoIJq9O4t+sH70qJarjrKH5eN1LOu9bCZZ3IEQwS3eAqYa6lal1EuP/91/M9/Jv74LevjyRuj
PzlVrGXFNmROztVhP0yUSX9gXQrn9P7Gj+vuIjwWFVMDXAvN+NnVgqp177JJtATrcmgios8ZTI+X
U+teaWDtlt004o340z9Y//0/O8c3JqHy+sejL48hauuhBt0AeNmxSMxRbNryjXBA0Le14R/+XcL8
v5UwhU9N7z//33/9D1Fq13jkhh/Z/Oci5vqPfi9i+taHwAuodwfaqmZf3G9+8MH1bA8dgeNKXcGk
Tvl7CdMJPljCDkjHYZIibcuk8HkpYeLFo7BJxJolTetfc785ZLz9OUfNNrHf+S4eODo8tv2XAqYj
nfj/s3ceTXIrZ5f+KxOzHiiAhM3Ftylv2rO72eQG0SSbMAkg4U3++nnQ95NGulJIM/uJkEpXTXOr
UDCvOec57N/j5DLN+7xaOx71OQAKiFbTdXwby4RGybSXIvSeyxqOtImq9GTPj5lFLpU1zeeqb0eE
r+gObMJUCTPXM0QjygUE2jjA3JJus0ZfVmAWSVX+RVm9v0fnBiA7oP+NCf2eZBafp2b6aAVzqcFg
NfzbV/LwRyzc/6iGEnh71Xf/9T8FFtx/+pwcKebINspqj+Hxn/LiCLdafCWi4ByjsF/hT2QzqhIS
CP1ivCoeoS3QdUhCs+WqFU0cfpboyMMR0O1GZYpT5divVexejG/zMG9Z1BiVE5TT0v0F8R794XAZ
pPMS9GG3Jc/3S2XZP+hlvIfPF1JJgk0gZ3sfS6KDQKvOYjpn1loz1836HK/2ZLeU+rAYNV2tQp8X
hK0nFBANEaio9e1YTFfZYeObM+9duUiPW7VInBft8+fGKlh3WJKZz6UkI+Bva6rPmQsU0/BsrMf/
82MZtqu1PmEn3Lu7TgJhIvAG+er6kmb0R8TCs8tfZ62fL5/zaDeOH2f6dRJxe+YlDhXoQcfuN32q
Q/ExaiBNi4cG8HMdmEAL1XYm9/m6F0wHjlklQ1JnAtu+1FaC1yZAKKAVTds8RD4TD7QdiV+Yn47H
nazXj4Wa1cVMaXSgS38KipFprS7BUQduvfcVj4Bq/b+mt+XfvXz+zKpD/AFLeKrLKj1mbvcwr7+r
4/RbpUIAt1LAUhRuG124KEgFZWTo8Js3jDYS4NMgfQd4ZQ2Wg8vnPy3rCLD7ii1iPPSMaBhRYdBI
KortojnViWHi+McoVbJSJfe7300WbiCyeAOKYyOxgTfvQqHk/1yhfy7TF9d5tHt+ZGxxKFn+3cgg
ZBCbjmR/ri91gHDdTXR2HS2MjIPuWIrXw+vnjz5fkmTmF0tjkb7gPhp7lWYWBOVePl/q6Lezqo+L
CqNP4n2vFX5tjVzI56SCjhBi+4N/l2JjguLnO4iz4eK35pq5ctiPjXttdbtGMegtEILvUfDNRpS6
n5GVQXD56wq/ZqC8wY33qi2qD2IX8nNfe6wkM8jKdYUQ37DZH6+fq4gkRF+jx1Wf38lXGeTlIa5y
4miZX/SlCc6Yawg7WpKAePHsOclbegK/QPjygF8yA2albouhzI6NTHZgYaOTkD5p9kj5wxzJmFXM
SBtsyb+albgke6tfjlZf3BS21UL1BAlutbh02aIM3uAcTBxhk19n3VSj7R9zv9lGHeA0oA8J0Xv8
3MSTiY7e1AqovfVX/nx4/tzVGsaf2FCHeZ82jPX6hX4qRaCVSy7RcmQgYGsYKqJhjg3z1ZMEsAXd
VTU624m6f22z/h3ih3WZh9NsInK2o3lbDeHI4CgtALQ0X5J6Ga+YlLDD0OxN1UtTmmhX1zjhP9fl
xLjtvDLa+8kkN0FRf3On1D0IRoFMCzv41Cn5I5YLZopDxFksYf043PGcpnpF11ceZlWY85j81EBU
Ls36UoCmnOzlrBgVbmWhu+3njZJnX3PyyhFUEjE9Zi4fu3AIdyUCFdYlhB2U1XNbdNibUnSbvSZ3
V0U1mOF59uETY/1wMeh9DsQ1SexnmbykNZvyGWtK0KvfMoFDulDzqpjEYDF+5No+TCbJD5HIbzCA
MKYu5FsaetvKcZwDgZGvCDf0OZ1qpiUxJIQodGl70vgSZRZwjTwgz9Nl+I3+/ZI2lkCTqJ6nBMRt
475UoriYhTUS26g7PTSrkDT+YL7jJdV3qA3NnoXT52m+FEybsrY7BuTYVLYd7JsiMZdEAuZvsc8i
ZcUC07XBmxUY3iXMsDz0es6HAQRrB0JjSKn74PgIEXSHpBOvcWa1J+4TT6H72jmIBcaCXHupqW85
IZ5GhV1QAPg2AiQeb2Zfo5thL4FxwcKXS5DwCZWUvZP4JnamGfw7B2erB0MJG6etdwvRBHw5k6/8
U4byYkse4L6w3GBbSYOOagHtEbb92cOKfq3cJ4YD864K7Nsydb952EgRIBIU9xEs0Fkji9jQLmfl
TpSTdCr/NoAxzBygAZ1BKpuKGKzX/Al36cM7x7VS3NTYhWNlDFt5Iko1CdwQoOoDxj9s6UoAslzk
jznXpKar+NEk7YCNmFwy6Y/3hDiTpKbODXPqA5ua/WftrdKmOmGtPLXA7/t6OeUlCERHxiAvC7XT
WfNVOCkrM8mQxyVQpM0oX9Kx/RG2MIHdxAXfOltwqK2835N/bJDkBGscIQa1adlHhJOvDj/npGNz
O7eI4Agmb3dkcXTuiBK57uY9vTr3I4Pvv2d5S7h5BjinYcozwK0y5KbpxXoJMW1uTGVZj0G3/nrO
dK4UF1GbbUTMhBX8jOOE/61xUneCxjzg9zt9ndD4Zwtj/no/qNVF5otuG8KbZV2MqYBUhcymMpue
YHRgbtMuodpR/DAFovkS1MWtF5LaiWQYF57X7lsX6Dm3soPb6/tZBOVLhTtdqK+BRPCjAmQjmfCD
/di2D0YT56fVJTWjDV4EFA8W5ikEcG/m4dG22+JoDbW+DuN3v/dfswLlPWSWkP0kp6XjKYyovQM3
RBoiZQlnyYZpr3u+/pqIU9hrwXBo0CJ7NlrrhjTRm4aK7Wuh7/30KQYldj8l0TdSc9tdZ8phjyVO
oaADHvFWSOY8Hr535ESudxQL2/UwCt9yIZGYD2Az0zJwHtgbiYcynY6ejt/SDM91XU/PzYQYCfHc
7wI/ll4ySJWRfcjJLCI8pxl2yxpQVjj+Av+6Cs45671d9xsJGRrmKtmQ7nfsIx9c3eDuqwo7g8k8
/a47khpgMjFLDHJ5mtksbHwV40EsOpx9FiXwEOPBSpL+JpQNj5BnT5TiFNQl2avNbYSxBUtqIwkP
ObNWgrYuodDYyfR9AUo7RctrRDhKNA8QcQdr1wYd56lv8JnW4TVkQsLM51cXETvSmeqNVS2zQMC8
gadv+wJjZmV1rOyyCCizcpe9DNPgPQT7BsjZJAzDPDb22GmQEpI0hMG4DmN1pPyDC5mzR/B5seq2
vIWA3PTI+9vyRyQjMhOo3fPuF1/6F+2SBe+nKSPX8mHlHxdFWR06kYO1k95Kl3jpPuu8JCdSwNnN
S0UgiFx+mBWo7Kj0WPnuoUFCjrv1MTQQ06rQOZWV7WyVYoqvZnmfxBUQUhfj8JzTMEQkxVRjtGVN
+gFv02mS4NHMUbAbKnFrMWKMApgZukeU36fyIOIBzFpELaXeCPLbWGH+HvTAQFMPlYTVH3re8g53
PzrfsntwdAx3dEp8qE6M/OzaHo6xBaA1ZmuYCUySbYqGtcB5Llr9tV9+LRWZpUkV3C2NbI9jhac8
H5oXIebXeQ7fqjr+ogURfbIHcMmS/hCasj3J+bWuSCeYSftyl5hxrIXiGKIUwuxt2J77gSs4cyvW
dE65cztmjesUbDN5DH8p9DMup/7gLyLfT86MAKrr7zAlnhK+5UMVFdVBQRJKmjXGF6K+73dX1xSv
TVPfha63jxOmnzbh7nuciTdeleDmrER1ddCFpjL60MP71IkXnjdHVyKzCvzhN6uec2NmztcMnG1n
DNkRxvpN5u90SErQFBMCbotwJamTq6UekV1MT3BUKAvbYFdl5skR2RMj9HgT2Em/S/2fpvoGgagE
3kMZhECb83C6Sfz6KQUkbBX2Sxlj92O7Q5JUAbmzzr82NikJwQjMKYnMucohWrIZhvdeAkrBzrdB
oLmkCd+tY6489+vHWN05/rlJYLEh8v4xOeqpJZXyWBYunZyf3QIUWQ6+Ch5E7037aWq4Dzeu4JZS
XVCmIoFPzjMxtScToCOYQovGqVHzsWEEjHMWGFrskHvNbgLdIgQCxT5sKeB6xwC4d67t6F2WjCAs
ZcN+O+dQ2xSSSZS/NIV+dP1pOrfOw6Sox1s+s0+c29GrQoDFgJQD7V8tOH+mQRGRsO/D+ztcQD2x
ZsqAR3fM30kWnbFB7djwOPs67d5CndzPYEtjMn0bDFj7NuVDz6V3sDX3wt42BcAD+d1za3HLhgZr
KIl2mByhwNxXc/MqygRDEDSrbZv43MkZDfDE/Bis0+KuixeIM8dhHDdVTeqltL2Zzs56SmO7PczN
Eh0t2ZYHExb1lpnzs2rWQ8q9MIiybRfX2PFmrD9Vh4BZrY67KrjXFrPCuaAmHrr2Lhpw488DFEaR
ifcEY/TedcR9Zbh7sYUkutx/IfT91m6jnzH75BBh/zYouEt4BbgKpX7mTujvWHR98z3YrnaKU09q
wiocBDcV9S6Wu4zdOdniAOndZNvUoL4LL9AHejOE3d54x83RJFSOiQMyPOvvisqlFEQiac2/hyWD
aIM0PRHOq2yZgSzdZUinn3Vf1BADTsD5sqOc/HijSIjd93kG4GRaixL0bIQAFD9BX9zIUv7UsBvc
gRZRFzrZ6eE8rP5NabHJkdz+hONeQ/bEjv49Fd3ybFnUHIhhATmd3YRQtbIMMGAV+qcfs11WwfJg
YX1hAuDvnQ6TbOqv2RsmOAaz8cHWzchARbarYzOx7cw8ptbYnrI8Y29N2kZq40KPJSAChlaYcxUl
fFiiwHB9lZEBr459n/bHcUbwCRrjEYv9S+VmEUg3uFsKi0BVf7gB7GJ6ERiZYm8fvHD5Ps4dQP08
5KKfvhdD9CVj3zRa6k7kmPxJSETnq2WMWeJ7SAVvT8ibqjkEghNbb0VnTjhZ7kkPr7Ze23zhL6Zs
AlC07yL1ZnfTnphauUWCMO/siCKv1yo99D3iPN1/y4qpOiPaIWTEEsjTZEWrSw2d3AQqBFcRLytr
Irkb6OUwPtTDpir0rk7RPOR5sF1seLiaMHhAj3DuRppLlEMw25MJdikVti/rEdJ3lLP8HDKc1vWz
nbCagQixT50cuHOKnbWIzd363xI9Usa2Z1asfataHXr/GxNETtc52/YLAO2BgmQZzDm10zdNsPhG
WvoKZjAi73BT1AWJhbNWVAxcDpQFAyEUWJXqMuTyXw8k8MGv0c1YGw5GGGBSZAnui7jDCUpwjN/N
3ALcYGNJ8d0zqG5ihcF00jVx1QBTEc7/JlP6Sw0ZNC0+LGYBzYwiGFs+bDbPf/Bt1FLV2JOe5Bsw
fjiRqO1fcx1i849fpIslaZYkiFBEbt02hmCi40cAh6CA4dD5tEUkQxVEBUa/cK+geHiSo8QUh3x7
0ZQbUxVs7RyBcaW6mCUFlmWv8CQcfluMGmPWNPNw/JmRo73TAu2ZF2L87JSgl+c5geBwxpzPcYsn
NEEKUGTcxTFWDW9h7gaN2K5niBZNAJhkcAHB5m64nfw0ATEi9zV+WIye9Q8p+MBWmj3F6xXJJpiY
mDq/psiQjkucMj4RPJDy1zrxXovRUcdZNjf1ZP2cpo5nbP89w0qcESWOm+m29aEiLbfcQ8bB+gKb
EnhpVj4vyX0d4EEve3a5o+S3TScxxHftHDOwIyoR0/93pahfD0Yt029Ki9RqntDcAwnyZ3wQjSEd
mn1hoyLEWpZLH3JtWYwvLgeQKv9ldiocvNisIh6UPPU8Vrl8d21CSmHPTdTgpgTlim25gYwaaTAl
U/ybumq8q+Ty1PRxcipUTLglarDGAsbQdqdO6hvhUc1D652RHZkXjO9f2FTd95Fn79Ig/YBZdQzQ
lqIl8Z/8onn1Uu8xBxLoD6/a9+47loADDpiZmiKci6sXqi+9y9UyUvWnpXgiuAn6Lw6kMsbDmYRX
iau+NeTsgZcXRfwtpruxhoxR1Xz1IbZlKWjRdqJrseENuOV50MNJWv29vV5rrv5o2uqrDuklDHtw
f+x/GrJjib/A70RX/tAPXb0fkQa0lXiJnS9W4IHS0dbvrl9uI5BWnIvIlDh75l1RYhhM2vmnwtsT
GpCbo4MBrrXeCS/Gp9NZM1eG+4OCbTtlCDqGLnlrguwMCy6kiUbr3o/ZA8KeIA9+i1Hd4UhhVuYk
76krH2I6ztX9E1Teb8sqv+j1M1tT/xKQG1MO3MgjeB84zknh4pvahrmHeq5ATVpFJAxAY0+nA4ah
X443nxGx6rvavp2TTCBUrs+KMnVbtVF8aCvpHMCVoIexggPqkukwtwzOmO/TgRRrxvOCzqNbU5+L
Nf95oZJc86B9EgZERkJ0umZFJ2toNL3CmiHNqO/VikmVRvEISR4jS9sQ58JyaiBW3CBeAOkCfcy+
T6p6CxoNgYand/6aXR0RYj0TZh2uqdYRUrHNvCZdx2vmdWGcb5A3UaStediKYGwIdukpE2Rlz3Z3
jYHhbiixGWGa6WeJX5XoG7VHZFExkaQ3D8qoZUSAIKSz6enuJq95VQdnzeqGdCwOdua9Rj4VjTXa
wXaui7tGgYp1Cfsu1tRvrOlsVtckcGfNBI9GUtwyqADSqK9djpHK6p6auMBICKX1ywwQZZ4DMDAo
itbp0wlM6Xfdly94rPQhBWbrUeturcciSG+dGhnIUrUZ9vRxvonS9lefJnLrZZ5z1AssTPiE4W1M
kU+tZd7nUs4IUgrvzjOcCE20QGP1zFWSy0Uub35bQzHtW8hFYuEZwh20JHo9XTPY1ZrGHq657FiV
CAFxk2kbG1Lb21OxZrhna5q7caB0D+S7Rz1y3AlA36AQshdEcWKRl33lbYuFQSW0RMXnRmTbAWsd
Vl1KvKbJS+Mh39SAC4d4Z7wC7goYoE055g+LRWJunMzPU4q0T69J9UzH9/GaXc89Lto0FX+unsjx
q/D7m2Csd/Oael9G/hcpyvSaEUwFIOhS99VypUrm9rUMMPjC9kdWzr9qxjIYYfxLWBcPRYWvYzRj
fahj2z+GgNX2cR7+QH2FgzCKX6vIvUPe92Nm9nNtIA+ibHe7wzxZG9lh/Y7RtnC7d/NN1Hb5LS6u
bUA29IVJ/DvcHiJLxTyQM0/uWReVH/niAyNwmUqJiI7Ai4k3sOrikbx673Zd+nuMrw8qdxB1cfb2
c1E/TS0XNwy0czY2051tpa9xZWVI2ub3Pm+amxb5GykkWGq92QefSgqPa9n2fTot52Veh5XesLWd
jdtDeLVFilYF6OPGzVHWLIt7nzUgHyoI6Fy14XwaQmJC0G7CO4NVlOfe8rToe2skzz636+Exq+y9
3QKCDnqkl/Y5rTz/XLW/28TCMSvjX1OTr2lPhmUGPqvMsW5Ce8yuYfTmshM5dooSP7Qaczt0/ssk
XH0v67vKFTsoHNTh5dG2WSeUiULUolk1YRDH4za2XKH3TVT0l7iIuX/7wQ2j2e7gRgMeCbv5FQ7L
U7LkTyAjbnsTvAE+Qho7vClr9o/NxDca0oNCo4SJlX00fek91mJ4oV2OL1i7R8OCEvnQBto/UBda
+hl3KdiiQWNuRTlmmeHJ08kDo6PpyK0QQDLJlNVoxQffRM+xJAJYaD09dlP2kanq1NMjYbXkET8p
/TplKQMvLkmoR++Vgi60bgt32UTCaWbLtyzQzw6WMijdoBzQH28Gl0CaJKbjsJX3aCb8UHR1I0sw
nFRxln2t2RIckuVrYtS1Txiimjr8NjguVmaSZGFiUNstRCkP4NOpIIaI2jCpENBmVfOYY/GkByLA
1IGjISKsjOOEPYU5ZgHBfltHwK/TmNhHpdJ9K1DmYEC9ncl09f0k2kdAgbYZCRH7IoyjHcDjk1b+
oe4bZLnFdDcJwzXZ3PkXC5fiJo8boA24ZjciDG/qW8Va4qnzCEwLGYEHazeZqnlnYLCT+RFGkKW6
D8/ifaZo2PSYE69ke7d4ZL3dGJmfJZo5NUTpyY31FUf9G3ZysgJj5isQp7SlfO6JXXryhuDBnxbN
cgnqiHDygEWeY21zRVWewjxEUmbQ6qJBXiCrAAjXJKyG7OycwVuY16m72JQ/aa7SI1p/WH7yfa4B
sIhaC0aJQAASrJth+1FMI+EhWYYXRUhCASwvvPPBxpSud4M9/UkpGjy1uFye+XgfyeF7QirW2IEc
W6zoa1OO7zqd0hvFtnsnc7adQquDy9Eay6Zl70HcjdXbI/Nyfa9om/dNF6MKDeydi2hodPvlDJVZ
b0aQoHx583Pof1epuctKrziwfhsujo/9kUeJUFVzCOVCWqTtB6ekZC3tgpBBA0+MiKmrXVHrL4OV
vdbDdJLe4m0YLBa7seYmUDKeyYd1br/qIdH2eAcVs64P5krtvmlG1V/T0eNPd8O+Rai8z4YyuSvt
err2PQlq7ZrWMAU86ScyG5W+KVdqIE6nDmJ+4+xENj2hbw3O6hl3s9nnADKCCdE05oT50Nsp+ciO
JR4XRKfBIl9U4XUnQFti19jIrKxFH4Ww2dzY2U/KBrPrI8KlROg+qibudmga3U3mUIHUIBs3eVg+
kWRBce8DlYCVsIL+kKQjMf+VYHsHlGI99UQxcFzC5CFUxUREoMOwEWB6W6B394J7k9WCSNDwyS95
GsjM3Hk0hNy0yT33QpIHQ0HgAoX6PKO8jYVIvqr+vh1+x9Tmj0ZU8q6zQNOuinyD6GFRCGcHMXC6
PSL3++KOcDP7mLHclLjd/WA7P8plKfaZsu67AXUlFf+N5fB4Hos+vW1qdQJpubO9qXltiUvCKi+O
U+Wg51bHVoQ3xZgy3pYfiljcEJKwzdVUe427T2qAtto7JSuHd3Am77iIihC/CKJflJch4mQCmT2w
Kb3Oo53ngTGIbOcwfM1N/btqB0rkvtgWrftN+rr65QblxS/3REzr2zwNyf5yh2NonObYWtxe6pYU
xtLZgfBLD8YPaYpiSu+JYLIZwIrgdlGioNlaxg52o8ak2WZk3E3Tk465/fRkISY+SWRLh04CTuWP
cIGc148OsMXc3CqrYwy/SHXIlvHGh9V2yKEoDYMCdUPjwHpjJkQhsc5FPYxXR5njMPjkys9vbdV1
Z5vaCIplhrI2tW9Uidu/LJnrAXIk7daL+iupGyktKQSjcLG+MzLGv1Sax2BSy26czA+qDULh2vdi
CBBkwu4kPYNALTvDH1us6fKzd8S/wcNvccpHd61vAkLI7a7N9vWUh3cB43LsLTTYZFDcz7EBrzL2
R+I+hQpO7NZ+5ivTHH1ujuPaYiRG++Gs5HMZiUsICh0WA9uGIO8OdVU8ZZ15wA8+3sMHJScu5OvM
G/ODdeUt8t78w4T2mR6Ph1myX6BT7ShwuqdlSW+gwO1q3w9/5B0igCEi5djWyZ3vDTz7wHDRMjr7
XLkHm1HRLU8NgvJMf08GJF+fwyVNEHyb8e8U3Cs6O9oxJPCxvAxkgKeMTsLMcvdFE61gyvrE1p2l
sWCqXQF/Yc4D+t6pvsm8uvd1CZ1XwETs85tidtSXEGNgNhc3ny+WlZc3fhjTWYxil9acCx0aDopY
pMi+Qr0smRBAohkuraaZz0qRsTmKIM+S+SCKcDyEdfA9A56F8ti4D9JuuGuyV0Q1wCaia+xrP/tv
SV9dEdZCxU2T+8rPy69lwXcNJ4g1KVa/pPfRkaybTod9Ffwy8aJwZCz3LStCYhYouBZJXrZmgM/f
rAleCYKNzJpnd1hIwKultWNSh3nlYnUMvSJfHBs/IBNx1D0sX2uL+gQZc6jmByVANszk7fp6vg+i
Qh8VcclGutO+oQykiPuYK8PekjnmNAzj3pVsDwKYycCEibWtHUKP04UCpWVC5DnTFV2KOUpyTwG5
5neJFT2Bk2BqbUaLMlkyuOs9hl9otE/1POIJXTeHGoRWrZAZBuIsu7i5+3yxw3yfATYZfTc7e7W3
MPRP7WMNmYFOtPXQheXt15SKKljG6mhD+9g2eA2GKorvBrtzgUANgohf7BEuI1cXcu+2gi6wiUKD
59SVNy7psqaq2gcgSGuxfNEBtdPcswFZklNUVeLgoCdYEnMF3/iaNL5/I9IMcX+H7QlJ+zs2Y+Aa
RQ1OhSAOQMUYVsSUf9UsNpdC2ftmFDfzzI1J183Zes09tBu1VY4H5s7TKSOrAEl+zEWGnfJYODOb
NyKjk5nKO5lGKCByNE9u0UfEz7k3yaBCALjmZ7SRg/Bea5eytiZStqrxwgdDeZP3ESBwvh9XyWMW
lOWF9I6HhB6hFVGzly7hecRLWSd/rn+7KvsVNnZ0aMAc7uuw9fZ+toRMUDwuAaPro+Fs0sL/UZQS
oQ3Qvk2F/My2wpuuRYpSJeE5UgGApozpEul8uA+TLzmLxxywCWUxd8biBRr6dIf4S0BxEn5CtIpL
R1dFxFpTD+B7Xdewa6YGKUf1OiwkMZ1In3nblfmpFnzpHd0CnFYWalnLHxmS6CDm4NCb5GFgQcb4
bumsY9cgD6wwMPAUu2sn/Bnp0F0TI0DL8UgYbEx0bcoMpe5RrTPuLrBgH60lLAAczbxTyLOiXIDD
k9tWUR5YbHYPrX5KstgcZJZ5Jxua2c5aqm9B9Ow6rIbsUd1oeCubuGK6wVxd4hhyq/J7WQi6bWZA
sl+eaPnjc5+zjXEkAoc2FoRwtO1TGNn0St2ZaQtYh3zimAn/MmnJKJ51BD0yNAVlL/cmxSydF4+6
q+iU5vSSIuc7Ss9lwj11I1tQmt4AvV+E+J8UhG2R28vOKfpvgYqsk00CXTxk1n3jg9GNfe67pmRs
ZkfBXnt1+jwGwJai2jx6c5eRSh2jwtQQTQafvM7SyGs5ZPFpHXnPdY7To/d+yYXevpDVaZy0c6y8
Fn96sVzyynlVTo4zcnWoyvXl85+81QzYByl2F2OPYKWIomG23u0+JcifL59qDKQJI4Bte2YJnaIx
at0cQqVApXSh42Dhk2kK1pR+CnVYRYgZOAtoOOsvff7650s3N8mht6IX3jor3087sIQ3SxRr9/Dp
hv38UcI4GufadMpXaRv+9Jd0xYN6hWFJxT1jhQb2B6rOvdEkH1vpSgblBU0hApDct+nDSBz5ZMF8
omE+X17h8CyXaFWfVVb+HLYDzKwxgNm7/khKDK//X0v9f6Wlxn4IpeFvwt3de//+3xEjd+8l6SNw
2bIue69Q9/5d8sgff+qvYuroL2AbhORS+SP6A53vX8NEvL/YXiT4D7pp5w+l9V/l1O5fUPwKWwYR
USMSd8jf5NSCv1AiWSN+REjU1vL/kQjxJ50xgjPXE67n+CH6bDKVVmDEz/enrErQJTv/K1vaadCc
6wSgY1bL0k4SUbs8N4aBD45u5kaBta9S7vYLIbT+XE7woVBwYBmwU8YlqRKHJeSpIwMAmChSjlVz
O/eDTzxV+cKFStE2OTuNGIv9bb8S3qKI9JHGpYRKz6XDLsejcmTsfQlE+63wmvJA3MS4hcDd7IaW
ZWv7Nbrv0oYY9bYD3lX2lLpvRZCZQ5W7I8JDh1hABE6zj/7BisMbI6cBlx09e004oGrgYUaDfYwq
LRF+8yaa8r0pvOEUeO1z23QkRjMp32obGNLoMbjyHIGNzgcKxIjUqazhowe4ch7QXBU8oPch1koe
jEB0S5CdMFHf65K/oK0XHLJLeUBYoeHUN/PViVoW4pdaRtM9SZf4ibUNctzFjzxyYwhm9DDfUqet
dzIkUM/LA4t9hnAPasXTQKgKtpPjJruE3kh6QXsoHWYhFRPkDeWPOQ0ouaMkxI8aed8X5bt/BAj9
4Q74F1J0559PEM9Dgg66BJaRYID1jydIvkTtqMe6PkO+fbZ7ZySik5ciIgTRD8CCJcuAwIJIM3vg
TXkQz00W/vfB/Lur61+8F0wEf6/951wFquLarudBUQkd+0+aeGE5DP2BMJ4nq6VbrqtvgIa89gTh
9iER5Yslq4/MK/7TEfgTM2X914aI/EIwLD6+CPdPR8CAIzNdGhRn6IrMTHCRc2KvvUy6Ihd60R4X
K892OZrPTb0a5q1uqo6knkDjQsDPfPb13x+HFUrz5wMRejK0obhw/7BtPBp/f9HmtuimsuqKs5dy
INAPe9tOQidapv44a+1urAGpfMAIex/k6jpVhUGDikwuNyiSXVjuqG4/xrmW2yAwzlHq4vj5VwUx
MmmXELEuzr/8+zftrm/qD6vDGsjkfx5GHwtI5DmRFxBQ949vOuEKwIOb86ZlS3Rmt5z6PEIyP1pI
vHJC6ezQz3bu1HwLHOZJTcJ1mMUs3EhB0oz6fjXBUqHt6SkbLP0Y0CgjNH4pYncPupryHYQBw91t
0eQ/ek0KXyE6dYEA0/FoXX5Axb5jhMKBENmv2QJpEvskdPipeKJy7feol57/wydeT4w/fWKyU/ik
bCakR5jUP37iWcE1LpVNWlFPvpJF/dc2Gb3L9JJGRty4MtrLCsGMLbz8go7J3kJ0iiG9BER5rt17
7dLAjmPJfI9xk936NDQuJE+ya8Qsn0d2c7TXd+R7oNWpuQnIGllrVcTvsnYYSA2NusDhsA+VP7w3
ejan1mI9oAFjNHG4zRIPMVX8n64XHk5/+ti+bUdh6Nmh5DX80/VSOF2IxtZFTt/KZy2HiUNu7tu4
+EGUzXBsflcARSvhWPuZuppcBR/R5z7sEorgDkkxAoieBeG2ZDB49x++kn/13hzHFziIIjK6/mwf
ahsy3PoWqX+znOxWhRdT6DfNlmTXdMEzmT9EcFj+/vNxQJyRTzeKpiOh43GLgeSHcW/RFWzqQXzv
cL16ZlF7iM2PnJYAY8cm2uoek6tj2t++Z0ebSjwbuVz86hpF/kOTOO3JEpO914jKdky+HzqkJDsr
yRAe1uUFScv3zIuD23//sZ1/voX5qCYch4jCQP5vws5jSW5lS7ZfBDMgAiIwTS1LK3ICK7JIaBnQ
X98LyWevz2V33ztJK5mFQiYQO/Z2X+7Rkv7XdyI93iEO3So5zi7EGzoqDwRG+qBRW2KqZki5tdzY
RbsfWnYYAZ/ME0Imq46ektzODwVBGqv/cEh/rSs2ME3Tpho1KWUcTMF/HRIIF7gkkR8fo8DnWjXn
ezNy7X2TF8cC79YxalV6CHvzLHzlbFqvuYs9ugs6t/7TkSyX4T8u09uROBazBFt5JujSv96vCWNX
ozG4TNs4gDn7pSO8ZIuvhXzfYViTPkGDPApPM81HNpCbsoyqA6AiUs0GCNqy9V4zJehUoMXZOcLZ
lnBO//3Zkout7X8cIwgw32Xl426ynM1/lGmdmyHTL0duJdq581vLB5eT0jMq3wyh9HdEe3No5meP
9KZDFf3w+pnYtEGYd06c31FQfoEEjFeqAr7rJ8+jhVgFcE+fqPxBGFm4CWIm2KVvF1s150AyhPHa
dVG9LiehCemi2lPA8Q2v+o9n/69lYTn7lq9Y0y2XRD3z7yuyn6w0rrFmHU0bskINjQHK9XSOlQo3
rSYBRrZI9QSzhBZuOIozMl0COdHA1SWNRQ8MZnHw0sT4D9eM81e1sRyYYJV1XanYp5OT/K+nvGfT
XM4BWXND4u+9lr6kTsqEtX56cUzENSOO23Wczk8qkNZyAiMGUzEsaASFEKEoQkMWNma6Gz2ix3WI
KCor6R1tMVmHOdO7mT6+6w3ZvckoZef1OOxg+1grhboffH73Ipc2TTcnxmeZV2z7e80Au/0aU5vc
p9nq1qDJ4bcJdFBO/tiBHN5NJQ0rhGS04QTQbb8cmkuk2q8As9U57bq7QqQ03HtexzY91E7VfpJ/
cR3FiVON8j3KDn7G7N8P/b2RzggvSzQJN3JVwIE8/vu3tfe/3ARQXrE98tgh+ebfODrK1WAAdW0c
bMqPw0DkSFaTwjfP/ONZ57gPMu8fAx9cswr6Atm1ynbYC6udayHStUKxZ9wtidIZIcWAwnKinGE9
0WRTX1ZEiBa/SmnXOzQx70Hm6wPXs1qHPmhoQZmJjXOIj6q1aR6lgU+bqronBML+VgUvmP6Q7YsL
NNFs18z+RxJGLmMiAWi6gJ039bI8zdqm7CBlIgPYS+203B/G80A3jAnV70F77cYZnIVlgtvJNdFP
DWgvBNfyZ6TpuhALgeeB/YIkDyjUfnhoUzb8sUFjJwwaxoh1e7AUKOYK1tRmQP/qhAyZCpLlOGLC
kBvA+0aZnOx5ZPbu+H+2/v939f/XeslFoIBdSBCEDrXq/+AFmn4Bai/jLEG1JMGt0PcpGYc0Vzv6
xORbJU6LH54eSK2Y5ULBfHEzeuyeKh8jx6Jz7gnmHSXZqimhcEwv2u2/fwvd7s7/emdUJus49YZQ
PP69KYgNwZvI0PRwl1q4HvrnPAgJzzFZ2xEckZZOIgc09t0Q4D4nISkDa1t+n2LKZA+k0apEg27P
HuP/mQ3Yfzg6+gV/3beV6XlKsHVwcEEv3ux/3rcnpR1tjwhVVSPsfcxIfR12iEkTj/R1UYVrVH3T
2bDb6VzksWRkdsjnRICUWRa9iKn1vz8g+WdH/9cJkyhlAMezleLQ/qpKs6bC6EUsxWGUmdg4UqdP
+bhgX9Wx6Avjg2/tEIUXF9I6o31e/fIzUX3K8hsNRJMmuWx+dvQVDSPKDwPxA2e7/EU5050DbyCr
FRHjLorlA2z8cTtEtdphbOO6JnkJuRnCv55OdweToI/abU8IwEPjxWypuKqPvJTXZNRfZVUmV2AP
1UG3xKQJZto6xEjrcSZ3URiq9ez3cg/59EeTRNFldFCHpGVDJl5CFez4Lowp76GjwjhFPsfZM0/T
tvppwv0CcGY31cmWo3+oi/DcZTwVSmC9c9BkrhIzfPLdWR0Zew8IPhaNGunQpyoJhrUs53Ef9fo3
L7de10y/dhh7vmQDqDrLGv4pIuTbReZWYEk6mNKEvK6ccxnG1saL7ORFqG+c7Ogqi+EpMO1g5w0o
LsM2hbTABppFTlmI/rH8Blk4EAmS7UhlsI9+0WxiYtPERomqObOgfocHOz/KESmSR0vCmQHu5EPk
kJ5D5wLNSby3yuybZxnjmdzoaDUsCQJsmwrQy/a3nJ43tR6YDt/bVCjprlhSxnOOynVVs/oSI+Sy
YpEFtPKjINqXTeB+zIK5oNg3UT8d21z8xvktnros+fTmaaAPNBl7hYOZWceyhrhqz4jc3nxwE7zL
LcO/Iiw+6qEN7rJlSg+/CPrmOPBKqh5GSiLQTUAHb6IAFrbnD9jyx3pt0xR9qESOMcEmwUqgLmN3
I/at4Kqeiw7Cpw2KUJKmSgyF9xZajGWnqrjTw4jUx5XIc03GsYgKvqkW0FASFuVpwdJv3EH9jGyE
cbgh0ws9oMVgmiE5pZf+wraZFCNGIvwm+B2LkO9dAItkHRVle3Sb4WsAeLMPDddCHFLhRcb/u9Eo
IGleXG1Hw/30kB6O+PZ9krLtGaMHRVW4cedu09dWu9Lsmrc9hkmkDe7Z9omTjAeNYVF7e2E3VzPJ
IkQpcE1Eku6AQBsby2pTxDYM5WyggQc3th+F7JcoyZE6tWMWNJd4r5IRjVoW5CFhGPXD3C1/wvUu
Xlaaj2ZtnaOebWPLwOxWdDdFgLusI0XIIklXuZgd08Las8URx5LoFKAj1jY0ECNVjUON6HVi23hy
BKefYnS3s/fAKpgOarTSae/HD1nGFHXWLF9SvZWMvx4bi8jALiUyICjN/upbk/VG/BlDFPEqjHB8
E8vQy9ZomgQFEyLmCMRZH4pd6ep9GoTBBekH+zGF5lNCtkvH576Y3Cs1UJXkAaJZZ8YwYN8TWBde
zfxnb2L6me3A2YypzyB5OehY+/ckPqiF4ZytNKKbtcsueZfKmbDMKKw3foT5qMIqI6PwTkw/XYQA
EwqQa9rPxspOynzd2IzzjKRwLia+fTaDVriP5/7FxisX4Va59COGJUAnhIKY6OU08xI8qpfeGq+B
O7RbAXLw0Ri7jbX849jUhr3Vq2ZrJ934pqo2Re43v6aWuFA/kkOYF829EhxcyqjoPWrnN6QHPno1
37rOqmaIY/bAEmNnnw+zfFviMoC6R/25l+xyWQ3jiHQnLqtdpZ3i4kqiJb04td8LEbobKZPiPAkE
iqWhzW81acurBG+RRhC5Z+vOeVL0JywmVnHKIM+yxDJaUT/LQfbM6Gzs6wk56TR9nho4FM+ugV+k
mRJxtpzkOwwOJppcrpSSd5MXbyk02PrX84fdcOupgW5htKM1EfzKe7oG7Bq/RElseu3I7ii10d9j
iOUU5v5jn5IIojykpWyz2eEU4Pf80doUk42ntDg4XvSSD2NzbwJC29i40diP45lKh6sX3PNSZkdr
wFjrY+0mYqM64upAnGv08o42yYdFIZM7LXDVKI6ueZGdgQHs56x+dCKuwbKRDL99Z+Rer/t1k2h9
ygaUlDGIwGb4LEr7rUXHfU0TYIZk6dU75CunOE3QSDvT3e1ZR4070YxVsE3Hodni/Ih2tvXdHhvu
VYMDmi4zcYsSNdYXZnWdNfLnG5IEexc8SShZwj/hLOAtjj9lpYgBxvNwnpOkecTHVK6UBvlhBRb+
8P65yd1kl4WSpFe/AUtnJajZShc5YmPdR7TDvU51a6YU2WmY4fbGsiHB2i/NQ4h5AL/JsDWGjPLb
xeeSudkZlBGebJquQQkRsSvq6TqUzStIEGpo2X9k3Web07xhx0IqpErvxghlVdLwAscwVYbccTEk
Zs2O+wVmnizBP1Ik92XjXArXTS5DlDeUawNDVckoH0sMqxqLYJ2X8jlipGxbZ8PHG2rWzTExyu1Q
5Oqie2gn0jvY9SLlm7MjXP+P2fesS+SZJfEeJ9NbSH45JSDuQIK1/LJlG9m1B78Ao6le/Ijdgz+1
p9zQZAvFLLem6TqYaRTR4O3obfsKIp3Mu+ZsuovmkWywIBIWXMxKHrAtAU9LPQtltXrFA4rwMyqu
vh0Bh6bJ1SVVh1UQo0caTOd5II3ZIK/DJHiEXbjjso/p1qUbjvfkKfu4sHD192j4iUBKZ+Mps5uI
oGFmKGQo1ZuMUKTK69NTox1kseOMlS+ZjzYom73HDGfFNCXaqbxE7WIO1RElw5uKh++D8T7mLrlL
MU6ablrXKnCe02XgwX38yFWgVrFPZeg0wWs1rBtm0YXnHTTSj7UIbesi8q1S8XPc0WbkktMsujH+
ZCTbjHVmuJPV3k3bTziMp5GVeJzye4P+94qdH20nPK5w7XeTwiszgnaYtPsWDjOIUE3ACmKPR68m
Fj5HwO+2hoFFBDDHNIa7rq3upEcMbkPttGsse53YzjMlNbI8d7h0ODZDrNO7qZ+hpnbZj2kbFN2P
iiz5NQoXjG7yW+jhIxqD7KDs9KWhNbIiROujG/Do9CwDxwGFxaonbpOSeOGjTCR0GQFlm4AybpKv
DmRyn8agJcw5qbm9Ff5qTMnmZipAMo8wY5SoW3PEtNKbhAm+D2j+WU9TfGsZSzNQrJdh/hCYR7dp
SHKRLcseQzHJR6OXt9uhnr6qQUIzyAA+2tVbMjSEzo8a4bmR7AxFOYGnYAcXh0w681sMLqNOcZFl
jUYD6nB/R6sBorZcR2KE1TgaZEoaH3a7IEWmT/b2aD5q4kM12+1sPCro56soRXqEDZloXalfIzZw
lBVEh1K2971RbsKo+mG52Plc4I5E3/U0YKJrX9CyS9x9IrFF6TrKt03ikyDlAl5hcDeTDZSMxj15
hz7i3zVCxpXn5YDVUIOsGHrDoM3x/wfYo/oWhVibEa41W9iQ6fyvWL3uJXGVABcmMj1HNk5dhDpw
aQb5lfgkW/haT0a2bpFpNkb2UyCp98PL5C4U9AnHvGUWVApdeof+uGW5bsx1FPwATPzkevlz5TYH
BPqvLf0GEJs0OWqfTbqNqCOFY1EA8/ZDbnw+bZlVkHG5IB7/CQJ0kxNVNM+os1s0RfQSrQ1RfGxN
DP/oLiDi77rMi8dc+YeIW8HGTTHaJks30OxFv2+q6LlqiIiYAqe5MgLkkqhHYzPNzXeKI5bs3klB
gfuvbmyydFrFHvALRqjloV949Qrb3zoGDoRAl09v37j9yO3TPw83Bp9H83TV3z4cgn4LC+Dz9nPu
DWp3+0Gf8eH/+5nb51Ntxstd6Hz77M8P4vgi5Wo0L38+/cefWp56SFUI8TsKgoMFfhcjdLKv6pyX
4l+fWbSVmLf/fNpJL6xfxCW3L96O8/bRn9/888f+8SyhL55x6CAXvvH6b4dhYuankE/wMC3Hcvv1
v47vH0/518/8deL+PjV/nmd52rArXn1NM2oKrxhfmM+2Zn50tO7vmQof+gR1wOCNnz7ZltSq3X7E
hotIPZpPRuOhuu3p7KOdRQLHHe0WbYaftx8epKLAT/LhI48I30rjzz4tyKukDaorB8piu2vslHzQ
Nnob2tHlrd6prdkS/R0TZbS1xv49jAr/6kE2qM0hwMoSFSxt5NnGOcLAIq30ypL9gzmnoJcDIz82
QXTSqiouJbN316sursrzB+kfR1elqHzZgrEBibZQ562VK8zfOvLDp8T80QxI4kQKdrxoyOEJfHvc
qeNcUJ8b4/wJ8e8xHaMterK1ZYKldRE213T7NlJxNyWb7op0fzhmFrSQZjABkMnHZlrmEBDt12q8
tOAYqjgzyYGfvXU9EUSGirXbQ5XaR7aLkDPDNz2Na/ihGHZtpGzKeECJXNMiKTaFJPB1qDwG5PIQ
OobxFG4bdmzrsLSDdW1gl63xoW91YDDd7FC223hszOeYVvemmb2fqu9IjpM+anOYxe5wdHnrrDzx
lVGzCcnZaHGmQUOt4eNk4ZIhdEU4IdeeMOL9WHTNlcYEdU+PtzM37vKx9u8Ndazz4Upf49O0+n1p
dpswRT6Va/ZB0UA0gte+JjJQl8jPd3HD2ZP+9K2y/Ae0g+2+SSw6ubmx64e2I12hWVjyCYTfNn2s
sBesvND3wL1OD3bGDdWG4QusZ9e7zd1QOBmkqIE5lnwXPV4ut6cQqb205GhppwPgvjTsqO8VtsWw
vvPMAKTCJB1cYhjSxlLV+yC3x1NIkNs4TzC+PR9KAN3XuBqDtZzMV1LqyICejfgwg4CDm88kxyVm
Kc2mlUXvAfA+cZpNhRlqao5LHoKMmGROGJk94q1XeccaOBkdsDETPMGtXnQNt0cqb4HRRmQNMz6M
D5UVfwGVKXY5ybzBlET7cVrQI62r7iI0VARwsjdPMmwUXhxgFK8e+Nf0NWeaUDBXvjMSjKax90tn
CFyMAB+giDuCoBynO3RRskU6X1ToKgMDDTWJaEcrHvFu8MZSdZg8e+OXbWrzyC9FYDVB5eSL96Z0
v/c4nwgg+ZHMz6gGswPeYBr4Ul8nta76uNnOiHFRC8+fjk0lWcTDfVYEL2lofzFFshsPcIW34KqM
E1HtHGSeBYfeUwagDyiaVYiw3A8ciYbfr7Ysdh9jBxdOLc519NpQ6dr6Xib4oegcgX5I00tglduo
YSJgOh4LMdTd1VQ3Z2GXiKDnH8qkdVZYW5kjYmjwW+zIq34HqYIwEN8k66b9onX6uIwHpm4YWbXd
eCdj/ZLq8OI4P3CVB3RNjYdmRtcS5UA4vIX4kU04DE1zhE8U9vfQtKZ1BsuLl7ayDnXtfAcOxk3D
BtFgOVDKPGT+azGgQJZV+wFV5dx6FhJJOX+ZySIenJ5x0+3j310QWvCT3VPf+RqAsPWbN+CwHsaM
GiKx3ywP0R11Pgp2G0G/4U07Xwrc5VDGAyl4AyJFiTKixyUNfrbJmBIni/acyPJt9oMaY2zD+IwD
6jS7GXbcFiHeMnwOBTHZBbxZbhgw0iGFp/Gbb8pVJYh/wIyZ7OPEuuKD2PczjCTbp4tq90dnil8M
IFlrZorhxqsRvyvDzvcN9BlA+iUJcMiU5k2RiHJt5NLbdnn/ktC2kHXyOzfUo8JMAljfHmFc2Nv4
Sed1vctqzTUyZY95ml8nR5hbhgXSs75aKcVWt+0lD+t3f8LDlywetW7IXyqiWInjxRABfw2BVtC6
ZKRUCw4k23nlTD0jsZTYNBOsduta/Jl00uUDirXwaph3sYlPvNJMJ+TwGSCbwKwL13rqJkbXc/iW
pPYvUU/BTi+tp3l2EWdSUgA08p5kG+08sjdH3DRO7cmL5gqIGuOHhl+4GrwPoynYsGDbvfYtrHbH
efMswvBqSEJmvca2T+ghWtlQGw9mHRNBa6GmTxc3OOFeJOkxO4uCptsbhXqLFppgbebfXAq9uoVK
KMhlRsNCu2wY3RdYIQcrgB6guULTGX6RC2C7jEsbcszAfjZnTlom48FMwMNnCIbjLviMbHw7qSRx
tcvKa9w538kuTnZ+C0x+8vY0RT96q43PhAj8cmEL4oyLCB1mkxgH/lpXCRlhS4ChinlnEtgJqUsU
9QpBXnXIBfHo7DdUPMGK63Sx670TZmL04miJN5T5NWmkqzROp8uwUC+soYQaVbdPwqWnUdvZi+52
hmvIleTuyVYVpXvWN8csEda5iZYtntbi1JbtS+Wzr1eAudZd5aCxd3tzH9tU/CxVJ1MDtkriif1g
Q3pOUngbw+yzg9OGvwN07AhVvD2lCLflgcn2rCFghO1i3aSbuFo6VIMd5HBKWDjNaDqPSX4ow/5Y
EVppY6XmxuniMtkUKUI8aByvqLTTdSEIysYT8iDsCeRCT1NY4uIuTbp53L4HzOEQK1OiKyXq3ggb
2VgeGtdvt06OUjtFaN0vFylA+mzLX8SJAvHLD2P6bfnKVuEhTaKcE5tgWLIwO6gJNwXwIHJMHTog
NCsaxjCwYAihrcNfJAmQ5NR4apuICtuFSp8SdP77zqqmDU6nuZTFF33xrAZWh8yC/BcGtO/QzN47
G08kGmuKI6s+G4sRvAC7P5N1XSPSdzCh3ON+wkBjeGcuoi+nxKZIkIg8TURbYAcUd8aQR7iLwToT
t/0RWvFOnUIsXAd2OzTqdPU91+O4FWW1ZJQmd7XnHhtiUIjK8Ied9gDrubXcqeTQVn1y2rBxwwSd
m9AHcFVPUe4fJnN6GoM96jljq0m/dpOmZzuDbzP+jrUNQ9M2riZOj9VVK3yKT3nr95tGdhVoe/ut
9gf8tvqtjhhnE4Twjmta7Iz5vrMDwCeivZoRJYmdt1ckfGczlA+YnDgDgwdwLLp3ufyJAHbvEqcn
6tCpA6CH9Du1fg86d+TO5uETtvG1jSyNNfsx3iO4Fdpx3joa0ZpnFf3JCi/l2L4wJ0jWyvBzTNrJ
02w9tA0huLaF4qkGiLuyp2CDM7NcdZhcZ6O5oA+0t/3YU3L5eKUdt74LzCq6EjH01Fk9vc+SfiST
d8u4x2XwnGu3Pd2sOLRuaUoXsRtuk4puyp8vdj3j9QZxkPBKBkugO1e5YVQssZV8DQUzqi40jJXW
iWAig22sncti09kl8FfQMMnBjbxtuYRM3R68kHgNO6J0SlrMJMuDG8zlJvKg1TmdSULi8oCR5eTN
pjwAqIL42sE3K7FtwuQSp4GIIyJISMJqBx2fB/eVxBjmBEY2f0OdS6pO5x2sJT2nGhsUaLK8BAs1
+PZgLDjh20csV4RY0BBa374GK8gZ6+SUiqQ5tTjfT/HyER4XhqjWELb7EkyVraf6FNKWOpHSyX/4
35/LLvfwscGYxcspu7PTJVjPq1bS+YFMTvABYKMbMVwOGGBWrQrfRZoFyOG3U1JhaVj+ZiEjzff+
/5+P6b5p8BpwFMk4pWWd5Cu/mGFpzcazvcQQ6W8MmlHQL9+//dBI5Md2FNDeZhlwg261AfwnXaA4
hbN2K/YfoWdW28wiegZcNIGUNt2Ipp9AL0YO5p64WBc1KQ4wwbp1YfZEOBSUFbwDMAaYy0Oqc9yd
d7Cpy1NugzlYzSBn4iqIjz4pC3vaQYc/31z277yQDArHH7OS0BUTuMAnwnLCG0y22THsfhyX/eft
IWGp2Iy0rVZiiXeaYgjzOUws1L53iZujQa2I1KSKA04UAoMdlwdMhkhmGJe3hybB89xOggwaqu3B
UOIbiNT2qOL0gJYb5kAaftZubWxlwfu3bfNdN2EKuz3Qz95YnUepPBDYNAGzo6MB0+v2zdtH2fJp
oyomKa2PBapj6BkZ4D/l0lvz+vFNZxWjnBoq1dLBERHBH91r6cqJVhqko3T6xh0QK+oKARQimj7D
9+wJ5AKAGuFa/A5Lvjz3w2OmzmlgvgHWYZoZ9HR5zbeZfe0KyeqDGOW7Jaw3pyctp4XeAQXuKYj7
3TSPIJBEd6Qm/lWG1M3fQ6f7gDLmoOrjqYngufeM4REF5puG04Zc53V0qUAI2MEqzN+26nZj1D88
2/5EfPk4Ni6bzcoc12iWjrkqzgZN/rUaaJkLgSkYqkHPjpLr14aW0ueUjNyVSugf0wXzM5u65Uv/
/aDpRzF06KJjMbWr29czr673RsKeffneXz8aZ8ub7/aUt2+bXettm9F+/+vnen9JKLt98fZzs3YU
tDD7WqY5U6EihyQ2yWzNqOE33p2rnaF2qf34A65PvGnoNuXVAgalAlh5ud+e+sbcKOOcJ4E6N8Qp
bd0MRgscjDVzwUdDq/sA9gkiCxgvNfFgQ8gLkgOki/vgyZbLJMwxdmFKGIDEAOpIvqUVo40+Brg2
tpX3zCVnmb877IT3FcykYhy2TtlcLW4eFxfX8kDkjEoJY/b75AloBRGoE8VNUabJCa7xedRknTvA
odfN0rsLM7LqjKr9USPz3JdIPjFhkRZbCvxX9Qvbfo+art47DnwtpzV3Ao3yJifweOt21rOV1CN2
/ZCiO2AtVtQYE8v1Xrp3soGhGdX6YYSrWmsTYHggjo0TQddSgBUTNR4itiyUiiiuI0TmezqR7PVb
67cHH/2UwnbSKZOkRCYfpEPQorHnrceaPw3vpqX6E3ydTyvO2h1Rnj91pq6eqx8xJT24bfhlO4V5
Bp29CUMQTlH/OqRib6bawfiGH9Ok+J30vnVUf2Q7+5o3pBzPJYM6K5++Sq3eaiHDXb0MAnTp3XF1
vMZ+hN7ACttVLtVOtRG22uGDuz3/Ynm0pWAvEUUvAKEfPAeRE/P+OYPolKdcZ+1Q7fqShPrIm7s9
kq9fxhf7rIG4RPfFckNAhTG4erwTLzhO2pNjT/MaxnUEStP7XZUDGI4Z455GttbIE3PM3DfQBTeg
LNL52WazkjuCCKv8Xbr2T6+AdLpAutfM1abtooVumcaOHscjg3jRUkG57RgidVh393GTP9Dqpcpl
cy6j7WCIQ6e7SzHO5c4xwEIZdr+2zfiBgIrvnowehrB/SBADkOrXQbEkOA78Lc5tv6Z1nW4cw9zi
Fmenua1T9zxVOO4lw6sUJYkgQ4sG0vgSWgyBSaX+MuRMWlBtnIsal5fqrmM+frNxr64iOTzAun9s
XHoVrfNkDv17lPUfRRRhfh4PCT17J6nw5035d+WhP4MMs5IGl4U9lJeyKD559cmAssNHAGI/qbVm
4OXRUUzphRu9yVzpy9XlpXOHX6Nl/+oYyXOD/hwzBG3aAQgYdw9zkTd4JfUSkiouXj79yLX6je2T
gtjBNNOYXJ3Wg9RfaGB+9Jb7XbzAnkpo73CjnOvy52S6nP3o16hSmmeA/daQJO6iXH5L56UVIJhZ
6P5t8sXInihBLKBCLtGWDgU4NATu33hfxtvEJEaVgvtuCs23VrnRJkEnTB/e3NXL86AXASxsYWyd
xvQsVfNsKVwPmmkirZN87QRA+9DqLDJAj1oPGp9ZCGa3+AUyMV+kJxnSc+CpBnQCjOAlqdtqX8wF
o/76HHXttzYzC0b/77FKUzzYREVbZGoSQwOlDJxX2lSr1nDuo1HWe6sQtEFrehRoyK1i8DeDNd7J
HncoAoNk6tJ939QXd2Swweb6PgoFqzqoaGxDdv3a0OR1Q+fSTvSuvOWeJRyY90F0NCMbZJ8Kaa3Z
PwcTGY5I6s2krGgjwo7a1+xelE6eBj2sAG1aY7VQXEnsKwxavzh5uFvxBgQURvsvrw9GQ2wkRCx0
wsdk0I+dND4DXz1xhsleGFnb+4cp5NaTV1tjgk0Ljtzo2nuw5qcydA6EobFhENsyH95oMEnP/I34
ueh8JgRe+lSW03Pfzu/VADfMt7ITEJcLiMduZfDy9A76R4sGlhX/RBiSZvJRplhUvNb/YTmmXsc9
INlokDsdmyhqnH5dFbHeF7JE5aqRknyGaOlWfh98nwez3xKCmGdclZHx4ADFIb4VQQ3zyk7+oDVx
nh0sSnZQ/QSn+G7T10kq7bLL+FV1yNAaN2B25TkA9vVbFLuvTC1oonV0kMEu/iLNljXTUo/wEPZd
/S0wA7zCnnln5sY1sXBHk2U3kp2pmBQiiAOb58wUDcWb0bDaln71c4ns6qn9FhxxvetVYO00jf31
5LM9tfUHwyR7PSSqOmBVwObV9+jahEn1ME5HIfqvoGX/knbzQ+NCZgui3Nwgm6FZXvw2aYuyuPaP
sHW4KFETTEmNHTZ6mfVPI8Z21KUN75a2PVukIa6Y3NM/yp/zxsI4ViNqKyOCCXB/rxPoLlPoxdfY
b97DAhw0CATwxXRTV8ySf1gMBQ64n0D35oCdI+4ltsEgAmFCvjFwum1mg/OZQE5DDUoLdBbyUs70
WU0PMHcfmXf+IqM3q+AUKudOja79XE+QQ1KUeiXyCgs1HpEUCXMKd8t/ie5naS9B8foZUNSc61lz
ige8Il0w7OcurA+SjRjRejEcP0neYFAhXy9d9peE01iMn/Xv1BoOmY/sicQU7q9CVBsPLeNqbpBW
EcvSnmKIf7tRVTWAf/8lUFn13CYpLRRb93vKzXjrd0DAnDaNz4UzPdbM8y6+3XoXN67FDm8JQe/k
5V2s3K82oSWuvsh+hL03XwJ8FMeRmdjge/WlWx5UGbfb0eLlxbvnnsTiO5nG7FyOtMjNai6gAbJB
TNOls7TEADRZ5+8WG+aU5daB/tm9m6Ceuz2oDuiTyDd57fj71PGmU6wlmiDa+qE7AM/qWEQtG3zR
kGr6Yywld7cHa0K5Z/goze35QTG4B+swLK5ERJ/A5PzLQrDaZe64xLSC+epR/Yq6tC8jiyF+8g7y
RTnCuuu0+Uyt2j97GKXN+Vk5pKJmpiPOblcKEkOYfvWkeL601pjvcEVQJSaJ2KuEt1zYOsajLF/D
roQbsHzihta0s5YZPoGjq952IDwJLq+NLVB0p1rPd9Ecsa66VDOVCWrBbzk9rijsS9QXv7Tdxnsp
GveSzTirrCY+uEzo1m6t57UZIf7xAnnneyOyuY6IBjfFFpHRCV7b3mBv4Qi3ewGBf9UmkEGHHu/+
5BsM1/OWZ+sZDM8lU/7JpOfS+nej2g+yIlBNmBuRtNCFaybdCYggu7dKZHg9KSuDy3PuoWFZl3Bi
iQNfj5hRGGQOpKOBM69jyxCBiZg68xD08mj4WIwiyokssZJzN/YsWLDT/fqpnWVEI9CCvkfPHBMd
Q4zZgPPvdBsVUbu7Hco75DHthsvM5pYaHIwxmXmT1hOC0W1bszLFml+WZrhzOWX7yqURb1T0FbVu
1WboUV8gHsBEaZ/IQDVox2lqRe9ENuwDlKujReOPCsqAWSDelMne42bo7So7Xpuh/i/GzmvHcaXL
0u8y9/yHJuiAQV9IlJdSSm9uiFIZehdk0D39fMxzetCnp3swwDkJVFUapUhG7Nh7rW9BKOLkB0QH
fx4b6EZ46cYQ0URoi7xEY+Ne4nTMd3Mnr/UsznMLcn105WfWa798MQi0pMAmo0XeUoF1bQveCPQ6
HF3D7JSXmI8pAouVN7LCzOoupulh7ksAkz0oKh/cDpmdZDVRw1kV22aJqSVxtY0to2TjFVO0sB3+
ZCEhtB3dPCRO44Obhqfl/9lm901dcIKN37zHiMQYa8ZyACAUmi/1lExXb9A4fbL+W7Cuxin+hI3w
VLXaajSiECFLhsKLLFw2V4ICmJ0Bc2KpFhWQCwRQa3AOsGA7tRDConuewlXxrYnWwFTNlzT5mZe2
T3JSSQPVaeE3SwJcRYkMMwmxFGuOfcnKZiGBYcmOfJpgMjvSeAUgaKUQV+Aes4LqzMicd1wy6a2L
ho8mpPyIldqXEQe2eUjPfgoKti8EQZ9qsUzDJvQpmRwDVEqUWRHVTBfvrZGTdVqQ2gkda2s2Q3i0
nJynUs+7J3DW+1T8CjM/pgZHcT0yWj2FaXxTdq8dQmbSXWSQrZGU+JRi49SmoxdUXoQAK++LTUGP
cLnH9Y2yaA3Pftacps7YNiUbxjR6h1jV8qBjvkptwbCnnx9zI7/FTeHsSQKCTeQSIFvatQZk372y
H77qY/3JIwTvT0Pr6c3SP7hLnnVFJ880qzeTKdTOUd29TFOyy+3kCVXx4jYZz1MK21AlHqdg6ou2
HN4kgTCzM6A6YeYxOjRnHSJXYki4aydlQjLPX00vFW1F+9zq2AdEzYmKaBN0SUB6sFKmR+6vhF5e
fbOBvo7kmxDQUOM+L8VBzUhposey7gX+cfvkAVaxES0zlbDfcxQRlt17OEx6DN2luBuzoW3LzKOH
zkRik4x1EPrd/dsa//2OFWVHrndyjTEmhS220Pm1tvc6eMBV7bmnlrc2KGXVBpWgRMwNKJwZlRUK
c9yfics8XNKk8AQZNb792BOosv62UHyb/fShs08ON/g6tMclN9We9zaK/odaPH1/luwkCk0fTyuY
AsTeJTVIH7cooOLG56IT2Wh3CBFMb+cOjr/DhkFVkHrErLRV4DewUESZXlyduUlD9nadka3kI467
VH5r8bXgBbpm+23N1CPtHk3FC2d9ZmZzvGf2csqMjGITN02V3eMh0veGQzO4nY1NZif3UiBiRdIC
uX7x2hu92A4DA9yyQMIU8gRAUOXcOXflLt4s5Jd1saAEMIBj0kSmpwkbz8KXVQ/YvJGNbqoJgl7I
gNMrMc9F7mdOM27NCfMFCg12eKsGgdiEh9ziHUcXdSwwWq1aHLDKQTOb5C+iGfnRGVZjeiZ7Ufc3
ZVFxwQnvGWWhlgwlMcp+qFbfn+mSNvvXkprZTbGORPiZ9uFL1E2sdMyQkK9x2lUE5gy+9sfqoVEX
DVScfmZCk2GgllhD0FnBDdboXUGLaXDotGl2M2p6ceZQWivD42dkTRrEMVKIwYT6n/bnxLZ+uAbr
EcT5hyqmotaBbEUm63zM/Bg5I8+CfdUGwUUy7aeGm2TiVXmt9gIa1F/X6fTZKc5iBIewWyVcbAHB
LZ5SCiMNlVnbBss7wzAS9qBHcdeOkNxGFB40OHcu4kKryL1AGfH9ez+ZmyW4qjxM6a037Z8A2lDU
+nzJd/uOTE4OhPF9pJYcy/4jnrl2RqWBFqpK7NCIUIC6LNT2qzCscufUY3FKfTBCEgNBq7pxW8Qc
cj2Tct7LB+3VibvxOBhi3+j6w9w67UU2qrtUzNxBKOcHNyvHw1IDO/nQ3MBTc3CYxKeKBnHrKSP1
0ZQY/vKNZpn9LeuWCc8cMGsrA9LK032pnE9CfPPT9wetV19xrEUkS9f2hjyBsxYpnWD2CXm1wSHk
BMTvPR5IKEc2Yl6mUU/24YwTnHX0iWF7v5tN/am2O2fLWmKfLBWeEKNQD8G/qTni7xuv+fJzw1w3
rfEYg4ENuknbDA6b5HJT6QvRIVbiQyMpIki75f2jvXa0J5xpgrA6QROU3/I8+sRadD6Z9pxmx85d
IXDSD523d5vc39HkJzEQfR+wQj3IB10eYAaCuF9kt4bqrbVhQkdQXD0KAzIYKROG5aRmSjPatAxg
uorRHw9iBJ09+Uh7lKCZi5uB+vHRzggCGSMsZXMgcfe0ZKMvFiDupUF7qKhkkDhQNOVO9iw6u0SG
8xuHnRc4hDyzG474vdAO8drqaV1JQJWD89bVnuQYRLkUoe4p2+ZNUhmvm5E16Hshor0C/sm3fBDQ
bMdhrtk87Pe5XE6jyuXsn8APb3j6XeYSzO4pbptVM4KUQxlxKFym/nTWejCv10IHWTKEU7PXoUQs
kTBBbwoUHXAA+Wmsxqrt3w0Nw3VIWUbgJv1vjodELK27XB5xvaC27dlUv98nx/nQBrRpwliiGXEM
fb9gCPpkHFFt6UP0OlMIBpSu7PUwUAxIRwlD9G3MLYAwxfgNQW8MeCYDrRK4sRRiCW8IKVpHGpm4
6ugo8Kwm8J1AtKb0DFiwTIOlJkPu03W9ouph6BAT/OS5B1IIiear46N04/ti/u/a/F6U3E0IaRF7
Gxpk58V27vXPkdG9TdxWeJQgqfx9C+qSoXeK5xs48ItBiiUrVgbLe10C/W4eCNRmf/QOiRF/4KJv
g3LAiAYVgrKET6o6dzcVNkffUEKhzvTfOgZ2umVeoEuW/PChmAn3bp3hQut6WrvgYEjU6FZ2hMgE
fUC74Ox5B7C6GMUT5/gHLcIg6AIU+17J+3bbI4pAs89K3k4c+DI+XUhKPgwitCrN9O630+W7pY6N
hGB6TvHIJCpacOkUaMI5u0ufkqV93ob1QrnIilvtqkvCIrPSijshjQ02Yn6bWi82M8jqRsz7Imzj
wKZ9ThYQ1/GvNVENR83Ihq0/pHfyZgA+WphliCxKzN465SkCCnvwSTHlafemK2eS+KFhCrUq6Nu+
933c4Bapom3uAust8Bzqg7e0M9TvhIbOviG8/eZV+u9xfI78yvyiUYHiuZzncyKcdG9bs1xHmNUD
jQZVpcM2rZrqkNimulhjfyh6Dn8+qbEXWMQw/Gd01hWxQT5RFrh5IaSUyDfR9nM71yAPVo1LgEo0
5AGJdVDVtfJulwYAj5zncblDpKF+dv70aprlBabAw1CBAwnlkmbFvqtLcaD3zSFHGYz16DMPy91j
6w2LFFWivqwEo5+xzbKoWETK8UjxxInI+5pBh7k5PmdHZO/LeshzgurAJZgmucdu+FJlzWM5i49u
in/lubOPh5JVLQXLRleDiARa+JCDnxvKa2ugQ2glS2c/p9wVy0PUjPygtqKxN9uLFbKor1EN1BzF
D7kXlB34bsmpnWi+6azIfg5SPXf33xt2yNlWN0+Y5ohsImg0SBl4qPTUn0zp3WvdO2TCxx1oHkBG
Y8/q6p9h63HPcnPpyn4ZPebk5FrhZy79YlqRlA7QEDPLXLL5EoBHGcsghc0vvTuYqVfR7O+XZ9dM
23lb8HJGzXsZO5Y7qafZStM66IfUimopJ0aLZNgGt7JXXcOah0EvcUu3tLrtSDxU6PBW369c9ri0
U2cCla09q15ojOOxv1FF1LP/YC7e4GlmI4Ar3K46n0Uuxms1utDsuf2/QVTfj0sEnhKDxEVDO01v
kesbYUJQiiwju2ZZAty7wbDx5ix/zfMwrnppAb5kV6nw1wYF4I/K8NfTJB7AFPIuCFeygEFYTsRc
7pa/1yekVpSuXpD3SIWQDMmw4UoKJqYTKWehIpGen7V8bssCBx5pVUWgdr+PO7Wrm2vT4klSyQVH
1NKlZ9OJS0IlPKtDQ0U7pNSYljgstrXipvDwNOWO5OIV7GGqyO9mYR1l5mEfWzhZaVLuc5eOIgB6
BHYOv/bsp9NmKk62B58qXs72hQZYtrJ/2jUnlbBgf45pQbtx7e9yjeRHKp+3Hoi9JjnccfeTe4Zl
4Nua68Fm5wZaOoWE94VE9DUtR/Eip0RwCehwgR8x3MGQoQ3Wc2PayQp5m8MuLpd2BSEdAM+bZdvk
5qjwpM87LBraZm5wn0Hu5577qrhyYFj91xZjjZFojxBfI6TsPlNTAaQT3d06lELfGcDqA9I9nsWg
3rrllJVL99T15OMkEdu0pzMuj4dbirc7yOfkPpg89FI4O7XgXp2MsrbBxYEBSe4jJP5oLGckJbNP
y3i5H4dvPlLVC17tn++1Gy8djQYDBftY7Xv4/NSNXLLRsp69pk4f3En8zos7GLPxgzGoPkGntEuE
+DmaXpzMBziX07ExZIb7WfiBTbTTGllDdk3pPYBKrGnCOO4SS+YzA6+8Z8Y563KIzYBvscUojDwI
953BE3QQab4Z/PE1U1Mc+DJDhDO1jPj1LlnTPITBDT1UH4zwos2sWKY7vXgWmigeftwahE55jT/v
+7a9GbzGU+oiZJtseRDJ0GzldG3peM3olrw0fPNLQwLnllt0OM6uj3ANzjU8DZgRBsRwrKa+3HaW
Yo+NKIAwN1Rw78t5OzbdDewRppYpy58MC+VNxfKNkYZwSmGq9NJygie6sgjIlC5vI6fFpxkBp0JP
8hfS53/+g1HQfueZ/6ywpSVR3P2nP/7bS1Xw3/9avub/fM4/v+LfLslPzrrVn+7/+Vm739WC9mv/
8yf94zvz0/9+dQsR8B9/2HxzBR/Vbzk9/W45+f/HHPb/33/8Gyb4MtUwBn/8YtRMe66TTEb+I2fQ
si0HJMl/Tyd8S2hvlck/4IR/f9HfcELX/peJ8piBni08z/QW9tvfcELP+hcmX7AUwHlsTr0WlIB/
hxP6/xIMw43/Ouud72YxWIPvZZoMpf/Hv78Bt78QBH9dueh39fef/5GC/v1T/oFP8Pj5rPl8T16G
/n8xWLzeqRgsRca+m5tHxzealcjKdOOeAcawUUTo+3yajotUIp9ZJoZ1Rhd25xQ2tv1iAZdP6aA4
yk3WwXQfqgWDao6oQUcIAFUts32fmXgJ3f5Y1Nrrwreeeu0VtgpjX6UCn3NPbuVIJ8Gd5k4fhMb4
REzqKlLesdHbZ/DJs7dACcsCj1N1yQ1Hbdz4IftD2OB7HY4foVvrNCkZBk7R+DW0t+RN2swU5XCa
ExCorll/wa6+j9+ynhg+RO08JaZz9hD0BJ5jbeitTX8SIkZBbYWk8JYMmVy3J3DVo37NTPc46PTY
IpN5eLjk0i2KsLYS1h6fdpDZEBlWIqbtDKEMqzwWEbYeFE/1PBEEMVO/lX/cQrcJKXKujfQVG4Ex
BJNqftC1RbGVpU9Sf8v9X5btv1hJT9fSfx0NloTCHLtjvsjluHxPSUgeRmSZ6MSWD8hriKxFHgg1
coNEDyiHiuhuAE5lBIWZ2tRLzBhmRjylpoeC8uzowP4OoD2LjxTX2HbGSNDNITFUCa/ftCxnI7nt
X8OYnHYbSV2Oc9lt/4w+fpY6cU55w6+NtUA7mnS37UokN1OhRLTDsjr1tqY4CPbRtlzU01OUcCTr
cN3h4o+Xk1JMN5VTCc50qpFDDXHcpIVEr4QpzDSEKVlyy1wic4y9lzLB5PhXoMBsvFhce7C7SKpy
lj2Jfjfzb9/B6kqjap+tWZBA+FpDpj76ESwCJ2bNpEV+6qG5GWv0lSs5EqQtR42v6/MdQFgRcyzk
5v+CmobtRpL7UbTmm52U8dbRkREkI/3O0dknLpffy/WIaItoN6X5bwp/omqM3RBVv2ZPu8eo0rbD
MoTQiY5E3bZJyVI4tsCCiTPdlV55lhijj6ZRkmwce0em9RwVWzso+LVwIjPgRbi8zaIepXBRDGRE
emsdwd+BhvgpkxRwvcwNzjn462ao7pUx3Ue0UihqkQz6qj/DU4LguTxq9igGAHApcRQcXI7fH2SB
HX7G5bgyS6RRWjSZQdRwOCSkrDt2ywehNBSvqU10FzGXY/6Jv+FT6MU5lLa2VI3IT39mnreDpgHH
Q5ZdAPODpG85oiWT+rwx7fwPSE311y2b4GlgecGJGVe/crd4l8wftyiKI9W0m7FZ8uMqVz8MIdgM
zW2P3x9CLT8k0zzs7EX32C6yRKpihjSLp7EKXBr2FCjIP7Me/Y9fu4G1vDFa0VzSQr4i79yncszJ
tbNbmi9we8OF2wupYfEyU4BXSdSeKr19lMrJdjMOFo+4rW2H2g8nhbZz/CWCOb25DebI1o6ZvlBW
dlHEzm1VA1YEApI6wtG7yt92kd4dIHfTJSZIojaZ3Pc1cjg0TDrOF7mRrVbtabFQ0bV46Hsh1ZE5
nbWVvX5tmmHJCuZ0jJt5/9frTOxntmiCuio1o4TEEIaPdRc2o7YhJ+QHuTiKIb79bCyiSInRZD8k
KOF/6Yv61Fw+hLO18oanbOi69aB02pAdc+m5PUKreagjl7eWVkpWpcVhzK11O7rT3lhulEYzUGaF
7bRSagn+k9HO1UwwCOWPocChoSbjFg1ENimWgrUs2/vkmiQCoroLWkVORW/g5DdYaTSXq9QkzGFd
KyOGw0ynp9zzzo6aOWhTS++6QxU58iZABD94qHRy2k4nI9043Lxbb5TQheroBaV9uWNSTpDxMLis
CDTwh8k4NkuOXNxyMezslzkN0cZxIpzFS+QLTZEkaBwKvyk7fG9EoxREmoIwmaJyAOeePZdZGBLs
lz0CtZEPjI6rJ+n7O/CB8o3QCtatpv38/lMUtylOi4Qo1e59QDR9MY1WPNACRX6daxES3czYK4Wy
oyR29IlQlDiIfMRh9KfF2WjM310fHwtZycfMQ83PRK/3OnKS4uohxhALmcciW3BgiMiIzHrnrcVN
MHWnCa/fuSw6mOJZd1Ewf4DOo5SSfk0XJ7cSqvEQRNdKDFghIoL4UOHXO6bA5BtmjJ3cMYyCUpAY
qOdaiMscFSFsAvfIjU+mfEsqQDsTbRTBWURQf6oaEmMmic46HhUOpNljyW8SbjtkujbP1KUao3sd
pt5ajNmwzyAa2XblHk2IIEcnTs5S+Iwj5AB+csze207oZzyINkaKEt1CR8tEzTjeIEcmdMQ0AhFz
GhNt1LUbs03fnImkxpRgBPLpQ3VkT28CYtO8o9/E745dgExSGsc4soE3WT04+3Hyvj0YjA17v3sm
rluEeXsNy/oa+1V1UK7u7NCC0D6IZ1pQRlIfi/xXabGLdD7XlIDE05AIdUBn8JIMhr4nNN1gnVDk
QsDs2ucap0+jjPKLzvcKvv+Bt7DcuLXasSgNdKYzYObmLZ2Z2JdW6ewYlj4pDXpYknbTA+2Y8lJz
+gROlT7lSk+2oe6/ROQRa5r1FnZZ+AVlANRdn9UkHa37Ps2ee2uGhy76ozfCsjE4zB+RpnU/5LTL
9UEjkJ1xo9XmGJAEerA1Yp3dODXhVpcppzkBNqCvnfFpsNqD62q3dKj8RzF4Fo5wDGvtybdoDilc
HihcrHZfTVxVYnAo4wx/P3jdS+WpgoFmxhR8yn9oyn+yNLK4MoI9GEc2wHzQ2pY1CgwDVrAdmkfl
jhe3650glr7YVpG4zm5LRkR2VaMVHTzR4xvt+STi27RVHQ6favaiG/FXu5Le18YmJaGsuWUZ2D9z
iY5z7JypTrsnEnbnLUi6D0RPRWAQUPEKOOqSpymOi1SewwE0HLvQfNLlczwzOIrNIX8QYQyprjCq
k9mKZ1t3cO0UUrvG+hRfNIel1fuayogQAg1NdZaF5KDRLk7TdFrVWUQ4Du3A114kxZqeOunqxNe/
Yl4hZnYcTOxj5JQInjaoIM1rYXzMCvxoNHB5KkGYmnQvRmXbCLQmLofpChIirfQ7sf25W6QLqF+I
ztUr8x0Kimcp54SVqFwb7mifiZCBw2Gy+aqOWAhibUJCx451a5KPGPszavyMfb/hJVgaIgyUAtZ5
6GN7H47+WR91wbyzs14b7q+1v7ijYif6ITmMXJN0ABwgGWamUYV2wqJXOODWOuSi8B7HXl7pfjz2
sy9fZlAHG+xl6pJBzz4SpAMP4MT8iSTpOnVfpWV+sfStrDrpXhOYvxZzRH517jiqMBqsY4T6Kk5y
+rLFzzSttLWlMeWfU2V/ZMhOoy9ckj2pdb3aTC3jxEIy9TLYIa+Tsp78ybc3LPjuRkNSGNQ2nRI7
qdEj5iGEjxae2DRHglRFu1tropN7I4qyYM4smkTtZDxXNd8uK9vwcay6966NCUqGVPGqm8zoCuaS
v+yeZkJfe6/MmHHNoidAOfFapoZcFyMZmOyc9Web1gj/oAmdCtSq69J18LP21d0tZH9c5kgwyEt7
y3zjtcygojMtAy+xZNYEycRCLyrTIV2EMC0jUeBDPAcfdl6jaus46KSOesNeqh9CyBiBbdfVPpt1
tCVKY5mSSH50NEeJ+t0WyC2nwaV4itnOu4yCuHe4O3hf4cX5W0Sm4SGU71NoyDNuUI5yiMi3vUaQ
oF1MYq91ZPukMSAJEioDMtpzDniE9MVFCMTMsR+nqS/WqD7PyGyxIvhFjr6nGR8qP/3BdwnR1zre
2nUr+0fvR+YV0zHTVyImd5z7NnM4Gh8dZ8Nmjp6iMYL225flvipiev+63h4MAopxUIpN3bkTQYyY
ErSSuHF/jgv0NUTa5jGKbjvv/kAwiZ+R8wi6lsN7KfsBPyXFoR7C0uXxP8yzdUGu2W2LhmF0a/ur
eUjCW5+Hjyom6iVU2p+yhnjkaAdVV4coVT7Bsfj1ccfMW2403FmdhoeIueLem+p9HbbaxdQmYliq
PZBxdUXCwsTEi6eghK1yijH/BxCTkNw52oXq64oxh5MRHdaV9IiOcvUGVWeFPgM3bzzM6BJTjHy6
D/hCRVDHoNLTx1NFdUEe/Jio7mXwCe6i/PU2Y1/7nIJRmzdoGjoEFnxnxN8y8vftzHd2G+uPHcI9
aExdBtBk0yvLDfVGbbRPMsUlOsVYzgp0VBtWyQ6baxpi8HER6EUFpj8qjMAJo4cRDN1D+EkLYlhl
fiv3BU2MVTvqiKkLYR26yaWDqHX7cSzdVdQn5cp10FMI7A5nM7/MdpOgWQf41aoqPoSx+zFZwAyl
m7+WoX5F6s29GBfneG4U1yfbiTldwTsQh7TGMNvZYx9UQ4l5lRRhtDe6eSyb6qQh8VuASB55WtkZ
PlZ8UtnMmxwyqUNA+EhyDYWrgahENxdv8+9ZiebUmxmvvnR+yCgr1oPoGzzwnX7U5hGLhDf4B6Mn
rTkNMR61jgKnUH8asTkx91jSgAz8EUYlcuwgiOj7qY/3BR6ZNEstrI+2FXh1P+5tnbDfZipupDF6
m7qqSBdyvO5Yz97PbvKrk43bHmKTSWQd+aJdkw1nNxyu6BU3gzv7j36eqktfZS9a8QR6K352cDtc
GmHcdC2ajwTTPWkSZJTnR4hpSUpDw96fi5RCD3PDuYod/xrbxK6XPYGZTbKbOiFOmvtLr7rpROQt
EcNpw7XMm6NePWN7tY5Zzz+FTH+Vk0eHQsshZZoEkDVmxHCceN+ptcIXAYMpdglrRzHw1RWwkVLj
hrU7/uxNiHRZsx1j86Htw5H3SaLdJlEKtZtkAGVnErMyOy7RWyDFUd3vuwkkFHjnx9FFIciJEtiV
B/tEQPzBryHXtVTuqhTmiWy37pQmVmBUBgWi175M/tRvoo6JlgNPNkBFaG5MWCQbDK41vdJ837oo
9Tu4Z2zVJn7Kcjo6akDNEqlD3JI0yCnwYAjnFX6H2mVThRzQLAFR6Jp5dF7RKo9jReXS4MRBu4IK
uHUdlDHxmyNzypqc58nk/Sb7gqinO5mE4+M42+g8+v6XMfYvcaXELs1gEg2NTUio+N3o/m87H80d
OvaftpNJlLzdllxw58JhuMSbWvJBOuabBXfb8P1X0y9/ZEPo7WdwVujc6mjrKVoqTnPpSgshaNES
DGbg/O9bVf+IjfaZd+IDet9wqJITpWDMwGxftWw/tBLyj7h7aMD0vIfRbB945iyYeqJ4wmVy8CuE
gpoLNa9Xbwa9D6SDPttBXF1tHvGThvMYRxGqpbnzvMcKF1/rm4fIbruffAjmGuZgg3EoTq3Azfut
NsTUv67kju/haEkzDkbKpWuSILISPZlLEW0nR2thWfKOEpqA+s+Rn467qIUzEW1i2MARRK0nIm2f
RyjZZCpp4U59MBrqOb6r7SANOJUaLSEabYCiynqra4hncTFH2TItx5OHITOZN1pW7WMTw2BBcyWA
ijrBc2AWyWWCuuDQ8OuNHzgbqs3NdMd30o5Yb0bCDjVlyr1Ccs0lnx7U4IkbS799ywsgGUQvTYGj
6sewrbyTo7tqbWoeFZk9Bo2sk08z7g8cqPIvRhAb4WqApJMGpp1vEdLrthklIrqdeUk0k5JOTIus
92ro9F88fi0oROEvTIn5GkVFwYgbMNqkMT3r0+6x9IifI7XdWjPNKwJmgFWg+63azym/tJNoejDa
E7krpRHvJbdcU8mV7oJbturf5HR2JD82gSHIlWposN5EpIbdAPyG3d8a2IsS++I7Rr1xJ+VuOs/8
sQyPZRNd8jIfYeoscwRWZfKOeHSKivlheGaSUp1Sr9y1uE5fbAbolg67QinxnAxQ8ZrOPMlEbXrf
fqmaGSHPEUHwiO3kqV8+xE751bhd8WgX3KCc+tD+bYH7MdrsffbG1oAriXfpiIKK2dAisIzibN0D
BjJb5tsTsruO4AqmJBj0NfxppuODipTwryqNO6yqk7vWD2sCPd8NJR4ahQMnMb8wou9kyBhwlOVV
oqEN6pkVy4eDDpj2lXe5l7RJrrZZf46h2Gcjve4ieZzZB6lzAF2RBn2B/oreJLvbAC0KakV0bFCI
XhxzsFYQe+g+R077RyQkS4Cv3wAC4YhOxQMvy7yO2NMy096pQZ1oW0uGwS7Mdb1DNh+/RsN0KfOG
7CqB0D7RXsuc6WfZYNgwM3A/cxzzyKlPayKmprcvbkLRBIY8oQfg2FsUFTC80uJ9MCmso7p6t+mN
EC+9sodi15CACdSEILqRr6qr+dNMbnFMpVDnH9yTX6JAh9mXGNVqp/3sIKPsTIPRVQiRa8yIqdT0
Uw2rZM8evx7YAExhrLSWVNPZJCDWTI0ne6JxSo9i5TgjnLHcpWPE2ypi2ivak2s0Cyrfck80396i
yUGPEi+ysVGoQBbmTkx4ryIvfRVkwZqQH5eGNofMSpvBFNF0NbRxo1o8QMDyg0py+fQy/WSyO5H0
7JB/jPCpG/hlu2L+k2veOYuA1YzskwbjuoXDtDHQLCKprtXebXGc0b+8K2+8uwjG67LzUAmw1E4T
c8pCs08wY1sDcKfbMfpEqsTRsvntJFhjnBZtFLkjQZU/qNQD5DaKEzWDicPb9Zu9AfPXFPAPxUye
aGRmKzhJ4KYM94Z9kvafFMwbumHvDXYMKLL9gu/66BrwH/SZ07vhtyf87hwBs73wj8hJsk1Fm4XD
dLLG0cEQPDkh4vkZuRRyc0K8XdOXFwMSAbGjel5oAd0Uf6unuMGH5B6JoT1kHkCXwrql+mQcjMZz
wfWkgUBG1iIvgT1m3SwHjRNkDAvFZfs7xKp6nZk/F0b0czBF/0GlAn3cLS924u6GcHhzqbnxqkQx
DW8qu8rirZVkO8KJUs0XJmLCRzU3u6KmZF6szZgd+d1wFkSoZuh4T/gFlgvXk6gsD1gEUTSkosHP
irVSF+ZDlLnZuWTeoVnqzWuMo9Mf3EYVX7qFhK7Q/miAeY5q5o7Ll+6CbVlYr4kJ0sGasFCNIehi
Ui0nl8Gz3cOU80egs3V7I1OFpo2ZnztL845m3qMN66nMchCLiGat5sWmpB0NAq/g3xbwy9ub6CsD
QxuZu0nM6bMUzTtHMvmZOjXn1rHX9oTyWVgW8UWMIbKTgpbXiqpR7aH8i5UPuMGz7LNf1o9Ud8Za
3bQ59ANTG7C4uXRhWh0uf+N708qJm0Mbc/BEb/lQ1tOTM3ZMBsxmTYy8GZSteHQA/lXMbPWZOL7C
RzeHkQAp9YCswNTosDeVdrOqB6Nl4SWymn5udZ2H/GnWu3qTEsq6Th8KCX7PNuFHx9jCEZPH16iJ
nAP5fV+hqd8VhCDufA5JnGPuLDcGnqmdhtBnZbX3aDByBMkXjGXLpt5PWzeCydG2Azb/tolAglly
60Ni2LXcf2ke5edSzwkfoT7wVOtvxfAeTyGXr41Qxs3pwRqmBVaKAA3jAV58UrmT+c+UCfFo64xz
/HR8zBQnySRjU1i6VsJB5+8mrAE6Uq7AltqL23yNNRsDJq6P2I7outdY48dHYyI+szXNH46M7FOR
aLcyaw/dCNs/1w1YtotJJ2wwspj1nTuiQImHrbW+CG3GGaEb2aX0qSgYLEWrcu5egRsyclRzd7Zy
ErPgGg0daCk6ptAAKvmW+t2T01TO2msYyhUdzDgbw7br5D/IY8Zfr/Q3KFe0AGa8LSqZzG0vJwRs
dRfMRJ60DdLDLASjCtuzRUprniw93bHXYQLR/LuPUfAj17/AEPdbi37AfmpKtQXcSPoFkgeWpjbc
NwdcqRxzSJXL3HerKV5ces6b0G/H92EAiIJcMEEDNRfm11BBCa3n+NXoG1wKwHr3Er3QNiG75MuQ
3sYZi+LqFhF4nRHQdusFExkKZQKnZ2BoidZk0ujBAno60YMv1iFthLnQD7VBhefXQOhDS21QsmAs
9MhsN8wnjTWS86HxkoYh+1ENEjB0jlPcGIvxRG7rkV6C4CehqXPARle/S1sokNW/8EEuUjsRB6Rx
VLRIKf2b4qoa3rFuWqHVY343URYyS9rjm4pgff5v9s6kt3Eszdr/pdbNAqd7ebmojSRqsmVZ8hje
EHbYwXme+ev7oTPxISvzQxYave0CMoCsDFsSdcf3Pec5KId7RCyZX2p0b7pra+pvIHsX7DjqCuxK
nxkJl0ct06eLbJ1L37BuVWO1teuFhiy7pRky1HcpTj813eih2V2Am1CqgtoR8/dq4pFpve5t0lEp
qc8A0Am6o/e2HgJoS6Ipt2XcZ0dj6F7cOlaIRJ+BHUIwGZ3Hfi6ezLZ7kLEDLKbBNrKEtA/ZgZSe
5L7steQ+5lh4JPHjISh7/QZlzykJZX8HTYglWGpnel+yPGV1W9witMF+60QHJ9SokqGDvUGPkL8u
cJMSwqudNOp+xMTHUbvaDKF1UFpg3OE3THbRAlfKomfyQ8zbjKpJjQMGr3bAAbhi32KjWTd2yekC
HoklF8GsmHx6BC3LedZtBtC+iLjuVD6ch5lbNxvrVI6giqpLb+mcC+3qtfsJsLjf57N8E66IdrkO
8E7v0ofJFDy3SEeLMOKV7dGXdouneQF9GpI29uwlIIw21SKhVotnOYuJy0a6DQQ92sZ5FGzgMtCl
yPqd0vh6mr303cfEHruTS4shqzuoUD6G4DotjyrRDBwz7AmxCw3Coe2PETgtaY9Uof0UoLpjU2PN
SCzkPhy99OmWDCuydOKCbqqD0ad00l1rsNSFYrl0uEl9mtD2NcGlJWlr1UThvNPH6jS7JuqsyWR1
ogtA+4AzPAMzbD/i0lgCDPItnkUC/gxW6MJohrvB/ejJa0Z5PT3KgoESWAO5Qlwq7cT8SieOsclM
ezLU5LOIf3Wx9TXM9W3pSNsb06j0VJAHfBiKegqH/nqG/lYNhnNxiP6d4KEQ+IsMrnqmvpYdW6t9
dkpCHUYhztHiaCmjzDqTWOxZg/+ZOOaCcRXaoSLIC2Zi8t5lKAIrcTUM1tFm8J/UrAAh1RONdd28
LdV4MCV58qQqUvusi59zF3N1QCG17x0cKTnmwBJbMqq/EBm4HnpRN773htwYPfr/0nkf8fKsm/Qd
oP1+RHyFJ3lGblno46bv4G53IINXTmdYa8uKxKbQ4rs+C9eu2cx0G85K9y88wa30/Xuy6Kodoud9
j/e0hse9gn4HahpH/Ybgn3stWDpXQk0cqqGWuUv0Zj1gzsMsPxXOzlHdl5a8VHBKc0eV21pad3My
ArSCJoTmg56LdaH2+7qYtHyHy2VjeWqMNGCsklcV97lqw9dxriHV9SUUvbSmUc2tnuhMnZR5MW7b
qLyLx/mT0BmmzTR88oHESrc6bRfWV5Llru5lnoPhiYbXVkhVnmQr7gQtRHA1i92IC63w/WuSQdvK
ufUurb1VGFcUfZIKMtFwklV9pltbbXCSXo0oOKkKEa1hjeXaEmDSQpQw8G88M3LTQxeBkFLKo88B
L7DjC0LYOtFpdXdtTwEbMOWR5tq8Kvx5l0lC9VSK82By4AXDhsPsxupapFDtZaU8akCr2JGK6lg9
7LUBW/NkVue+CF9p+UkCw9+KxNWQ2Tjn1BeXyjBvNd26EiHAIdNOTyJYqP4mtSAMdI/u+DPLAmSe
0PV3k5+ujZQboAQftLFcmW9Kg/mWsx2hRu9aq3xN0OrdLNomzq7Y7rqGwLmi9zFNTPCNGBG7Wkd0
aFVYZEJnMHajwn0mQ4wpjjOg+A4lZvG+2FI0wYcoI5CQ4fTaKMwrOZ5GfO7ggQADpa08kkmyj0EW
ILQdkaCkxY0h22bbRSSDGYZ91xHKDSCJzvFIPMoiYYWAx+UJXingdporvsTPgy4pmdhZVMeuObor
vczfl/8aDeMJxuW50twbLl4epT3Ej88x71wSa1hKKhKD3No24pxwuIxY8XVam3OoPeK4G27T0nzU
902CxymE/mLRqmjIuT505ErHjby6UTY+YsfwjDCJcSflMfFQ4TZQGSH3QVFtygBZM8HXVGZbnAd5
zBt0Joj6IKK85QhsOt+9vCWWC5dnL3GOZoCQuFwDOMUrRvwJGVRq2449iWkckgIX76KtpzgydJnu
0kaAzEgQtpY2kqYmAQ4yZc3ytem2ZwwR2mnM2PfQvk9E4/RbPwqjjWki/+ylR0282hR+fvLDJqRf
ZBqHiGNXZigcddWaaBQNB3dx1p0EJCXX+yFI51vTH28SvpO1UMNWBVSwrXx4HybazsKmGNMoMDK9
Kg7UvjeJpTzLcsutjf9rbRn5vkkT5lm9B9CMUwM4txf88JPxpfPTxLNiG+a6Qokr62MaQu2Tw02Q
q1M4AQnUndDfLbMW2zSC4X5BasWxf25z8a6TW2KICJvscmmYKorZZFUWPULqSe/lofaSpO7uJDh+
ADiHSNXvo5GQzeSPqZfYSX1j6sG5i6nsKj/9ggsTb219/MRXYvdc1ay4R8YccEfGZtddpLYvEUmB
pJh8LzbSPfjMdV9A0G+LfB055BUkmjV4BCGiOprWdCadq24L8pcIMg+7KOZvlwQYKwM6s2jPiBnx
uvsRh281bXApwxyzOJNUD6a1lG5IlrDAKQBO2TUpTYV+DJknZmlvijyNvbjgncECTlDxzA+x31Q7
WT11M0pixMIYLsOYQm9z0pvpyc3EUwxCdDvF7Q5BwaZ3KBql/VSRRvKOzwLj/Uc7ydeJ7sMqspHv
DJFxTbNYegIjw8qN5EeoFptHVBVeV1S/EBON2tK8zUdrkwqO7BW3EafInpqRTTY+mcqDbkevLmh0
8jLmQxpJL6e9zEkrn8V7Eo+Tp7FJHGM6Xh7mN7TgQU4ARsj1kvnkW2n+SvAuUI74MxfZsR4C58aS
dJ1cDoEj21VDHdTjTnwoOC4+T9Wpqaf+TYRgYPRER2Z54CyG9YcUlfUoilOlJ7c2NXkqzA+5W1ys
zmxuzbY4wo+iax0UydoNFr6KO+INIGJrX3QMJ45d9cqayuK9xle4KmrTE6xeBy1yocf+ilVs3+g/
c+6nG73TxEGUCDdlRnJjhASBRQAtV2Li9goFwXgVBgADpOxIDBKNz0dD9ykfSOe1s7tdlEnj3tA6
457q3IJWozBs0RamtTevfVpyO+rrtTcOKRKYXrzqIJBofuh6wJU7ROZuD+JHZizUX/MyundRm5sv
7BN87hjkYWQFwB7mjpqKMr3AQU2VRMXg2dBQU33akf+crsuEWqzRdNyWXBYydGeAOWLrue3ffFqG
N7MOYxJH94VRlO36NkKs79+miPy5LSzFWhpNTXkf9dA1VN32mGwQgyZ19AIC09Da7Kkes3NLnXib
D/42Z5vxQtp560DiNJjiE19B9YAy6n7CtrZ205DTaXqdpDr1Vf6jdRT8AbdeJ8JEsQKm2ZMVR2JT
0o6aUMS2JbTXxrI2fongKvOdZOPUP2HA0p2eQFTpR9EIwcIA0X6atUs/AiYOSpdmdwh5urC2os2G
tS3TaG0Wy83AbtIdQAAOWNkI0RsmHZqwtKLLw1EI66k/n+YMuaZupxAdjIqBrbPuTWI/Odl8yEKf
w6opKC53rKk9gsN16xQfPRv+khe3SjU3wl9Dedc285eEdZHatk8eASjgAcLpnqpBU2fEgFf5/ptg
mEjqGdJVHOwBJRRoX9z2rDfMCYtwKkzIgtYajFSUVx9Z2Fe7xIR3VGc96zKP26opN5lc1Nezo2HX
DGWIgDh27lwOUGpugNugpwL8A6xkCpmCk2uf8rg8FI4rUPwTnBwJ7dRU2Zcfx/2Wm/So/6jDme7c
PKKlvQqs3XCq6/agpXheF0ItVm6JS4Xv2EpntFnK3qcIY4iv6uO+2BSiNzagtQjPiMVd2PaIGKmj
saVygcuR5THsVunIsMywptMC4jbWcnKZ6ZtNY3wtcxxUVuM/mc27sTALv/XAaTqBCY4aZ9NEdEBD
m8PKVAoQlg4W5HLR/OVRdCBNqvP02PiapyzxAmuRKsd+dpyoU1UTdHZgbuKQ1bjZUhqECLhhLdZ6
/Zi6ZrpNNVyutc54+W6o4TsCQ+UnR70aNwlh0OwgbbRNIbli0G1x15XVEWUUvvKK4twYPtvRg2MY
Mx15/2p1xJV8SzzzChCq35h7oUgkG8Hn4s1GbMlOcIYPIrauSo4St++Oevd4ZIadKD1TXGnLxwYq
47HHjr/H+Yx8Yjg70mh2PogszP0AFo81NPg59IPD99vxpUNNkn/dJPHDUOtowqbA3mQOaMDf1N/z
Il+PemjAtgH6pyRgXjOhUuk9EWh9Pw8Q0KjpIUaYAZVport0fjntBIeAKUbZUakCdu4yNTO+VTmF
0VoaLiVxFwFakJtiq7TqDPUOHa8e/SxVsR8GJofUFld8iM/MnZrKc93PvukJdMEHKg25H+KIwuTC
BEsYiE2WXTv2YZiWi6i0WHS3mpO/F3pmer4KCRXoccvMihycwJ9+LEoM2jTOI2QrheoQNefaqAN7
54hi34VZ5jWz9mZQgaC9kl9ag2CvYWGfMG1P6NBBYIbmG6x0/Ui/iD+qATsimIoyxAFpB5xhXHMG
GGQnHLwEvmDzmuglzF+7piWWcldf/qgIC2LCjbtZpRMZF9ErjNCHyNDvZEuU+kRduwvGYwyRZRQ5
vTo0JwH/l4fg8Vyr8Gl23i0FAlkukuHUtXeWAHdf2uKQGOavQOtdtlkMdInrk16fxnzNCip4Wla2
VyFx4pgJiGLyk9ZDPohPVyDbbo3h2TINa1exyLlOnx9i6u5HQkDVERPHxswdQOMWcWbUpBYtbTjJ
j9Q0FwljTjTWxJAgp3pcm235zhX3RY3gdafMObEBRitb76ZjkdLlV0Vsb6u2uiKdHsA+OVeX64Dg
RpIN7S4LFDFQ5HdzL4JfVDYVcidmH2EsxkMzFs9ziNl1KLRX2eCD7CIfvXH6/q0cdjh9/KZ1niii
7uzYvXBx4PA0vWPtxhzQzsmusLuz5rqELRNa3gV3qLVx0s1ttY45CwfBTDK6n4Pjygb7mOdroiH6
I7LTrS6YCR1bNO0tYotcSpmlwNpUW+nD96wyCJtYDWbYeKUekrjp31v8bu97WH6rnr//mOuCzr5/
DkZsEK12cSp8JlTEQfWWVbY1FTB4w+23HDpeBseGLFMlwXZaoE0afF7D7/Td0GTGsQPFQ8PmlmUb
YfLybusC9Uq1jBTd1+MbewrCBYgB90AOy+4w/QDr0By1KuBXCCwvJW4CQknBhg5+dRYz1xXirV5z
SyNFLo72FmuS7LNrij9hawQzlNw01Ph8ffDl5gP7HJDo1YTAGdVotu0lRbXY1PCVLqM7to9JwFvW
F7l9Gwb23iRAUpc0fwY7pWAW+LtqtlFeWtnB5TxFYW5c6z74KUjyG3cfLdDauhs/KZCz74ucFiMb
+vcEDCyWBCzadDI1itUEza+DflnkzOShM6D+a3AvkrvOEHj/phFhWBRc+4SGqtuD8zKBVCH2wf7Y
MN3sAu2Vk3BH/YMd6v/jL1rsTf/mLgLXLxTWG4uqnIHv5U9JqIE7dFzMxxqFevw1C9vfxAKAfS4X
uGAobKzojF+i5O0jwhOTEgpds0m+u5Txdn//Xvihv7wZ2zIUTA7L4Spiij8lfKdhP0lIeAUEF+TT
DhFr2xSc/w0Fz5NZVg/cSDYQ74F/ob6iFAQRy2itfNMYal7Cd4LnonhImFq3JPvlt4sSmlLztQyT
5E5SKVsgO7E9hVSfRh8AuSKHwwy1s81xkjRayuJRZB3bNGs3GAsaOGYOIsqWTifWwppQ03g6KuA7
3pBku8iwk2vbAhhx57vS96NfdO4/9F5Xe8MsQ3S5SI3YcjomPP1YPcv9dQuF+2kSWywBwRpNsH7R
yojVfejFIU3oGoiCs70tOP8EKdtmYNdqNcTGluGo/YCXJKzqgIM8XQ+VdmeONAuzcIwQP+nRC1lv
RCeluYd0BIdKGBxiMkUPnd0efB0ypx2Vr2Y9ZLdBqBXg1rjYTH5+Bc+njpQhsBXUvXGXK8Z5WUcs
kwRveb217Jizss760l/MRx+MkhY8U0RJA3rm3LqhrgNkHxxwjrKhK4Hk1tqlqY+grYjVAXAC2c1c
fHYmS6lH4afdIX4wCELTX1MxZ1dNqKtdpfOpoBi9aUvbBM4DG4Z1qSFdc1hq0fUHocvBDbilDo9E
TkapmWq3VA4/2SqMY0IexJrIwWA7GJm6gci+i5xhvHVyFsFiascTSkFtDTn/rA9V8TGGWHzVZUHr
Ef7NcVeEkJ8o4727iB6XfNnnyB+TW40uJao2yI2kw92G9sxGT2mxyEzz0dTwOaVz/APbyd4pU+Wh
agNy19vzSwa+dR2V6S+rNAHSZgwm/CgT+umkfnad9s1IjYHaJ6WwYQIfbMs6O5AicA/MRj/FsoeY
/v0f4GzrJwuo1VaVhb7yVZVCh0GrRkWQbr8+Eh3pB1AuN98/+f0zUU4nqwPO/dtfxE/vbCQc770v
qUogP0uOdltyxMfLBmvL5Egqoo6ujrAOoXDHazPW9d42kLmNzeLvf7Zj9AM5jehQOfa6CMCPRFP6
UExFBatI6hs9iXVmJbXUmZMUKhBweMzJ/KEZbtAOZfd65gT7UlprWvLTresOmNgl4rGwlQdpVPXW
1OqvSgtNdnYiJTWwNWvcXvnKLGr7ynkTVbV/TiuGPlRCdL+haW+DwscOxYM9t4MPVps0rpNe5xAV
WtvBvDjMV/TnxYo0svjg2w0Nbx/XXp+ba6OMy3MiflVBPzwplDTCaOGvJFTpUGaKmyjWt4C+rbtE
tYQfpSh8HRlTC5ycD2he9V6ZvX3rB90DqYflaewlfUxjJBvIGrZtCYZTdXCY5qKG1OywkIE1ppVL
IUdDU4GVaPb8Efpgyrk4zC0g5vpwtApy7QhMu4ktwj6pMbXcETNYqBDd1u04DDeOi6iU5nQNlKaM
do6cPyjx1gR5xtBOpmKvUhVtREBZ5u8XZ+MvKei6I6RtK8VST5y3/aeNIqkN04eMWexRFKw5+tZr
28jjow4q+lYMps8FJfnCg17jmEmRDKioQP8+JhtX6NGt2WtnAOKpl+eYSOi1/KKa+B/eoon19097
GW/RlTYuXhte9p/3MlVLinxooPajEVseXCFjPSgaeGi9zBs9Jc+qy7L4y2cpt5OsWuAXnE6Fpd33
8bAx9EuaU3oPKR9CkFqIrfXonCRitagAcYEuyaDQTb+KmmG5ajjQU+oklvs/PGj3L59C6ZZySYa2
dZg6QvLff75fozxo/vUP479Ksp/w12PDR+5XnexA3GPAW0kuHxuBn/3UEH9a9LcBayA1rGoXjYDV
JJW/LavPgL69fLIhPG/c8Z12Eqq5otLQ62Z4wv7+ndp/CXbXFTIPXbmm4VjuX543NkTNL/waJXws
EUIRyrZpSl3uTTUQiVvhkGmGn2NQX6pW1a+t/AnKv711JBzFNsfYofzshiiXHPpOr+2KzH3JK+cm
y6fxViHi9uqErV7UlcsB2wS158OjkHkpjr2Nh0zQAF2V8JZ2/UAKpptlO5M7xYsvx69+PmuTGi9l
GaCBTu19ELkStyxSf72lvJOQpgoXHr/PROiuTifv+9H8nyH/PxjyqdPZ+h9G0QIH+N3KvzAF/vWP
03uUf/3Rwv/7T/zuxpfyn5xNhE2VgL4Y2w9T/Hc3vmP8k+GmDGVg3JCusIz/58a3Hdz4yjEVqx9e
RFNnoDZF14b/+odt/ZOYL0cg6jdcBqvr/E/c+MYy934z7R8+//UPCAGO41o6v8jlzMx1flmB/jA3
WyfWtXbU5n2H227FKoD+2IQA163Mn8axfusetUOwQWwlDsh//vCg7n97lT+iAAw+4J9eXBkS8w/i
Yz6NMP704phXikrqkC2skVYEVfv2Jh3uCJ6T7U5nmAMMkl8E5v0vX3Y5tP/hM3eEh/c1fZJ9/UqN
K0S+oe28Ll1PeF4aZuEW5Pnfv+Sylfz7U/73D/qnFZCs99pHcTrvSUnp5otB0behPEL26qaNn//+
tUgY+MvLKcNQNmkaJgJcw/jeVv7wAZtUKwkSQpQPKsU/on7fOba1hODASMpVBZcqCT0L5TtMAJY4
LpPxyc2GBDm+oDdgJiRQkpQQa74io8BFFzqBSh+qskA5nImNgW2MSqDebWdHf/Gd3lhhj9C39Mmo
stqfEHZWI1/8yhqcHFopOPTaytoduoMVrETfC+Ph7NO+At1DPIXEuIAtPd5wPM83dGy3Pf/bkDJF
JKt+wMZ07Uh9XM+IRscR5XM9wwOzZHbnE4hz9Inrye36BUsJnu1ofLJwTgBodR5GmkYPpy5COGSW
EdWuWfd8B3HnAoM04FruZf3OTZWRZwFUmbFp59MTlr01Z+uWMo44NrKnGE38nzPgKBbimIfdYTDb
n1YB4sif4Rbn1pfIgH2V1RulwqdhKumbNCdNDC+TOThrp+XJzjHqnYaOboLFqxtA4VJLQapNdlcq
P+h3c+uf6KDOPXpE1Q1PVNwoC5f1m86+swrJlcsjbTtNGm61Agca+oFxYxX7KvkJrf7L0vi5weKb
MMkmlia/ygzo7SiVrY18vhRGgeSB83rdDb7HY9tr1YQs5ygJDfHadoYNT/MgS4m+jgw6uUXk2Xbx
tkAI4gg0dzd9JfP4FEoEhwEJHvX4NA1RSP203PU5rY/Emb8sK3sKys88a967pkqpbyt0HuiH1lxV
piTOPGco33zyiPFqb80cXrcl+ydRZl/6UHhR26ab5fdk1vikT+I8FfeyAnWVNNw3sXVEJRU+BY5I
yfAaCJarsib6PKdHmnDStOk2zZGfrwlQHTYdd+oVwdgJkmUkn9ni21Nc+AdJCqrJZzyMCll+Vthf
Gr3CHbFviHf0ZJVo9745GPhaol/NAmzKGuo+odbeJpaBrtZCw2Gm9StA0BGYQPPpFqQhaaGDYjhJ
jlnC34Yd8EW9Gj12wJjDY7F2JbxCoyjR1/NGKjTE6zlHVKJjUI312DylJH9WskrWYcV7dpr84hr1
1cbNuE4N47aIXWJxNfiTlo4AKtXCA5EGHuZwKKgV46dK2mEVptDeQANGvi5RSHINmSZ+gAbF9xft
ooDDsPuuXHXP7+Le17LGwz+hiFbvSjC+vDpWyHA4Ab+6TNCsvodvbrroVsiDMLjJEVuUXoIpjmmf
cQNpbXVNiKkmbZJP52sGWWNz0qwsbsJcMZLDMm7GKX9MsuEOmVXAHZPrYsX9AlMbpT0Q+raD/kJz
UfD0JjnbI42sXHRfqbb0WkI6jR3Bb8N845hOfOh0KCAl1JA+qe+JkjF2TdecVNk+aXmNg6rj8X2P
PI5BG9bdfJH9Q7pjGqZRlWG19b2o9gNar0wTzqIMmB1Uwa3bwwUZsTrSQTBjpDN0/c2SYG9S2XDP
MzuTQFAX1b8yo30wh/guMY31bDNTjeUPQD1I1DrWeLteZKjoZRyeMYqCN/Tz9cZxuwtqS+zm7oT4
JkAhp4XTun8GsWJifyBXDclmCXKW1jfrJ5YKElD9Ljssw0kVWr+ZTBazYGkJltFTaj3XFbdGXZVc
9zJ5EQVxxJIJGSYw44sJEiZhH77OFAc/iDaZJf/7+4TvPzVL7CMS4U50yapDGoBEkQ/lViCreRH8
kl9tw0LV0+3fpFzW18iec9O/KmiUq5gv1Z7Nrxo7xcpy3f1syWtoASfnjXGzw2pAAziyowseyl1X
50+amVC5jSby/KL6++dHDEvCKV5cc3iq+umpdheyrH8GmU0ge0R8RRCPT2hutsQZPHRz5bGoUsob
iKgseJ+kV7HG1NlbHYmnKvf6oHRINbG+ihiioGA0spbBnrYuVJsuhp5dMrf65c4OjgZzFZjLPOY6
suJSByxaS7hvEG2hAxdfiyoDgOtMO/QXsC2aU6fzKHCaIdGCrRzyWMdlcR811iAHK4pDtXUlKNis
gkHS42f/WdfTeKpTjV3TRUVi1uYXAHPWzjh6TNszfJpqbp+nZM9dm5oMl/3FkYBnRJsOjVvDpZ6e
pootBjE8nEBmU0YO75pm+/cHNDTsghg2jt8DXpTtG3Gi5LUDUHVn2iqMvMlgH40KsXOa9gc7Mmov
M/TqmC/c9ZFZ6E12cezmxNb+FlrBa52ExipysHJ8F0XZxjsHEZUbQXgcQ+rHpuV1dfoxG7Jcx8uq
hkSTFqqRoGOuKQek0OBXuEQ8yBnrYhiSixrqaU9PgY4sEIf14DSXeMoh91FvpXstd0YoiC3OmUJh
Pa2NIbvUOZMCY+89NeK7zm9OFeq/1RJPly47X9imJyDpF1srOkKkwgf26Bu+Qgq9PbXrBG2jGp7K
0cm2lGTnVRJTeWlH91cb5JhF2QGIpCg3Ro6tR/ER2jAilo8aKIYBsdaYsUdFiBbBZwg7nHAdy0j3
WGW1XVlm5kZFlBMjAlKn5qYeHmEHeah5zq1JMmwq0WGrUb3W2NdZO1xrFRIoWDm9t2gRUSrViM2D
JvV0wa9iU/1sxOyVmX1PlgIG03a8TfinaMlUm/x2X5q9+TKQBqVEtsM0gJkWk8UQt1RUJDkXFVYc
qPJIQxccVKclXAABvqBRkA5DuSoGXmpEZW0QoIf6Ig/LBkzu3B3wR3nFELhYLsYLUQzknnfkoPnI
CRKozGtMdjSFUI7QgOJDhbnicaZ0HGI3WUTDwKZplMOATz+0IunYkWf2Cpqiq7DT0AWG3GBp0ZDI
mlmozbHLE3XYrfqhPcRVbq1d2O4Qty+d9D/sKcXt12pvWot5JdQmnsbUQ0CiMFfhbcgGhW4H3Xav
DrULRJdeP4DFkvhlbdw6MQc4PkpJuZcio97Naq/Z9a05V2drkPlNMyfPgcbi048mcXhzjLQLuUqv
7xXQoS2mNPw44GxgUlCWaLAbVUaG8wDcyr5Xw8/ZQSFOAQuwpjC8XmAcbPtH1XY2nqolqItGcxvq
asU/x8liT6/tAVJi88lqN9zIfrwNLEpn7UjaqBo64nu6Akat/15UbEC/vQl8fKglxN6ezqY237pj
9AYeBKYMxN81KVkD84NOSliQrm5FrknSbbCNNf1FC3wCA9pyjwBP388lQbcucj2griFGqZZ0NC6h
qyS0HycrulqhQ9ul7YNjbdr5pm6xHVmun2OG5fhDhla9G0d1Z0P2zOkc1Oy9cQUNMYqRbQnnMBbO
h69ssUk1XFQlwuJ5/OwdJpUfGiXO0/TAAsyhoPUROgCcWIVBqe9bs7hiQOCUVDU/G6Ym2MZP4mdw
APfhTxscA0gFZ1rFqU6bhPa1y4l3E0+t74HIT8T4Oeu94Y241DhowY8w54TZwpKLEnHxpPHmv0cU
C0XkUDBUwj9F8HkpGm19p8Zzz+oRTLfGUMqV2dFkVEhB9jwJwnZlZqxCg0ZZHBCZPmr+fSo+g5Qv
u5FF7JEkeBLJnHp2x0hrUIKPaMPo4/oV/eHoI2mxt45ZxA0kJgnIldBe8SpCT0QeAyjFR1naAiWo
ZI1fpWGnNyD7a6b+FNEyWwxbXsrtCyFO5eySQbxnGSVwsLuzqvv7LJpYBrACL707ny18i1CS09UA
rKBmIx7GBCYXrWfDhJJJv5mzcAamwoIfSrWIHZ1ANoZxvEGLmnP1gRihAxyD/LtuITBtanzSkNXv
6DAByggBtkbfqOIwuZY6WecLO5cSbriD1AcIiLSeldlUhNLHrEct5e0wYVXM+pj+u3VrR5D7c+Ae
FWoLxwRikkLCGW37Thbis+PCCqub1kktzBbsPpu+7Xxmgfkrx72GZoKjbVnEeN5NvldpN+4OO+eB
7BeMYzpEWNijLzD7rk4JVNYonCUbLDwEqmYUmH57qaEmoJsavNCJIT13v0RNZ0yUDRfbKX6y9BRj
ozngaJ6TOwHY1qRqv46UVWwNs69uGo4WxFdoetVy2UxijzMl8tsS+1TcdFw2LIa07Ogt6clWTlGz
Cxx/a9UjcQGNem0TQ2xqW3uISudqloDVEi1rdqm1pNCgUyZFglMzNh/yWzjETiWSkXjv9iI6WcJ/
8HHDCnFtIEQRH4DflIDcOKbFqxcCDm7Pz8bzAjATG0HMAXSJ+cOZ2xC7otwOLiEUAbGHG6D8rDb9
zrJfyJZpCYVzH6Q1tQdOVjghR7xLPDWC4lyHJXwQtxyEUZqNzGv6GLgnaIxFlAzCbpjWVDcR8VgK
zaxuPtLrPGu4GO06nTYOspwuDe7iwR0OOahUP5XDLivHDyWEy6LIPDMosXsD7f3VqABe83QZ7u3g
FXGM2REFx6EdCDhXdg37UY7c4pr2dmyX6RYj15YoVuesRz+7QMa5bTI8XWI5qcJuB0do1EqXkZba
JJoKfWdVpsdrb4eQG2O9uP8GVksIqCRJRdhYurE/zBpn/bBCcc9XFRbBhgrEPlc6obEOtYeGekOe
YAEBAKYhrGlzfd6jBLophvLUondauXLamUDAnahMUDzNNV2fbTmOOsVc60eOybk2+uTYA/11tPBt
ADEIyFSfjzanGhQM1Xux9ByakTafYYOc9G87E26NGndaXznUSLILzsyvZJoOwBDBYdY4RUOslKz/
jF/qhXvZ5D901AYgkA1UmOUFE+97SSQvHXouX5mO73OyURwjRJUcc1aNdK8t3JTN2SgkEQB1/anT
9V3l5ZJClxsAN6NqO8Nd2RTd6K6L4ooh2yb5qaAUTh5HbAW4ZHN7WE82mXa8zAOcL0DOM3043+sB
bKGioaXgO+qmzvVdL57B2uS7WYpw6xvZnakogUVkiIU+jZMsj4S3GGwxU2xxyX5lTXnFRfHg5P7z
N0Yc5w5X9jCX5H2yqDoaZjShQeey60MkihckYyYCWVlsfQXLi6JlhcN1RdeYTpuab8rZAgnBO+Dp
3o61dWki+2RBXEBGVsQ77C/bLrXGg23zblKp9raw4X+QigLZ+KT5VFJivjZOtdZ9SerylvSjhWCN
Un7S7J3NDQUJQ7aFffGk59RPRmJb/P/m6byWG9W2KPpFVJHDKyAkoWzLlu0XyqFNzpmvvwOfqvtw
utw+3W5JwN5rrzXnmGtME65NFUBKfoW/x8pMN2kzVxzvuqGw3J7CnvEHiyCWMLSVw7VTmMi3+grg
FvVXZqWdJxUMd5u+cQwVRBN01n18FUSS22aUvHiP+l890ms32f4B7yFYJbCHQmokA5Z8BuIKDGOy
5XAEMbyWAj8j5oRhoZvlKRLHsjQcus+wK2PLW893xJE0m7l+yHQwHB1mcFSwvCWJuQ3EGe5+xDuo
q3Nv8DhGcxYdwYqghVGhTonyUza2byv7xF1F3s6Qz+fUaCwWlH7Fpuvb2UgXLyIusJewvoxtO7sz
tpk/UHVaqC3w+xTK8zScpm4i9TWOEEjSEtzN+Tx6s1ROO0FpHBKWyJPPKuXRJ8axJ/XOIwm82KqI
9Q5lOpFIBlNAETHaDVryRAR3vi9l7abUinIoKIKY98FWFQ1fhJxJnlbLM8c0FRq8hGKFzq8ShrlT
CyQjKiIxG/OifEVtcx/b6iIbRMAqASEE1jyTcTcy4WWqyONsnQgCafb9mO0HWWakW2qHaYFKEdbj
tsrZXXPQFM2AjM4ki5Lcxf/2ar23kD1wTEsiTk2WxYattRGlbmBYtNPEyB2X+lEu+TbvVWrNiJV9
WjjCS2vwAdMrKjkjuIITcfOxVZy/JIoKj3GzRnnhLrgwYH0ECWoFnaGXk82I4CyI3qWhNPt6/FsX
k5dhffGwYQNfB97QNmWI2Rq0xSDn2aZRabXW2iMoF2UjT4HT6M1PlQvvWcp91qYT8dgpu0KmWZtx
/QBlDRBKS1kBEturcGeG6ay6o4WUuzCSxhlYe6Uo0Ly2sF5NrRWwOPCZ4ottN+h0vNxsXJT/fjY3
B+h7t0iga9ha7JjjVFKxpG5Cp41PpvDQdPP4pOBh5hQ0+JowpIqC7kTJvKoXkQdGgPm7Xom3oorH
WcprMNzcOZkA23xuv3VUgwBt5VfyDE8xOpM2jHHHNSFHo3cdduoRGV82T9upafaYc0W/G2k+kk7L
syJlv38I+jRKeg8iYUsCUUf+ksQ9z809Hej4/mh9TVMw45U1kHUyRbgMSePpE4zFQlpTfOT0qlbC
VwFlHPO5K4sVQiRSRUeCZHZsRZIffujCr7yAfDcyFuCQCCjiqyJrqyVhbisDQwWD/FRgbhnBHycJ
GTMQLczZMX+Gbu8tVoqjoHKAsBYJPqaV/hQT6/ts1cm2eCmXaUPmSuAMGkKd2qhL5y/ZAA2iPfXa
hMMEMERr5EfNimjPadx/pqATLLxC7OUC8/MaeRIro+Z0YoRTK8CDYDQYJBudThAYTRagcKRLi9J3
zUwQO/PemjO6kpqPV06/xxEVrzXnt3j+XFoLW0WCwUzAGx1B9V930VjAXI36DQbEItl5j8pDNtYm
4EJvvBzryyibpOeOOs7bsXwZO1Www4ZxQCCxS0hAB6xM1r1G0i+jQAO6E/fwPZ18yO/CD8Y1ABmd
Ac5wMVBjYwDDLd5VCvReQfW0IfLqqkJ1VH/W2n5uUryTNUfyVgu+9ABLJflXFFeepTabxdIwacQI
TULdfCiTctBBSwzGvNhFx7Bdp41dt17e8ryPvAuzbD5TWDZ0BFlO6Y32drspm+HHkmkpx1J21oEM
QqyjcE/aeVM+TfpR0WfCc2TYrJ2WUyIa7HkdecqwNI5hFUAN7qW7UAFhNlu03+shIxIkV9SiW1hE
e60pJToDEWrhVHkEeNzUuv405ZmhTS/cqFA/KxJ95n5+JKF5ZE5wW+UZMoTBChsOcj+MPulcYVAt
dzrzZiDH5SeNwUc8KfdFUO9jmpGHPZ4EZo52qlhwShCnuNzxn8QYP6tC8a42fCMVmgOIGXCJGoJC
wao2ulA9ZVWUOS2bZbpoZAdCoaSP9datyRRVbB1z7gV8x+W3IuBV73CMOM0aUzC/5pL0Uc/QCDr0
Vkw1OSWuGRRGyUre5wsKabIRAExhTWNdgElPJKfhZJyv4FSzi9QJmSpYnwnaiU5rrILEsTZjPuTm
xKk4mvpU6qr1DICccGUOgeTfgF+tiWttzXTbVNTcGmMWPWl0Z+hkotb3M4+kYwXBsBXFVfhm5gZB
Wsl4K4d6R1z4h5wQ4RErl5b+EpplU3UAaF45SBr0z0kMyuk1yfopbYkVnFvjsWj6m6gPOM5ySqco
Wr0lBWJ+IhHUqFHsIeHkjlmFohMYy19wQqSTLfF3yMtCuggqzp9OTLxIiL+adJ7OrcayH5N1j1EO
29MaurPMJG10hlFBmSmfpUExCWqiozcT/oy1ca72MupF7K2ddRtz1GD/xsH6AllzFWQec2g479PA
atEhXx/Mu9BM/HsIV8mfndd4Dzw/FEYLnenMdMgPZ5qYzPSU14Ntp+y0AMIEDvlzpoD5NPIbfkgu
YcICOUUl3mnSdqyessSQMLBL4VNT9zRQByBac+X/FSx1TYsIQEB2IIy0LZLGFWrjOiVFeSQrorrp
4h5P+Gs+4t1uG1H3tSl+JH0dEr+TtV46K55QIikumdXZYqO/aPWInUK90haIQfvoATgHuPSMmOq6
kkG4pE8EJdRn3ez3JRbb7dKGyVaVtolJsGdaKvdonn4AyjAboul/oNhrDhqAaWHKLWS4jGACTvM9
fDtPa0s23ZALgUKJlYrPzDRKzHJDc2+0l1yIwz3xEOFOeNRYZEh73C9IHombE+mHUKf+7YWhwA9I
5CcUAOwGk34ONbZss0/PsBC42DRVN5l2qhWTfF6tIAS+Mu5/eUTNFEVcRMuLg5bZKBZdE8Lrf9lW
KBYKG8/1rUOugqEh/vq7dQXoM6SsZJpop/VagUa0/UbhN5MIzFQV4KC5eRXJn3PzdDjHS0gSK7ko
BhZsW6+GjzUWxhyIt/l7zjmv/CoN1538miYmICCrq98e7gsCGzwQbYToryoxIM3kbK13w5BZd2t9
jeVabtXp4nYmrYu65GjBouXgmscAU5TMxGYaoasbsmLci3BjN8XEkVgVu1mUkIiXKFBOJVN3YkmT
fTmxPq2RMSkZIBsEkfMuAXKMmxhuiigBISmVBP6XSr8jGyBAqs8KjUXfKBcadKsLkvcYZ6ir6Q5H
jmhuQE5a3Br4OGlWcmQXfhOUkb40x/jYCmwbhsEzqOTIMsEA6TLnDXkh3LLDJmWtISCcvRRbFwUs
3uIvbnlpY0WW4Q+GL3X6z9JGlq+0oYiaVEVabHTT+e+rvsX8w40qMdCfYs8K4sztTVLQMkqBGLwN
rPFh3KkKLPGR6tipSLtxQeC+IPCEaJ0Cdr7JAs9s0uUalCwIJ8U0l/5sslqH0kOOgwPzysyXBoEn
OaJNQYakdKlEODnlOCCxI60oSkJOPeyPu0aYrpopAjOy8vjSidm/TGWXmfQGnCHlox7I2VudKHij
ra2Sqe9lGk23RZs5SgKTojPjhQu+RdFgTCqbTG0kCJ198KENgsG4XzGdKv8A0t3TysbvlRinAojE
0lu2oHcJRiwCLusFREEY1w/Q3HSjOEwJvhgTjhZJydvMK+eZJJZJazjbVaHlEj0Nmsssj6VGZ0Gu
8Vr19apaLPXvkQG8BtjHQWpQ4uQlj2BMsnejBHaxbmjEIilVI7Lhod+PML9uGIMVthTPv303HJIO
GAS6iOvAOWK1ZrwXRb2l9f8TVPEJ/ooExxevgRxhS83xvJCcs3A6DIMH5ELhwxgAhncuJyBIaOj0
wSDiF9AnF03vCkH2q87AZKnQalETwDkzo1VXTWIY9Ib2Icfy4otpufCiOO4XtM6luD5WBUigOR/a
fV2l57yq5RWa3FOQ4CHCDbCVguFTGIviPvW0Yq0029LXeimwcmJwhYZLxbpm6UJXsph/xgpekRaI
J42xM+r0NW8sxBQZ0hwyrWk4qpBVNv24KcgOe5E5nlUDKThCEN0ltQlcNj6QLsWs7gP+W5mQTMf9
QBdDemuJhcnJPJFY3h2qXPrMOkKKpiwjL4G70c24eT1ikJZNaQzNNhcYfqpFelTS+VdmIOL2eBV9
6ANQQ1OAJRHDTkueaA4x5feiyRsCjNNybe1bRLpbXeuojlBCT4nAzbcs+Nf1EsNMODDeFQiAHvEf
cNOs2gmJuCiDRulcjM9YV8E2aGyhFDZkHDHrM42lfjLUTdTXBB6V1nWUaXTqy8Qh3NR3haCkXpcM
l1QdJcCfuenQcd0US0AzhfNQWGNnlzLjUhmhxLHDgtL790vJLu4rUgGxEqXB/7+URW4wcPKdSH9Y
1b26aM///VXmh/yvvz9bd82ivP39hFiEkyPbGWIFThZx4XfqQFgU15F+PD82yfHeKUnwAn4Oyl5x
uhd4wS/ZCDkOiDm69RA+ajDIFgqUlUjKE+AolTTbU1RZO8nyUgHv+5SEFytqhM8nHY0xGdZWcJ5x
6tiF/FV0xr/0NocCdnrMDF41B5cKIXYKk/rKe4h9sSKDJNE2hhn3diUO1kWUq4pk7XAzh3J8K2Km
x1kfpQhg/hGEs9AhUw2EbXCJUv69Z4kNnVCN5wDQVJpZR4JQwel2pZdU1TseFqID5PE9ySVwo8Fw
Eonc3kJvzFEH4GXMLOUUwvb15oxrCLj/ZarGHsIPrVOlj9NDnk9bC3ewm1fkRcm5NpxqYBsoWqZd
haR6J1My5UnhxZZyaOIgpbJOn3KYTh6syZdJRpix+iUXdF+szQCKpLx/dGVw1NPqeU5xCGGiu+oN
RLxRH9GctM2BnlSB3oycyi4bNLxMUDYjKVX3Cro/RyOUmd+WLAidkxrlL61FinQte0B5cvPY8KBj
VFxeH5ohndLaLkkxF/P1SVeR51nKFD8VAL+G0TDsiM7hRgpby2eKv69FpsujXHqEznH0GUM3yQm/
DpFWmfrMLkw0Gbbv0fQMkFrnfqGCCtvurKC+3i5AwNc2GgHhjNXoPmj9CyodvBrL7EWxXO1pABKR
LMKMz5yOE6lfCvO/uTDTB4IKEJKSP0ThtC9atB9xxLS5RoILyYxeXjEQsKxbcu+lsDOwJFQ2cIj6
0LcRoy+Iohs9APnTCzz/eHR/lkgxvCoyn6pqpDNRMcWtZ0bTySpDgnyO52vSvCxvAEjJOnLcdvyV
kxGSIG5ZCNWOsZS/iaK9auP83YOY4nioHjVDOzB7I4hFpBkpKfXaWXogy8Mm0xd3bmLtTGJNQAWd
kW8eLeqzfjWFGM8niKJEDmlYilKCgXfBLFQGUB2k0dgXhC0IAE83GdMtv0GPyqMyGKfAUsnfMDKa
ZhzId02Ho4RA8Bh2rWD5wxBY+1ppI3/UeBvc/tCfLF0hrwQGWBFYMhEagFamVFZOoKlNL1UG7VwG
TNiTCJOyGpzRQ8mbRk7EqyEFxaaolWK3MO1B4UKYXbemE0j0IV0E38MTHVhwTYImPClowOGEE88Z
5tNzpzJab4QuvteqQJRbU4v33qpncpKN/AXJDukXRkkBHOkMORmU76WAA5XKE+boRdC8jhxjwAiv
jhT4p44Gtf01DKhNJ7EvXruaIVI16dmrZJopnQLmwmJTZQ7ty+S1XX+oDFsMABXRzJKUhq8B9nKn
o0h9mQpEBFlimS8sTDTk28p4QV5VOhIOwyvp6RjrS5kON/Ios0GR+PfbJFrkM2EU4maK3/pMxzE6
MlsPLOBPbS1co0TT9rEOcikI1eEMWhb4EvTwYx8xx1y/39VjtwEtNzCnMrRTK3WHJjF2Uq+br11q
vnQjushi+cqmMXb7dB0vkB+6ITLoPVk6Um2jhvFxiD1bn1SJTymZvHKMm03bA+IzBy6EMJVQoMis
Z145e3HTkCaOrRCcH7PRRpTmk0xdQmMkVTZpl38K83IURam8JnoybpfqPGKa3mKZNK4Lr1hI9GMR
Jr6V1NlTjg1nnQDn9F4t1rOhQBfF6w9S8v/S1WQhtUwE1QqlhIoPbRU5dqA5GhrgwqaJIx1dgDGc
NHVgegK7GFxxR/Zj0z+RE3bomnLZ1u3ItEZLr3gEdn0zJv60ar6ChUV+GJgnT0p2DEp4gB2xPLWh
k4YYU9lRTrEJdB+FWC47hmzthlikHzNIaLiRK72u2mFGLL2e943bA3PGV6YxG13PtUxJnBE5KIs7
i0gxtMe6YWuAosjUT98uIUIshGAVAgGZLk+kkJMYp7pNjjgFezaI3FXmclQ0XT8lFJscmizPBFBz
kNRRhd8aGBe8ZoDshkPbYBpQA7P08I7KexaEacftR3xRfhGGqUbESgDxQILXZMxYAmcso6qxUKVl
kbbrdZ0z/VS4QEvIWFkGTg4Jg0U1eWmxKV3DeZJt4hE+WLaXrVLWs89RSA7jV3h+yxMBNmuMAtqW
AljAqSV7xFEIWe8t0fKRxDlFCcsxiDKWkhBkRF8b7jzRE+BNgiSJuuVqLBJ2bexd4AzPrQn9e+zV
YwaTflOAAPHVAX5tH2PeWwkZQyis5zIZA1SOUFVRHkJS/Zuz5iVCyMydNV/0ajXQaZKypiXmbtQC
02xZtXbAZGhalvRqSc44ikG7Ot1gtUzWeEFoMRksx5ao5z57f7CZ9ahwCD19lBPzkVm0sMX0BWbF
SR3x23H0kI1Lp/al22LjtPtKzn0hGkRW/f44IS8jOXQY4fSX9ZHK7BwuweD13G+M1lNHEaPyzrFO
Qm1E8MFkTT4EFuydzdBuKxW37NxBnEYT4WuG0GzGGSVeGb4LIpwgk5bxlqi26zyB/lcaSd2xh77h
/H4nut1cmz9QEhuwkcSHA89IvKI2s21A+OzGCtbQZD30ezNn86yaW6twAh5WplPew3ETCkynyzQx
iw3EI5XNzM04HHE7euOUNYep1S9/B0c+SbvJdRhg9bIzspyUbg0FwaBt0aTqN0FviB7vtWzT8368
TDZOmoEcNysAIaUi5+halFGGC+EZ0GN1JPYHcLYy55tcV2nr4PKm2qHlOuboxockeVXCIPPTpdjr
oqwfLL07zonW7dQkuWolHv0Cg6aj1Gq/N+KRs1AXZtIhLHvpsAzMB6t18//73t8vw/p/A1jnnMua
mWZ1viafgWHYNTqcQ80QQWNV0DMJPfXUoM73yjSLh3j9H39fyQVj/sICMFpPXeCaJ5NQzdvQrciF
ZaXx2rof4+dheH0bQInZyh0z9x7qzLV4Mz+Gb+soMS6MCP/2QHXT2CVm7pXjgnqruRHUzXgjezb4
VOD2jzf4QhZaQjJqaKvMkA69yLKl93Dwqm2yE3cQUjb6N9+4lM86fxUZvcR5Ay/gq0xswnl5NyDp
pA4iO5BvoLVpX78Yx9hbToLoCbtXTPAlRkIK/AusYOvOiFD8MvbyOYFi95x+6YanloDXbXELbjx1
i5/qTsiPVZ+M6jJErn4LX9V819bAAU8sCDAGFfYRRpnFQWo3M3AQ2e2JnibK+IQyGlIMbWtuM+KZ
YsyZTeYlxwBmIcvLU/2F97MnNeBkGndB+OatI87zlJe0AzSxocc0/tR7hCUdo8hP2GbTWUWmBcbf
hwCZ3vNnqm612M/SRkSuyNpxw0PS74vX5FX4QEpAKwnbw6bc9tpGeVXBJoCjspXJWaJ/3Ul5gdfA
rbqDnKgau5Bhoj0carDEHiCw5GP4zAdbuUWueeXNzY76PW3HRzX5w1t0718lCAQOUtuTQE8anNwz
uxoSoi0nTmmDXGQ449asnCZDhWEXL2LpoiYR7okAM9uehg2ouKA7L5d2dBPwvMxzGPjQrrQzzYGP
SgjR87jD/lJ6DHuEZMN06wA/mGsz+8Uxf5Uu2r1YCTq3Xt6Bxg1OKkxhe4ADxxziWbwZd3mGirlN
hD1oLsrLt97HG7DQG04c4ZgfzBONYw6S92SfTesdEHLimHfhg4EdKRr/mlP9LtwmP0Ohv833y0Y9
vCCc3ACb5808IEcgqKGb/N1S8n6CRTqLZ+kHUhxCZLfG5nBp2OM+sEM8WIBzZV9WG/z18JVQYnRs
qmdrHyG+bh2IkLktKvvkxRSdnpPs5Bs0mXlU3f5ee8WZczhagtkRRD96zVZdNTRLsI1MeNz2KNuJ
Hz5PL8I2OcMC20OwK65avNdBS4fuQ7rJ12BPbUp4YPHoOhtL54G0jhFGi7v2Vr1QZd+x2/fWLd+a
Q0Ab8IHx0BWeYhtKBX+j28FCR00SnafPzG9OxrXafk6AI4/Kttqgyq1dQsgf6QeGkGfjhsalfFPt
kl40jP7Ui0keMJ3uN/kF6od4AvYPIsSzqFy7nXSg6TN+sJQpX8z5VkE9CvAt3e8MWd5Z4YNBqbkr
nq0vLXUIXH4RHEYm1Va9dwdzRO6wk77aDzHdMGi1NsKp3osrSMW2nMkx3+q9+QyEafzW7dJttv0l
f14dPUhxF+Co6XMGDfFOryiBDvCgHSTeVU/+bt+Sz4Ax1cbYarcFqNGDBCHzmXPi8gtyvst2+VF8
Vm7WLUr2tMECeDSucOYT4rCe+Klpt1+C6uKJ3xDZwJhI9yO/vOhvo2d8BMfmEG6LXfXbelHgJF8w
+2Yoy/mBUAAKT9Rfqt1jCy93zOkOvfGU3TJ6XaQJ2dkLffs3EVz4Bf86QY4pTpsd8eeIkZHWjb8h
tnP0uj1bom38oOOcZwww5xFpjeLAK23ueBZq9hpuGhk5mA0DHumjRu2Zg0Pb88nb1Wv0KRh4jZz2
mxPrtAHrizqRYWxmR5t2J10j1MdEcbj6oT/GDRebm6mQgGs5yqp9sM1LdSP53SxdsHlFfBDGrQFM
tAVf5+ib1g9e1MpRoc42Twgip+UqPMvMHZ+SF/TcAq1gO8vJLdlIp5nwBRuEB11xh1X3Ozybpypx
YdxtuqPwPF2tI7ZQhqhUDCfrGGqn4N9oOslRICrIxoeh3NkRsSUXb9rduBrv4TNbwruxV36EY7vj
+cNwipiSkRcPdLRrXkEEAjFDKeqIF2uDmcGJ3vXf8IBMPGT4asvvEo3+0WYiMTAj3Ulni3izLYNc
y29DdAoOAmBRIWJ3Yz435J/8iuFG8JMPkUv6BAj+UvefyTF/BNza1ODolUebEK2YkB+ndPlN2UFW
W8XPu5r1UBy36r6tXVJkZi/5tbpXYbGxDY9smSTV8FpW24gbai5PFglQQHvf831b7RgpoakwuM/3
wokRLCrr2VUQyzAA2S23qNiKsl1sQrcbHdBcSLNvymzLXvdqnSRxWx0wQWqGXW+no761eEyki/CW
buCpMla9xv/CU1K65o8IEYg19TpLNtoFbPD5Fp0wRZD6XexImUGTzFusX4aOcE5HLpzpgMw32pTn
4t16o0aXjjVpwYbDGFD4pM+PHJeMjnM62vI1Jd4pgJMo2t2XRVQc7h7x1AQsC65w05/D4aZP/nLI
3HbbOiEGoG19Cu3hq3jI9/ktZ2j0Resn8s1Dcc7VTfsevVbzpv3mkQMn3h2UL+GJT9eT/IA0J+bW
MKyoDmonbt34nkY7y7olo91Le5kxWkdbk6vEM20rDzH2CTiY9lp6BKK3k0B5b9q3bteh3DVhM9n6
D/iCdHIJxRUP8KuM0/DbibuA3pdML2hbvLYIBp3hRXhf+KSHDQDi/GIC8WDetCkI7jyQAhzsgNYh
GzhGO/VLtW79BWFiOc3O7LXfwV4RHIs0kKdEg+rqtS8CDoyc+CkMNHbOh3fAoDhDlGX8vBsvWn/U
oy1uDPlo/Jbc2zAyNBs/vGRrt57tXgAC7SIk1l6b24hM/qtAc4nR3J6ughciqUFZa6BMttVyw4NZ
bMm93OXdrlku3GHtNa/2hMFEosPACvlDf8g618SKVPjyE3/eEIDQOHSf5qdpOBipt2orU5u1ijmS
HnlKAXbE58we6zcqhaR80dUTwITWvHOQFPoTBVv1r3nqrOcu2QWUoR+EqUo3FijkT3L8QlOweGov
8aXAU+mP9SZ87h/gd1MGLxprFMYh19ibFC7Vt2g4EZv+q3aZFHwqHqdilAGgv8tznfo05yjnUCHF
5/DT/JBPLBLZv+Q2fJBWB8tyo3yUx3of+f2he1efKnCFTITRlD4rZQS2BhCHA5Acwk+1qY2d9dEB
G0ZRlB8Ie5iLS2G4WAAjuKCXcHkuf6qPKsK5YXP0i01K83+htsHuUcBU2ObqP7xl8xveRWxYGXQ5
FKAaFkbg7nbnGZdGtoGtecK9ABV8aJ+ZdgYPonphBv6WR/25fAMEH+zMe0j55ReveFAdBboj3rxT
pbkVFwvriO7UPKxcJW62Ww1xCwWKk71Qx3XFZxjZJa3R00Rf78HrxByKeYDty0/RdRNa88TELage
2nATrvkzThlgm5TjTK8TpKJfiD2Xf2xsNcaIQ0gpYZvBQXygW3luOXX4gmJrzNrP5q5FME1fcXG0
m3ZCR5+8zl5AjfrFjS/4Q+ZTt2L4gUbgFB9x7Tb/+mMLh36DYQTl84wg/5XEcMEPdtQtbn5LD0rj
gm314a3s45N5rPCCkboZOcYpulA5hB88MxmpWH6FBUYlGtKungkwrhJv9dumKNg3jXWH0o+aTtJ8
7Wzk9nSgr06fQt0FOPgqDx43E8/qmfEv1H4WLCqqxMVYUhxSc5u9BhK5Iz/vwkc1fYjlDSx3/UbX
ORT2JGaw+2yRKCCkpjybmvuk1lvzqScwABLXrSsYuzl8ctYPF4NdNaWM50Czl23hlN+nFwLShg/L
cBtfjWy67D+zZmt3DC1MJyXVXa4NIz+P7IwdlzF4CpAUjex3h4jCT/ZoBJvyDsAbCwvKcU/181u4
RWRrsn762T47lp+DaYeH7B6eCbUgwrt+wBFO/tEIeFK/mM9wEKVgBcfK4ndEsRzaKWJxP74WT7xs
6Sp+iDflTjODfxZ3FGeEd7w+A4pk5OyH0uXiCofsg94dB4XsXxscEJCsU/Z7+MNqnAs+iqrubD4w
7H4lv80OWLK5h6L7HRxNzJoBZz5qZLs8WU94GenrVceRVHFHc9tN9JMTu8IeNexIg+U5avwEPKXN
/dK/0Spgv+7faH0AY4PQwqHBDS/qk/Cee+K3OHswploe1WvKeojwk4+8+4TMqH43v+xaY+12iwOI
b9xHg6tsgu/g0D7C5pAg5t1D0XYNP8fmFrk1NCvISV79bumsRDyhfNi/SOgFzbZ8fCAGWgk3mDxt
a92aW/eCmPMBtrfE/4jwk2cVRag3H6NPqurkl9UPQujKcv6aafCF9r+hQmXpUTahz2aX7x79LVKO
2Y/2xt35FH8G23xnBS5oKetgnCX8hT/MFhBdWMtrRANzA/LPYTX+EI7iDuaTsrFmm8Dg0dYPjE7c
6MRtBT4q2YPhwwJ/lZ7XxWYViXGGM/bStVoPsSYThi39vPA8v0hvb0TIrDEfDQNdG885G2P9kaFl
dyZPPXPjcJGim3yI/mF/NZ+Ag8e/yX34ZhMQniWveC/uc74t2SduwXbaG8+sUTwUxg9Tt6NynP0E
o/A7dFWNTK9nftj03oVuv+zVFCo8VZoT7amIg38oxzmuo71N/oG3y6mMVJSTdnTCXiU+scqH9oTd
4pTggbmX5/ITObp1XPubAlOfTfAUPkc8T3bwyP5xDw9vlNCwBWtHvMUXliOZJQfLmc24q320D+29
fbA8Rk/iASPBtfbGB2dXCKdHyTMO+/Qmboy3hqetRlBaeiyeLJbaO7X1y/Ax7pjGPKoXBGqCO6Mj
9YGXYrd748AexHZLzgAsObf1REZ+DPteLZ+76Qsoi0BbxkkRhRXueDff5ulgucM5+B6nB+H1Qr7V
RFiEnC1tVP0745zS+uexweHDIW7ExmiL7+sDNJ3r8VD9Bp4m7xbVy6kAek+sd+GWP1hutcN8ri6s
gmgOLX/mxTZbgKz+tOUTEI+AehgIvuAxjuyUflDxSkJRSV+IjZLh1nktn/ESfhWUZdFm2og/tblN
2w0L+IPQqWIVLtjVzjhVn+0bdgqZg6d0E15izQm1jgSKgShAAxH0aGUAChnN+H9fpRMRckAXLbdd
xMQ1Gh5pxPsYmj6IsuTiKem40GiIpfiAVzYS00P89/0UEVaedjW3ipUeWomgyaRhH8fzFLhxgmFK
WbI3IVNaz+g03rfekmooagVfhmbq4zhk4pfgLompvVApoxAd+2sqJoSaFbyeqBqwOs88DOP6S4Ls
BjJ+PeLxXhRkcO1RlSbKpQlQ1N8vk9mcerUiRluPMn8CmqV2hGzbJBfUvvXP+le21nC0hN4ET1+W
NGHRJ2zyao3K/ftFX14yg5x0hgs0MREYV5uuiSkfIvOByLLZRRWFObpHLIg0nlW8pyg5aNHOZNpr
yZ3Uk5COxViFBAmkEtbn5jyq8o+ciq1dJBzmdPMW8H79uGb8B4HfLWvOXIHA+dvC3V2H8z+lCk5B
F8iUsNCj1f4t0eWWR0XEf8yF6FV5h145t0kkYHucbkbbp9sFqwWdGQZnQfWqto95jcxav47NCUR9
3P4ISXK3suq5mdqnTiBQt1wgmE3Z56hXtFDnx1wJyrZTxR2ddU+ajStsvl0lyGeFg6c1BE+FpD4b
AYcjQwacrc+cWBplJxNhGzDc2Yyd+Vr1i+alIWqgYFpexkW+cDkoYEo1oE9U/UCAjGxjIExNnL5N
WRN8K4hw9EW7QGmObTG1+x6XFetMlu0bg9LVmHYjEdjnRsB0ghlj3gZ1vx1EkhRidZ1itsbJzKzp
MBB0bFsDzcCaGAdJWNStZcnfM03jDRl2gf0/0s5st3Elzdav0tj3rCYZHCIOeteFBkueLVu2M31D
ONNOzvPMpz8fXdWNTFmwTuMAVYW9y5mWSAZj+P+1vhUizlj5hod/9Hlq7V9Wj/BR83jr4jY5sxO2
C63eXmBgv4nKgNOwIU9BJkEA/Ql0kYiXZjaXhTuTDz0AujiQ/bNOk0AmLfgQuQJT0LFeQJs/r9Nm
kablprKii0KYLMbV+PjXf/znP//r5/B//Pf87jM45zPfZf50EJe6dOgQWQfcHHewh8bO3Wqrx/0v
jwwivfYpHURUMbRZoARtnWqXjlf66881DvlYkss2AFkrkJaIJMwDZJpeO8VgDkZFpyX1FhVOscqZ
sYR3EJznmglq+rS6xoZ37Sj0nLSTOdnm4txS/cWJrzJf4x9InY+v4prCspTiGx08AbL19BF5aLX1
dLAIUUnasq69B7lEFXlLqFhBf3IGwjB8B7pn3aPtldNSzQEG/nhiOByS5ObbYhpoUYW0bBPQGd/1
N96OHXqGqeUhvfIShlkWscDPWAHI2K8BXjRPk9aJJyGODUATi4eLxUR3PlFOYzp2U1Fo1dbJKPe5
ffroChudJDstwLqIN7n9rtG8FIUHMIYATZyo5cDWHjkALpPkQiQEkAAxXuhYaaHns9e3bP6SF59h
u8VxVVVPEg1IMaJMBdeO6qSlBV5CjuBAhDhsHcpm9/VDPfZMTSFcLLJypl4djGt42AWrkl9vZcpC
6ICHWThlf+Ll+RikhyNHmLw7tg5/y3XNP5/WgNN5bMhE2naVvYdNs+tS97J3KX43vDEFJVhyPXZT
0YFjUPxDL8+HyL7G/0FmZZ/snIARldTFXQ9OVV7x7DeFtN5VMzNLipekrK6nEYBGAcpOr707vQ1+
5VVanX19s8xP9CxGHUxA29SVNJRhzUPkt1GnbAvioCk4Dii2pr6bQytw0DjRahlTnulUhekWmtz5
AO1Jn8vK8uwjDdPoETjGEEbgyvnKfJdx9VjPzAVBgMJi6v07uHTViXfk6NwhLBp3M3PMdD5+/tvX
FbVycjfk6zKylq0B1QbD1XKasVNG2j3GtNRnT//LYAOLpHbpI4CjJrNIpN6c+i7H3h4QwcD+UNQj
DD0YAj7CEkOTY7WNbbonbgkod6aNjAE1oZK4Jt/mfWo6Wuw+bYw+SN++fnZHX19IiKYFFZg5XD98
dvhN/jUGBwRFq8owKTJ3ISLR8VG2UbQwiYiu5zcPXxZBqzMlRnTmA9xRjoXgZAZsctjYh3dw8zxp
xP7LBrh+48YUXP3rIilg9yScslWDvX/cd4H3A07EJTZKCqZRdzFTlpoZQ/X1hRnH76x0iPoSpiUP
iZUxGlQGkE7aPTzDlhK7I3AFolo7G0DNNBFa4slQZJVwaoL88vWnH1sXGWEz8UwHuCcO5mGLJN3W
SlkTxpnTo1Ga6Ce6qV0fwed1HyM7o0DSNyeu+disZcGMlBZ8H0h2Bzi5eGizbkz6ajsNPEsENy+O
zF++vrJTn3FwZaHdmPhEGbCI/K4nB9C6TE9MvkfHJC+DIRTvBU3uwzGpIlgtZsNLMecg9rQARmYR
ReAaLe5sN3xggqxwbZftNX6ZHaYmmvHoh5PkKvHKy7Dqrjsdf6g0jRXYXrpULhWDYAxeQjDGTY0C
uBOM5FYbH4OCtXmcgVG+e1+E3o8ZOCY9VBpf37hPOHAWEl0HCC6ZexSS/YM1xbKLVmjAgrY+4vRF
wzK+sJJ0bSKCWkYprxnZvI+4u2k5gLvxtZKuScHWt1DZ6uuvcohB/fgmLhxUZdqm4R5OOqXj6nIs
RLkts1+aT7M9MKlfuw15Ac64G6rGI3wnWgXi8uvP/bw7QTUpEda5jjSF/LhDv028yjeaqYqTkoDO
ADo472TNzSa6usOPxqRbeaf2Q/OI/3OFFVyftF2M87awDnfHqg7DaRzJl2AtgB+BMput7Leiip6+
vrKjn2OZusEDZja35iv/7cocznBCVS6MYGo3k2duNHIUwtI7sdeUn7e9XM9vn3Ow7SXtwvEQjuRb
kBSNpsj8xNm2rkGSD8gCjNyir3ifhDkxSdHAvF18tyJyg6M9l0+toWuJr1ez5kqka4EeyxCBfhax
EyIfJOUbZ6PkZ5APehRspQXgpvWpGVlqwH5f6NkGfiixY7aOohe6T6skogrPf/BTfGCmxzE/Eud2
WftnU3eWp+SH9RYdOqNzc/KWiDSKiCcN8uknPnPtvOdAiWeyRx5JL79of3aSlHU3DnwOxBmunSF+
7d0Vx1Nabf7QoFeT3w0XpQTYRxJqmr5Z5efIkIw9PsYL8sq+96mjI1yFrmMP1s4vgl86TLxV7NHB
dm1JDXMy3LPKJk/pzIymOw7N5cajwporGuCdg90mihEPSKJawmna++Ht1yPFOLIwsaF0bSYDQiME
xOc/x0qSTJrgmJZvoxQggBn0D12S7URvPshK/aAaQRj2GO+w8zyrNLqrVWABaeqx+l/loX0xZtYD
5vVvBFKQTVc8TlryYjjEoJiiqRZ5Ym7AhFPYKR2AvP5T1ZHETPhLu8SUuBk8/a2q8Ve78Q5bG10q
K3jKO1qnsOaXQv1I+v7BbtTN1LQPJhz3uvPOrIgcEi1VN1UZrEH8LxuLvxCRgSNIIyRcz8+iXWpa
V3hJdmbTPWCZ86u3aMzOhTDeRt/YeJp7Aw8mXojKfG0zY1MMtB5Dbrvn0cUKQ7Ko0nVZTYgr8CwQ
Iq2/mVYfr2q3fQgc4+3j73XOVZ3XO9S3q7qDUGEi52sSdTEIb2vTFmwr/bWOuq03MKcZ1jdhZuf4
LC6SMLueAvPOt61bP4YNEVSP2pRf43aBuRMEj0EfE2lUTFdNAJPH87X7JquvrdZ9gyFNNV9Wz+SW
ELXXKbxb2R3WuPyeMyhjysNwdWKEzHu+g0nLVNBSKT7ZqDLdg8nES6GWmhXA8QoMWe5X40UDuXTp
KOqQKcF3YareQgTsSDIq5CxQlxdxPdAE9US/PfFd5uX84LsI07XATShYHurwiEKVpev6Is234ECQ
p1/EmhbORrV0LdHLtQ5hqQjv9aVW9ESVNj+NXH+oK5Q1QSCtdd4VdBMJ1j3vm+HEImZ8PnUITmi6
45iGhIp5OLdX/thppAhmBAW71IO1QiKVpfGCuNy/9IbqO2l50AldM9nWLpytQOvP21b3TixqMxz5
8BbBt2U9A9/Ofw/Pis0Yy94bW/Cy8hEiQLrB/5dq6w9uCKaOxRAN42WWIE4U+TngcYLyZs+51Slk
xUmEo9H5aaeXCXYCyvLDHbw/4ho8DfkTxhLTipemQjnrVQRjO+SadwnXEjYk0+Wwtax8OvNaZ4Fl
I/nfH04E5yMBksGmtmGaBzNVHZOvRk5ABqG1vWlMReu9eoVBReZOtS/7bJ+0I9IfMQGLyV+/Hnmf
d9DWvJrCY58LTLZ9sM+MuwJ3kxFhR5G0m/ArrYZx3FOtOwPMftWb6f2kIR76+kOPjCl27eCuXZeN
kdCdgysu6jxv/a5NtnmM5BMtYRHXr5PTAv2Ibm0PnXSGR254TSN3h4r67euP/9gC/vm2Wbrgsk3D
MhzHPtyY+WFSZFZSJtvJbix6i0RKSIcUXgxSlFZvo8TZdZgDaG+TbpVpoC16qhNlZy0GXT5Xrdi3
849lGBP6jJe/GCQVk/x1HMkauwbjd0GWJG9IdeppfZ4m+OIcOti02zZff57Sftv/lDZ1a6dN+eKY
7gOBG3iSbxEmfBCUJ04HxwaGoOjncJvYCdkHHxUgFZ5DRONtHMM1cHF4+O4mtclAReeNZYwTZaOe
v34wnzfMXB7EdAHkfJ5sDrddVgFYk1BTlED8elW85qOxB8mw0gvj8eOWx166tkz3xHj8vK20dI7k
Qp8363zwwUtg1xQxGs+Nt1rbXoxJt7Ws+DYkdvTryzOO3VNbp9wlJGRB87CMy7ZrCEN+99bP7B1B
JgVkRjEX3Fgq8++lJq5iyzyLdILbYAtYNbNsJXBateN5iCgQSJUNB25ynwktODEPHNkucQ8IvDVY
C3VyDg9eyUEzhyyKsP1W+ICmMHgQxESHjnfVhESmdt8NL0LkE8GIMk4NNXteaQ/fx3nqc20gYaw0
B5/NAtIoKEfxVtnAJSyMflRAYC3obs68nvfnDUy3BQZNcA2QSDJBUAl4e1x1/m2ACX7Rd95ESF94
/QG8lQZGQPLolsLAezykMcQaVgJyFHjtKZgZZrXCGYcopGizM6/O7hMLE/kwE2Q+oGPk92Cgx02C
TyyZHW37D5aBRrS03QMv+vjjAPEU7CSgT5jIKbWCg+v7l6a2LyriClHo6LMp3j8LJPHhsI9BcoQ/
qOuhfBuA+2l5twXEpZamUb4CeD4r5mPAiQE3v6SfbqwkT0SweCvrcMARwx4kAblE27HXXrwIvVxg
r53xIq1Qo5UAUTybSL8MEgmmqTfcOWtR1Hdff4mjLxeRA7QvlEnY+sFEklolmwc/T7Z4OpFUcdl6
bOyl25w4tB2pNzKClcO5l0ndodb35+SI201kRZkl217QdEKbKFuQHczTddldsIXawzxAD86zaYS9
C1rzqvK6q15Op77I553KXKE3aBNJip/c/T+/yBTp2IhBs26NGu5Fy/+shmpT+69xOn6zZytnXSc/
qtImF++2SeWP//0N5y5YLOiW1PXDihyvgUMGG7PZGHtv8/2u0JellXdisjY/H5IpgjEz0megfG8e
vrVDHWfGlDNjODEtBgXnf5EUCeosl0RAoosd5qxINNuwc9SibxjlkOcXHRoTs4IiHmN44OSwnRRb
3rl9F1rqOYWZY3qEDQzIA2sDgdPpafjYbEM6g8UJ/yP25WBASqeSIPy6GGVne6H1zYVWFK/cymVm
mlejfnLWP3qfTAHrDuyF/NS5SbhJrkP1azsOt5rRgkSOCW+kbAoSUqKsScIfbfLDAvzSa+Cqenak
DlmrGQKYrweGO78Bh9MBD4omr2UIwkkO1jnVmgCe/DLeYjLGpQPoXwJ+gEBZQq0M0X5hksqb+i5g
N8GWYKdkvdHld1da+xRtTf4++FhXwrTb1myXIhZIUNMBUQ78T6cMlO2DfW0r73pszL0cKGYUDAZd
FK9WEz8R5viQEvmsBv2qAFS/qFFOWtX3Strr0tdQ17JfolRNCVLtJ6O8F9CaCkU+tOm8hznN9kCm
Yp2bzhUe4/tOgIAp3OoyaAV4C/2MDv/Kc12Ap85zFnLMZdjrKE4HHayleRUwHBaxHcLaefn4Z9dJ
1x93uSipqAT5j0g/tap+yheShMlIlwor8x/evsOtfeXVc0khZWUrqwvi23Yy7i56mpyr+YWo+h59
EGnEttFWHGB+ONzpSBn7qMpeI7/62Qb1+aRbey1kl9n0TNhlVT7A4ribrIq8J6pfcRX8jH4YCuRI
GyBKcMY7HF7bHBZZPHOm3MSZIzCdt47BJQu7XnYC3eM8FwuXH+kQ8MFLFbh1OpwEuX/f1PSzXO3E
MnBsg2HoFsdIDN5qPsb9OSsmbjtEBLdzxG2MhTFk9/7gXejRmiC9x7waX/UCrY6X7BRJol+Pe/PI
EmQwGc6bZpq14nC/bxq81Rb27e3kGW/g2r4B+39yjWBdquwhKl5aQ2zFdnx3ZmOZjXAn+Kbn7lXu
iVfZNQ9ZCVBPFnT9irlStakHBBSml53NYb8LXTUP5IWdn/jOR2YNalqGw36f/dinY3cHbXWo/JzQ
zwhFm5udly31nbR/qOLsfCqIQu7dMxHg0EKlOWZ8OXQki15vH5IGdYQbYJ0JbhN3+hkN1rdU6m8T
LLhIPhrp+BrX+okz1dHHaxi0JenFcKY7XH0tTUVhJeucQFFqUE5fIRp68pviUtfDnc9mK0uG9Rj5
m1HaJ3OFjmys+ey58mwatmKu/nNsMeX1TW2VjC3CU5Ymo9kYrCveGtIoV7YWPeCsvwgm/a1I9Dfq
1GcQ2zZEpd/YZvuANX8RNxIZM/BpoWfXXz/JY4ddvhzHGYJBadx+JDL9dmhLvcoCOM+TnJr8G7ix
s3Gyv0U206UfuAvOp1d6Rm3JnxPUfXVhDf7TiW9w5FzFkyGKTTocsOThNrBwrbBJM6pL5dg9zM+n
d9TWr4GYN98s1T3oevyUp87VEMubED8ZOo88Et+ienprXH+nZda3DMg+absXeIpPvJ1HlmNDoKpR
wmJN+tSd7+BbZhN1aJTQLefq/N22y31SM4BCv9zJNjvVDD42WAQxW6ZtmKhbDiciRoaXm/WUbakO
nFU+anh4JgvIq4SXBw9RMPJ/Dide5yMHd/r1ui0EHWjLVPMM9dsYKKZ+qAjdzWbH8jPJ2MisHRIk
rv08O1X4do897d8/63CV16I4sqy5UKbgY9UhyeyRAamLE44RvpZEA/ahRNZoiU2glzdTkbuYcOSl
HBUvrbPCsr6fib6p5Z759POqYjzXc+sZUH1KJ590EnBLybQpjDYEw6Of11qxxxIbgNAXDcVaKBKX
7mXRVvsP8jESTUJL+Ttx8W5lxnYU7AvtDuxKNJ3XgXFekv6d5d3tGL75prtWdYaSzr2QeLApuZjk
CDb5uNFLdVlU3Y1Kgb5o46aa6hutL/cxAJ9Ww2qKATTprtNuPBctLrWy/RVFzb6r+ZZ+djNkEEzI
SX+wEzolpiLSKMekvQxdEDbJQL7rD3kexBzPckvBfPH0b0TZfI9rZ1uBLNNGMS4Baath1emE5AiI
NGclfrQPwqXiUs4sVJK48awLB02QG/nlWTqglNbT1wJpFpXFmhys5nLyxwQWasY64pQk+eSMQPAC
G0tMJlAkP7zgDcYJSqtlE/k9ws2mh00HKKofIwIi2vi+TdkkCmUBBkn0hF8xU/eRJcJKsG+CwQ02
kIWQjFPBXhDC8M0r0VlHSmwyYoGkVuzA6OHRYdRPMtuBOl+Jgv2Yqw/ndcZSaEONi/ELd2QHqfhd
YQ9yw3ovPXlpy+q9C/OdX2U7rW7QUnhoniws7fnPWhrPZoJvMYvzp2g4h2W4cB1wtzQOnl3gSF6B
yRtIsQq2gc3vir1rnVCrFnCACOyzRjufh8TglDs1upfSGTGR8iXneQBI+gZ960bEcA+94KoP22+5
6w+rrB03X0+XR98fw3UNJgeBbOXgfOCUddmMDhOSWXurymFGDvq7sSDxApWQNTrrdlKXXOKJefDY
JoX6B6dXxBRolQ4+1g5GGCr+iIuM9o+hq5ssTqnnZydmoqPLkc0Oc+7Y0kZUB59jIQ4CXq+ybT+q
bdu3eKIgwae4damm5MjpgG4GO1WZ1yGxOKVxeqdwbMZnUXUd7jFV2MODoyrSMi16m44CHo6kRHHa
on/vNeeK//sGoQCHPrnw/OmeyX8dhCheQSJe6RWAZEnxsSWQp2mqu9gkUks6l15q0sGygSV7BNH0
kDMXqZHxCtbe1k+yt9xv7tvAJ6SW4TcS7Ar+FvpthUMho5rvExTiYyBO+3Y15s5etGDgYqbLdpx7
hIm2NCtopcE4O5308VVk0zabCNwJ3KWh3Js00BHyv5l1jDCnw4BPrtfCFeF9WewqmaNhtzAN6M30
Oj/NHDIY/i9SZWXkPHGUilMHaMMIPivaVfCWIPeyE3nxtB7hwtyxC5g3BBy9leGHFGq66FqySSWr
IAKnQBWqTt1mZUadT5UBjKMBQjjxwg2RH6QQIFBvkuIdIxVgUh0299CB5UcY0fvEwxMyvC+Gvjwb
0fy7ReODd1A4tA04FPQe3c65qHVMlEnlL9oBj20XPU1xAX0jnUXieD5Djw+YsYJfv4PH1ktHcERX
6N0YqvM7+tt6Geq1nWZxl0E/pMdkPqZOcjn2+iY2iKv5//qowyNaV8AbzkE+bgMXkmIGXzijxg4m
cdk32onLOrpLdjhXoUtBjsZx7s/r0kuzyEur4rribR2Qpudn62DIz+Z9e2SM3w2feDGc7OCGT1zm
sV0PVRpKUmy1OIcdbJGdCllBljC9DLR9IaCnKZaXprlxA3VpFDxf/v3rG3v8E20q+XOw6adqA3Bq
1C1wDLdVVGEAq/ZQZV4Nb3zOk+q9YQ2B6rT++iM/po6DCgdlHerXcyvVdA/FP1NdQPUnQWEbDUmw
tAg57NA4YrZUBI3q1WJqnIcaNhNZcH3yIOW+jKE4ViN7hKqfW305HvNmp7FQ1Zhd8ZmmDTvScNqo
EWmDreVQJ0gecVP7Mkb0RqHLwxQ3nTuF6yynatr4XtEsXcn71uNKI2uA2vZlB0d3xbtyGYbwpWje
1kvDe6gSjHENTLhUiS157I+DKu8yLRsXHpVYBM2roAmgCSstXpnkJ1Cb7XEdz+7zsgaahACQkLB8
yekzW8Lx/x5JqBM2cLyv7+rRUcuYFbSCaE2jQf1z1PaDR1ZaoNJtXxbvyfikoI3E3nQOvu7GtNZN
u4rwO06nCpnHBhA8IAqZFHStTyeDutPGoDCddAuh+j2aeHxqql/HpHlNZw3GUBU7uD/7ry/22OpP
5wnFO4UbxX/+vFZdVTGCZMiHMUtIDq5mqdBpzUt/ldsXkTRuk7zcz/uTrz/32Iz32+cenp+jyUq6
3NZTjM3DRiaMsUjWN71pPFd5d/P1Z6kjFWpSiB1EYhxLmRUOSuVNLwn0IJRpK7Lofhi6fhUiW/ep
xppV0hDjUvyyCXOj+zRtRgLuSVeEmUHd0OBBe15NMn29Ff5bkkM/cpzhNvLFDlblkHoATkWCyE8z
3nwHL1ZtAcvz7O8RGsm1aSLLG4jdIwG8CiLAOfb02LQgTab4gbkRdi/kqbMgO2dPiy0at0mNW5vk
tucPc4kjI53YJ2x36ibOcSOVGucNA/z1gpMXBeOcvb6W7YnZqLGEUHf2jI3f2WTcNTVpegRDIqVa
Z3b/vZusnhA4jj1GY2+Qe914jg/JuQd+SaYJS3ADYyJe+iYM4VgMOysJLuZ9c1mJZ8mOeKgZG0Qq
rP1geLb8iRisZh/l7Q1xD8XajbXLIbbXPfjZUAt+aVM1ru2guSBjtrmxq4C0KMyvJPSeWGKOvTRq
DqCm8cDbeijqTJKiRndZUFcvOF3l4rkDR9Ho1rNd2Jc0fJ8bIspOzPTmscGr0GTghnBpFR+OJ86X
PrmFTBBO4t6YAO+R3XrmyqiXJSTccE6HMuYWXB2qreNFRBqm3s0QRtHWj9KHqqWtWZi0fVNSO8zo
V+YV39DbE27VTTNaIr6ExQsvoQWoDjZrnXRYgA0bGsTX78URp4CFxwKdh8l0Q63y4L3wtTFBU5nA
PPLSM/RTONx1Kt5DZdxYKVdF/laxCDH1aSP89VgLCNtTCmH2mFMh9zEiaqrZdC2zcJM9kKqHfgur
04bUApy48NuJ9EieOnHmOQJ4fAHxstEIoEj0ORpaJ/c17ILt1xf1OfEb9COiAWPeTEnKP/OI+W0v
pZxRpo0pku1gRuuSojooNblvcqdbVuZwZiivWOUp6PDUNPYBfAXO8Bn2Xp9skCaLN2HMMQBqpQzk
iXnomBAD0Tato3mX4H4qzPqDPRVex2RbyOCqDZNXLSl3QY4x2rYwIjdknFRwvGt72AN/vA2G5tqm
9bXoPE6eTe0+9WdpkL03MQ8KSj0yt/R9JK3A7fkVbSYvCa1B7WNpv07cU/3IDIo2AqkAAjcaO4dd
TT3yfIeyUYo+uyJIKcbv145MG55+QfIzGhHu7jDl4XkfXKge9EAexdO10mE39MGbPpbmLQ00utsJ
xCDhzfmcbYnqzRhf/YnXZUx+kA+ZrfusuYWOCveEZEVVUOPIHN4WO+y0VQRXldxOXrYR6rgtw3sm
KwCVWe5uk1hZpO1mnKWkuMhNEnJEQF147nzBTQkuAKgB6UsoUHTdzDX13vEp3j/XpQjQGiptrZcF
ylNN3Es7fM6QIS1EaxmLvmCvJDV5Faufbs8U7ETtm2/rK89mN5N1W4Rsq9J5gVj67nv+xeDDfvIj
e+WLfDevJ537SAzmy7wpbBLxXFfV3mjbN5NeH33z5y40Dbr//GKhN/uAPX/fd+eqaGiQB5dQ67uV
H/a/rj1d3ChWA9+K4g3VQizpVUlkinJ3xCFzfIQIyBTbwfwqmu2UzNzRUX/J8vHnibFwbCggSBM6
ohUOtYddtZFmQlI3It0OUZ6AhRQL8L73qV8PG85z3J9Q7TpLI8Rznr/w2cSpcUJZcmTTgkFQojO3
5xX9sMBL3HVZpvMGTeU8vj4pnhwXxHCnSu4NctKtGsv1hI90EcJaPvUWH5n9KZXQ06GMyw7xsPqe
0WNv+zTMtnFLiGSRRVsrh2HmArpfiRJ7VY4Z6UraDzbvwFnqBcBD661X5OQ+B43cmFl047WleS7G
OQKwU0AIyeXS7fOuHbxraJkrApP2oSQ4lL3Fhl0Ne8Kq+tcq9p9/uCzrD9flz7wgeNUPmoN//ec1
sWx5nf9q/mv+a//zx/78S//c5yn/+fKPbN7zm9f0vT78Q3/8Wj79399u9dq8/vEv6wxdzbhr36vx
/r1uk+a/3aLzn/x//eF/vH/8lv1YvP/91+sbjwAaMbbnn81f//7R+dvff2G7k5Ro/sePOn/Cv388
X8Lff12/VmPymtER+tfv++0vvb/Wzd9/aa79D+DZs0hUp/JMcZ0h0r//60fqH2zg8ckgWJvVH5S9
srxqgr//EuoflKFYljiSCgc/Gy9WnbcfP3L/wRacCpWDpcDVXV389d/Xf/ev496/Htxx96xxWHBS
swpi9v7RA6GgcPh6ZHobVWkQT9tiaomJ7yYWB6umlwFjadRSvNQUkGJ2qcuyVDYdY6KxktiVC1nC
TRqdN4XC3pojPQVhDb/dyn9/2f/I2vQuD7Om/vuvT/U4vpwrXMIGTS7zszwAYXWAqRsUn1a3F7NG
mIgnuA1209/SRkcfkFZPo0V9OO02RuqiNnREfWoDd1h85EtIjnZ4a21WtE8buAYJXFfawbAdm5Lw
LGZKalI9FpmCm+J6FPKTReqLG4zG7z+IVyYatmNjpD3rMV8xgaFO0fwhdwGGRY1F7kWYLgs9eSH3
3dLImlI131kL5Cnt7DzBsX35/cg/nw6ZdbD7SJORdljPbNtRht3oNkQLuADY2ufOTYo1k9U28ch2
iwYyWWUaXrpBpK8wqtkr6HudM30Pda6y0ZI7Ngvd8uNeTzG0Vz2qUByQqsvn4RfE1iBw23aGvh/M
oLoIlUO8qvedmyTwFjSXbsbHkCm9axSBGgXJnouBedfXW3AfrUmydSnDbUiRbDFtDbeaU8Vbc83G
ciSyPWKXmzAtyuLeRMa19CyDHL5pRuxG/Xp0oSMrP5m53yXB80uZxdcDNGdPT3ssIRpAULIdamlG
QJ081kY7O7fa4sH3tTtt8MEV5vyZJHV4MhnIiZgwYzc0t3HFxSeelOxAihcXzk0z2OXK7dINnHB8
U5Mdr2xc3A4I85Ww5zs5/+mK85YT3QGopu43tSHASZ9zTAEoubbwFQHRvixcsTbA2gLqhRkmkm9+
5oYwFUuA2p4FTMT0fyk/j8578rgWrbQDwjXbF7+3vuWSJkg5D3BvzsPCUaCDexPdUtGm78Ocexdf
oqb5mehWvBKRjFej5itkbbf8dbxnlg373Sx7wGwjG7AwWzqCY2UYPVnk2K6IYwdJBurKysWVG5nx
op6Ku5L6ELC7BEpT5GwyRVCMp9hv1S/GnFQoby1LW5RlPW6avoBLBHLPLiAjxo2fLurCfHdcIK+N
BrACvx3wBsRLH2+p1um/aMctasmH8Dr40p5J5zTL3P65dqIXOwtuijmJR8UvFZs7UQp36aVqzxGU
FlZgL2ne1osKHtDo69uRX7IYK/+yB/QQzt6jQUTPgx2/fPwkNXhMHSGJg2094Eyp2VSCl5o4j9fx
BBITekYXdPSaHQ0gUF8/WjpE0jGynjQ/XpeOl5AuTknaylDjELHXlNw7t+C1Lqfgl1v4VxSdH7GB
LhzNhtPa5iBxJXFfeRWexVLBhDKpEkP06zUahy6TR8XplzDq8sYzGIhZzxbIIMaysWh7JZlOxwdM
WZ8bTMuFXH1cgR/CHsyz8cHqUVX6ipEaVYCm9A7xzvzcp8761TvIdKv+SkT9vp/SZKkZJUVtHl0e
U4mrOXEWTEuVVsf3PfIeb1jhqoWY31Pm96BHZgLqpBTFXU0Lb00daqWIkO5CfsMoScq24nLdErtH
zJTrE+MD4Nb1CdeMqzxZ2f30Pepmwp8+M/6C7nYK4eDVA3/e5yQwlbCkSUf0SvpbShtvuyl5oudP
i64XPxB2Yzsex/jMT/PHCvgTM8c7lJKCyCENMmrfP2UjUp1Csw24aoCGdeAkkTcLKAWjN1QI9dE4
PeLT53yd8BfTbCRip8EBXCseqSwT7hd3Ltc5LtR0SM50gCrLps+vUPPVi7BjKPGY3cDHxTQvNCW9
EeLmzVtfe0LV9LO16UQgdb2qyo4ao7F0G2Abqn1qDWY2GeGF+ng2Rcv4yFXyMk46h3S5ISIJRvts
s2h5SUhFUSRx8wGBw5nOKIxr3bB+VClLBFmLpPfy7rQjpN9o4HWObjvEHMsIXPrCinm1P54IFiKd
sz9hg4P2bg/BfTUwR4zw+qTFtx6SKF2GW4S/FO59ri5DD5yZQBiHhN+O72iTwnwLMp5RToEhLz6G
KV0mdN94onLggW61GvLHidOZNc4O6/jFECXBvvMHsUvhjR4u7FaYYPKrcJPo4VMty1sB2waAG4+d
tcFc+71/P5lkaGUTr0ZXE0mmXiPOgHnpf/sYIlPPbJbo/q86B8KTBDryOf9MGh0kuvCek5dckD7/
opIKXqAR/zJ1FqCiZvFoIyzghkm0Smckt7ZN06WDi1f7AJCG+QEKhy5etYpzdUtyNMc8WucA71f4
ZPqVlo6rxjB/+hjmFui7Z3NfcSc80FB4IXKugetEoM4PmxY0kvVcJzMIYvDOPwamN7J4E+zyi3Ae
faUBeh0Flbx8qn80oUdBDlE1oKKHj1EkFNMKNbFXEcAFruTa9VgldJPHWc4DvMaGT3U+vRpN0sfb
cg6DxaYq24kBWzG2K6Iul5qTv5gJkamDH59VnfN9rg0pk0klnafovJpWaUp5UAe4mJWQ4D9+VqTF
ReyXPzP6OQiegFPD0IGYVK5lylQ80dj78CpqzfyLOuy/WfjkzJ9MqDKkv/g2FdlLwbJKmYGAesLQ
O4AMgCaRFeWFIE1PMSXjUJVM8jx49KtYoqdp4fusO1EZrUDY3BpWViypcL3RrWYQF+Vjzb31JKm2
bksGTWnzr43pozJrXxxyWCprTk0aan0Zwrb7WLENvAKrVgXvUVCf0RHrVwlmvqWdCvDl9mPH1a86
mb587AM00rbxp7BM8kwWANiZ77ObEVr60nM5/YrhuSlZVKKYbuRYx7/iov1eWO5damtLO8eHQ3An
PSiAoFH8Kxv21BLK5VB6L9rA4BrdYt46X3U5id0stSyDziZFw7doCyYy8/8SdmbLbSPZun4iRGAe
bklwpiTKGmzzBmHJFmYk5gTw9PtLVHXU3t1x+lyUS6I4gCSQuda//mEpTxWmYwlVS6g+M0uPf40p
xjGq9NDI3Gm0eVto7EKLTiEN9fUTk6U0GLZ/XxZ8pinxSh6rzabu+HD/KkEMYgrHplS27ICEHadF
T2DsXLsBDeZTbZHMZFr7JOEyj2XzMvbLe+ACRNsbzIwerbzapbDnNjZS0a03YXBGU3y03STsOvj2
JC0wbY20HTMpyPD5Q2s9zo32m6YEPKzgUhmiPj8Uvnmp7UBZOE3f44KAk1otq4hxOmofPp1W1Hd0
1yyiqIm25qPbQcaziMhZP4tu0POwLglYFcgoCGyRm7ikvrIcDiGbzlA2RhX2ziNltAEsUbG3XMta
zJPZ3vw79qEMuTYLKYAx0UpI5IjB0f4ENozqfJiI5G7ANyJV6m71JUalakC3i23tXcjiy/PZWp2A
84fMcLxkgy/6jb1TB0nYsgXPlfkDFwDk/Xj0wvfqEmJTqJTnw6Lq+Mkmv7QvXtdAbIsYXLaN+KhE
KZ3JqqyBiWDRSPLPbB+JlKAsSlhAxzkF/MyhFLg4G5rk3myqrvzshuGb2YBBNaDCIbq4S5053xX5
d7QWhIU/O7XeIkS5pD6R1fYEvWOQ7yALTMnHr6jg0oEthhM9/mFcgozHzf6pp9Aj3yP58tXrl2PO
fApqnS7lrnDL29AW9yyrbrVGbEoKQTBSBLd1HxW3Pk70o4ds3Xbze6GS6CrBPqS1/bnMEg07I93c
lYN9mQlV0O1J38cG52pnEbaATPZu5OK+nn7BiJt+R1q5IG9oaX6VC07Ik/8ArYbTSNVzYipvaxmU
mj8LiY3juhhnhv+61iDrIp51bK5Gpj9HFp6aQ25Q9+QtcBrUbL7KYejegpb4hIqx68aq/Ne6TG9T
1d2zmq7GBF6bHqfkzaqNMF4oM4KY3bnUlUlUl3+uta/nomqMNPZwS7uUIzV4rbiTrAfYGabFF0xc
rm4K7qLLfwa0NxtjpIR09eicDikZhPk9iVrWS7cklMDGwB6vSPtszO3NX6K9GGb2P59OO8s6EM4c
jZ0qURe1/C856qfGrfAWVdWGzxjPM35GIwts247HpHPueclGCs/mpQjy54qYFkqA4u51Ns6M7RYN
Pb27sdWl/zqkwetUWayRvXvpZ+e+7o6LRuNqusNjKdNzQwlOQ5H2YebciH2/px1VjfCW3xQooaeq
+KKMXsE+KQZ575NMrkE83kZVNwQlJtUxTkq+yL7+Inqx7zl2nmxm3hBSKu6TiyvIB0VAc207F3Uw
xX+cOr/M6s+QskgswkWWirnzodbyP+u577kyPaRRGpCCwj2KFMNIj0DmgSqmGrqXEkchr1L7C7mW
SZX+UPUC0uHXwqfpHlPqYcvNMa/ls/Hl8pAi3to40/gh+nvesGGuX/OSPOcDEHGQxQtS/OQWG/4R
dslVJqw9zVDdzY5jJcPpkMK3OzCcQYXUfTKLUDEmLNbZl2qRGMCoBe1FLqx263ms9uHGto/6zGGV
A2V7Xt5G6V+l8TyjcaM4pESazeEPpeadOcuw7xh6lE7x1VuQysZx3s2t6nNlAkAd4yxHy3dOtemb
xKcI1tO11sv0oa7zi1bzRdhEizfuoh01rflppc5br/u/kiB49ApxK1yuL2EwGy/c4nfleOMBQDbf
P+U6S0wzvqaLW7MoyRFrcU01f3BD2WwEEWuR3C4yNB2yqRewR9MjzDaIUJcFebgWlQoDMDradeFA
nLCxVl+bThHvXQBXyjwKQqNOiZCKfnhivg5WTR6URmkBOenNZYPcBJ420X+xSS5MR0UpsE+3ra1o
zPlQp8Z1qAOc+CPEfo2hBccktp6qIvgaIw+PIFmEWe7k++DDFE1/iEaumiGO9tOow+ccqiub9TX2
qcS6pTiZii8YtAsXu+PiLUpgJ58M3PqWL0md5543npoxw7XSxQqfudALF6M4O0Fan3uvJkZ+KkQU
CvDbjV6VeMZOiyfCzMdkNUD5if1x1p7lrSoSoe/G0jf2AYo8N63F+Z9/agrPs14hPttIk/zuOhZp
yNLAjQTy2KXnHEHLyFhoxjdLvfR6EJFJsXJkJCXO641DhHxBeEa6Mxn1n4sxfQJMdvf6PIznkULs
7DmkNcSWN4T5MmMtP2hNdV7/0Q2TGFY/Of5z0193gX8d5NBX/b/vqHUJD9TNlA44wnG2mf7306yP
/ufO/zwZ0ZEV0Rv8s962/rr+9M9twfrM/9z4z33+n7f927OmJYaxI0jN32+vXN/k6GQYwP3zOuvh
dR6W331PtPf6h/UfspbPSTYLUEOt7eCgcLQMnO3yf38owW8RpNNpjYEydHhBFllYWMSWNsqMFqrb
th1jvpBRRh3OzlaFupHfY899Hmq/2UdGWeEE2ZkHWUyHpq+Gs57ch55sIT5LeY4GfOqnLpoIJivc
84A9J0N4v3fPHLdzXm9c/yGrOwmtGB90J7YwQAZIoovLodl1k3eOi8w/rz+xnHrnVGWdT72BcKa7
9XVk7wWhj2etrc0zQbXmOZrHZ/LNsWFx6TAZgXzm7L91RMNxilW8/TTQfXnlzjVK/D0KQlKlnh24
bnmDOq1IqUkSInA9EAFGFwlzK7fKc4wra4iFgf1WaG7we5h32Wyd8Y8gsAC6xjbGX9kwsdhw3NLd
Ebb6MApa+VPgEC/h61F+aEyYQRF6IxMnhb0KQeuTR6fDsy8h9pM9mhS/wbe46FMKiI6uc8SzLh+f
6xGattFVj5pfdNuqDR4jHQ/j9C3W47MsoKoxRYRiK/0y7IwlOuIHsScf6SF35TXtUjiUnvvZRfmt
tmx3Az1kwJp+oaUpgDtJZN0OzuJvlih+mlBsWEN8WzSomJogPmEwXwY/zy+ySGM2Or/a44z4x5zt
T78izU1rCNAYZfmbbHe4gU3/2UApncZpNzUF8ddOfRBpf3Oy4bGrDargcrrCLKddcVl4G0diSmP7
J8YED1Uvw7HDwrWy5BTK4XdhzOO3ruusnWVj1lCX3g5OAUR1Tgi/8I4iMorT5EhI1KS3tIUlnqaS
sDZOIA/MzDuW5Elv+hqdYqnG7S7u1szQcrAdXKPNNvk2la5L0ZLbF91pfTyq4LHH9kCMXQc3S/ov
jpovB2g3zYTheYV+ijkBKRiY120XqN9buJRgvuX8OJaacfSymWEklloNxm5bu4csQzhf02BEYXfj
JQh6sSVpbz7BiQu7Gmoo6C1pJOPdIPMWBGYMZfBipsDQKMUuphwNcFt5rXvLhzPg4zBeNcfagsNf
ujSZddT/5gjoV4woOORWDbGaBJAR5WuTEicBpOHDXz/YeoKoHlVyTNoeh5HtyhRztjiFthKY4jFf
vCs5RZAvqPChN4PH6dsMM/hR751TQM6bNWL3O3T1J63hMa7Nu83WeMipxJgP67shymvaGDDErOWl
iIsFTk328CIuie77jyPYNScQFNVWRxLdpHsTk3LHXUJPCnvvdD1CUMe4+04Rk19vP+ky2ledhn96
ZxDzYMl3t09uwAhvbuQfBovFggC+m3CDh9LwXqMISKT10WQZ6VOnyflV6/QPGlcgFTe7DJr4biQD
hDpvuNUdzuN47W0LuyaIJB39UxU0+PJkR1R1JC/NiFCBUB+9nqSdXKKN61vJFHs60al8AA19JEv2
MBrWRSsQd6fVo/toJ9mAeIQ5iSFTNmNGlV101QpsXFzkldVEMn2Z/zIG9OldF3PaRoA2xmM1wc/t
XeCq2JX4ievQ/KjLj23jfZ8nr3gyCfxV6FzlLiQzi+ZPGZQYOlMZLeZ8zStQhJIUjUiJJbNlasMl
cm+tVbfHBnHkbCavfV0+BBlhVPOgsMfAeJLj+DBncjijfiDANm+3AN9cqEW0cTL/5HfxbolqglHl
ku6GmvijkeRJsIVT4nQkzyGUrQrSQE05n7JJS099md9kn9esncawE7j/XJ6t0XZetJTuLHPHfZRg
jkkeKRUMPi397L47tkPSJrEQdC+iG3fagK+hKd/nObhRyYXBSIQm3LR5U/mHJe1+RcuDU2avGOYc
WOpeUym38Ee2qUBhwHBvi+HI934E722cY+9a54CYg9KcMFPUgo1DQZKLGM2+1bzUuHzXjIKi+QgZ
dc/wlAkHPaJy00pUlHU9Yuflhovp3fSIFidnE/Od6bnokk+LXJQ0Eo8zrFl/mDc6VXwzldDlizA3
CKQnnE9ilafbw2eWTGATjTC3fRmQO+Z82ArL0EAYgdaZlGhhT55lHT0unflQi/q1d4075o1PzLZc
YqtO0Vh+QOM5kij7qhlxtr+OvpZce2HtNDQKMsZUfSyvfS3YLXFqKHYT+s20bp+wMHxImvx11lg2
AiEesjG0R/MjMSmDzaY9VrrxLmPz2XObfdzz1SNBANZymo1tUJbDUX6cuuaSZzFzgAGDaQyw+czL
FqHfYv4wpvpmFPHVTOWT6YIfOB5A+yLMs7D7MC2IEdKLaxtTq5GeS9JZnCETX4yKLKcEmMrOlrAr
vG8WPddm5LosFuKIkgk/8vZd061LCR5R2fa7+mrUU+E9fGyU9wrImNk+ZP4PG4NaOnZ4We34M/Ld
z6nxXnFkCOCpTJP3VvB1DFP9c+YaktD2fQNn4OTDQdhDWHQYFQ4TrwQ+WeGd4sU911p5DowhNPLC
BHORD2DwGxupmA8EPkz9SZvu04xDvQV0WvjNDh+1ENHeL/CUb/O3OSYRPtbJqwLxtCPM9wuI+MkS
fNNKJhQsS/2hKBpa1cuiVUso+eAxk3x3U++588tf1RKfe3HzAXWKroWC3Ny1DHGvlWi/OlayPgNZ
wgySnAsDdgmT+wdLQxvz0E/mVWokV7UZpEyjyb9NzvwHTOw7pUrY1PVnm178jNOwYrvagh+cYP1j
PV5ephLyCoR3Peguy9JEe9fIRzpb/3kG4PCkk9BhS6JWMeSu8qzZFoZ3s+eK+DZaSUDR8hrhfgc6
4lxc4DUjaM8aF7O0L33mI+4qHqmr43B2uyXEPPmOG9yfesJTve9IRDdiN9SNXVNqzoVAxmNWV6wG
Va+mTHXY+9NHlzcfbseuX9mchHrOiNUBVK6vWPTuDFBuH/ZQgmR3Iow5GSHowd3bdg5xs1FV00Y5
8U+pca4p4/UooTwgIXQnNTQTpe8soT70WNR6SUeUdnPSvOzNmumPmtI8lJNNe5FUNbG5tFRlW7zb
0vIuRKnWBCR9A+F+djXL2mYFG71LiHRhEsltz/JsZMa3mSJJIS95CP8BQJl2ENmImAd5zDTCEqbc
PrD6fRpG9O7EWnro6/HngMPJHnxp2rTTcBcMUBMYZEZ6E2L5qU8V3LeKPR1rZ3JICTnQ2LFtm6Qj
8X00OUdkVn4fAoDTHKLovkolrBrgNjbXB3MmkjySw8+ZjLtBJ/zLE02yXSA+qCjet7iw+UyK5k0b
5wc3Td5KvcdD0iNabYFx08vhkpnOQbom6RvmUx6Bm3jkwDPCS3eMQdINBLMvXHaKTegw69oIP3lt
nOAmS19l67hW/mEv1NfUeq4HKjWX9MJ5mT5nOATKyD7aZv1zHJ6Mfuv4xkezMHnlvxleBPX6dpAm
Ezi5dx1kq0zf0WXLPQzeDTNeUDGi7Tdwh4Bh7Y1OSrB6mM/ebf79t3QytzblfYshGLscw2dioThB
dF7C5enVs6XofJraOIzJrxaW3b8eaiY1qxFkEXWXgNnVBP2YlxNOcFRPMVTMOaNoO3vDbubpqOTV
r6ZVhVb6tuCByPPGDZ7xSkfEnSNeY0gw/o+MnJWQo5qsCnnNsE3zV2JvWgEwB3YWVPneYEOqEzes
+dmCW7X+rP7GfzWyzYAzBzcbjM24D0Wq0Qy7VuXi6R/y2AptY1mkvfH/mvEuXQV0nEOrcTKSoBXw
+PVPODaqn9XlGPA8WRU8kF17tAR8bQzSnliHtgaI3djrX+rAKjzZGFEC86byuc5MsLlx3/MIVEwB
v45lAIRTceEcattBhWrC3VaZKPU5EVWojtXpmoJExehuwQxWL163w259AwyurZwElP5paqpQPZ06
LvWymno7SCzX985zNM4hpttSj058/allkm2UICbctZXRVn086u2pj/BfbzXgqMyJag7crFloJlB8
pQzWxGTvWL/3TcbZxm0dEzASwUP1s7qPYN6vux86bYstQDO4a5f/dXecAg96SjIPT5cHETnQ/dYA
xwKhaBJvr26K+bPo/KO6C7rGcBnoUFA12EbxqZ5KJw0LM2Ou1XI7t+2HFNVNPaW6TyAei+VJ3UMd
UyX+JI//OiiVn6wOOBbOSb0UL/EgRzJEaZ6zzlhfTj2dKwf4gY8WcVa0KN+C5YjPNdVLtnMrcS1b
PA8YYvnKd9EEWGxxdOwtpnrYQm2qoW3C0WTSEVvpFzT4V4urKpOk3C6aWx+SWNfY7ufbOsCv++yL
7fZVmzhdS6fBKKF8jTOc7fRSPw5MzE1pMg7OSFTqwaL1ilMRajRZ89F0gI7wVQfdcZqYZmOjlO6r
PNq40mmOTgslu8muTfyLSGvJZmM+0y18lONUMnD3nlYahN1woo7lI5skYJkaitjNqy0Ih0b51yEp
mAWNfFedEPIlZpmcrLh6ESOygcWHrYM9RUONA9xQnDsxPqv/yqAxd7WiiSkqWAdpyEQdvx/3htcx
wWITwTQcE9RoFPvU+4QFTrqSM3/vo5YsRweIWk9BvhcqNjRB5s5qvTdryX5aledv3abFO0pRhdkh
6vvs9C95TD20OIDsrsm0yZrZM+yRNk4/eVPlnGa1YbWZ8hBoAI1JaWDtivXXFe5GUcM9ReqFWtiW
5RUDW2ZVagIDYFdsW5t5TIrfhWanx6AVyRaMldMbUHgu51s/YI2cFeIhxnZw46qRmd7DoOiq/NNu
U0KNY7pHU3L81R/hC4a1VvET/sRO13oqJob7J9kaR71kgGSmer7Vo13T19+r2qjwqc2zMFLhwJa9
XwwGLb0/iK096C9It5iSmcU9EoNKJawg8TKkEHGER65Fr7MOJ6mdj5UHdlAlAN0mvL5NH1mHJeqZ
xBZswxgNoL2aD5Yrqr1J8J5eF/apbvVLGwBGzJLEQamGmY4priuEX5xKwWGuzCsBVWyj1xL+37hP
J5QuegSWbagxtDTgvRXiJY4oUtcT3fcIJhkqd9cagbPDjnzYl3Qyszemh6pj6FeVdUeFxdx5UKd8
rZF0skgn2zvN1Z0d6zRrfKvD6GMKRN2o+f6xcmb5AKE8ZKziPOneORDa+xJNn6m/GLs0yPbrSzeE
3G/cXEt3k1kRMWnH1Yl4MfhfSjtuQyKZLPH4m1ZQ9ZUePEYuVmhuig5WVQ/Zksqwi1H5p5wXUnff
C2Sh21oCnA6Fsx8D6pYlfYoE0vt05pFe5mzxJORKHJJXSzEzJGt0hlxg0tDLw2Q4VDg3lBVQcyI9
DVFEdLZsswjhbxcD32363YmET/BS8OKipNhXBqmccvqk4hRYg8y4dVTi0uMNheTzh24wnEhkcaUP
dLbztBC3KaublYhP5t3JBuZNsEvs+jxEzW3okqvhZl9+8RAElEZN0doILkCd1bUQDZzbWjm9wXUZ
trXLGmDgv2CONBGG3l8DckpjcMIpgb1V4uCMYRksi3WcqgaKK0uqFBwPRR6e/endldaDQb3vFVBE
ekl51GdUgx2nErBNEiQ6CmJKI9uVjLpGCr0iPQ8+FH7GRevQoC2Yy1F+3HPFyEfwxwSJ33Rb3JzF
+VbCIGTYw+CGC5gk+sd+sN6djAau0g46I8d8FNfRbXZsB3s9c5n5yCHfRx4TATEQYyz2eXSb9AEA
F8r8ssCLqyyqMvUikkl0FRnfi1rcu8J5yRN4QIrlxdZB9ciwbOkr0CEu4FJZHhd+QSah/kfNz1Zi
zjKyDvOiF8eCNwFW/BDPEXNaejQ7QdlMBJVDg7nO7KcY/M0a/UuT5XfTKG9WzblQBclPTRIt2jHU
NofM2xfS43qesEgY9NCJ2PD7JSDrsKcD1afvSUycqYKBnBEmT5o47QaVHNXQlL8aCxhRxTtsp3qi
J7HybZaQcObGECtxVPgNQcxiqIqiLwYi02LEGVTgfui28iiHgjyopgiupebva8e82vn4DTVjCnTI
CeKONOsEFinfgYoyomx3ohHdzhfWS90FzZkhW5gKzKhcA6aHyJzihCfckyWI63TNz3roPnQs4XbW
Qg1QkW2RjnwFgU1/EW/xIfhrzAh//5xEZgupDto8nB7CEnNkuZhG8kGqMdPQ0j3YBGYjez2WDOfa
uHvHRPuQYX23bT1m2l7/RRjN61/kKdn9quovTT7jU17ZwyVHG7ZbR35F6j4spkGiF6d5p5ie+MUR
hGqAm9QjhJquhTQSV3c1sSO5BQYOw5vdPKdfaijo+vV7Z8qX3AgAa+g3xpmzFyAYyV7tPnPefKta
baNrSFvW2Rks/k0tgh+tXH7IiQVIZMw+myBhETbqGN1H9v/xcFhFF//OCjZwOoNajfEOvPP/K3pq
TS40OLA9MgM4FPOwDkWZ/Pp+RkR95bwskEOPZQeMaGsRoFmwXbkL2cCHVGlM3RU9Su9Z+CY2dsVV
alLOBtGKm6aYjF5MWRQF3mn9zYkmdboXdz6T5pzELobjvfswW3Q4en3OioH+bWQcGagBXjM0ZxrQ
b0vM5/bf6eTOv6tRFB1avW3Lw/Xc+4+YJGhcoqyzpj/Sph0LFo5pMR4CD/KoxtZMRsxDXn+JefJD
rJScTeMbRJEainMhMi4IOjlYAZQrAv7drGg+CUyAHZOlL4qQX02nCrAl+PCbEcKJvx8cPr11FwVg
25JSdBkLtjUzKV/GNuJCgIIcaemXKpsSdZ5idwDub/F9/MW1VwSHqgIKipr5RpX1U7as2GqFK11C
UqBWnny9SY95cqn/NOny1GoYM//3D836d/2M+tB4o6bl+ngZ/keeE5Ka3Bs1qztqqQUBro5eF2aU
OLqxlqlZ7tS+9KZKxFSsn5UewdTlJGzgOLW10LBcPRGQc+lob2OlPcaNuV/JMQt2oZtlYfHw3FnQ
xhWXvO/45FxOoURPnoFJf/7FZrOtt9FkjrvQIilyQyzT45K3z0iY2FSTk4pNTACl1RX439++95/n
jIUjiI0Kw4fJ+B/eAPHQ5GaQEsOk6525T4tQi/x46yVsE6UWM98iqWYl0+smJrCdn15Wkp5m8VWm
pSKBKzZ5NEdPDubuVuPtWPyOi8tSV46nroZiuRYMU0PsBUwDoTaV2C7vs88nU2H3VxUlL0iwUgkH
gvVHw9RDMiMKlr+oQ06WQJmjrShqHasC2e2kJ9CW+TCpsgmGRzEdPR3Z/zKvPKRM2s3Z6eqT62Po
gDifBjvBDdZJ7ZNQRCw/Jj/UKBgDWcBH5Hnlh6CF/Znf9QjuUTy/5VATFq/D/l3troyragpygtfX
QtnMghAeNwCYfWpgYoX//RshqODfRVW4d1omohViq5DzYgjzfxcwB+VdXcyEzGQCZ8iRYvXQ+wRi
mijJyko+uouLkSn5P2HVDGfXbcywHZMv9uQa9/WN2cdvszr5asWzIqbsgjzsAes1F48/HqSl1feW
EM+gYn7116LUGScbQ8BubLKdZpi/dLn89tL4DvdsL7v01QyKLz9n4Si1F4APNtTWZIYCqyxvXX3b
Ce8hs4f7UhIrPDcR34f7s1E8Tvy20h3xgekumYtd6WlvUZ/g0VIP8inwpl2/9Bet6fV9PpqYQFbO
pTKkc3Ggu+Y5urqWMUnCU1/HcjpHwdhyS2WcImmGadk8dWB1R1xVcwqvDjsG0emwyeHOhrUEbiz0
csfShnhD3BUH32tcwE4WPMUMW+lsVg8D3bF+qxW/LaiRVJHmtsVXEZBi47M2OTZV4MqkWv9uUshZ
rfasj/FXVRbkK6F7M7vfa0EZl/XN1ZhgttWAj4y6MhRxq/Wc1yVqr6ovjuv0h5e1p0BEb6yUd9Wa
0kWTlK2woaTof8jA+RHpdZg7pCK3Y4R0JGgPwJDXZqHiCjRqhEWMyv7hpyIGUfFvbeTIeziMX/Y4
PTdleTH1xKVJhEOfWlThC0HJVfwet8VxZar2yS8RDx+aqZ4roYdAMepVSCKcssQcy9Z2Y86ZsiRM
7PRB7LScTjRtqmvreq+5BoNXsbpUxdkVnanIIMUWUvnVL5KTHztIYf/itw2q76hGLjq9HOgj2+aY
wiH1ARG8BKhDEejshLFTjkOXXXG4Zlfitl+bcO/t+nUw4PM33bj1VStMJbvrIEbuu8F6xr70R6RW
IW/hxfW+eU8b88d6gSdtnYRORSJ1NsIAqGMEMI15qzNcJ9GnGcxVFF3bQR/bfvdjeXMsjcWGvmfj
EB/l0JP7GraO2I3RPBOSuMND/9vUiG91Km6z0k0QcLTpaY+Djs1fjwpcFOzoVQM8DyODQHGLfKG1
7e41gJPRAApYKO8NRX8UGg/EIytJ5XWIf4H0a9p62ibJxTBadg9mRoXlX2oXhn/WW+ml5UO2lxqS
RFX9kOWya3yEbLlkcM1k/G3IhXEZoKdhUrKVMk9vmSlPpPLIozADgB4PoyG5EDSCIA3IAh8xUY3s
J3rgHOwluTn0lictd4uwjnQGgL68ynn5cPLZfMnx68V664pr9mu9IGLpvTcfyzFmMKWOMADEKYXv
qRMA3+IjBLxVAcj2qb2vks7cStMad3ToJMQgrBiG4uD25EBPeNmHIpgUStrTqdoM7voaYg8kzero
dc5uJQb1yHpm/DD4JsjESaIzrLKzldfNPteq87KkbthOuoVqeHkwQc0PyahBZKmqU9nP5nkJloek
svMdEpibNhg1T1cvJNSQvWovOoSuH/XckJ/pNPFeOt3XZHKro4ExCJwuz1DSrLPndX//xNjQwIb+
rJn682Lggwt97VjrlhkmrvXqBmI5B/27xH0WfAkqCgm4DhmR6seeYdDQpweR5BN8xUa7mPjXQnmY
jk20aJfUy7xzu3ytv3TqlvUnFHUMQVsbmm014wvvWw4EQP9hgbx+tG0vuETDkh38yvqeNkF+neIJ
b5+lDAOjdBhNzfoFs8eHgf7nKOTyGHtediyywkA5MkA3LxpiMTQCM8SY4twhHOeSjOYNEp1zWI9y
PQrLw0GjsrovEcFhiUTVQn5IGan4s7GNaEO3QloOrtvjwYzn5OQWBfOdJicqLAu2TsrL6YIgYl3H
xK4AODcYHu4slQPcwRC8+OV7M0CvM534lHute6lVERIZqIT9CS01YrNnO+77o3T8g2cAqeTUnQxa
pnd04PslncPJNH9bMst32WC2F7vp28uUGJ8N5PR9qbKGk3oiP9gv4z0+ubt8Go2TZ1cMc0AJL9K0
CS+NGRuyFr9Esf+epyPp4ZEOnSVCdFS6Wzwh0MFb2UXOz04/P1Ydl0sSGDeTOG/SKxf4g1qXHaeX
uFqMs5+eFw5gWOIKYAgvEkhO46EzinM8zP1BL1265KZZurOjeR1IhrUZF4Yo22w2bhUMpzME++yU
iQjuMcoFMEIj78+0hTkik7PPSs3Gk3nh+hwxVF5c3axpa3rY5hVp8pjCEMcbDAiUZizFN4hhXGec
VwZw3qFEEaKHmaVV27ZDqG95yXGVcIm+BwHOx68Yo3XFq7uuq1altBnQq38Xiftml8vbWl1guShC
5mQHaTLOi/vuB4mr+d5n3AeTu7j7GI7ky9SHutIzOLiAQyvB/jrardToYprSQ4KganYwwmrzjzmO
Lys9uzILd+tRSDOuI3PJRLQmXe0RftR+PcqVMK0goiUqb1MSQmo8G4nxaNjkuTNU2S5DwPire13r
pHZm+5BxeUgy6FZFFLRbDf9jRXbG07bbOtXyrLbPlUOO+AVWf8vaz7vARTP7RtwYlNsuv0tFDdah
nVOmt69LU94VH1axz10LBjrCJkaJU9ghCUgRQUaC6GeFmst4Dtn1KaVdnqmWUHPwC+giqsseEaKV
M4erm21O/E8GrrgZBl6nh/qcN5DOtKGhteKWVSSzxLW+ua/c/jGhc/fSPfb38NRzeTAG+br06Xiq
ShzpUit5aAsp9nq3XzVbK0EYp7hy2+r0oiM8+53XoCyDSPllkX+9QTyHnsyiv22mxccyoDwbPcrX
TCgNamAeJ615bPXgNXYWZpXmje4WbYgrXx2Yu2WRfi1NwbXKCGrQXnNl5e66BVDWfMe4pdn0erMz
5+bWePaxml2EJs5xbaA9xTYeOu8JtsSTLDtrP3awuHqvPRUrmqb0gIF2IpnqpitHhzKekUSQaz+I
cxfU4VJYL4UCNGulrtEy8Bgd21CZDBQt1tUx4U3R6Y8dyhf+n0qwytmrIlz+pm2mNzn59KBo5nS2
IitnIIMkI47+jAk2iesZsSQWWCRl5CYz60eKaLlZwZYpoj/xxuK7h/8LRsg/kKadYuYr6IpzGeqZ
REnEQXencoCuYk9UT1VMXYRnaGgNy4JEt7x3mrbvCu37+gKxE0HoYX2wqqnfZE73qkQ7NusDq23z
XdWeK34Q4WPUN04cqvq8a9qXnNE1Ihlq3xLQJsto6xNNXNNWIxVDet+K2XpstP4h9WBBRy1M546E
C2K5IdUq/wX82TeBXiOcyfBHdnF+4tD0wXmVDp5q8fRdx0J79z/sndlu5EiapV9lXoAJrkby1p2+
u7bQEpJuiJBC4r5vRj79fMbIRlflYBrdlwPMTaEyFenhcjqN/3LOd0yXG6SfuDywE010CPxBg+kz
IZLEeampazspE1hRqSskvrzRr3ajSPxrr6yoibIiwfDgrdns6dYWUeMlfDe+8cbotxbdVHjOmVY/
61b4XWsL6ZHoJwlRawLpVtTk03I/lbzXEKo02yO339pjdUcIRMDpg9VF5rtEiz6Mks9QVak8sMm+
cN+XqXk/VrP/phfFt2FiFlD3bW/EDwKuxNjXX1mYnQw1ACmY/OLr1U/Z3P4emZxa6j1K6t/aHaBS
+EvPW/RRDpV0H8VSheelrU+FZSIXg8VMo3GcNG4dP7SdQNMgTo0W5sahsQ9OjFrXkun3OhGByhpE
RJpvXQaBgc3Sff3X5MBuwtF49DLvlyf9W2ZQO1UvxeOw00cvVForPgFlHaqi95KYud0ygEjtlkum
3O9/zrKICz1V6btP0B/pfV8ADhum0TVO6qGEmQ/KXBr7OaaTRyTOcdjhmyATTVoTRbV1qKuBBkd5
7joYItuxcffKtKL6cdWSODPtNTUZf0kWbxv0M3NFwOHqr0+tX/CDMAwqh8faH9UxT+0orjHP9DlE
Sf9pNU6tDgxDfamaWXsuSWsusVOvA7h1bm2qqtklLjjvJ9w3ABXQlUZYfin8CqWnsqcy21rcqBmD
yOMgDWz2RDCuC4DVn0OUIl8E1F+GOyKlVV0HgefbpIO+eGqFQ91LZT8a5A15aDr822HpD0VlQjRD
e3JKOgMxlvDY4iT5OZnjkkfL82ALLoZzSe3oZNims7U6FxYxPLsteTcaJl3tdlzEj74uwy3wLHY8
/cjU2/qc1Smb0YNOfRtutBbhOf0afjJRcxOVR1vu6xhJq54Id2dbgdlzFVdHrJ7MPIlKf4edVuZA
toySRr+Y6PbWt2CnnLhT2LzZsY4/nZtbk/ZdJ0uerpxIaUGz2Ni49l0GtHpHcZBN9q4J53tjNhBg
4LoAcUuqYK27GyKYuJ9a47waRKfoaDsDrVEfYPXUyrt1wbk2ueaIb89yrwSfsGdn+t4W1ZvVa/uo
Wm67iRt1dd2GLvtKp5HD3voYfPnka50MehuDWiJL+5TqYBhJ/KqwQez7wr3WxMawUGOQX886MXww
YKqY2YNu4vQNjyumYx60+ca0X4Br69tiGjGWqImPE9l4/jqvvDKbPrs+3gOYS9/tPH1XmYb+04Xf
DIdgm+f3aYJKiOgUpgfcNqtneXWexEtz4kR78u3mbV25zTPPOq+f3xbfuKb6Qpj4km6QwjMY8zOl
UiiDxk/fVscbTlGeq/Hw4YbLnUS3PVXuU9/IFxCVIOLE0xSON23lHDzVvw6MKlCN4dlSXAfiEatd
oVxeat0sGsyyvPm1n9R0eA2TFqWbuMoY+SQVgvNmg+PA//PkS+v2viOmERlpslduzPXuyqx5bzfd
xStNpEvZsx3xq1Rpc/IHNHRhv8lVedf0HM/rLVeojcy61FCLomH8gBFZMQHXmwMQyNymd+/5clnp
feLov8uB+1LT4v0oODn9AtqBmhx7LlpXHZjs+kj2suhDS8lXVKSCPytpo502SKKE8kQNi3YNNUeh
UDmV1TVEasGuPmXo3LLMb+v2NLjsJjr3iUUTTxZVI1U6J9PgYZdDf32SskhhbIHc07Wv0R5f+3Ai
LpN9ZZNFpO0eE8HtUTPAWL8NWpvUu/W+WGcIGgsWVj68IPNJ2IfuD1UzI9rMgnVzsS6weucX2WiP
q5fIx9q80RA1OksKIM6LZgaJy0ssNSQNYbwvqYeZPfJe4URhhM+dLatGXj5jBNXkEC30OMQ9wP3B
IBGMgRpnyOUaqS9kPdA7q1p6sOAp0IOetLa898G8ojosr0bO4dtRMyWRhuIBtTeFkDxa6onnIfnE
yp3fq3rMgkJcgK5RfkHYEGr2pSotg9Jz/ZTT2P45UXd6koHPavEynt1FpLxLnb1kp/EUy6Co0/qG
w2W2o2+160ti9ClLc1uP6WF9LUdtdZeaTWraNk80/t+lhiUamtfZ48pvV2OxIs2pU5+xHRio5LDO
gCSqk3XeLCMDwSk7CbV1QX8mtjrVHhvcep/iPWymftmrFSZSM3ZeHpelaO+xN792NLdL4z9jfWBx
wSwDRb15k+Xx63oPNYYx7V3ZYlhxq11UzTuvx2GiGDXKEickNMbci+5XI62nDPjKzetqv3OGFLiY
/APeEsoMdWd6Y/7O4Ehf6IPXk2JgoW3McpdRKMnUVB/Gy7riWAqgBLV4nOPn4csBLr2RNs+e0L3F
l/Ne0lJvfEYX8BlYL5X5Nzl770kx3Sf+jN0yMtb9Nxj+xkJ7vPonCbFnuFvz5Cy68jormEDhZuW+
lgcbP0Bl0zeoL+ucUNv3ajqlyhZ2ZEkAJG6/ugpVPZcoFIJVYH9VDsRVNuJYxT63U0bGDUtt5FO4
NbWjRaSwwBW0K5OQsXHKt1bdWKx9zo60H8C81Qg/5mlvY3aeahssaPW9CgaQ2LMzLftgsqI+eG9b
zUBRXtwny0CBEol3vDDQr4t3TrpX3Z/3qp1JlLfW7or72KU6Vstvdeql9bBD7V/SHEXWZpL5bzWD
nAZqyNXBzfPjJYKlA8mB77WXYQ3W8fqoOr1m9DvgE11C5zQJYt7WXyEegUf6JRFMFVG0DrEPak5b
qu+m9MKnlWuRYbPmGYn6t4+OFUyArNaHbeaY79BfWYpzXyUV83QPULnUWJw10Iv4ObwG2pDaxK8a
dZpADIynxcZtTgvRbCKj+THnoqHjpfkbuCx+jT92cDajhpGYr8VarOCEui9LMqm8+Ft9oupvi62W
jkw5OjpT/zOTLmwzYHtWbxwnu5ZMkBenzPfrmF+nMTWCsi1+D3lyoyqnJaNEo7bd52mCq7jku8Na
5UU3GMNAW0dXAvLVXH42AwZcl0GHUIWEY9oG/I7lsp4ZnfKlpymCpgz/5AYfyyVs5Z6x+I63S6PH
Mv2PLZ7KRg4urbPHLNeAsNQKxqSVXOYt1UaGpYJuNyoCRb5gTMR6Rzkcirb/0ll4aGBMtubIQVJ8
Ix1luBu6p8HwmafQgdnKcOv0Y4CWDMIeaC/UGOOnSNOD+rqvZ2KWJvx1Q7pf9yFCx/Wfu6yUKMHW
MlOPPaT8zqdXYYEYimtqw1r2vDI8s9PcTo0mAjUDX5EFXuLs6aNuV1SBoUzx8cyUt3IwSxXUkOv9
E1suBg7GvJsiJ6eqXaKrqr1sl31oHS23csrCbZe0qPjc57npamTcz+swYZ1jaN0MZH00H1c4RpvP
qG2zDrUnfqAx4xj1/Jge2nLPMdxoK+abQ5TEAchvtO+eFptHN1GdzJmIvRvq79kGgESMsNw2jvMY
swHflNpylD3fgbLkwa77o7GvsuOgMC+FW91ogw2DRMy/vOlrdamHTYa8xOczH5jVeDSpTp2QPt1x
mo88ChZ8Xf5kNlslDOjpiBjD11viQWlGQsaQMeeQFTY8rhOAqMU5Ngb2aGWgtu+6y/RxVI+6qX7p
OZLVZKWomMcY9bGhM3J9RH+Ih7/XBrpfukfLGl7GSdpbk+uTAeg/rIylkHWJxtZ2GqxATjKmPUd8
O9FgkN/xldXVac51SkBBsqSrpL5qUI+67G1Oil9mzBHBdm7cTovOWYdky3QRZ2iYdJJmZ9cIuaZc
XJJQn5HU2Q+FUnzk03jbtObCvia5tT00WO2CDq5Q4qk6onh3uCsZzu5GHi3RLOwNfONk0zAlDXRA
tqvkogc0uxFOdBUUKdvG5zwOly+XwhZtDq6X0iUB+M/WdSleiwY3htNCAWpdXk8C1OQORdiVid0q
HooFWro5oj3tQJOC+MxfpWOtKobOGH+lPUDkhLfstu+WyULWQZK7VU9ytRNbyTuJYAHSOLyoBjBV
s/XdOkDhUjdUJT9XuEqSNTckVz6q52aDBp3B/XCBUIWNXLXwKdsh1+A276L8sxp+rkfoep6V6Xsi
aAqsGi2l/TP3k0OYMB8QoyTKoG1vXHave9r8d42ISqOoH+Lma/SGX3XDXt1LuWa5ScmWoKrbShcD
ppVdO3CQ6xpvRYVQjNfkp2+Zv76r7q6M/KOXTJsRoY5VCoY80aFZruYYKzxAx7wG/fLerv2LpoWH
wsg+VihHoXHCFWo0jYdg0yrRRxR6T35PBRZaVGAex7mafrlAAVZNx7TE58lLXlEcMtyTm3XMWbPq
2eInPPijmxxXMNSq9JqajRXxHFiFA2r5lwlEtF6UfSF5ojIKh3BjN9nXChYCdst6qbLIh7V+Dqn9
lXb5swIYqcemXqWYNKr2t1d1N4gof6/rOtR+h7mrfy6ktdDt9jVsF8VtYMqpNENjj9qyY7Mbq5uv
7asnLJqndQFsuGzsGNBsbN+/hwV4FyL322HK4KiN0Lz34aNqn6SkvAfjiD5V2c1GVxGsqA4LJfEb
7OJGZL65XUrtax0Om0LZiSWpG6Be2JAgZHW47kaHEr5sSRuhOUBBRDirzn4OU9GwHxG/bdcvKYvR
ceuMYluA9laLeHI8UM+qT58vN7oeFpBFX18ZE16VVgn3wnGt/dberdJukyLcLR47zVwk4PgR22cV
wXkdwmwLQBMS3eQg7ezQp+KnYXIkozb9iJWkNjband+ZrEipQ6zW+0E0T3ROxvpnb3hNwHpn64v+
Fq0ZQniFElNdmlRIJPx+Nskdb2rmS7YE6ACN4acarxOsRKZv8UfI2ivS2LpGHQbzt2OXZTA4v3NH
4ihUOAnV2ajpaMITsOzgMVjSxZZIy5bzY1fZZ5UUxEYako7e3TzoN3G1IBWw6M9spzlD6+QYLd1f
6oZIC6RpJr4aVUWvAjjyN9XeNHlr7tKWhqJQv2isKoB+uNOOoi3KXSg9KCFG97Dyu7KFx3Xi7dHN
e3SAJuw+1q07gTQc0HjMvRxq+3LGOG2ystrWYLANUzyp6TgRmL9Lrf2liFaqZ2Tx8Yyn5djkzb1i
ilSJc10YejBEpmaUNttT/xFs6SsuQnyYnOQcd5wr98WiP63sw1y9fV+7Sl3Td02Gh7hTNDpIIsUh
tJDpdheGmL/WKYshOTnibqERbZ8r5vwYTxNkgIkVqI9wXrKatzz+8JSYpyL2jwUKIhhaLSsvX3J9
3aqvEkrVeK537qLoeqoHW2dPzCjOFtVLbheflpqfqk/Zq5ebovbObs26bhGfxdRgk0Giqxffs6LF
ufZvM5EP6vKQHZntY9abtMUsAwTfQ64G+QclO5vGpT7kmtrNDyx8PNBZ46kfw4fmQUAWQ6MqK/Ux
rxWxGqev/bWEDs8Sma2H+tMzdDjU4pTMawfYg1fAeZxdZnVQqCc4nqOMuLcNOY2IJGqSa2dN+TaZ
bFvazinoh+ka3vElvzkdB6/WCgpuODV8EosqtT01vod1eSeI01pVnsuA4rptvB/rk2RE5QPuSKeU
Z7+f1lQifEXfBMDCYinOdhjBbOOIGm6ycnhTZ8367CcP/tZCeLRDJ2rPe4ViG1QumRkl3yEcDBjt
CREmsA2Tsn7tq8fZcp5WgpQqeoW1vOelf8GBp/CDFplXUfSzv9W7+K3WrN/1g73P7MoJ2poLqqqK
9WGjebhB53mPJNILVamqFgrmbQcsYWOP4yktpxM2qTsk+i/dBAIed/1TOf2ICzbJWCKeGtO0WCSm
HF3Z+1rfEqOnkSu2STqHwMtm+jONMwyGAY6Ds9GMrD8qyL+Zwf9Gwv38vxGN/xus4v8e9Pj/JaKx
ogr/i+Iq+CfR+PZr+l/nr7b7mv+NafznP/sPprH1FyGBApiDDT3fR0/5n0xj5y+Cym0FnDUNT/3g
b6SxbfxlCSS7numQde1atv2fSGPvL9DD3HH8RLcNBIf/I6Sx6fJS/+DeOnQ5nkHuAj80vH9kFZhN
WxbW4LTUFnLbxrN2syhBSuRTAqdtO9FiExdVtla/Y6XwxN0KnDEpinNXMLzNwoYut/8BFFUP0h6I
TNlNAOsm/EpZm3NIeDRg2EDSfSdrCpRBvNuFDC9hot+2lXT2xrxYZzAzJ0PvshNVWn0gMnIq2ovf
4WVDkUT9jjgwMPqx2NuDX7DbJ3rPT6z5sfkVGukH6VjpQ2ebmFA795bue7pWbfZioq8mDsxvLnk3
Ui2z2dvmKbuxeNLsAwLde68kuYgxzJM6Y2dn7A6tjLpThGNX0/UX3zG13ZrlF8v5OynbYFTYCuRY
Zi3Jjtfsc293DRGBYXeIZHE3Jn74NJT2pzal743lVwfS28d7FOtB3fTVqSdxYqO8TsOcnRm3WIoY
k25vGHHzVLXSm7TFa8DThYB6FT+WyarYz1XEqtIun9IFZ10Dqg3vD6Msu1kCP0qLQxtNz/PQFsdy
wgMK9N+ceOVa5AoPB8t7neFUlX4eteg1qnFXq36yFSbeKfepalJslFNyLWLwhpw6WhknB1G3e2Bl
Lnw11Nl1tfQ7Nf918CnhOKclKQd0R5Q6HN864WpoN0bf51/zISIgRMJNasUYgO98txN6a90CDDKn
x36y+T9sfNBN9cPWY5ZdpfhQXVlgDOfF8zC7EDf21vtDecAOW0199QPzFp9bMVqovsZ+N0ZYlws6
qXXoOEHNhWmqqfIeUY6f8iqoNLoAGvV9389H0KrWpvXZZnbwBZTFJVjaF12TXJT4NPe8T8ti2iJ9
G0TJ8lLGNUfpQsxx6lqUSi6qXZzCUxLeGIsrrl7WX6fJwM44myBSHQa3lgEMhlnE2cwksDaX4AVc
bsyRn7G8/vDbVuzTubYwB55nxbm1RqPfLRO3Rs2XLjEsSs8kYXzyh8A3OOcqXl5MyVettfMD32G5
N3MTWyCrrMU790Xa7yJ2ClY8If/yvUOE7HzPXn0umTfa0I4CExdG4LJkwWSiEYqZvZbLXUUxdMmb
RCK2ym8tZ5FbB3PSJHmeZ37Dqn5K+M6P04cQr+SxjI+D9tMxllRd1OVsDxoXVWgodVPvKns+pGyJ
X4cu1c4Wrnj2t5E42VYFFASlaZya1UvjZns36sRBJqSjyYpLQCqic6qM9jHiq3D1UCiyH/T2QA3b
B5PuoWiN8UAuxkPVDuaBvpSwORv5hFv0y02eZ6BYhQ50UasPIQ4BH6kKfEe2umFlHfxGbKeaL0+x
4wkrt5ppLMe2qK8aA+B4pNnMLQI7Z4AuRE7hBa38o7XkASu5dxzAD63FQZK0+eM8MXrhrbjb6H4u
mIzXXtk9evg33bn1mf6M+S4ckGN7XNJA74YvUYU+kCv0hxMABLCck4O2TPiHkO3FIqenPAIOTXYe
wqc87rZ+4nMsdribaQAxt9YPEoTJBmc24oIi/yDFhZ5lTokezEDARM1T1rHNDB3ClRady5u2TNa4
CkPgMu5BKiq1vWNtR8gZR/s78qpkH05cZw+X5iyN8+K2BqEffn6de0JRajdGX+OOj3mOsSuHcL0b
W3aEeeW9aGLiK+oZywPsy2nSvjI9e44WFrKGNp6sAjdY3HX6rnQPyCy+vKo81iGaW1PXdl6cfGhS
xSTF+RGUh3kSqvEiWfqj7bRdMiGQG6madZdAxHU369TcQK2Z3VWA47d2HHKfyoLQZXwqRMpf8lZB
ltQfQqxd8AmR+qjMOPCJYdU4RuCR2xKguLR36XFkNPVuWiYgJULdQVk1TE6i4okQ4GU/WfPVt/gq
lEhRT2Xo95xxkKhbt6FgNHzsnkB5pilMA7uqQ+J7XLZ5CQU3vQBAniT6SrX6CFOD8RRJs/F4E9UN
Rbamj4FmgM7wiBYqFSd3Egl6DwRNPbkdO7JdOLY09rdwL28z3VrwhxGXJRLvG564eRWVOR6WUrx1
tS6uVNjmHjk75EMr1Ek5IrTULrpdW1hIGERuXMMEDcdgjfm+MPvm3gSX2JW5doza+oGdbH2HFyEB
rgI2oiuYbJldH/iL+yAHfTxN/PDqRc0Zp3D20Ha1ixawVaZoOgQUBA8jsjSgRM3FcZOMFbX3W2rW
OdLM8GbuYxhdg/m9mKlzDQt+CSRWpOEmTXfTEBt1XjKOpp7bszRxiTpJYqEyRaBXyTedofg+Wxz1
NTgWca9vZYr+AKjPltU7VEZmj37a3SLI63eYJjRE4Jx17pmdIPd9JW5jMSjFA00J/I111p6ql5PF
+CjbX6PeFtDOFpYsI7X2otQ4QyvBTlcJZuU+QzN3M8xRe6A04xeGTYDaJQZNWjBW1LVpu96MyxBj
ou1Rw0/hTlb4M6Ev7WpmL8BL2LGnctkKabzl0CgPIgchGEoVef1idkCsJh/Bx0wTVrUcNTovy7cY
aHAib4dSB98vwk/PpgMpSR1AbYACA4w6I2/bhX3qOAxSU+aIY/Kj19gjWsOjK4luEDluNnx1aAKc
X4vpPfEYGgMCJSDxelMSDIOUO6Dj2AiRcgSwcoegKdmEe53xzYOZaPv5NqUf27eKa5kSoqw6sATz
NArj9s2yer4YnLZZWF87orb2tqfUxrPxUYTZTxKNzSuat/VRZsVlf6bvBMqL0NCZGhfSocr8zPPA
1c1DaYnwbMQQ54krDULWE4AxNQj6b12CcKtMkYr0WEAxFd9acxLvJ3/mF+PDhZAzI1SvtJnMHftn
rTHZn7TKgZTlOCfp3bVL395UhoPUxAQTB1KIQ47aBCA+B8Mu9s1hl9cnwwyE3WpBjHCVZyFqSBG5
m7oW1VWbBRd0mGCViMZCCutPJx6KgFiqpLpDIR0yap3hsHj9p7fYj4J4qXsDv23bpd6PApt3P+N1
NhNgdkYyXaY6hpHvXCuezTg30x847Uj5AJN3bPXcOkT9PtFZ2xYo7O6hpA5nLIWcqBHc8bYOYDxO
T61n+dessX7DqFkesQ7MQJwfB3lOu2h8Wv9nqtPnWc7p7eR2UIVkiS5/jgDLReAPhG4u+2gJ9UPd
shpPYEE7gldiqUXGMgN8p2LLUwnH4AxM+CCa0jqFde8ArNZ5aDvhE4/E6tYOQ9i0Y9zsYke6CLpM
95TZTPq9FMVlufTuyQpN56Zvljds3f4OZZS263BK/FDrab8onCfdmZ2nMEMWUjL1+fOv/Bj//6SX
F6QPrMqIjM0ibo6uqcZjFZd60E2NeZg1bd5Z+WDuh7iXz4bG7Wsg/d3DzZbbWNqfzow1NMa0Icwe
EEXz2dW+A4bBLG9KvQaPUIuEdG8AeMxLRne5ZiBBmQpzu5KeNjGaHyIGwKNKaNVPnlstO43rtrk2
Xuz9MAzE8LYYn/M8R7VitfPWqo09KIMH1CN37gAKQlu0cz0RpoX0Ljp2jpi3y9Q/kV2z9ZuuexES
mW2bnUTpjyT3hSxAhzoMQgDhORoY0CQTc06NPCUeccl+mnKCBSvj56QgDvGELMKkAwiH6lVkQJg0
i0cJSupjb5JWPqOdayWToeZQkR9dNAfJU+tk+OXztAGRkUERi+r46AwC1y2fkEG5cCxbc7il4Xgo
I7zlBiK3xh/1gBU4Okr0UbbHjqwe3H2cePY+tRkE9aP7VEjWgFPSohruq+bgoHhuWSqfG9P4yDko
gsLGAlFYXcVk1L4M3Dd96UlW/Eu9x7Fse3wiBguCZUlfkyGlQFQOVw7WZhcluoYGzsOTPYDVnYA9
M9/9nb53AKAeqEVcODf6wcvaq4Mg3gEq5LpOGvSqQhm1+tqa7lMJUeGuIRrPiZ0PinOAGovP+FkO
MOomgD+19cBxc2nJ5thmgGS2wuvLjW9E7ZVuSpIJQ91jWsdRA7RRMOn03ey7iKduKwW3gGgy+DDm
wXTmk0dtQrK6Q3MMtdBhc6zrdJNFJ82gQ0JPAMFeK6YHmRC/KUEdSlkCobLmjf0aOfaNFSXdYRSi
Cnp8GjjFl6ClisNdkj46sfHq1VwRtLYCD4y7sbwI4s8Y3ZQLWcvhmD+GFcaJNnz3BM1KIrvHsQwh
/83974jn7jKBgOgLQH6ja756DQ1qVgvga5JlVRfH2TEZ3fe5HulipTmcyHVedo4dYTIieNXPiwk1
ViZIy6SL0HNPv5oUEvx2EXt9Mx2uyUIszKS5p87b58DpfjTUJjwGTVgIMCvxR38DaN2b3TIekJCw
x84r4Cy/XcBPhz4nUQ78uTymwh6PLu84MAQbvhD+xqboyWfZ4qai24lpbyvX3U3+VGz9IXzOIg8q
ZNae5OK4dFCTf2nV1n1gNWfykHgaF++ABDRns+mCKRkL9AN+ffGj+iqMor8DCvjmMUVDBmLewltx
j3h67+Y8107A20mAQ0cgUHQG6PjAxvlucTct4q6RNH2+Uf2iPPjMXIb/rGRjXxxdWS1HVpQX3e2e
oiyZ2HbAkp9IKNrk2YDh2jG45YGmOxg5DxM310Y2HBcJa0LEAQWPuRbreNoYuzQDX6x3uRloEbT0
sk6yg5EVA0BRJbFzexeHtXkDKyC7OrBX3KG/2PFwYzXeOUnZ8ZSmiG9Lc5jgWhZIsBAU0l8v3olI
dhkwWoJlF1JSe42Gf4cqL+tvhNbcxDyPAJYg9Uli4ybUXIvJuGA1zhQX2xx0Ua3mHh1QwthWE1Bg
fZVp/bFoMjtxAIutyR2LDJUqbOpB4gzpyPrX15+c5tNr2QCHy1AemWIGYsG3ohHWfiI5+lB1oiXZ
ctgSEgPjiclwtOhvZslKXjKVRo5rmfsMofEGBwVPZkLPL8gS7yNzMLZNm7+BPa5nUW01Eh33RFyb
3o95AMJm62x/GVIreJHc4IlVau7VCNH1m570WLFE7VmOu7oh4GfuLrAwwy1VmKETfIY3DURNMk59
0MBac/POPyx+HFGnwC2vOuMGPb3xcNvN8kDj+sKT6xu7uvL4+Q+NBUkuBa2fdtzcYYQbyZqYU0mv
PHaVb0F2wN2k6fZj0TKcdm1K8kWPja0pf8K70A9DLw+GwQStVTHX+vJlm9hoEpG8hxTgRDn7B8qR
X2NfYS+weLA/YOV4d0YAYR6IiY2V00w4HWspa7E/R/rwIR3anSVqdmbxh20Uxsb0pBYMGiUaWfKE
QHfJfukpDWn9dlhDi/043Dnu8Ni31UXkEn4lpVCQIjhBPejc47tQYj87AomYviQdvcxAaQCBKkPB
kxXg25BEu3r7lt2VNmqvsGrjIBdDjxP5M+4ZS3XRu2HxAj51/qGE1W9MNYk41nLvlsoFrmbqI92r
MAXNQQS0wmtK2hLGWbt29nclC4c9HSVCVdTRgUXEBVo6DdJS+rHEtMymzigG+c6lFL2/LYYQC7CZ
MEbDiD07pF6xqv+5dnFpgzxPs25hp5NOEM1D4PRBbvM5r60EuE1elYoxbp77Vpd7Wbn+boqIWFge
JuVO0apB23Y5Gw+gaAXMbPzD5FJRTbQHuxfwpyhtanAAB6gkF9ozZx/23L4NVaGaoelLi96YUU3h
lvWx0nPFio2nXddMxgboL3bn3v5IFXW+n/QzpmO8jyYkL684ufmjZjiv7RxXWyQHANcasNrChPZA
JT6PbbyVehQdl0I8+n2mBWhkTBY4jXGMIBjNnhtdsEffh3PDYztukLd0RR0kdXiX0zjBGp5L8sej
zykf4nPY5Y/2MOcXM00feiDAwxibV2w+SNNpvHdMSUCNSoYuPoENPwor+TkQvcGMfL4lfPfSJdK7
VMBeYMawrBiM4RyCht3GBdQhu5aPyeLtJr4jEDxKVA6ABz3D+ZOK/f83GBxN/2Umo2H4OML/i0zG
5DNOol/lv+0v/vxHf+8vPPMvkvx4chIE7XimbuH6/zuT0df/snU2BziDHbJ3bQEP4T82GN5fhsfe
AwqCJXRSg3kXf4cystwQvqOTVWgbcCXU3uN/Esqo/pJ/XWCYnmWQGGohV/FQROj/zE1tUMj2Td4Z
Fy00OL2a6ibkGDlXloMS0P+QhmzP+I7jwM17fVdxINy1zRxf/MW4Xf9pMCq6ttx/mKH9PMBtfW2q
Zbqs/+QgjGdiHxd7ACOfDJ2/MGg/VJpmX2N2ItvFqCG1lmFyNiexG+a4uESZcIBXV0zSC6ZPs1MY
R6spGxWQ/kZGn8AuAYqaO+jObEvrOUwXNnxS786m68lTNRV3fNb3XU+MQemKZC9EiE/F19t40w5F
CAtTHp3Y7O5ssxfguw+FGUUPhjOMwTyXrC8hINO+TvEvfJPHQo7T3uJBHTAALB/RRMU4YDysM0on
38dhSMlr2Q+LPiSUCuJ+DE3tsUidXxZpjg9ytNtL4mi86eZTVNH06Bb2dFhAkQSpWls05vxO6kVN
QcaEw02dkdk8uWi2iTfVjDUEjsRZzKk+PjLMIrTD869QSWNOnqwASYuYjMtHuwGK5NabIUcbYYc0
z0jjq2ePd0pf1IIIPBm9Nt7SPexrGFVfszHgEWCC/ugt+ClNps0jwpVNl6X6XWWGghxfKqhkzDI6
jW68il48CjTSBxOO1rYWRnlXVnBEsDMzyJ6PVZcQPNHJc6mUgYMDlKTij9/iimRv0t4nqJAXg+G1
n+LBMaF8bPntTroXiXsalvASO9GDR3t5U7hwf0Ik39jYDjNd6i1BM6wFLDJhtMlxHvwcKqSTpjdx
r73n80KEd8+WimgsBCbNS1T01cXgKQ7ZoyZ0zp9wfKArnsfMIwwe1YYpXfM0elF39EyDNYXJ7GzW
jfvOl9MWZh/GVpj3m9m6w6Y8nf/lgPh7GfxvSaPWP284m/vM40gAKO445j9vOI9WPw/bpb2smxeg
AgKH2HgFf1BtkLvddPoQnxwreexBdp/wTb7ZcI+DGD8J1i6UNP/1+zERe/wf78jWWdXajgNJ2eck
4Of/Ek2uJYyutaGKqPnj6ZRnBeMCp9a2eT39GLLCPukjAUddQ4WtFpCFoWsPYe1cWiBFjW+1P3Ev
iG1IPd7nhXfPTHkBORJG75M9XQW+PkQL05vLdcNxk0ZP/icjhzmwUe5f1rQVHMRodYCBHeAmheAS
nQ3KJm07KkBAVcU3IgcwWTH57Af+w4hJdhApiiSWqgmDjDOws2Ex2DvDcufO6c04EGY+zy4pG5RG
ZX1n5LbATm0lO90gUzRtI3lr66ee5LUPbVyQkVPDHwSg/tZe0qdoIIjLiN2LG9IWevr/Juy8luNW
0qX7RIhAoeDqXLb3bDoZ3iAkUYJ3BY+n/xe4L/4Z6ZytmAiGhqMRm91AoSq/zJVMzdJUyKMt3Gtq
iPDqCgxw1mK2g8ndXnNdPFuTgWUxnJ58DV4QQ0JqJfaFPreTaxn2fdbBPgpEBPB0ACOu+k2bVNaL
uSY8UqxtDBmcaYensbKSQ9TCPg8TgHl2NB6F4RGIG37ldBHtgSq+Cu1yc8dEjgDyUQ+vohsUYG5j
zyzPYZhccOCqrcy/clYK0YkLZ2tnqt20ufim/IZAfTG7+7TrPnsulHLsHekxGepNlavsSDCKDXzV
slNtI3BtzQxHNT8DajTwWJdQP1LZPxbgVRurOPKSygN2ab31U2oYkgYkcD2Ml5Gygi1xv5j2wbo7
JB47aNG/k/5BWktKg6bWeS1EaG+t3JvWpuHBJUrKcw8Ww/ea5hyl/qbpHRKADjawrtVfqTU299CT
8BqGrrvnGEd/ZTvTmmaQM6w6/tFkuUe0YxxmE7tNE0yfwZ1gPZwSgKi2Ea/aSZXn2l4OF4iU64mh
WMZkc9s2BHfsyLbP1jy98Ds9zF7wjI6ltokd91dCZ4A/KffKSLTdPjI3i83JU755aKMWbVTZcPQ/
GIXWp76eHDI5PVH7KfB2nkZR0W2ytkrVwuA3D+WiVTqB9wh8M90lAyMJP0O0qAPlXwhyPmihjFXr
v9YO10CmmNf7MvjmKHxyoQoJ4IhoD9zeRWl+NjojIDzu1VfK6VddrtIn8p+R25bg3Uq1V2NfbQq5
YLM7qACjXW/LCgtcK8YnH2e4R+0xUR6yW1MIrhRZ9GjYpC3GynmWo7Af8AJWYpbHRlo/jJoz/jjD
Ykxj2uVs7xNGLs6nsgBka8fbOilRXvWmAkQgqNO601zZrCcq8CqG85vAMtV2EfIwTTFnc+HZ8yim
ni0ht+FR1LZqpp7hO8pJ2QrAgk3e0fwZF3sbBWIiEUKkFut8XhBxJLO9qUftPMNS0YfaaEAnZI/s
SZptIUx7gy8yhJY2KvT78jXsp+9gq5EPZXhPtOJkUGM/i/X0NMbFUgaUvSljQZUuKw842jfaEsjK
Roa1dhz9qS/Ua4MnnerMOd+PBfnEYXkfSu2czYRpeMoIL8lm8IkU/HRftOqBG4t7axoAVMRIQreD
RT5KyuawLG4T1zp0gxlfyoiEbZRBDye38YNUI315P/LZKtkz5JuOTb/tiF9DnHMtNqQXm+idIhFI
u8vNWATBPXL1AZR7zFh8CW/F0fpjjWPYws1A8nfVePJSjX17ntr4kI01/ieBM9EeNNn1ITng1uWo
G++xIrxVeVlvtM/cYV7Qn1Bb9umUGGu1YDKT5c617Ok0QZnfVgOJXwwTaMtPTiA9QNbMwufRuXFc
9TD885c5z2DSj8qb5+lTRbXEQTeePvS6uxHIrx6hk61De9aXakJnq+FcbHlwuCQs2p9Y+ptb3nXQ
XTv6gkl6B1r4d8UI7O77E5jMcFgCp4xGe9ldOIXWvDaUk1ye3Np9I3sDkpwE+ZM7GWe7WkSLkC1s
GUfHVlXT2svBlhIaIC7oqpcA38ShqPKdzGbvUpfQHGILVICRbIqwsK4EnG16iiMDNdmIaOFJjrk/
m+ciZUw9dd6vgfnCKiJXvbH92Dz3hfyJ1zo5AGvCwy6wzLvAi3bOwN9gVxJgbaPnhqJU4qpd+J6q
tHisUzCN0D6/0kSVnLTsHsFEteeCxeSmM8c6x4TzkINaceH0cMyIsB9bk37TpuWEj894ZwzurSwY
kMbJsaHzT+bwc/E+LG2RYD1tGxFAZt8MTDQ725V0fcxeePdCdZ1QlI9m5jaXZWKEntzyMHooMO9Q
IW0R0QcAx9zShvK9NBIV+VRuS1HdBjOqrz7cDbxOw7euZUxSt9yE/QIVJv05USLYQnISauf3Q7Jy
eMfWJrW9uyZoG9DvEQ8Im2FjLT1+N4Ob0TZq5+hpTRAv4cxfYDC8GMnw+IHT/fhvQ2o0lDJWGIdR
yjYtj9jnzEK3B8x0qJ2F/EptVr80f3GNQdLrWcsFvSFASYLHECEI4Uj6fvAZABbIJ8otd+1oPpgm
tR9zAtR0dvxvGWVc235aGAoTx5K+afm9Q/t10m8Vo+9tuSyw8bLUdiEpS7Q6c624lY6im77IfI4u
lh/0uNsZGjU4WsKkAWVJI80hwitGTedT2/o/YZSW59QyxEvTk/BF4LlkbGnZt+h3kYAL8D1xq6R4
4eUkhyKNf46kme696xwlnc5YRd18D0zqlVofdx/b7WLeDdr9UAP675ePPR6ISMzD+CkdOvr2VqEZ
D1t89urW1saxnOoHW6a/YlNWhyia9ibXqm2Y+pH43w1XNw+DWfwIF9Jo6jNIj6ytwU3GTbjhhY7b
aXlzpyTZZV5hPPHost2JPhVt3k2W3YM9NxlkEnINOqLeAVjZV4it+ox7+3GO6uKp0iAy/LGzkdJg
U2UVNRKOGp9i02q2ImGxYKSlsGm7Fh59vbNUKF8bz9oqXOT05bX3nPACxYtwcKNyoawtXxgVv5dJ
wl83Ig5gOpzOUYvK0+fnpGPYNPEvrK25P3YtmCnC2eiREb/JYUS73uPiI7rnOjDIPg6QOvbmJ8Y5
cezAvsdRe6xivGCAwLpNzG5wYxYBQ2uAytsgysdDNAfAknwrPPRB+5BpguoVtj4Ir4vNuUKCzye3
RWXKfgaBiyTWU1vfwxCAlxrZx9gDzTJCN1FxV339uCrzMJzuPc2IpEEfVFVX94jkFq4sGq4tZ/we
cUKCUQWhkHCwxUCYnXdlT9Wu8urPFqe7JVANC6ZxKpA4JZazwrW/8cp4eS2G9pA9PfyQlO75frKY
J0zRbpbDyVuWfgJLBXp2BaDJSo+lGjBycSlF4xDw3JLluSwkDUJFRTteVC5X+nxQRv49oM3ilnCN
klq+af84mRR6y5StedO7T9KIk61vZOfQUD/GzkKq0/FPOy6/c8S1z3SeeAecuQC5fZ8BGzPHUSdA
1NLB3SlM/2/DjLEEmNs6JD7EQ45bme+7e90Cw3GDTqwKuYDZnU5tQ+so+15c+s76LiZ2OaGt1nLC
dN9V0NygiKDExQolPw7ArEfMHchY8sTFj8Pg1x3I2VkZvVf+Y2Dj0LYRqfcN3siL87ZEsW5DIZ4k
QoRBNAEnXhHuzNI/Zk5ZfnJKPGNBwYRy1p58GMc3q0VFfixb1z9M0Ej25WjdYOE4DGoPwA/0ahJ5
vQMXAi9/COTphydG80aLCVwKVbubwmVtt7r5GBPioiONbqvcBzvSWs+tT1trVy+hp8G7SN6sLQd8
CwIRzr8wKTQV6onYN7b9i08lPtVVKjb5kh0I9dGexUAPF1YSq2nKoxPljx2SdRCXDC36Ftuiu9wF
yp0RGVgAVF5/D4AYXZyOrFxje2eRJtOtPfQkEa/ZQBKRlLA8mHTAA/q2riUFVWde2LeAUsNHJ7By
Aud03uSWY15N9txU1rG3Du17WzIQjxsdbZ2a21vmsf2JXe4zci1DOiZaRXtjD5BefMYe/MWHSUiK
rpx0upsIOcIjS13FyExRkWBgKSrO/xnFRbo6Dw7AlVyNZ6e2natIHaxJy26usAJvHSXhNQs8c8do
OtkxKWECwt59m5uSoPTUqIuZkk1MfHH++EIzk4ap9BBEwqTvwZq3HeViiNnmwS041CLBv6cWd9LQ
8yMs9lbw04ynoejK86AbUFSL7Aa0F+ELfzx7BcQbxdSYA4U4GuXUnzXOQwqHUwY3DFbP8ZjE548/
1SLfBDSznhS6OWY8GPKRX9Y07HFhoSI/xEyqntAniwenyzmhsRBQ/4M12OJ7G2/svskgSe/cKymg
6kjDweHwWFmL69CqHmrGPJfAorN81YuRvSh4wzNb/fRc+DzstE8lkzDn4ET2VEGYA6vKFj35QWzd
JgdW5E8IoOIgpk5sMRyEOFLXcZ17O7sIvgZdS19StNxZBe04dkebXOdwjOi9emTKZxkvQ1p8Zqfb
7eN0YiDBGKzkklxnQBu3dRVPDyKfNdOGxfEGBOqcoj2E5H+eqGGZsCoubd6Eu+GmiLNPzcDDsIhe
xihv/UheAGp8uI+7MH4JwRGfChR6PE1m9MIqPdPFHb7Dyo+9Z7P2vOeoppjOEIV7jCYH8L+3OAqi
KXksaeCIgeudzTLjpKJZG6eEXmlRv5WzxLLoOGQX3L7cY/227p0fPPec2HcY3kHARcxCJoydR4Kj
x49fmmDvrgwB2kzaukpfi+vHtdIKQRNR/jiwF75XVTbjhUSErAh3nWekjI0dWO+B24P1F34GzK5/
mIPtRP8qwEXEkhkrh0iw6cTQ4tgve8kGMZBtcENoqX7F3ThfNGrAVRvuU+CxS6uJXdulYRLAUPal
vrbtz2SOoBgNLEtEQFrEPYsHr86TvWbrRa1Q7J1LJ9DrSR07R4VXglDEt/P04lkJ3iSf9O1IERTh
pZYylZBfScQjFSgln1TjNy94yscDGJb20Oj55npNu4ZKOVzzuQvWtlXHN6OZm3VGM+FVmkmFc5Qg
WDEPub2KY2BjffCE392/pLZN7zkLOk/bhUY4i5/YHZioDFisophjUgZlZh8QWC0SBXtvbANk1yla
DVnrnT++2KXV7udheHZ6yzv3C+Wmz8fu8LEBAUx5YihK0WODN1QKsp3zLI4l6DychGaG05dpK7sU
iVUMYubws1LF0+jV56EwJHHc8luI9YPdA3M8iycUZSk+0XY8MYge5Fukf6TWOz+YycgIf+7jnS2p
3wiSW9ekzSdFP5CuzGtHVd5rkV8ZZfdApJPwlhdCXB0j3plAHw48MjDk0z0CeqPx79AoEva7/mPn
KSzw3pxe1Eyq1Y/ludbVg46c8jzWzReMO9zfari6MfalYAzto7OYmJ3yJciJry8HSUZfnBu7/Evr
I+jgB0CjzcuDb7cF4HR+/WZphC3d8lvczD/LyNc71Xw2SCbNrosTSsbXIDTp3vLZ7uQZrsAkcef9
XJLYn5if0dVxAomstnzIdGuO/bEyTHkpjf6R8qX46oTFlyg2Bnaeiuovjnh5tiaiKl7GomeKStLi
jKqxpC6AV8yn4tw4A5pCwlndri30poCLNl/4ATZydseoZsdC0xDOt7i97DY82zE8EArtcAr5AKX9
KuMEmBnbjp3yK2Y1coQuzcmlNCGxwQJqqqJBoaGY9+PzZ+s2bQIDzplrV5+Nvi32vjVzFMr6ZCdc
zb5ZfqLArn2Y8uzWo4JeFC0exByty5wxXiAUZm+rrJHXqcDk3Q1UTKnC5lCBkKlTmr8a0WDPts11
yrPyIZq2Q4rdgvcRUA/j13tTcKMbenF7u+2G0N+vwXLra8PK1HQ+PGyUzn0fGuEmMgfnhGsJS1+e
HNCSILUMLISajhy2BDAINTEOwyl8NAICoX2AUFnF+IsGjjNjRZdnYuAoDDvKvUIfP5MV7TkmDIBj
cpS6NNGHeOLF4VDsiL6fmqDgXQhRMdnpxCdAlBC9h15+8VNzvmnbfQKfp9Hzwk9YlBw+WtWtpIG6
15bwIOwmeE+TfsN5mGeWmesDRt9grZx6pHIMmYvexIyYeuLx3HWRl2ihyn95hajpgwyNZyD/OxcI
2T9iChUWXxh7PFVj2m/nPusPOcPZhCL09eQWySn/5Eao4cALhpXUbK1st3yXOj5Nk9UDh+F0URhQ
Vpy6BagQVQc1m5wGvMKkThpDdF6K+wRvf+PmoIvZzeyzkZoNz0W2cW30HfT3bpvXIK9B+RVbw31L
h0ZSf8O6M9CK/dgP9ANWzomdl73D1teDH8N59CEFJcLGab7QZ8pvUdsPb6p1XkpWjpkOlMckuMqp
Lx5NsqmQG8lQQCDkmCkqzD2DjZRZDDTEEXzoe+AesfXSVvjiQruNz2NHSifA1HPiOv0yImfFqKAf
yr3kuvbsur7JNn5qXA7aas7vZcsxV5UWdbpxoD4BHbvpdObsEBDi6PVgnLuSHOiHItFJ1nCIqyZc
xJnYawZse2D+RTwwiTGmeGay9AyOKN5zNa9MT8WH3pbgZ3s2fixfaFxu9IyXEJJKTa0ao/cKllwX
PTcT4e9hgHjniArM2vLFib0rPe7t/mPTElnjIxQ7Y6cypvoWl04rgKGjGrX5LhRNwuv263NSxdtF
EygJZbvp0eG/GsrKL1Sy5yANjE8utqhVqyOaJNRg3spa4b9kqW5b8YhFKdo08pdvtJLOnP5NhtpH
zbA5PdXevB1aAPtZE3pnZNJ7QMLnNELVvTQW0HOsNac5cd9MI8SwWFYJ6sEYPDZD/Jnn/3fKyNUz
uUnASy0OYpsdJREYKJqoNtnLYkUz2gQHclIs8pGy8LY24HYkL1R7vfwcze2PlFo8DPvwSC0cvhtb
5yOeSBxRCv8dGAv4e61oeI67JEI0HcsJsaqX2cyxMWKnaI2FJTl2zH8DRqyQHpxXtkCHntjnduh7
kt+ZGVwx1KDPWDE9HbgIO+XPL80CzksUYwPl9fBkPf/eJvmbptkt8k3rpbbfG990N17omfc5qS9q
iLNdbcX5LqVfAb87Kpic21fXKYKd1BVihxjkWVjlq+lzOeONYaLZYckKx/lLRlZ4K50vskxdHqnE
7Dy891sxUEaXT2xQVJ/vc4aBJ5NG4QRdU1rmxi1bxpFMaS+zsu+hy1sNBHP8PNTBL3qxOQ6iul3w
yu9MltIvRWU9hQnaTVpUQAAHHix8RMY+ruLm3ts9WxTnwt0hrkmMuzwIWgLHuFCPc4z1Ct/uOoTn
8DSGCkNIb4Y7aDEwl8YJcGUSfTHaKdx7fR1u8InT+tbQ0d1nHqWxyyqpWnaYLlmD3RjU1deqy/yz
CmbA88v/yjOTuai5RsYsLq5RkrFm+LiuZs4T9sLjldNDl3NIS7pyXzvTPehofQiNyLr2xG4Sdxru
3Ic03DHvYCxmrm3f6V6D6FttYD23RGAfAx/RhDOR3jDCqq62M6FTk76C2BsRcw+a5LNTvk9RmDBr
KxHBwWayRtTROeyimmd/Pp5HkuvEKPxHjm+IsIwAZz3h6Mtn+4oziYaagMhdl+Bxsz0T27yGTgQH
hpHNxMI1J2xIat08DHkuL6b4BZDzn7F2mrDDV2n3ErSxfvaHz6Zr3d0uZrTJMkLOz//RZy3qN5aa
VaRl+zy6YEsRc+7GNL8PXdE+hRRgt77aOHZN7G7+AIonv0YWqo2u5bfCMl/c0FWEoVW624w27rJJ
GeTKwilct6N8sDGOtUtLU5yED4nTPdsWMWYOH9u+I1WjuMxd13gPwsbeRIbANdlxlKgdzuRGc205
2/JeNjthHEyTCvax4faJTHHmfEPOxsBVX4IT9Iu82Xt0Dgb9o5cmLRYACh2mPn8XpgiZPayXUYor
ZlobMRxvRG6+tQZbc4bvPomSiZseN9+Klg9ykVVXrTiQxFn1ZlQxCHZm5Dubdp/KUSt3qC9mngbX
KHLV9eNPNL7gGh/UsXUJy2yw1/UH/B1fhtB/haOmqbddGBd1FDLa58vHnz6+GHStn3rLOBSjDm9h
kePxbqP3WsoUtENWR7cqGI5UwU0YVJbvdcv3hgbaRmvznGDammBGdcUWxF9lrhYWyO3ji2kRrO/w
4/zzvYBQxk63TEg8e0xuZugnN7b+8zEM83s6Fsnt/3//40/CLF32BJqYpLczYwM5pav85OQQhwCz
ygmNPmge5CyxtUdCh23vuoXmvUmI0ez494nB9V12kAjCm5qacTSW1DwpZb9ZE947ISi1MM0MJ3W6
wMWLcmPNtd4KxeYX1CQue78UW5q/hucUafICJHwjTPXkYsyEIBMnB4sVIWjR+9Di7znv7NpgEWz8
7BYXKGQycN8wtVZ0AMWvpVn9Kob4kxyiAyf/E3oy1k01cXiukXLaSe61jJHftX0WI6OVXGKWLNuT
V+aMp4f3ovjquv03wfCvC7U4YLu3hF7qVz9nwmGsFjU7HboXRchky9mOXZvbYQAuwqeGOWqKV5KQ
NG21M8rZCiBP4ykcpy4+DUP1q8iJ1mVqfitG1ayit058J2hQcpKyT+Uwgs+uIU+KPsy3KknhEsDo
snvM6EWXUXmWOHifE0usxv5g2+X4YGv4rLb7dRbZafJIwM0ix1Lhe4+ZmzHirfTNmWnGpn62D1ba
RFuzg5xxNJhj7HYRm1WU6MjpHgMkcZzeAZCOrLsZoGXH6LN0Kg/fCvuDhE2j0droeG12AaWnFw/D
1wLAijkVDcsuRcVztkY6dlZ+w79pZsupsDmkBrTAovye9Q4wY0eWm34G2mYELjbmLa/D2UiR0hM7
3Uf1nb6pnKZJTLpTCc5OCVesB5Ui2+yYWrEfziFnWB1lC8zzOOTI93mg5GKwl24F51lV3iae43fo
rK633BfaJJYUU79sV96POSbwV2Zpto/84Smr0htVDo/MjmtaGaGNmelY71yNL1N63AUhhzPbn9bY
b6ZtXTsvPmMihfV6h+0S+3Tk/FTpe9p5TE0b+I9xIwuC7FUMg9w95CHxDBkURKaLdj0NTbk1u/bE
334e+rqBDV5jnYQv3RQNJvHMfo4sQMewYM1tBXmHZzQcJkd/Jh25H50hptOh/ul4JrVh1s5KQa/S
hn5khUeMj3ZWUfAJgI/f5nP9ZGlaMfPZ2fl0Ie6l4T0qb2CiEHoV+u+CEaM3iXPmuxjlvdOoj5SP
bWQRtVvTaTFexT9hAvBBxh1Gaoz93phsOtWEmzagYSzwNMmH4qFB4JHu6DKlz/1dm5pvDCW/8r7G
1YMcDS5wl4uqbAmRmC0D+o7Q3rg8Y0pklKpZ0pcDu3qDzyfAErHtAogjFCEdo7Y5cOakbSJ0GMJU
iPYpXtW5oGzCKImeTMm9cZczKVZTOG9KbVDQeOBYJREa2ehnF7LCqul3RWITDCe+lJp2symAuGzw
v25ga5DgCzUDerId1cijIvTqS6jjdFsDXE0txCYzW+e1KzZ46rYx9qZt4lPqY6SPpZ/Ya+Iz83o2
1NaLGetMnWGzEMLcJd1TrJWQN8ahkHjFDETYpZGS7N/3NoOYDuoe9r2mqiYwycJU71NSynVeIdrP
FOfC8HgtlXXIcrQULXRIqVfy3IkaB+wOAuOPPMyYrkzfcDZ9S1nRVh7NEqsIQ03WECgfAvOtnpB8
UDDg+clPJLCiFZmdTuC5LnYBju+D57XXMmdUG7gIcfZEgAv2qrPsN+3BaY+x24PqYxNv+kO6pzVU
Y3lZD23k8/Y0z7ibCbcXOCmxiJ+cmA/VNd2dDamBg93nJEm/i4jEssNiXOhpq+Ih2pu+epnGM7DJ
rxYr0aZlHLXzR/vJRK6PfMRl2+fkSyAdEHy0DSvK7crwU8ddlyiL0BaVyPTizm+5yn96fVMBjj4H
vX8MK/01dyl3mGXPqGGG8iCRTiMLMUJToJm3FE4a/V00sK8TI4ivJp9FHiSLt5u5eZWUF/TSd9wB
b2HZD0e39X/1s/oJfoLe8MwApeKbq3+3py1O1//2p9oQPPiPUB6doWA2/tucVpe5BAVTwQOkvTue
/M+VW7VrPKN4oAdYLRZJSmQJC8hGF2zTbKTlwLimHPQ3HVylrZ0CxqEoIdqH7I7+8uLAmfzx4hwH
X6+Lydcjv/nfL84O5siLmCUQMvTlUS/yl6tiAJ+RvUWiR8/P1FVJiN4oWvTywEenIoOgFINZQ7Av
G+aAI0ouLoCAzL01Pf3lBf7WKWb5vHsU0bnoVhZLofmbta8n8Ns1KgxONsc8khia3UQRESCOjX3N
C4fHNIwruPmY/BaUP00PxLnK27+/jD88xrwKzzQFn6MgLG//9hkKu6MrCOvhCTcNQ4o5JfoN1zF3
3koiemi5fJhVhJmkzLK/2BuXf/o/Ggh5A3zIZXwyvjQXSMxyef2Ht7EOlVfhDnZPchlJN4wLkzj2
t84Ah2hefuMQ8BEOGTJh//47W8tn/9tPFg7rJ1eu6drO72QYAVWlBLXkMIKK6wdsX6d2MOgxoQu6
DeP9NFD9IJrxpZj9X6U3axjp9+ljt5eTrlja+vIxAyaoevS3YiSIP3fnLNH91XHKb2TtXORm82/2
VAk25/eXLU3f9D1L2lwyv9tTpxzJR7EzPslOo68Y82lYHAQlQ4dNKu3+LsWaSYE+YNCzZ1lTmjpn
Fwy4GgdoD6qp4exMp2+YMnM34NjorpkOqaUfq7Zqz51ZUaGJf8+Txp65MSby+T0f/G4/NAkDB0YT
qxzDxaWyIrxynrtGik5wT5AiZDQN9tASL//+Sf15dfoQ/LhKTM+zGDL+hvApC7s2eafdU4duDFue
9gVT1tu67740kp1grBGAhZd81m5q7v79Z/+5uvGzPUHdocvsE0vwf1+eWUA6BwKjexImbN95bHaY
NOle94KNt8im//7T/lyuaBZUgpy3qxTL1m8/zW2lVeOWdE+xZfwcyuoVjze5PtT9VOS/xir4+e8/
z1qWl9/uATAA0pQ+1mIiC7+9tWmd1ygfpXNKg8CjByJZsyXeiwaqQQlv758RQQyNdh0aT1WlC2xe
kqdt6SMCLuPRWns2Obvq6cM0mleK1LDkVDVAUSrJM6UsWHMbOg9hQwWsgZL7l9/gzwXUd51lEeUk
JvnTb29ZEffBBHrUPkUJYAI0i2KfNPouOj88jZ4aD0IYXySDMFfxcjFUdUS4RzS2xY44+DhEYKk0
AXVGmT0pxhnulZKJT1ZchS9z8Ro49fwPbuzH+D/hz/L+z7v7nwbz/+VyVpZitMvbzvP+9/dcWUMM
gtOxTkgNCPwO0w6HJNgBB+BRBCUw4iXogBQe5uY/OaH/80d/9Ln+9nlzJXuuRID2bHrf//ty9hBv
+dmExz+abepinlbCx7nT6/QsJNN8itinq2h9qLsJAKMPzjfo7XGFx6//y9Uulqvrj1fDA0DYpuO6
jvzt1fRmXEgSp+IE6Jn1anEPzYvn5871F+3n6pVTOTcc+0PDM8q/3Nm/V0fy5FGkdBwMdR4Dmz+X
FWZdvllE5qkyza9ogqCVCTN/cfx9LrMnWBYSgBAgupy2I/CbCT0CUFYMnLtvXmwdgswQ37XwDnNX
Og+9PKHcr2NBck/PuBlCN6EZncHlw2iL+7yUhlSBfQpVJ85pX/cnxyHGaPXmvnUKdwVyZObg34pb
GIeABOdmtXTX7vIa7n8zuWoblxnwHTt/6mV76GpVnBlKLEuDM1kVzBySu0BaaSWZwggUuYX1q2Gb
rrTgWSaKt8QMn6zZb3aJYlA4iOAQtmufC2UTe+F4CRPL3Q8j7MWwMi5C9tPbOMiDkeBKMvL0SRts
3NjUXpp+mJmLKYadDSeqpDMhBvu9T3tE9tyG6b1rIsHprBB/uVz+lwe2MglCWYrHHgeIj8XsP7YK
RczpcQKZcgoH2z/PqUMqPv+eRI0PzcU801V61umEZ2DhZE2NQ9l1UrzQquwcySMyXEZkheO2aq0u
2ysxoBPgZWRYstQl1M6rA411RULB+ssLd/6845XpscqyPVa0LH9cif/xwsOsx7bCHvD0YRN18JjM
xvSrC0Pne57rN9+YThQeeNd0ngOiTxkz6aK7t4qYMacHQcctZApEjgrnwyXI4jXqs8Q9qMc1w055
TMMSXTEhtUsYoGfKt7cDTeSoYtbQMNYS6otMBuz1wsjts8yY5LvY1E80y90/dlYt5/5LfseswMKo
RlKzVoyGzGz5bOfycaRfcpPpHzrA9AwGJWZSyJJ5qFHw9DCpnfHmy2phWAA9+miomNndS97hhzwY
85UmDXYoW3xejjV8/fcHgPgzrqNMntGsIkJyE1u/PcLMuonm3ucRlvkHhdhzazzoC9jZyBcpIvdh
C6pILK7RtLTLU1aD1B4jTBGpqsK9Tv+yuos/Hqmu5N23BREi1ydS/9vrqeOGwaWe5hMf73D0GiwV
xP3H0tQ3QIPY/h/TtijXHgQ6azSrXTTjVC88Bm9xVDaXLhbRX3a6f676vCSf6CAoW8XT8vcNlD9b
eLIRD09WFEtspu4KjZ6BIfOGNBLIMxb2Os81pyt6/0QlIagIs7fORHnlXzqkxR/7/eW14DUWplw2
r85va35OOqdqwISfnFCQCySdQBS43seMAWGT86EFloX1lbnnpnUNsfE6XpsxVA9hmhWrqc7vzPUD
/j+dvak57XKYjJMzNeVvf7mu/nw6uWwolkMJ4SYOCL8fzTIZxaNbecPJ0BaNJJo4Uh6aF9yxMIIZ
Ox4QYAeWmCZ4CAJ1MNS+Lrm1VZxHFyN+kjP8+8FzXqNQ6yPd0B0lDH5+oa34Gu1GjL5PVT3ma5a7
W6taqhQtNz8zsSRwNNBA37EMl2lTbSY71du5VF+DAuj/jP2znGSwM8w2x2dVFWoTFRjCncRGXFyM
1VEdEHf3HZyFbrOXOPXtxnOOTi1HAHa5t22tmvoKwkJnJ0LaxpkGeNL39l0DGbIXXgFwmGWlY5e6
m8sC8BKF0Q/c0wWq5ABtxgmwN8J+LW2nOI+SsfDHl6qd2h0th/b+4wBSMtDD/Srby0xaknRI4T6A
Gyw2/TbvPOtVTGznkzR8za3qa9ZwxA1jcDAgV44kOH9pEz9IL2faHQp9DSOnXbtdpx4+FtEE0fAM
fPJ5qruvZjmTjTC2A06rSyyMp8aiPjSkSjH37BB+2WcG/gmZAyD9roaYuJwr40D/Ggsc7IkCqFbx
JAD+Q62KyGKecXlwaGxn/Mue48+L3xGc9MkbK0eCJV1OG//xIIjBYVW4uQD2pBShpvr/sXdmu3Er
25b9lfsD3CAZDDZAoR4ymX2rxpLtF0Lu2PdNkPz6Gkyfc8/e++LWqQLqsWAgoZRtpZQiI2KtNeeY
68cZulIbFw/wVqsZIECd+DcX8nJH/eWUBfKI295yoLByw/79vNmFutkNI+lqbpp2W+j8l6wfvBM5
IRlIbDv2Z1fsui6mS4MqK8fM81uvIHvbPf/vvxfzbwWOxTEd6is7IWYwqf+Xe6rA+mHUjbQYTWuv
tUPmFDcRW7CkYYvsd4d9wzrYUXAhYAgqEH6N2eFKhJjivSUpaFOArU3hqkscF984iNA4NjWow1DW
tJyzEx59kpifBOM/EnPjfj2XzVam7aYcR/PfrfRELf/1rbX4WWxh24KfxYQ9LZe96U+/TytjUmkh
2j5GYx37rhaBIMylfszbhL724zmWRQJOl4e0yNZtNcUHEGTzMelwQq8eH7oBkididfJsOwntbRzT
+fh4iDnFI3EfOXg20n98itRimoe0LmBUd/PRBKRe16S9CoRwDEFqQboFBopbPx2aemaYktjiGMtE
y1dRNf7nhzrKFC2k8YxzXByTyJ020m5/5d6kHePyQc1se3Jl2kCugY2SkxsMyJYyke8tme4hBDLX
TqzgCKePyOqKHxsayKpbPpwwCzGQOBbLw+Mjr40pKPVC5xF3ModVoT8VssMs0yQvXWDhlg7qcE8t
mu1H29qZro7MZoxe6p5Ni1UMxVz9CsIOoTFIFUZWM4FIn6I8lDunxs7GLAG9uGbHYE6i14cz87f9
Cr0gljtgDnLED9RPjGWqzKrvWvxhdM0xEHl9nS3CbbomHrcCm9ZKb8twDw+O4G60JCbDjWdAocZr
EfV+i5ZlMwbwYbKMAasxWXB88QTBeefplLvu2cmFT+852FaWsX0czyZV3a0kJGQnTGELWV207zCK
Pb5LZuCXgtn7oY+JPNUdQj+61CRON+VqoHxhMo9EyLczrTtrouzPCeInigtYw4Npzeumo9cE4vUe
BLX+moS6tyO1CcmNF7zg+V8TispPpNVwQ+O2AhbnPNR+1iUswuxWJwhmyxQFlq1sGGmLXYdtS1uR
yZmCvoV5k3UF9vYJuzxurT3XIGF6BdhLnK3FLhob6oWWctqTsJHa9jve2T28PuNVWalYkUOk4QGl
JT+VkuyYAtjoXMizTFGehfgodh0i1x3OLQhhHfUTfDFmj4H9imCMeCzUNbsyxw+Z9iV2y1hj/hO+
0SO6YbWiDUUMn5tFxsHMrX1IsY9GnVQ2wvaOE9giRh9pURufi1y+WUX+2SVuw4/6CF8prviD2Tdb
bXDkXoQGVr6wPNg6Fv8qwtXXDOY7wlnOzkVmbVRDVGIbbRQvmvTNeOfbXHU29vjfHUo9RXboNs8l
1CeFkez5YUydFlnuWHuvJvouhjDsOZKj37kY+1tpzP260JJi4yrkVUMWv6OErYnl4TJ6uIsDFLZ3
a2DCpAHK+d5EH3o42zuPVOSditD3TTq0xCKJQFJx161wGXC9zubTjDLmVaERX6VxFiFO4mlW9xeM
PAarrW6jG6G7AOkNUUskxjuR2QxBhqTd5rGb7NtaP3tSK8Az4ntOMsyLI4a/jQVmHxd2IJ7RC/Dy
c/NCQJvj61LfJBrpFZbtLnmviE/clJFnebAmu3qBzBCuq6buGZ5Y2VrMTFgLAHB78EKO33Hn61hO
ERBkeyssPURDxBW21hQittWRQDbRmWZJdLASVqFW54YgRgLAo0ghIAND8AcGWBcbGKoiuv3kKZcN
32FCTR4ICj2cBSe1m9KfVYpUFG1fddbjeFGmYDjJEFaeveKJSqU70+rNNjQgvXXtJGLrltChM60M
D+7Qcsq0odNyrl2XbmE9cWLCsuK1l6LrDTCiWoIn4hnjDqEVDQjvVQsyxx86j4aKNaoTP390tAtz
HevueE9kMd1RUEVcAfNqUE69JZHUvYPIMm6Qt1c15SyUrTQ5xvjglwauOg61dk4I2oKFSPaA/rms
RnpyhXpNTaJyFGZ6v6vCGwJi9yVNv7MxMGFtxcJSpuqhkqxDE9smYl4LWtlFDsGAEOruQUZ+pS1v
bPV6EmuiGrLjmIWnfDxOaexgLek+sqlodnEuwnVYpb3fIEs6laX73Oqj5C39iPrw4OGTAUmHCG5C
/L6NGWsTcgV1VzZQovP0U98KMsPM8BSjJt8PQ3VkypicNMkW13iSrNaiQtfoWBwrK5aUZy0NCbpB
/2GUHthcHZpdoze7IE2erIJWX1dx45dVYfmajicN9q06xDnIw3DKP7Hls1ChUeXd1mn0eW2PIQl9
25ozsYcFiaSVjGHwLuwJmwtJJVqmqUmFishy21OFdDpe9d5OqyvuZl1evUT8SkPbnwSUVnQBuKTl
KDcxqqkiZN6NcLY8TTnH5Trw7cL6GtSTSe6iNLedKzk3Z+kN1T2/hqQCBQnpgQmwwvml7cIMowBu
sfnKSJJGmz57voGbeBthW97giiGpY67xSnhGemr0i9nr4krZglYNPs1NNQRaB8ha0SaZYuPSs9+N
XeOXjuku8Np+U8oyIpcr13e8r/uhy8iQq9PxIEWN53z50gyF47Wx0FqQ7hAW74wvilVo47CEuqxB
L7UZJmsR9iPiibslhXypWSpzpy3u81QWOzV0aj03NoaTIcXiE/SkfQW6seGdTDbSkXgpp3axjMTn
Llao8uYx+dC9Nzu9WnHvfLHhbbSyzvBrEQuTjGp4QaW2fmh/S9iy/hTJj9wBjIaMKDp4Grj+QLMu
eWFNm2Zo7pSUxITUe3fwZlj7vsVRisJo/IGcA/dh3j45jgGYCq7q3uqda5aGV5Me981spy+TBb8S
ePXZbHVvbzbgzGaB1JbU02Tdh8rYcUTb9PFsAzyTAXG8ekwvjqojAgVPOr1Yde0QUTXbhzytDb+s
rZfHWKbvBKBMUgX4vouvAnQ27k/73BX1yVrE1mOIbidLz2ViNQczhdfdBSFG66EjwdhT417wKuQ8
qZNdlLs4jIyzHOwTOag/6i7xrgGyIEGDZ9fNzb0eCZwj7pVMYvB0x9gI/Gg+FbBpr+jLkBRblXZg
8gzkRW+8TcrbEQNpoBUEQWBKnkvPjS4S+wQBt+65bmzfnQWRH4H6eDjLOwLKXFISyPFqwYl27kp6
EGS8rls/hiFdJbRVP5BuQo6kPyJt3YwxPaKSRvSGeT6aVl0d0qQibzg3niq6I0n/XZfbGjGC1QTe
IUZTsoqCKkWgh+HeKrDe2xXWd7VYGHGI4hNuBIO66BvS4nFfdeKOopUQgKSpEAH0IP5J1UXdOCJx
qN0GinRf7WJTfsSBEBc5g6PHL38w9exzMCpryzyU/Mgc84KD1yfWi+7UOPaLl1Xr1AL7HixJJXZJ
BZpW6qWAynbqIewzRJ3W3WQVNIvbvYHtl7i18pne3ms+mfopm9GrKAKysziTjLeHYTM5IroiJ9nC
XW/R9uGHNPoO4wms8CP9R2ODKSM70hbMKZgl4MoYRH7aHBXNo9vMZiyQtx6EG7GAdCm5y9K70Tqx
YwSUMRNBBJaM/ep2+Er3r3qynx6AkzB1xvvjHIpoept5Ijpz3hcs40i6tbprNhp3PjE+M2B6J0RT
2HNxzpZvWV1/QOTR+qFwhycNhrCOr/nS9VqLEl5CGSKOZ1dEzi3RrWan5RmmmRnhHcwChCpt/M2B
t3YYVY9j1cufGyNlQ8u1Fz20ql0iWo/lPkF8IhVm8Dg4eGNdgRYGlGAQd8DOGe6Ditcah/R9EO1L
nY9vtqGCZ7pF6KGq1LwNmKxpDwGYmRIy4pPUzfdtStWCtwlr3jCfiEKbbyaROKsmV9rXSWQ3nEi9
rTm/ApC9DdqqD+phzW/MjvR3pqM1cO2qS41DkxacbyyujWwxVeEAayucR0SCqbPAH7q3a/cbdAAT
59ip7piSzcGUH9OSAAmLrBSMG9CdfouAW+AEiEcZp2IuWtn1pI5wfD7V0gToXBVPqLHLQxy5sK2j
/skVufOhuMG8GVtQn7UFWG9Lf66I52tYTQ5x6GI/HvsEg3qw7BmUWmMeHRPrs11rnAeLFkly1VaG
3yFZO7ZVHR+ifLqH9UyygzUHn+0Itc1oL5Hnwz0cLO65pBVXZ2ZXbpB+A60274Gwbp4c8YAoAVUf
L7UXZ96rK/A4Iu+79LV1qtTUPMm2ap+GAUXkQKbbeqkfHtetQhO+Vg0Ml7ZH+ds7YnweVWPA6Rbe
G7uPt5ETeniMPtupAkgwoI/1G4IdfE9Nh1mjzqPCfrM8ZZ20XMdgSeDFjt/M+9gUkhkdq22Q6OuK
3McDOZ7h04KUAVBInZiOFoAmMb5AYGUNSYf9gn7krGC7L5n7JZglABTDewHMjrJw4YpwWzfEwsds
68u4oDexPXG1YV4sA8aIBeCW1iLacwmyp3GG5qoYD7lOGjVUUBA1A3xvvMabsuc8kNUCwEWWzjsv
U9ANSDw7s9VM8CFMBEhV8YtWhrdhqmKS/AGfXTPH6aAbuCKCUYrtg48qSrFFzJOelqiGQ+d0Z3OM
6uPIkMWVzZ0vh/g3mZAwp2m16zykGqPeabtmmjoSI/SXghkAUGq8VUt7a26j78XADNfD+boCIpmc
sVizNBNBxgj+VRXTtdFwdVmc4KaiTXA8SoyibYRCvcHraey0TG/X3cIyahP5Fsd4cOo2azfB4mrC
qt/eqprYD4IF8VkZ7omFZNjhr3a3Js0vP+7bD8LTBEiyYWaagHKHYLtlDQO0/YksPSOUVAb2pPsQ
da8My8YvGTmOybTNs8zmaDtuAIojbw+rgnqraK+qg3tvdMExB8R7cmsyCrta22XhiKPDYgpWCuZh
D0RSh352g2wrgiHvrWNaUFeYONtCts2TgDq9JqTj2xR5xEoH6LLceCApkrzs1GTuYsdj5gNI6U5D
2IljHksaZqXsjxyH47PMT1Uwh5exjghRHmpv1TAqQQIO5sRmyCoj3sMCFdWavgV2s1Edeqex93Ew
XkMEl0CVzV9OM8lLrrvnR+BYa+FJqadE7SNkmb6uia8WiuMN+TUIIMQwrwfev73TvCmXpcEUbOu9
Us8PEBRnI50b31sZkNkemAmk5sY1mOLVUEfNRZP9a41qcd12Tb6pXLIf0zruyZ8xsgst5ECV41nJ
8ehSQxwrEGA9yroNit8UqpbdnJzEvBnAkZ+pz7k8F4NsHl+Jlj26qWfd8OWeyp6kR0BZ4Z3+vT8k
Xr1xwlD3OwdZ5aRF9bmpq36dNfXNqPrpvd+iKV9VetjcWoToFq41Z5jbq9PLE9B2fvPgIQiaK7+q
hn/4sB5KNRf+2Be3FKuQb4SoL2tcFSuC6t/qXrwO2JCxGZG3La21kwRgwmAQrVn5v+VahActM+uL
4jUPnpJvWul95ayyqi0322Gr5ZhLU2NH6DsGmiy51OQYPKrMpph+N0qzyhaHwjG2rcHoFZQwvqCl
a+kN2bU2Iw68PXRr8dMAxoU9vJ44Vsm9Xpfmuxt8QFH8Fo54ZiyHKIbIzPBHGpT9oyncDTZLww/a
LtzibNuHuGPSWbQEv8COibzognPwh9VzkHNoDKxso5aroMMRhGAat5r5mgpaYobR2z+Icyi+arMI
L8DoqXZc49XL7FUb2l/EIIebGWeHRneyU1Lnz2FD4WUJC+5LMD6pydJQYGnpBoC2SzZv5R7izjy1
fThtWiXkx2DEcqNN8mDDYL9Ri5655Eu7HQ90qk1fi/EYP05wJaurETO9iFEd8yN5CNqAMDpDgaak
W7DBzq/IoB+FKxOjd48sQE3cqy2K1cihfi0Vy47Xis8t1/oqCqfuIOZhxFmlFRtPnzYsE/E27tTJ
nBiBDkZ9/Q2CXARkwJ9GP4GljcGBrsSYWGQ5SDrvwcS1OfTojIsSO0tKszJPXjx7sVe2CAdR++7c
2tJ89G/VmqzhjpNzYGOYSS64xgiiCmC01z0WoXkefzo2cL6ZQAQ6gmO0eAWXBb39USVxs4clgvV8
mL9pO7g8OH68qzJ7dbSVqdajiAb/ge+CKgA7aUS2H5pddVQmzdqHaJJBcXq0aV6uUgIbMhkSae40
dGEp69yianeW4tjtZZRTbEH2gJ63wFi+6oZ0Y4ZlcRy69KPv7PjCUb5eNTZcYqIP3ENUdk+q88RB
tA5bykSKN01TOnnL5/RmOoNZDn0hi2EbquGLsppuq7qMtPHUpvfpOCSBuopCb1wsKp1CaBO1+v6x
4/cdJImyHAiYmL7UAl8Y1yQ2VKB2I2j2z3ZrHmIAxoOjXzHR6nKsDsXIyIwYCg3oyhq46XhH4ums
nIZJqd5sxt4k34FFtnft9jTr+tPspsZVNQBC+kbDsa0U9w6FqLsUO1kXfGsU1AS36bmaayAbroTr
r3sqOVqgv9aza++yZZio482jjCLP1yQUgPnJEkxN6vQMMWMfzBirjKD+yt9hfiGKo4tj49yq+mqq
0T5oEwZweul371je1hBbbLpFcKoVTpdDksLDb43K9U27fakys33OmsQ6EDNAK1HL783VVtJ6kml4
JvXtu+5m7qYarHrnIk6gUeH2Wzq+xmvNVnUomHqUTXknDHUNbA43X8CGgMH8gKR5eo4z8Bbp5C76
jfiSPGe1K092nxk+y8edBGtwAaoOIZ2zRM/RZJ85iQ7TjR6yLwjWXiXQTp/QrDKkq+1pJW3Vcjem
003gcsM4TIwYPkjxpLkstpbZuvsAyAyBpjgaqZUlo4jlyq2XJIqy6skM6wB0ySJkEN5aawJuYTRU
KiJG2HS2qdGzr2km7Wovtr+o6Ycb4c7SqoAS0xyzK8E3H4FXfO0lTZMpe21z0/xkDjNuU/SPYD2q
kymHH9T8kY9pCmw46t8bu5Vv2WZxbgGVbAWu7RVtbZgKofXcSLmZWThfShajKXKPkkPTlhCOb1U9
xW/oDT67RrUB89v8lPQ7w/STW7ji3Pd6dIHkvzfQlJ3NnvGBS7tlL4v5p4rLCGsDcUGouK23IPhC
RfSa0zF6JuVK+HGU3ro+05lkxNN2jiIMpiomvSAEz1rQTtcI1HxpKnDrXjdJPN41seKBkiDv6ElF
dtg+4fF6WzJVLqI6a2as74goKfoj3PqeaVD9lsq+9eu0qb+4ixUhUNV4q+tSf1JG8Rk/XXWfyvZX
0UMjM1WS7VJiD95nUrppA8/atZzwfqRqtrYmpde+7b2EA5TWXsPx3kNBKndOFvjCSRAF02JbQyBh
rbIXUIEkwvPcoJ4+kt5EA3AyjzMWGfw8yGQPKDlpdHmZvorM4kUl43tQauM2AqF7Dgx1EktrxJ6G
gdM2xVxeNtMVHd10NVnKfG0kKMLrp09pH1r3YeILryy+tbpWnHazjiE0ZO6XCMvm3gbcD8aCp1MV
9C+6dyBcSL9lZbQrndL4FMIid0w9/0JGo7PLwFRsm9LoPjl1fuDg7w82bvfVJsCrzPUIoQZUJGHn
1fRFAT15izxs4K7nbghjIKyMVOUZGRnJRgengz5FFe/a3amMCDDweG0cIOlqGUkn+B3A1/X2ZvfM
n58/78NqWOF/5w/79Qbc4Q5eyElezbv7mr3bP+gGmxU57StFdFQByYWxkd9xgoh9csSw6Gw8VmHo
ANMevHFzVu4tVi/o2Ml1Txof1ezO8jeb6+b65YqzbPXhrgxS9sbNuDG38lgf4nt8H97cz+IX2BtO
vYTq4kpeoKoUYKwBz6RT9ZLRxybNt+63kXHVXj9kp+mu7uZr+6VBtI7PBE8U8bvNmsZ10Po4wbRu
2ysw63vcqyhBcJDo12jKJxLVo9eor7YtQDTcUgwq+8qt9oAQh12Q9BZWfNLnEjFpB1cVV2x35dXt
oy+qzEduVHvD3Fp8SzkIkOpOgxSzrrMPi/KcpYP6KCtgAP2olZcJyd29V/rbHBbbVg3ZOx8ku3ko
Q86YcfZOJ3ktGyQIqYxqvOWW9S4Gm45ZwnEzKU4Cw0fBN/Hy3mzsFR6baXsn0xxH5vGeAq4KXu7O
E77KulK2L9upPj4eaquqjzW4z99PnSihj1jh+knMpDk6UNuOQd02x8fTx0dpy6XR5/nZYJx2ZPJ1
1qJzTud2W5tjefRIdGJezkd/e9owHdnPcvATVxTHMncgeURhzaPBvGw7Zu7z42/mwCYQSDZ0iI28
OAaJODsMCLePvyR1pTjWQ1gel+9AKVP70+erwqEJhwenUEZ+fDyESZBzc/Pwr889PgJrsyz77NkZ
rmVjec22YL8O5qCe149vXcYVdSUz3XVoVNhw+gr8fljupi5r2pNemf2uBO82S/mPr962cfH7df72
uYS4URrWWbNmTvppLupo2zgmRqY2ignbARWz6rS6OFL5FMcWW2dWJPMOHaPJ0mNGOIQYVJuZ/ueH
x+dCp8lo6ZUnbXnXHw/MY+mdxl7K42iP4G40JBJCZ9UfZAxli3j4Y7q8kGK8/1s7+P/J/v+W7E/Z
/ydxyX/JJr7ERfGzLbuPv6L9H//rn2h/7w9E7ahkpYXcGgUXcpt/ov2dPyif8H24tg7mCRvIv9D+
3h/ChdMDbttc9NkOIp5/ov3FHxYeJzqHAsnhI+v4/wLtz8v8VT6iewaKe6j3DBXhppgPBdqf5COC
PLG8swoQpbpWRjUJnA7d7VNpwc/YTC0u1hNeKvETTysJpZXrZC4RQtj+ndc6MfPwl2MIJX9wJZba
JyugG/mmqqZrf4WTlZUfsyMG7ccAsbshWZ0lZxYzOJOxGpjd1K5Lubhi+4OfWlZ21r400plM5rlt
+xabBeVC0lZRD22RTX1ZlYmE9aDiBN9l1BO/lNlmaJ6qaMhuqeaKyg+Uhn1qKLUuX1k6gMBzD1uA
zmjBCZkQ9WhCxdfjrSZQ0JWETuHlZdSRkFDu631WfNVdFwsY4eopbv0M5/aazAbPWoFwsDjloIEw
fprTyKy5BYc8IuMM82oV1WO3kG4wMdGg6Vv7DJgoHaJbXyA7QxXWZV7b8mrJpGPJDCWW6DzJZGx8
OFGThgcwQMki+8h0CM8qTZODinLFqDGyni2FwSQRM1EiIESMbuERVoyfyyD9BtucAATN8rLo0oVD
DqiA0DBG27plZaAq5ghuFrIhL/iC3R+ugB60M5u5FDlA09iYjgx4ROIPHBwW97Mzefcew5r6JJRb
ixf+oVf9sKMx+hR6Kvuuo3Jsd21aA29JmqYCVCCZxa0nKbqvNoe/YCNAEV5zj8XRNAPxWhjYtGOD
IzfgZ8x2dD4hHsIrHM1japnWU2FnAgsAvYh6XRklIZVtHTifegcb/7YYqm588nr4jqx5SZL4pgmG
/9g0/KgMoQVSI99oTfqh1tzZFSE6rYw3sT2x3Td1Wy3jUrOHKtPCs9uivJjbaRVrQ3EHjaW5v6Sj
BAnLHul1xIDSj4NnUuLOWDlEsnH2H+Iw1k7An7Ag56ZNyW5V1exCy7YHIt4w8ipC1PD9ubvEVfQ+
KkKv5CbQ2xw4Ae0kcw+iJje3RO5w/KiqwXjBS24mtIKlqi8Zuufwoo3h6LwRZeWZe+g/rktct6T5
weDP7meycvWK34pa0WZRlGc9J6eJoaaNtfZIDqf2ubLy6WVwhHg2oLcQ6hmz9QF3vuvOFJ65A5iU
dFLS4NJpWY1dFv/ISPMma7xVO1VAYEIWHX+rB1B3o2bKE+0/QnNaK6Cgzsm7rogKddBgbyhRy2o1
60WzibJOnKzGqC8xmnZUNTRetHTGwBZr42vW2OZOxW55yp3aOY+Rnu68QOV+aDg25w8rPzQyVC92
HQY+FeW0BoGW7MNemAdShuSbPtVBRBxYLPHkiZ9WrqYP5KHN1dIG66nsVfCkhpmjrmEUT1UxhLwf
bUTbf2if3DLsvw2ZUR16PRYvEUUvSpzeiS5uNvIPAb3s2lEZn/OijckOSZiQTtwq4MTSrfBiEDlu
kpNy7RZIQeIwRVvLWQzoXXgOy4CsbISS1LOskGRlMlYtRivZ1L1H2JvdIGNtkmDjSIdQSlgrm3ka
G1h1Zsvcl0GLhwIAy0PXXASX4m6AVre1MBPcByvQPswY0Hndl9Ub/Ibu7vYJFXehTfDLEmh9qLgO
dqJnrA12Bws0tu4YzU3obJGVX1P8BH6UJPqvXE+Kl6bP26sxuhEQDiwwNrKN3DxY7ay9I20FFjKQ
w7VW04RJmTwvcLEiw+E+0HqFik70F0MgZm+ELOYD85OkRPBFN4T+nyDwAIoCtzlm6PF5tut+awcY
/2xKMQwOsLoJzTTdtcncYZfmLrqAVoJGz2kcrJi3Y+qgofC9N8yEKwQTc0OoxQuTfvvajLIFkBSV
m4Dfzx4jlDyAkxsPZtVpUEUSbVtFQhzr2Bj3aaYks1xzvGiJmbFbEa3kduCYg9xz/CKQzvdGLeHA
cx2fdbG08JsKUYMpqp1ySdYQsVdD4rSbq9uQRqumKvpEJNN0iXo0iaapJ1ukAuOuA/O98fAaH6VL
wFxC6x1eG6FQ6PDMXR9ZUKPyyX1DyZDAgUvkCUcNDY4Ugw3ymfEpyBHg8x44LMlFklDzluXO05c5
PlBm+hoIxzxyY3ZTQ0+pNAl4pAcY+wWRfVstNIpDbZYYCeyguzpThWcrm/ojGS8BbHjoLx3r5mYM
yZnTy8HYz/YQAP4LBySdOJrYEFzoCha2dCJMd3VV0RG0CFPpIEj+oNcE3yIh8KtyoEsUbpnvkAfF
6ypNkLfk4BRdV40HLYU0l8w9E6wEA6RwyIyzp2k4RExA90Xeg0QSgvJBd9CqIwF7dxC6fUob17xp
gdP7bJjOTnkJkcodDtJAw7LN7c0i2k0BLTJ2C7RW07a2hPsrsvTwZMR6uiUQtHmGEkdfW4IJTRTs
GxSRKAfyGcHp7IYLK5lpEjy6Yz9jlU2GXt3gBlcbrc+Hq8HKsZvBmG4yxw6ICh/CXWKJbFPEDqQH
nQQDqUF1pc0Qj7RCxLCOizA5Yo5vL5WXxXhYRL9AITNi7APhi5JUGa/HtrZCgjefwtLm2D5HMP2Q
AYLQGxammD0f+oSmuj2TduCAVfSZ8dM5NLgzcquYtqDjWn8syFd146bZdkkCdKcgS7VK9H4XqXzZ
QBTCHvY7BgvEvo0VsbsqT0I/GwP0UsmMGxXSQLJJBp09tNGzczz1/bOmAeWX+VzsZ6O0D92E61yT
I7/2ekb72bDMtMLT9jTu5QYZxbiJC7vfzak9eCtrStuPsqlgeemDtSvKUQCZGHuFw7GuoqfBJv83
c90IF4fbNu+g/OetUHN1tbJEZVvQmqbjJyHl3LZN2za4jDGyel+Pw6zfRobtyj3BUWo+u7xJDAzr
2e5eR2uuqKOCvul8i8bchU09K9fCWNrUtjXREgRO0cfkp3pGba4Q4k+SIMwm7LVJP/ckYn0L58Ey
Gcc8jvb/r6ug3c/y+pH/bP/H8oW/l9XUIIjp/udfn7a/n+PVXGqKvzzZFChYpqf+ZzM9/6Qq5L/+
tlYu//L/9C//4+fjq/y7+kbYi3/tv08uu5ZNF/2H/5H+vcT5/R//UeJ49h8SQ410TIOS5XdE2T9K
HBI0/oDGvKSUSddZap0/lzjMT2zcdIQm61L/c4kj/1hqEeHw31yABMSh/fNN+Ie1lffvv/ebwoH4
S41jocJZssuEyXeIj8b4u8cT9FLV2qNjnuFV/2e9nXWxmNedmHfIVikEvLj6XWsPj1r7X89/F+D6
chbUCttvlz7F1CzpBrI5DrmFAnD2NGKlmiCgDwlfTFr9OG+yMiNsylnaHU2KsHuMtFu/NBMeD0q5
RNjGYvAO4LqgsqOuaBgJ7GOZlsfHc2kGJ8Egd9eHORWCx/FvnT8Xg8mcIMrfstL9Gk3iWQ9pshfD
lWVhRvcRb4AYsF0OVETFCLZ2bpB6VJ/acH7NddXTX8kPGqmUXhrrK3tKQcdFLian0AXHarlPKB1O
VhD1K2dGOoCyCX3l1DEBLHtk59YewjBnuKku1yX8L2hN9XdBAMXKtJ17JezPtZs+t3X4NOndeyYh
DpqyZmCVJZvBRV7t5EYL4hi9oi2Dc13A0eti75fNitnkdDdI+OETCKLAxF+8PmFrVxerI31em+V7
nU83SQaGIeKvkorRz1T+VIAqwt0IykV/tiljt27/dUANjtjMVP6Inigfab0sX7CL2nfA2kf0DqsJ
EflK5pzyUjUS4BuSHZXHlbdzJEZYMrOtlSqegeTQrSSQFE8nhmRxjrriaxXyro7UB+vUzgK0QvMp
ipsvleu+Evn4YtTN3W2dT15kvLWuU6NlTwidty+ewXk6TcyVUz+ZWoOkgREaeTIkCJ8Ucdc+vTNE
dZikUA7/YNrNcKUgaI6N0S4OnVLflWq/k/NDqiWxn2G6i9BvE51AE0si24q3o1ZtkfiNQCQYpTs2
A1VrXLUGWpihkMGmtOpfJtbW1aTP8y4iTm8Vomg3wfsbPyVaajOrXvNBYd0sJlRpkfwFJIdAKvuU
oFtY9U43wnOrFjzWfNISSa4xBLrJ6bnwmuhrrGooOg61FlomsXXKVVxnHPWICawkUOVGNbei+Awl
mRF2FTOK5XpYzbJ8Md5Tk7eK/iBecMve6kDzxehtl+up0st9qbtPoUGXH+lHRCZDdmdcXCjtBszS
H3L7qP0v6s5jOXIly7b/8uYogxaDNwmEQAiKpExyAksymQ6t9df3gvNWMW++6jJ7gx60GS0MoYOQ
7ufsvbZj3+gDQh6DgiQ+YeUwlnMI12j+ycX3GoM3ibddctO7xHp0qUGKr8U7tfxbA71sU6vpU6OF
z0ZB4gXaLL+nlcvkz9oAA55WvcxPs1Nvlf7kdFrh16m2+NDdAjzlZMO5EcR2+u9uVT1ao/0TeGmz
TXOgykM4QgrM7olWXPABJUdvmW4Ml+ZQCQ+OEXZ8UgaoFrXtbPrWvC0cGewcXlsZ0YIifcZnPfp9
GjQGHSsV6pqmx1eN28E9Z5iQeZhxsG+QTopOiMn0U9UJ9MEAZBSK7yXAjA5pYHM/Di4bmWqoScDN
iMLDIr1n26e2wuBBfAM8eIbCeY5oubJSVTCFiOgp/GfV/IsveIFFe4tYotukTfxm5hOJb/kubJv7
0E7eWI5pEdgB1RNvs+qb0mMVD8ylEPeQsXQXhdsBfsdQLpty/X9aCwEioDsouWY6+bqZ18xljG0+
0zZIi+SmRV28FfWvpFMC4V0XXvNATuwdkdNA80hB2wwJvK3oKmscKqNZ+40m8tNoDnulJQ2+Rjc4
EnOD2JYeQTHfOf0h4yrB7pW8As1ONnlr/6K8xeCtY+YvlIlIXvXeS9iZdVTJW6cbPxBdh96MQNa9
abP4I9SAoVXZeNdhCeBHdg9aCcvBBFYM0raIiKKyd8hV1+MKens0vLdGeadWw+tU8SONpbjGC0Ri
CD5N/vMteITbyCuOI/6IndPnP5SpeUTktsVW81hm9ak1cR6m9abWCvKLMvUu5CLgDPMvTcdfQV8e
pN+vSRRnMsL3CpOjXS+4mjCuphhVUsLwSOTsuw1YBfqnGDrLa4VAFf7BwW/74lHl43XyvXZqSE5u
aqiQsuwdo68D5XLv3U44V/TRbeJa78ts0rCJXD4kjq+owc07Sjq5vywkQHWLeR0P5llkRcB04TmM
1Q+qUEiSmHdFi9nvmByREDDsSU88O7MW+kO+3MZhf55oo5smilvdqnw1n3ziM36gXVJBBairASrv
LoZxnNL81szDknWGLKSvrB0eB2xipk/swCHLim/ZkH2IxLhabHqs3jD9cI1J3bpTeTsgMY/Xo2ta
6r2hMPvUouhjsfCpjxZZUB1VhsQDHIcCw1Be7Xb1OLReUJPQ0SEzoIdc9D7jlWuKAe9DsRT+2j/f
FMtbpwu8cvGdgG1XDuAzu742gtgmbLN11O9F2Ll7y4ASp7jzcUKK5zvOcNTr5jIp6e0cMZwAHGY5
nOQLBaW0PR5Ua7nT8n4tSg5BGdZ+Y2Nf71LzSi0md5t06WFM7KAaNZy2CBChaPjr3u7pFXEdRFlt
BVNcMekvYoyxS7TGW240UKHFRsTJwcu/w5sInHn68CjpKDmT1tF4rDTrvpjwShD28JI4BAMt7nhi
XkYgHNVHuKJ3tSD3nFMDuViB1rqRP03lNzx/d+YSnV0PG41Gv1uv073X2OgkSO0C7owl78EDddxW
6Q9zpChnI6SsFnZENSHEDbtxi3cCCUzF+W5CR1s6QIyLEskT4KJNYbHfDGXsNyGJRczrIsSM9XfM
ijUTQR6vVPbcIpzDC0MKfyxVrm7sIQZiYFGgjq3Mk62ap8HmB0NUfPSm/Ew5gKBt7wX1KHqIxf4Z
pfrBBiW7hVDw5mG5ZAp6YyWRdxxT4woUKyKlOnvtRks9gDg7uK1xGNLRRSIE7WcUeAZMryB4y4J1
2OsluPPiwa44xO28/mGYyQOuW3S+Tf1hzC36j/oRMCnlFJQHmyLLLhX57pCtFA4H47EcOFyjyn1y
wMhV7mM8IFMxnPAZkUu0s6LmRXezGwLaCUgokzs7Dz9wJ6s7Bf3i5CTLtpmf7Y4SYmyGuH1izjdj
tzHy6c2oSIXWBWVI421BZWSO2YPmYft3XnKw8rDehTYMSAY5I+YmphzTJDonV58VhUhFOpM08uEN
MyU2OLG6z1MFWBKH/oZaEM3ebjyZJm2vvifcvrRzPzeGe82t3i3v1vDU19Fyf7ZRyeGDeBmXkL5B
vUqTNN/qZfkY4ojZ9JEKDqJSaRZAnzEiFK5r3IY6UoNIJ30zuUT6RkFvZmthj/FRKl4I8HhLavGj
TpfryECNrCfXWqheOTM2mwKAjYEurWtx1OFg37e6lmwoaD/Nhdexk9X3i2u8FopNJAWoWpjJ931m
X0qN/7GdaCPGyh713e1YCrjEE/3YNDpbtcF5NymQWiFbL8wHRY9ABNjmrvHIYS3i6buVMMfOu+o2
ZGDNv9KTCWwzqx1pUpN6f1NScN1M+YGKr5WlPyliwpKE2IDBhD7F/E6Ejq8Kws7ABWZ7d15WnMiZ
Ebli5i5pIeV+Pc7rMXyIEYOCG1UhsJB2oOKkQEpDTd4ZvpWGMH3oAHx3lN2FJEWg6BBrDaUgs30I
f5CI/mADZyCFhVKChYRjY7blc6rRobbr96I17xKFeXaWRT8md/zuRMPPue8+9MVGCVq+xV6BUF1l
XUVhcge4ETNdn58INjwMZkfCfdjfaaT3zNZ40cCB2jo2q1k0r71oXcYdzT4uDyTWVG2SUOdwvutJ
fg7r+lcEKZ14o+x1JFUOg1bQTQzoFz39pvWVhzLAfSfaFwpXMV6RrHXjaQO6rMiGC0lS5Ro9uqTr
BW/yuY6XvUr609i0m9jOjy4KnwNBdVz++3uzdN+MJIwY97oHTrhTjoQVkNcGyCXj/560wtmd3jnh
3BmRtfGoOYPQTMXoFxRcQvCquzJO0q2T1t/GpCAsyiNyMdJShsyPk1k8zEJw+fdxQWW+lyPrT0fA
lJGqsL8k5pkBwb5B04qXbzrGLrL1stdv6MDcIAC90auq3c51e+zqiUlQa/uxC1dB78keHO/1BgsC
xO4AXswWxN27SbJsa2RW0PT17TxqT2qFwrxKLkoC1yhEVIaVCvxggd8HQ+FCIArKLP04xBxTCCt/
zi0sesU9NFPPeGCJSeDmDFV7T5C7xb5s3WRnxMhaQM3c4Jr30057Sp1oRzHnQJQMOXpjTpBrfp7C
h2QkBZBQXka1KzrcTrgAoooncuSqb5tojya+940Se9HMOcoj12RD2s+odUfM0qQYR8UuelBUxKeF
AyKuRYx8svOLMRKCGubOo2FGTwTn+eXoXFesV5otfldmHySEoZkdLoX+bOrDRxyFP8Uyfvcc6w2V
1BNtvJPiuSfm3wjXnV91Wn0LXaClsEcPU1SFiEttug6l5WvWe4KnW9OmSxPfUKzqdiIsD26JtTML
D5QDg1pnsDDlYEH6kajD2Ma8Lcrqoa2rU5egP0gLJrWeCvlucbIfCKkQZUUT0swpeomaG5CLFpZG
LvMegosuTuEjUVz35ugjIb6hFw8W1z3d3r2DHs1PE3rmoAhhuKwSCHmTyjKDXEzwbW1s0rp28m6e
14eoYl+fkPysiO7Rx5e1BP2qShjWSoQnbgCrj0fM2/XOq6qf8n00SHTMCwDkvU6nhCEfLKX6IvRw
0tnobb4eI/+xP5Btikp6QEwhn3DXogcxagp5H3M27VS9+RFK3cd6M3KkkRHSDvTQkpJ63ghqfKnB
SKF/a3fKKuwQXkxJIVLF64Aqeue1EZIS20wIYExbgpGW4mSn7s3YA9VfPosxKNiO5GYiMqVAkzkz
8otViNH+678t1v/LsiDvqqu6o1vXgFyqAJWlnBN5kM5ffiJuNsT0hvptFaZ4tPYxosvF9aZURLFN
QWNqCkF3GWhaX/5vWauYy+63RfluZ3bRZ8SrOuZzccmGnV3YcSC/byIXaFUrMax7XuiIyjUnP2OM
lWpTUuGnm8MKkWsl7bjmE8pL1WV9TG4T+Q65JB/73B3kfXljZEAsW0JyatPbIoi9kxue3hMbVq6a
r71BPtNMY8UBn5H6s64K+SP1oWH9dKIkCrGj3DFb9Vs3tfRzMlIr1vVrklkBfdw09rkXWux1lECK
7iiIWiuWctl2+nzHCZYXrjd5YjuHRSx75FdsVpU5UCAW7LEbSjvl//PFv/0GuehkwKE1PdI/X/m5
9eKIHFNMJfp2WncOAt5QEzVKGdh4FqY7khDiz5U7Ue5L4TCtxbnPnVV3cCvKxT/XoAE4nnwiFxTa
HoSstoAtjl5pJ0C6XY8HecMhckJgUXCN++cOVKrDbd6Mw17+liGsbzJ7UfeVaiGOhZx76VaNk1zB
8iPkO+XSf/uYRzLRJuJys5V7wkD/hH+RuPB1R9An2wkI9tp87T7rC2zK/IfIZFiMdjiQe/DUW2Mw
F5a/9HjgHcpSobseaf/t9xJmcUSEUOHVMQScMr5NfqX8tUty5TJ0Y2hY2vDL5JG2rn25J8m7X4+V
jrlbz0iWvjjk3RBZHDkZmbIK20G+Xt58Ha2/7aKfi/L5hTJo4K11kHVlf76li6yD8kQWJ5Ef61Yt
aoHUgpjCryP8a1+Wj8m7Yt0L1WHYY2RkNTlIGdYzgil3dvmKr/f/uQvK+3KryaXP98j7n4t/PC/v
/vHY525b1bb916mnzBlFWWSGiqpFwKYHGoQdXx1oasn/U/dwGBJmv9FnfZ8Q0YJ2nNmQPKPaurOz
nZti6b45CYT/0r3oGcNAFWTFmH5DMByMTX+2BhNMylR9K/Jz2U7EH3o64GYg+k1gKOq2qpU+QNXS
neQNybXdqdEaLNXyPtofwiwwqYxbp3Q6RmOh5pPmEVEFrXlGvv7fLxbQ0/ejq9+nWbUcM/thNpPo
PK43YYxVcyPvg58iQVIu9jo+0rhRD6MxjYAYLFuc5RNCcKGwEaHbOWfofD0M5Y237ppfd78emwwY
Khv59OeifMqVu/3X6//D81+fHE9OGZgNIXUXa2qW/dfbf/u4z0XyQbEgfX3J51f/9sDXD/z6lH/3
2Ne3y2cn23otwsYVB4Om3R9Pfr3/8+v0def44+OXhszRKu4ePz/ua+X88brffurXx3SUwDajzlzq
66uQcAZapr6AbagZNJK2cfptEQNFfdJzsKZ9aG3Uf7VfpM5U3sjH5JJszsi7LUwhYNfYU1BzMn76
u/x0lg+iZKfkOAmx+xScYiguTvwYTv7ysiLvp3ll+xSqGITK8/6XYNST20ZKSb0GEF5paN9kZ8bK
SUn4lG6ix2LC3TKpaeS5bUmoaZCGQJ2WMwVyn+Q0ffZ0ajmEoNUPdT11d8yX6QgVbUQ3WDZ0IGmU
J7VXNiUt1sBZQoYoZoiaMxV6eZL3MXZWJ3l39hrA7JGG6h9Ghb4etHKJkQTcFSgFdhYLDChLvCf1
kpl5A9Zok1SD2BZ4pU8uQMJT9a+lPx5rsFgxCx0hhNR0sDpt/OtmJCz+9PlYQhhimpe+upgb+YLB
9Eygbowl1+0ZU+Y5ySWNFfO5JB8jQ5p9wCJmZp4TqHpNy+hXilqnxWNRbmF53270JzLMw51sr8lu
26e8Vap0v7pvM7nPeFIjKsbruE6qhOWS3NJ/PAYYo6UwWL8n8kLw2YH7XJYbGtrHEBDN48vNKdW5
Xx05W16KPu/L8eXC0KsgjV4242K1jLjOrcOXOacjwjl5ldzG9QcinWontyC6pPT3LSofTAr64gpj
1V5RWQNL1LRoD82jkuCgRWWJ/ngwiCGX98UakF0jJ5Yy7mwA0HWuyqQ7zvYLKcnNyVu12183/+4x
KjCBErfaIdKM9jQr/V83XUEZoHWMdPf12FyL7pSgXGeKEprbRlTdaYnfDOFViDdmNPft8N3SFo5B
uZ2Am7HPysWeU0ioiwiYd8u+/rUl5Ib52jpRozFJdWYE1+tQ5evGWU9OX3flkel1drlLQeXIzSA3
0L/bVP26fcZSrwIipMkOYqNUcALNKrcP8kj73ETyyHOTwfKLGWR4uwrih7WiPjvQxsMiU32pgF9H
50dLSTYGo1CaCWn1TsTasBvXdSc0Vnvm2nCo5P3PRU84g6+izvDlKlTX9fi5vtcleVczB+aOcH4+
j4wEu3Wbus/yBCmPHQ9L3+LLxc9jqbTjI1lilLddWtMEAE6+wdb3CSRhYqVouq8i7mRWpKfBRGzP
CsHimFqfXdYzRVggNbWX6knuS9IEUJo4Ab7uyiX5mKUoNB4YQMg9LVp9Acr6Gf8jookr4FFlW/7q
/i6TkF3+Lw3F/yZpxUrj+0/SiqsYsS1/VRX/XTwu3/dP8bj7DxQUmuYapqPZDl7PL/G49g/bRFir
6Qi6i1Wn8X//j2H9A0mFAYfc4lPge6OD+Es1bqj/wCHmaKA7iTmwHcv9/5FU6AS8/E1SwYyXWqi3
/jLbMDzgQ/yzv1MHYyeurbQioySjOB94Y/fam/Y1UnLoWcUUMtVidgb64pBPUEqTuDiKiQBkq6P3
0Oi6sTEr9M7OfJuSoQZxdLnxwg76mVL9yKYSupzWf0w5jbxSwAFI8xROoRh/DeXqokPDjRSSXopI
lz32YzK8SKsV82F2GlpNynBtJN/VudynRJpvUQS7W5UuIddOk7a28avBpbGnnHg2xzw7W7d4iEln
qdrXvKaviGXL2c8Jkb9YCqP+XUR0ijvXvLeLafCbGDSEIZiHhQvhOWq4BDnJYlNfoW5VqVniwlcC
ewVGJSkghkUpCgQWZE0pYXadKlZ6i7ix980FPEEMmgbxGCRaLRfvSqN5IA8646HrjDhAzfdCOTu+
po4QXTshCvVOQyvoTOF8QUk9whwaVDLY8iOAZAKxkVLouyZRlF271vTB1KlBOrXQspjhHTwgxTt6
UYFLltcmnrPuSicrYfaIJLbS4WpGHxeU4BtyBuS3WbTcuzbVZz1JU1rXb9NQHgFqDx8NOKKlDfHe
9sBa6GX7CkXewwxXZFuP2xoWw34sKZsCW8i3qa0/FaFrbnVtftCqYj54bcMHlTQ1ldkBEjSE28Qa
zu44TreLwwatjGg+lFNaHlcslLUo2QWpF7hbPthwFQMKefPDiEoKarx67qJrCwHOmS5cHmZnNzQ5
4VWKS88A8FZeW3hvyXEfSVAgJ4OZhlEpXjA36Sn09OZAIoGyQYJ0mjNcYo4rBIbi+H2IrAT5Jjec
5P+6wdcD7/Vfd+Wz8nXysX93Vz4RmolK6pR5kfcUIPR+PiDCa5J+JQr+/Tvk51XyGbm45JikamHf
fX2v/Blm4nblZumfa6NlHvz3D5GfabFX09uExvmff558r3yHmRrazlUJBJDv+HpC3hWJoKUsF3/7
fZ+vVJYny6YGKug+b3574W+L8oXyaxYyPyGoV9AFGGESRK9e5E2rrXPRxQWxOyLlG0WKiGPAnj/M
aXeyPAsxgSAKJb/AX0h/u1HgXpIcDsHKBl/ri8xcbYM8BltJQ4BwoNjwIt8jH+1dEgcM8pWBTJgn
a2yfEUyWu1qnZLA1kroN5uESKYjap5IStMeupKm5cgmJZrnIJSPKkXSHarPp9Kk7A3E7jd64HPH/
jrsOunuRlvlG1QLyKI0Lan7joqw3nhXrF6zwAunxFu3fMxFkQDHXp/ROZ1rQDpfQUeZzoVisarwt
+6EazYsQtnmRS1jdEbTM8x0VaAgEbGCFHWshzO4iCmXwQzi7xML88zGHqGCjZ8Q4ra+Ym/C98SIY
BCk96nG0z1Ve2GfCmzM64ilInnW9U5gmWC6p4FZFxqbwkj00khCMjwVaKHPVi3yVvFGh633eBQiV
HKox/Q6rtuTkmf0Ywzo/GDkzKRQUBeMTAtFdzzq3eAtami9BHtFd1wTgA7N4J/qDrLGa8m6hahUx
eekTai2bkM4x37cIYMiwy3VS32gJGwtIEAKNpsuMcI2GdvmQF/N0KdebKaFAUmmY7YlUmS56c4tF
wDjnnOlPoxVdR7fxaNpE5hEZqg6ldZzi8hjNBUCq9WaYEqKU08hXJ1hYGfg2Wr1UeR0+cIhR+tpx
Wl4ZxSvQ7uxCdY3GpIAtTx8LpNJyUWZtuaghuVltkqfHhUiqCJ3U5+MkvdK0Nt1kL1+WrHu+XHqr
SdLx3BLTEKIVEuiwU3CeWtFhhTei30gr/QaQynCsutz2VQLStZiqyzA02SX0+CViUZIAfydA2/vB
RFPGeeMyTyTNz/kYmCXOmK3lpcaOJgA7vwKztjKsJ7ljNQb+ZzvKYOS7YXZVm2V+tbTwqCFgNsiw
uWsqbbufAfpvBnXOr8j+KbejU/bgWfE7tXQdSCr9RjLFbYOidVc65FeWKZ3kVLTYlZKKbm2KMIsc
uzXAUWg3jgVC3DCy5xgrbYBI6IZkei2QNeIJVDC12XXGLOunsmY8hwiZxFpTXdaGABo55mDJ+ppx
nYjJpc8Hv+7LNyZy4iaf/+Pl8q7O5tmTvnUjv9rRO4fmfUyg4vrRX2/47aM/F2nrPLahHu3Lr18i
v09+/SKniM0YVr6wY0Jrv37Eb6+nB6LRji9Qaahax7yqxiAnb9x1mvd1F0VqA8D5b4/JZ/vBjA6m
yTTAPRBMpCOTIDuOcse1QX2XuMhpB5iKA85+w8D2Rn+o3qp5/WYvzisll+GqT0huS4c4wxf+3SLB
bWK9HrOJsA/LJPFhzQzbAik5APYeiIpNnW012bxDB4LVmdluWmJ81Fk2H/NKe8Ykc7R1mDhkl5mL
5kJo0AT6luoO7UAQocOimkDs+jjwPyvRjQLZoE/NbWoZ8bYqNRJAB3gL5G3tbJFryOrKmLPEkhzz
DGRvHHaBlNYgBNK0E612oJn41I4wM7aqiXO67fj4Eh4bco6KyEP9+1gk+PajxNlDnUdiii5ArwGs
du0DsQNkxD1Hwyrvs+0usEtcXqNZT5hF3OsEbneaUnmIcuU1r/KBGhLMJDG5QY1iBIImQlgyyqFu
Q9a/9ECXCTni6qkSka2V2sBmP4Ix6+lLtB7kgaH1CRGOfasMjyn5fwxR8KqF9XQkEwEIRhwRyFlj
TjBIQmEgaRwja5jxMarTTqtbikcL1RW3RYFZw6nbxu1IkCojsHDFb6SG801hOzRxS1WfjMFNngqE
FFYLBi2KWAlj9qMaWvTGFpJiqKGp8RMdQbTP1XtbI5USJN7VrBi4VfL2O5AHKKIh0+B4pl8yw60P
s7w5Uo/JtjEqPzrP6UOlQ8OdFtgF3WK/orwXBHI17X5k92QsZt/OVk/8edq8Fk8OuortklWHUSmR
J6pEZ8kw+Ml5Gx1kYPpUbVMY2IfKxiDjYRPFfD9u9VFhUDGRaa0ihXPb6hVHTrT1rhx3vK1wCe7C
3suO2qz7mPgCMGWVnyVgltzumTCTj6j3AqBMKPpQOACbtBFgGgFrzLiiFDpt1LO2DNlVx+6IEFmF
HOgxaaAJytyj3GRWdTJLtXkkqzbyaEx35S/HbFBKhb16Bkc8jsWPknyubYtGtUFYB2Ggu3iJfVEr
5IkFRi2cY1zdbKQIhaxED9sBSNbZiAcoUCCzas14nZZ5RsLYbpooba5iRIAqMCysGRrRjx07qFup
N40y3OfoTwe8rFTEGT4vFknJIfRd21zPyR6SY6Xf1eZkEZQdklFvZIcYEIhh8ELVckt6XrmyLTjp
bFMxXdKRamZiewcEI0ii3L2mi0etdp7MpOGQCkUwNKoR9KMeRL0dE+2Lo6RwrsRc1FtPPSHyzXal
Vt5AUZg2FqSOApmGhnBon4ukD3pjDDTSSI2QUXZmuls0hgN0kSfP6h5tI/4x2QqqJUioGGZ040Be
bm2Y9kbpOK1YRBTgRIoEgS6ZQiCV5exUxXucWgMSf9tthyrzdqKp0wOaUTuhyr8U5Avr48EqDECQ
OXNA7JXmOUlvbC21N3UUuUii0O5XheJPsK2ZHCUcluJ7CBCFgsj0fcSIChK7u44gs10IQ35xu+LG
Ig9v12UdXJex0wN78pQfE7LefQGQNFwSHeUqvzuBtOhbdR7vcm/E0Bipe0ukTwirlZ0eoVfTq0jx
ofbR25/n3WwkCmC+Bl+uGlXb2BX6rgjbq3WIgyPLt5FMHwg16jYl4o9TjBCsFMixJ3VeYDopVxBu
4pDTfqoMe60rIZ2P4g68kwv1bNhVGVUq4hRdH5cMOfUacuxCQHlmJF9MTuqjkhQFmjzF9QKLcwgO
upiBlIeWT2UoX+iwIMLGO7rI6kInDGInh0EhBAz9tOZ/75MbDZgvk3BWra4dijbDOOjAxFPYGok1
Ct+Iq5/CuiTdm2vQKTRpxqz6qFdmrJhsB42wtoVzFfppbR3ahcFSeWBFQvQXiTFcNQ71L5yYW8W0
+dRWNa60PqdxZQ8IEReYXul4Fy3OC/RGCBOmSzTgesaT9ciuTr5rRdPtshAcCuOnRdQp428zolfd
5ZzYMz/0cCZaDYndYKp+iv7kLmF4DzYi24jb3C7CczgLdzML81dECQM9WtwHoI/wmdpUHSf0Md6L
scarZBHTdMV8RdifnGZQqiB6ODXXL03BRcnsul9VTApAzooGLDro22idjkY6WSwKyK0lix8a+vI7
Bg+3xjBiklTz91DjCujBLtMatFm1lSeE3iF6cV0wY9Y3Qfi0AdLHJFUNuFG/LdeM935uCj9vQUNq
BWK/zLkYbn6jxu4dxrIrod6Jsb9SwV4RhKuA4BRNdy5Q6Zeq+SL07InoANyD6OS8CW9iJp4IvrYP
hT2i6iruKmaetRXGjDarcluBsVszBRJAo2TNhMluLuxXE3sCilgvSDSamV70ridlue3NsYOvH5/p
/6Jua714O5Qo6Q04HPZt26LwVBAhNomLSn3Wqv1t5Zb4Rmv7vnDVbyiuIy7l0bhNi/ZnVogAsCco
8cl6t/Hd3ZnKh5sPQY+T426qrZgGJZl7k0X+jBZU1vC9SRhYuPPtqAtG/rn4UfTsXkpaD5s8EgyR
FxKWK2g3MHlLvC2z3uTbpYo/xtp8sTvqJpxEJqivYbqDhmCxp5yzkrpWJnQ2ouIEngsRiAtjsaVg
DJlzTUZY67hErJI6nUQvTkyMAaDZjTFR2NKN4gGdU5OIxypffkZLle5Sc+73ve1+X0hYCMpIIe9w
uSlLtmskCHVj2gBJZXrtgAThT57B5a9Sl+kurjtfE8W7XSABRaRaV3yqEsxq8dpBN95aHSnIiGlP
cdJASExi+H3QL/PUhDlgzsv1EDYI6tLylRhtyF7p3TzC67NwD8QdGUDD3BzwiuKHEOIRdzTN6XXI
padYGcyGC7SWMDvN1rnvYnn1PkZl5dTiYGou8BbrChcxAIUaf45nDXsa3/Xew7HipeQrF2rje0C2
d027PJcFiILBZgo0QfnMusq7mV0MOpllnAcHTpVB+IU5euGmbrzlMA2ht22bEEf/dDOPvyyja/ZT
rhSELKfmHmlRgvIgeu5hNmEqNO+LXn2ao8Y4uOhLu6S/gopqnIVxAsk3Hl/TdIGZZDes5gZ2rume
9WkkY0i3ctrUNUoyLqq55XwoXfkhdE6bJD97myqK0fW1ZbKLcr3cZ+F16ZnjzZxT6lC8EI64yewz
cuOj6R5NrEKBKwDEh26ykEMxdpfmW9Iu6jaOE22bueUCiMG87uoRsmLtzgAyFvuM8/IxMNTytbJ3
YskMnFzJbWwKbafm3uTngOkKlG6HklIHFqGVIN12IePrMNAdU9yMBmbZCvV/3tj3cW/+0knZ2kyx
sDixkVvHqXjwvURtL4zrylR7ixg09QRBEDfaWPukdtxNxqR0v4nNabnqhQHUP3VP0NSoO/Cvz8l0
GHvnOQ2BZqR6Pmz7pWU8bVw0gmpzYkdP5dJMuyIf46OrGVeqIh6Lskb6sLjNpgFksXXs/EWx5vsO
3QNX2hpQmde8UAy3j6Q5JSRFpfp7T2Vmi5gkPnaG/jTO9bkB8LXVGsP1LTBbGqHrZA5y1e3PXtJz
UVQEiIzqemgHgJ7Eo21MqzR3RlVfdLyofRJiD4J7P0+2AEiMIwizDvthfTvo0Z3qmfnWpV3kF1P3
oIqLrRXDCSN977eY/XIde2+uKxYI717FlIzG00SuHyokglAqfW7Ddqd1RJKmFjMc6HzXTkslkHih
GzsH+rFgw0+FdUvp/Wzl3ZUW8XMYVF2xnkwgj6ieydZC1v08Q7jYTmX7VHnjXVqZT7XRM+LtPPR0
SnqXoY9FPU7vLttpMRlr0Ws2RpiZnQwnQ4K4HhgIpY3DPI0kpoZuUCnRlerWznnpE3u7ASWRnFr3
MJMoohptASBWH/eGxjzGbqxjrQ3Jdd8X11kLBHc9W1TVzGzOCI2gpcof7cdB/04KQ+IDe4h2laFf
TwXpnUOUGgylhbvzFP1nBfz6zCRoY4YU/yuIRx4mMKLbj5ixcAlG1RlnuEsIDjQwULVPA7XrZzvq
qtNkuAuUJxwTRfHTQK5dpzMleeEeELXdxXoV7+bGcXc5F4dtJT7yqh8vtehxE/S41qtpqzq5tXMr
l8kXeNzdqMFUbqci3xM0Fkw5F0U7iRkVrSWsLnCpk++Y9dg+zqetmSNrrW0Pr81UBmFLV9jm1EGu
ceoPkT4wdLkRjnmVJu6wZ0/GijmNDzp868ZtXT+cCbjNPOXB8US7tVX4A2l7LHGXegva66nDDZQH
oBDPbolvBCBEzqVVvyyrkFZpzd6f2wbw16hbDPMpkQLhdg5MK49mJ36F6pAFMcRwzuQxkAEkdSpu
xo25eKe6x7NIKox6GLgW4lzHdlV7eMb6sntI2lY/tRGTnjzRtXM+NAQYkF1lqqB5BCRZnC17IMAP
mm2QzVV3d5NDSKgYRqJBe5taHAEByHL3A0q4bRtyee+d09AjynLimUFw4Qo0TXvyv6uAaEkskZ4F
KTU28x3ZRFwCqwR8NOJwshOgp3G1rDMgfUR4fTiqHgP4Fi9xEmDY8rjYmQkoF+sV0jLnj2xgihHC
yHacH7PA4eBmPeNgZwx64H0e9WZcMAlkT1qpqkkgEWuMqY1hb+ZlDIbJfmhC4oK1HmFR1akw6Tj1
w0l5ETBxz2HhPomw6VnHBdUaT6l9o2fyjEHulPYVbNQ2+ob1Fngm6uZJxYG/1K8GJWutfWqyGiB3
35ZXS6zMbKLv6Rwxm22Ut4YihaZOxqXVaqR4i+9UYu/mtXOnZIS9Un0/dcVUUQacQ8oQ5oe3iKe5
7ZDeRMQvcQwRNGWstLk2X2M6npb6mgRZcdX8F3dnstw2l3XZV6moOTLQXgCDmpAAG0hUb1nyBCFb
NnDRtxfN09cCnZnO/CLr/6MialQTBCnZJESiueecvddOqxprZN4eVtbmYdW9VhZdgxqNOKCl4jDY
ZL0UREknM/moAOC9oF31+Ih0+8VKYky+A8tSU6++9hY9YFSpSOnXT0rB1TF17A/lpVmKx5RvjB53
xn3+wZpYQg86PYh5TsksEY92m/2CfH6vSvUCyNcNXcHIwxialRgSTCV+okLroyeZk3wTHIgC1kKw
WqLb24t8KajMzobtPyFsjyp3PkrPvHR6nB2Z/zWs5KlVJYhJqzwwnMTwCCccwvfTsJ2k9CODhXoR
BKIdTcSo30zuLv++KgDTy2TDIp4wvdZW7B8koONs1GASpTbYm/WEHX1E+uMuJP9wZPqMVI+6Ox2m
zH6dROJwhPZUZen6a52QaQ8aAIsWGGv7I07U0UqnZ09hT0vmT2cd52NKlFnntaQ8gCOBP+rvUwuT
DgbFX6QPzoemdb6tVmGcuG1CJyz6Zc+U5Z7DYgjLBVIlwgRilUqQzv12d/QW7UFnMLvz2+9Fv/FZ
mxeLHJCDjEltGQnk6vr8Udftl2nzUqHMwKBXuF9bM2cICW1iVxqhqyfUwOt3wybqb267m7TzAQ47
lIpJZ282gSosbJHdQi/Evo5If5rq+4ZDhPPaJ5BoIjOrsYq3zrKaMG0MC1i03aPIpWtLj0Xbt5Xv
n8oRF49O/FriLmerc1la6+Ag7E/4Jy9dMd4XYIYI/po/Kq9Bz7t4bSgwrWRDf6E9GZBEVJy08ln1
mHvS6YZ4pm8g9MNmZvZqSOw0lt7rZzF/ssbMnl3BtNEZ1c3q1WegHHQBG5+ifApVmoW541C0SVgl
CV2wHXEE/TYV/bmqdecKG9Ylugqr7Xs6L9UDaUb+LiVsKki7iV3jit3gmyBkqTZOTsafX+jWZ57A
OoH/9zlguj+l7UgcO9DdYBljBlcsL3cuF8/drI24BbigBdqAl1ggHseHVB7ANl10sXRnGBuMUCfv
2CDq4wTaGdk0RgBH5JnoqIMnCf7KC/DhWbt8WQZS25jXE9PXeedBokCDpIsQ2mYGVXsI/kf2uHZW
B7u3IW9t7dITAs3yury3s/52qWgeouaGn0rrOALOxuFofa2BuyIncZg/gMGRLF8dAphs/DybeYyk
OsM9ccbQNRhyaFwZ98yp68JxGsijK7VDmxkbrNuH9m/4DwNqQOHoam+QDKZU7d9a4kshQXmikac8
yrx5V2H64/p0LPXqg8rqsupnc9VQ9Lf+3QwwNfBn7dvQ0AtTdAqOiwevzCr6i0ZkxH4mxSJcHKEO
dQoa2KnuVPUpl0bunOls9tw34ZrgfyI9Xvn2DynGMkjrZ6t4mMaFnAGgM2ETJ0PYaOTi4t+K9y3e
p71Gl0HTnja17FX0Z6AGcvIyoAlE31x/8OiWHivNrzigJhb1hXWRtnhx3e7oeMN47JaiCxq1uvt2
Ix+TEksFfSti2p2QvevAagy0uMuNk8ExaUCOn2UxX0yS14OGpPDAkUju9IZuNPzZfpaYbarHNTc/
mE3BDDhD/5mhF0FJNXJJF3oimkbq37vUT564Nv9y05gmCmaJMMsw2xYUSmFnYCtCaS1L0kMMc0cG
GflvYxL1sVaejZWECdNSD0z+cUdlcOmyzGDVEAsaOQWNatUiOU8q/6LP6muKuinEMM0HnI+gZ4dZ
0ElPX1mJWIHJQQ2qeZ+2hTwjpAIspH2LSU+Pe1u94cY7arqaHmRPBpstADkteo1BRCXEPHf4s2sv
XaNJw7HGeGA8chffyDTzh8uRwEDiNOip4vjo0TvYRbIX5q1Dyt8uWeovV0HYHz3fv0g4/89Csk1D
5v1F8/fnX//RAUqm2PvVkTqnAlaHCubaui9X9PWaZz5f3/n3y/x+1//4kt5mWdCX3gx+/6Prq3M3
ZAj9541+/88N+4rsL2OVRoRIGscnlXsJC95tf//s3+/XqQC16uB9ib3eRKvXX3cIvamZ5PGvr3x9
/vsfXv+S3nNwWscqvL50erWE/HmXP291VeBdn6Zlle5d3Lb769PrL64vpTtGdZSWcSM77UusHJoN
Pr1KmTXfyNkjBEsXdYC4pqN5p1Ks7BqVi+KOOZsmlWTOTdckrqlUFMWsmR/viDzdzNumf86s7IiD
1wiSgU4Y6S9fCq5wGaAu20h+UPJjRqqzFjD5OIWZWLjMI7OcfMb3xJFqMQSReQH+Jqrqiz+2p8VC
z+KAblPfVQG+3FlheTljfqfr28hkwQyxaC6OzeQWpPWNarMf2wijW7RtrdBcGmv9yHsEm2Pr3E6m
ffTRkhCiunOdg1Zpd/hsud6vBvcn4EfgYoYMMCTB0mX8oFtcUDMXhYDlbOHmeLK9tXEhxrIA9O8J
RKfnqrbEWELtMj8isq8MpWUPeymOI7N4/EYpHKVV7YWAW9KU5s00lN/Xjo+3ZsRlNW6Y6MTO+Fb/
ZahIGE9yxjUuBy3a1fnMje2kNd6RRhpsD7F8WPTylkl7Q6ej7RNzvkWas7fo2e6Up4P9kN2xgTkY
pql1QCn4jiyHymE4gHzCHkbmoD33cSgnTOi63byWhfisUewHql0+J7ckUje3uXBbtdplCfdA0qbK
UK1vaWK+1AXL24YrGbkHTR7UX0edLuiMxVsYG3YN07cmndO0QSUrgzBJr2OAnsm1QXfkHVsdRDhx
dHEsDSzPdAZsdLRE6HA1VQXlxugaBswU29+t2vjWTia0Zjt/mQDFaKLJ9gx73lfSpmmkuYyjiFwJ
krH4vnBTI7Sx9A4DKUmGFBOoYjOQNoFztDjbuUsIkWEqD1jrjstY6BPGyoxG00DCOex860dkIT0S
Me4wI4NDPffidcL7jxdekLdYtIdhOfBbxkx+t8ITr++H1X/t1yYinfOjnCWJdkwt7ZRc6RlSt2MU
Nloe1z1cNU+icfvdv6gP/05N+h/VWD6gLx/6//U/zU2w9y8Jzcxxsd5alu3ZoJJQnPwlFjqNYWvJ
kebUsjB0KZXmR27OZEEaxUOho+7ATP7igNoHGVBhFx7S+OAldIXLET6OZqH1No/MUEjzS5Lxxig1
/9GGqjOnbnmfcyDUbo9hVUv+mx2/Amr/uuMgpExGq44l6Pv/uxJxlVUnFnq0ZwbB+VkTzmbKq60N
xlKD7BloDWLRbMgh3Rz9Mlow6P53+/AfPjz6H8IyNimkxyrv3/dBtjITc1oSqzwOyz2ZCufcyNIz
Kz9j75MefapJXiXL5tkjBfciRz0ihTytmvf/+ku0/gLz3b5EpKJI8Q1Th5omNtXmv8B883pZ7C53
E3DmMbBT4qDOI4D9XuciOPXZm1ohXde4bwwvaS9EVQC6o9miGoDvca9dlD+0tyzoMRSQb50gmOF+
hUo6NWDV2wmXaRShxiV2k5vYdiJvmEDjab0JM5B5eEeuTFBB3sYRbXwIT6nTTHhF7tfu7XUjt0dD
sb7913/2fzh2N3qxbZCe6Oke+aj//meP+uClg0qTszBMDM2kmIWZny+hkbiHBhZ+aq+Ek7QTtSVR
DY6Jtn2umO8XK8v2+bYqE3UCjWWfDKdU59hOCSdKIGZ2TayOxK6ZZHBNz2NMCtZ1z/9fM+X+f5RH
/3dkbTI2x+6v2ujtP/1DG+3/TfcBL7um2K5cf4TRzt9cF+2z4DT8pzLa1v8mDMPgMuH+BsrxOv9Q
RgtE07apu/wD3UNlZf/fKaNNnYPtX65HxMqDmeMy4HARdS3Gwv9+MHYG1JyxTdKIfLG9Zyf0hqrh
ePX1FKk5EGlbOEcHx+H12XWD8insdD076dDYzsr4vELqrxuPCB5Acxu0Xqfa3+vDepfLMuAgpeEF
6+CEjOzboMcpLZWquzUYCKdW+VP0CCG5NF50YqKlomG/bPOBDs0i/z27pSMRwIghZGI07smXlHu6
3u2tDkeq6qZmX1HkhXB6gHCM67NaDEbs63oD2YN2Zy78c6zptEFhs6F0CZAWt7teGOR0+puOjMjI
+zwPxeRG24Tmqz5HFWmD0JKL2zrnP1fxd9DMAn5JfLv6VGsSP19Pa0+sLZoa5v5wiZYqQEYOYGSc
pwhuBFPTuFHhvBF8hsS3TulZAezaTSCN9h6GUlOTPl2BfC/7a8wkFBOVzOCy4vs5ST8MtHu7sYOv
OTf6T8t8IXYF/uZSmWGvLXnYC8ZB3CS13eox6oOUloTF1oxt1BfagYjAY6cLPYANY33TWAi+syT7
JTL3KUc8eh7QMABBIqHKctFPJw9es5wHI6PdLEgaJkNibyOKMcxRHb017D2SYRK6zzLUXQIr0Sps
lPImEMsUX6aY9UxqJnHIyOXB1Vx4eANMcz/vUYEwQpfkfe7Iue02TB+0ijgnhjAbd9KYVETJEpU1
kfHj+tGbh7mdfs5YBc9ljCHUEEBICKYKgI0zJKiLZ2fyIbtDcK7hfQTtQG/FT+CZcNGewxUYECuv
LIbX2pH3qwGBTbUCG+nj4lXpqWhQJ+Su/eKXHbESA+muyrtsiF0oxe6N29bGTeJYP9Va0hlDdxlM
Bl+v5mgPUrGbVA7MaY7kBXLgFPRy3a4nJ3l0aW3nCiWT7VaEVzAIJDtjOTOYkWHeGY/rSpB7nZnp
i6e5IeEz/d5sAee1hc7SbBhAmJl8mDlwdVoR7xifGRIA498XW/fBEBUMNLRFUAhYEiFd1or6qNo5
jaqeXkLxCDDFZw/05X5lfoOKwvlCJ4O9N51Ixz23r8nvChQNe8004Eha3ZOAP8WX1u7TgfPMQ/53
Zti/PDVwmkfP/iww9n9L+zMeu5vRLiN7YaZioGW2jZXy3ntJ1urdqEYio6QkhETG2Bvqp6QhTqy2
+5NvVWTCacSVmMKm+bscWdCUB4fByhFMM8lXfHupRnynrhBIpTW9FrzCBhMwJcHcy6K5q0tOnhaf
wrD0GyBvr7rjuCYP+EAPpiMOwh6pbukNsSzeBh1mqh8HRAeNazIu2BDqjU67mpA1EjUxkhYlrQ17
3ZsWGTNFml9MQ96j5KpDey+lNd2Vy5eh19aj03TlXvNOZqklzxb//JJ5GUWX9+4q7wzGvg0Mzb2t
S/thLjmQAfmqm8Z0vuvM+eRaN0fR8x3fykaxdOcx/mdybRL5RU5IDMYcpEhCxHJs0PwX6z7Z8nUQ
lAx7vSLarRg1iNklnYvSeWAZsN6rvn/TVPo1s3M01Xa9hGvf1ucu9g4IEQNG99/RC9CjF8UB4TPB
ZSs8QAC50OL1j4SGF6OAuASiaVPIhXTmf6WFikZ4+XG+xHcmQpLdxEiIFhJlQTe7Yt8sK6QZHUl5
jFpo33ZbGhVoN+Ju4TMzahnQXe8Ld0KOJk/OSklnF8bNuop7S8YNszu8hvnYf7dLxui17/+Urf02
thnBzRXCfYZf98YCmCWd1zZITb05WlO3NcczCJng9RYpziktb+jey8dCQDVjh/UUK7c/6WWtQtT/
FyuxbujAWNyJUFVLmmhtNQ0HLwc00KHwKqT50OE0seJTRgLnEd4giQILVRGYgTsqtGF9dWeK1rgn
fdtbvc8J6F1tcovAKXKbTu1D6ybtCWPmZ6vkj6zysptY0W2uNYLd0uWrO+Ch7UBmBY4384B4WdtZ
PzrZcb50G7nCQLLW0E7aNWbu7DpZTKdcn34tc12HRm5fph6YpxyI78zmdg+zTQuruWvP3Foedfu5
rWvn051ehSzeBheHyyR94D4Od00bdcO+0Kefg1+qRwyjTwxrvcDzKWYqy7/pVypl29C/yS3pKL+g
eYj0eg5mKukOelAwxkZkiATqYgE8MU5g8JHlgYeZT2lQ6kfpfIXnmjzraQVgv+eqUt4tPto3fV0M
Wpv6q9U/jqSfhQIPOaEvYwPUG/6T/90gcNfwsc0kHlKcBbC9Xpf5nZmmXJgJyBjoKR5cgGj2DF1R
ytYIk7r9ppG8GlqFKaDsTDFgTRCKLNOtMBXzF4YZb5JMA3IrKKchMqEQHL/VHjnutT68DxSL+1XA
jBoMF5RkkRExWR9ca644+UWP2Reoq5GSSLlIxN7Ij94sF6S7I7RPmqLoWRwdUy75FYHtMWNAGUIe
IlNQZCSxvEx+ETqTOkNUtx5qAzZtUvG1ui1DwGrrpmduHgiMTSLvVeTYMLddxbAkbxxqTxYbRbsN
QXsGWNxr7502jbymg2+E4jrSzYIizNoYsH5zi4KhBZzVn9ouITEQNSp4Uv2VrsMbUCNuIX0V6hZD
xzkH+Fbn1o90UQEz7zutb5jFmDkIWQOAGlJh9IPu2R21J8qch4nDaO+QHtT1nMay1374JNXbk/bi
69k9JPEEQf1wp2NvGdYh8qVcwlQSb9wv61vecPICKvJPCUAvsnz7N+46zqHCrhHMHjcz18H10Okr
sSRA0UYLFC2XTQhiCf53KPC0WKtIg5kPk82IqqGAnqhV/UGJbZjefyMPm1bK4sqoc4yfcmCdQVTk
KdPa7Oi4yQEsocFU2dPPDjD10CmBurWkUO5dvIkP5DqjTHeKLzMT3q3/YOxdU4/vmIys4eDDXXe3
1DWY/Mg7WCvs0zfNsN7Yy2Xf+yvXakNLXnuH9ATXP9qJax1HvLSigwPXuHpKppeTRZxeWysbUzpm
rrOOzWWPGAc9d8kIfvKsW+CPiARzyV2wSWCzypwVKVmKj3Vj0jWh46XjAM5L41CuRER2vkCwxoy+
N5xTryyD2o68Z1+aN/ocFwEJh5+d5294mCEAF+tdRueF49ME7KJnkNr0PMD5AJm1hNM+jcaZmzdH
hjUErUkPnOC1iqXZielbeuNbK3EuY8sCRjN/wiXow9JAA8ekNZivdPd8OrfJHCSVcnZwsZZDg92G
e05KQn3ihBYCR9jra0gmHtPD7dJZuP5O0/t7q7G/zSbHirS7Gzz0GXotCBAeNosFv9ALTXE9MEdu
j9enLVMfyKicjfiQuIP4/kM2sjiFTXIeODkCwiSqfVbUz3pnV0ji5Xo76dv1u/ChHtqNOrrwnbgK
1k+t5dCWzUG5k6n9WiZ9NAvAm047LCyOCXSmY3rJBhbsjpP2GKGDtn3U9KkJispNwdOspGRSpvSi
zW5E5T4Y1Bj7WOuYa/CVlxlX7rKRMQdh/apa8MhrLO+tcv3aaHbPTVizb4wpSMyg9fr65BFOyhjZ
0ZgR5sc+RgXqY27A/ZR/B+8c74sUzamYSRgpfPPGNgZBTHVz76cK6Q305UD4kLZHYHowDC5Coqrr
29tkFm2Y99aRtgr1h4uOlqSWrwjAWVVjD10IAzl3ev0MAD8OjdRCbIcabICofzvlKwj9vDvaLi/O
1N70zCfyON976Z/N1H1f6prGaJ6ioaoRWNeguzOECfvZwEfgZ9ZBNSljb5mypxcir+lCw0YtvLXc
O8nKYdb34Zp8Q86zRB2REzEVDIXDW+fZ2bHfWLLmoI5cGn8Qam8/FgZwSwIQdqyXztYwl/uuqURk
Oxjlo7R3wdwk6ofjet4FfeO438LnM3w9z1qmPkkoanHFgsyS2pNCEvqaOqI8yvSz12b9QA7ufLsS
zM7c9sZcotWeW2gf7z49E5pZ9zopBBecdqg+4W+ydiV/pyOFtV3fFN/axwLus53z6lcS6pm68J0v
e6Eb6Cpa9D+DyzmdAlw1lWkeClwl9EYPdPQ5lEg01CeU+J2ZnDvAWY03JkRQkH3LJPuHKRgpArGj
QSq4Mraq/wJABywzdEyDkzStOj8wF46j1X9y0/G2SsAGZtAxTojZzrVtLEeb/Gh4pGQ9zb79UWZO
WGfA3DKt+jQzIrcVZFOSEFpWuBXqkZIzmRo4TKacWeWMP0/ed4NZvJBoywXa4e9vDK2LrJmUT82M
sadYAGsrnbUyn8seVLkbrLSvUX0Z4A9dBGtLf98ImkwSqRblfnLUdcyA+YyoquS2utTDPVkJ71ZT
Psy6Od4qBMQHaQLGQ+e7L+pqW1j1RBjbFacjpKoECPgu7ZdHU1nACvXitXQ7+wC6G927KQ6dsyAO
YQQ5q0Yc6G7PR7h7+G6E+RX7cR6m8TSdtQJKpW/86D2SqB23/JWhK0m7TF4Mpe5Nim1WmblGo9Xs
zypWL35uiJvOHtYgzbfpt0V8DOsCaHwTi7GyLRgGkH5NAuKlafqfyMBEiNApRCGPHpEPO7O0Isw9
Qw9IkKkCv2raS5sBkp26VxKZZOhzHTjMtrAOhq6MC7KIbmDqqFofcPym6i8gTdGo3clefu1EJ/Fg
o4TWdPM5HfBf9MqFiuHiHHJd1joaS6wtCDxh3/ja1M9eGl/AythnF4B8l9wAxgCh2lDC6GECMy0N
CmjjQeOP2GjM/Mle7BvTXtrDRM5TSA8CA2uMwsSYq/pGz/sIFR9KiFynOK+NFrkxk+Zm2Pj31Rez
lj9Xk5crrYXy2OLknxlBeNmHaToZHYfhNmHIRHgtZxsST5itXWPf+XgsuBydxOKKXcXirXWvUi/+
hApE4a5p9a+C/kDaJCzulwZLQneveS+S0KkQzR8qMmN8qIRpRq2umRHXKbcEHs7zdayt6ProugH0
Ho8Eu3qiRw+tPbZdjdxAS3FfbZvWaY2o3jbXp1y8SSk1pwLuamFGzbZJi8nmdtSld0KI7GjaKTra
wn/A+xOfr+/Wb7tw3TRoMCLlQif7x07og55AxTL7cHbjld+xuT76T0/7iXTuSuvP7rZveumQPe9+
1HplnK9Prj+eTXSLuep+6p3B3B11GTrLlYXTtrPXR5aS9+R0a4eRfJXy9281hr4c9gnsKj6kMhkR
Jm2PrKyy94YJ79MeMy9CyqC26ZtLCE36MAx4Md3BtINF0wfkaFXYblieettcH0GG/Psjgkya678Y
WACYIfhkGYgJPQ6r2SGiZzJEVg/aVUE0D5gsIAVfN6GItf2/GRpfP/A1oaYEsAAIqK5aFa0IP39v
ZnRzALr++UPFHYWjhBEJte6D1uVTFOuuYhnJI3/b/PlZxWr9VCHaEnM8RYMw/r4pNIVBzpMvM4FE
hFMZTwkxdliCiAlVKZP5ZlQyMOcOhtE/N5CimohFdhOhPQSBric9YlvAJ4YP+3/Q8ua0bIihYuNI
uazROaDRTdkdnKGqRKfJwgtZ4vZUy3UjYKS7KezoEGalmKKcM/FsiHeGUFOko4Y/tqm8na16itS2
uf7cq3P0lrlUOOq81UHzT+T6fllGFfmoZKO28BHgaPmADbB8N7ILOeNjlM9O0Z8amY2QUrwMVdQE
zC+BmPNnU+AHj3KSxA71XD1ef877Z5FPmqy+TiTnbkwexpF91FR6ShePTN0Fp8Mxqd3IAqmBuSDF
I9KLIfqzqbY37e0BHd/1hw/W9grGhpqR2wu2216MSwEK6vq805YR+ZvbIayoX2qH4468HIyV2DkS
l8ukO6EO1SmTqopMMC+Z60M6vPqokZmKEsiUGvY3NcP6z/KJvsgqfsD19onztSBia5cYF6HXuSnj
9U0zng8VWFc4mOQZoHRx4nfPrR+TtDsqXTmHMTOeW8v/upQwa5CIkm9OBHKLbn0BkGEb7XBJBxuY
hBCfmfYMwKQN5zL198LxXhcnubUyuziMrNYxkkz+oVw+SzkXR4/zuFR06TKzuCs0G3l6stM3ewwO
I4qGUwYSMRBepJllFtZW8Zp4jMbtgS4qNqVh9DfxUoJYqyue68aDnF4Ov1jSjefRYVWq5a8yt9ud
yLheopotFiewHQ5BsbXLmUjusCuBtPfc8T6reVlP86BSJBjEZ8wHcE3zQ9ZVYldMaqcPArKI9TlY
0w6tNvWEQLCRmdq7rXNc1ItwObXIdI1nkhIm9PDCFx9a8dqX7ho4ndB2QDlDgKzNbhS5dgB7e+79
jClchh44J23v4lbdOc/Uq1+pi+rqJWpryjOsBhbCq3Z86Ed0hJr1pcW6UY8slstJ+0rQyItGdhOZ
aVuVWamjAZ0B8gKuNqcK63eiIaGHM3suorLqvkqnGPE9CXobkIMZsb+PFndVd0MQ1tVsnpPpNRum
7oVO1k6YE/M/NPJ+QYRVGxePc+K4AcyWg+Nyf2t9Yw5dY3xTjsdyr6UBNYgPBjbFd6HGd6SfGJ/c
9PuwunLXrERLAHIa91oyopGaqu984F9NkmW8wkWxSViFa9XHRJmf6E6fJfKKzemWJPHDGrtLMI/0
PX3DOQ4+DRDaErtZzPLYof3LS9vjCo5GfMxqnxR7cV9Np1jH6+yoWD9uCTdH7BzZvks69H9z8hMT
irOzWJAzW9i6a+pxbZGQGqSBrO1IZac37g6G4y3Ywjawev8LFcJM6gwl5sAaQfbf6BV8m2by1ZIt
lQtXEsWSxa0klfUDSj0SC5teP1ke05Al/aI6Bu89NgxEZWS39VV6UxoP3dNq8ofnDGxZgr+vljcc
yMAzKEgVjdAWA1RNSruVQ+410ZZ0F04tji7HvsuWEqKk47zbQGRO1fhUl7hRQQe+6kZpHxI1fIu1
sQg0Ry+o7TnM+oyQC5mx8Km1Q5pW7wlfDHW4E9RJah8y1NMkf+AH9LJzV7Vo9BeivRA4M4Qq4xfy
3RGJ40I9QNjGnOakF06u3TbKKFBUhLa3FHtVumfIAA3yNSQuLhlyT/ZDg5g/sAD+bK0tqJemBWTL
+9jMULdbfDTluXPfmA1m2Qwm9Eirb8HwgYrm22J7WhQ3ToPGlJwwiSwpLYxHCPFvWEa/0diGap9g
Wpqac+MZyQ3XVsS6w5FFXJh2gwi1mdIuxY0VpGjzRu69Rwfp5WYPe0kZrFCafGKIlvDXQXKoGZkn
dy8MwZY4eIX2w7GBirtK/9VNZC2us/Fay2k9pObGpbHLFzFhIgRQQg5cnI+ha/viUMazvl8U/WfE
9lyzNksSjW7I9WVzP2uYcJaoScWXKR/MB/3Ut2Ffc+TFSIrPdd0n+1wTH1Vff6nmIsjdAZd/i1w6
8dpT69jVvsoJ7ZZLBTucC7tZJFmIMzS0Em6nuEbevTFVB29Ybk3LueOCRXa4pLgxrZH3pjVJcXmX
Fq+O2kIQu/bVhI0YaRa+Lj9BHWjI9XVSXh0MMY7WZXXOnSnu6sWiRWuC+OmWU7HJU6X/mm8pQPCV
zKOBcJN+CLT4RV5UniBnZvlpk+Dnpsv3hJTMY4YVaVco8cLC86ueWhptrPlI3t4U1WmHIHFAfFUm
Fym7PtT9r2O8kLA+FPil5+k1jRu6yW6kTxbFSOMbR3dxn6HEENCpH0GxoytnHkPB5zSUyvVHXaiv
LZODjY+Cxkt9yHoyqWuNJ0w/Fd0RDXx13O3LOplulT7ewzv8STPQVgIf+EbCtTeWRUwftyc19Jxt
P7v+4rqRm6Cw3PB1hHq+0tfE1rCySrlu2pbF6chF1ytT2mILdkcp7LuJBCRIgE/kVpFt7+xBpESF
wp8AOnWIrhvINOPvRwvhJpt8Q2Kxiw3QDXgp/Z1sTEYro6ZulthOjiju9h4GBgiZSSjpSTKms+OA
8SexuYz8ErteI9fu51MR55ey4Mbj+819OnMb9zPDM/bV1M1RA9Qw1/WFFb6co9mf0OTRuAUvy/qV
m2TPCoVFrMBYa2Z9fb7+vEWAdSTomKLee2xp34fryHgSDvoUD2RAQZCJLOzMkVD7eXBk1JgjncIS
NBdJnNnZ9VgICeLGuKk6U1hpdbVDg9qEi16UN9bqFTcrfuEbO5noiFBeJYsEdzOJgYygBI8x6c5b
dFKfoW9h2Sm2zfXRdTNlG9P0+hDJbB0hZybG9qZCYngzb7ikIjN+NqPdRIvHuV3YLOAWxOkh3bLP
RIfaMWiijZwasMf1KaVesxPacOqWif7H9pW5sfz7twVDezpivL9tZ7cNPLwm+7UjWwDJy0LDXuL6
oPgDJs5b2XNF7zwhgYKPA6Hho14SeGXZAv5+7OAeYFn4Z2NVLBV7U9LKvT68/mbBgBmb1AtALsqb
dEBkqip5V6XN+zVKftHJZNznsrto1eQe/uVng+gvCioHJyqVn1iH5DCb8BK3o/sad399xDx6OI/V
65QJK+LKaUWlSjgTgKlvegZ7S9y7biCRQDBcbeCZaTwEvlXSm9mqiL9wX52MBBBj2hjoUy9vTKUd
s4o+NX5Wa2fRz4u0/oh9Pomk39HLs2YXv33r0W3elvX2hsc33Y5jbFvqXzeuHP2DCS8F+oAZDdL7
WS90Sbmtn11G86OVsgxnCVdJjh2CHoAvJL1L2TLTNtjQrQzsgGPOPQyasSHT1hAL+UobkvHPxkdK
eTISStgrsJHPtQzxA/260j+vSMbrxt+IoNdHVus7JL5wjALM8w7QIe9yKx6i32oRyC5FLppTsOB7
1/cTspfTIOy92mrEcqsWfbySW8pGQrIvX8kViVmsC2qOvnMFNkb67CmLNIb4LMmbGtOO11VoTlHw
DoyAaFCWs3ZcN8Z2AmGz4Hw//RYIJ02tjuNi47IGgVs2MZlUfnW4vs90pd5MV3wPgZ/2Ibamx8Fb
Gee4RFYT30Tj1x7YWWXjqsNYci2ENLAOKq/frpZ9pKdIXaTDuhVT2/7KEd1u8L/Jr9enNo7+I16D
87AVeQqPTBBbOiSA1eZCaW21oJ+2JKHbIxVID6VpSBk8eYqmsDV+F+bylK1Zf7jCaEElNhH4CdAE
1+czIepH2Uk+C1WPN27RynNDW+EqwZmrOcURsO1ivR2fHQ4pXFHqdyhk2r7hO+rOV0Ytij8KIssc
Lm7PV6iuoZJXcCoxQwxn/UPCm9T6AuRFnK4v+RtrfH143eg5FpDtvRlVtXjN2Jj9zI7+ea5IYt5X
9vqojfm3NCHVfgKJ1atl44JubFmOEGLq0hUT+bxdXLafdbZody5TCDJPqMNtd0TNfP0cMq1/W7Fr
B9kMF2X7ZXpbIcaJSBETBCb0+3qCHXY9N6+7qJYWVygBJQFaENaWpfc9Ro5fbO2Rvl2So9haKduz
eJGf6n+zdx7NjStrtv0vb44OmIQbvAk9RXmVVFJNEDIleO/x63tl8tyjOhV1O/rOe8IAKBKkCJf5
fXuvPeXDmZQb0D5ciyho11+IY3W+qFX1sEga6dhHPdn01NzVN59mjQQvy7wksPY6FBnqEvZu4tpy
r5BOVVm7FBIVKST9ccjz9MKxOOVzzIRU0J+5g2mwTvIMSXMDKmeX1dWD1eP28NP+2igMpg9hAOwL
JfpErWUF5+pqiPVbRhAUI7lymVlHguGAZjgmDQukC+Xr2og4B7ULs+RXNavhvaKuCQo9v/cq8znp
nBcn867ryvA3zCiRi1f4ulzbvswSAhihYHI717sLUAqn1q1e7J4Ig9rW74G4ET+OVpxUDDQGbf4j
9E1sAIOZb7MqXhcE71Ip0VeD5aX7OhaP/Xyy6uCqRLBZmva4ic3+miTeHyXxkDQ3rvoRZyvWn3fK
8e094X3mkGEGIrnjPgt0cj3jS2ShaM3n4ujWWrdxPTxfTeZcUaa/9ZIAR9Od4RITXAngIJNDJoq0
KsYVtixvxkptMjFmkMpApRsBBZXvnJELjDoGZWYcQIPSsam1idmsvRb5A92C4jTXtrMaAfBClOnf
Sv3WdgPxHgX4s5mfcJcvGaMOZB97o/4UCu3Gp3CxJaaPxPax+yS+amXU0XA31ZBX2lIj4UmCoik6
94ckQfxfNPp+dLy9uor4wNvJ65AXlHQKzWM9H8986LkzboxsIZUhKvyLKSe9+v+0nv+rlGGD4N9f
BL0bcoz/yieWQcn///9dlUX3Wrz+E4Or3vOX1NOQKcKm5bhCNwxaCgKu7b8Chg3km7ZhwEkk79k0
dD7pLxquQCCq433RTcKHbIFM4W/NpxD/ZWHq813ChW3bccR/FDBsEmj2m+bTdogh4myHouSZnkBD
+g/dNXF2qRkwXbxxZilAYjSCL744AF6fVrmmH5eidHdJZp3yngSlbIh/YAWnnjs5BjoDUvXq6NRT
etmhpUg2ffHpyRlx1dkkvXX3omoSzGyCFutgI+fCiMLQgLMCTFNrl3f5aNPkNEmWKrHGfkvn7m1Z
oDK5yQIBIJoJ7LReonR6L8xi7wCYvcnSWb+T/AT0fqtUS2E6BL23sh3KFxk5j0MnLKbDBuOg23pZ
njQ7/27NWrwvPxlHM85r9o0nWxw9PeSoSZd9TTI46ULZPuRtzJYojVAsf0bP10MemD8mQauRX2+N
Jj08LAPsM4G5bvbni3B4nRY9vcu7ctv7ZAu1DHrhebon1FmMMxZyTbJ+xh48YnyL/fij7r1TMWSS
I6KTyrwxzFbf6x7S9olCK4KZLeF1uPGzctqbFZQQO3Uu9KiL95HPpUgYAl0R/7mY+v4So38VSuGb
hhYzrHJv04/p1sTpt0nM+TaCcoSX9qYuSKmrUnvTCWmftfwHMowZfTf6bTdAs+21olsvKSmwTvXA
XKvZaoZNlJjIno0GAAb5GK9Gj3iMZm8IGsWmR1ohUyN6amcl7YufcFdxSFzeQie5MP1yvKxq4Oqe
4FpHJyrPmnIXO8zziEb6yGD8wP92fxjZcO8s0KRgJOmMBLgrMc6hX0hSIpCg+aYeo+YUexmNO00j
qQoULxXyqPMFmFO2gf/vCV4T+gUX1GqUma/MisjkghDA/G44ZmlUbOCjBgeynOWOna41qwZtt6Cq
iSW1s5Bilckz9sChdpwpV/mCUgn4F31p9weRJMW6jOCLDHOHcOUaCyG1c6t6zTtEaRq3DmQOyXVt
NFLnszg7LPGWSZpviP/Nb5JRBj7G68z89EFkHaO8f9ZjKqHNxKQPS8h2KpN4YzWYvToyQjrn0Jbv
qdblF0lhogcgb3AvLHu+1HVXln7MOzgzBc5eSEZR9BREfnZCl4uEM+aeia8FdFVuYKUj6aKeVskU
30/tWndwEdfi3a73RYTpVW9uXAqQu1AGgXZwX6A00AHZ0FtHNgD6L2pEepwpTzKbiVYVjrg8hm7Q
+AV2SuG+5k3wQduSKLXF0FDn0MxlctbOU7wSM8yDYrqydBmtmozUaeu+B9JCFCnViWI9tOQPy0bE
zrBBRPhVdQB8u5kZGoYFBDmD6ZaRPNeI544ufrVbFN0Un4uOsQuaZgG9tolpJQZR2WyXIu83fXZg
r+XSk0rnuW7aleehcEMLUGKFmz2CnHXYQa79wS9OIDVuvVM60t9CGmF47NsO3YQWMlYpxHHimG1C
oJ4OQFK9NE9pPL7SNiM/rp8Odh8TgebgTHd00gz7OKcWO5TjESnvc+VH1wRLNptISsXgs1KMSisd
vBU4bg+ukV+KCLpfucUIHe50UUz7ykdX2gfjztd8Bl7Zc1gCFRuLydrjyb7BbBcBpumblgRW3LGZ
oF9HXuXOFNqrZ+X3KdGGdhHfFLll32iuNPMFiIIY4N0l/XwVPcbxNsuMeWMklG0nmvhUuPZgecqd
7sTe3sRK12H6PjRihucy0Zyjf5A1N1FiptT0mcUV/UCeHn00hE/ZMjYE15K8kflRC5RWok9C/fT1
lHpFiw+fkI3ze85/k2/8ZR3VHyy2hYpk4mnDRSoLR2qJntLtojkfFiaDJLKMvRrmq0m2it5Qq+oh
bZwcSKb47Kg8LDSR22k/t/4N/gZM8mnJsBMO7qr3xvCmXVrQnmjtyLMGnxmBHeZCvXEi11x7pqtd
R1Tv9AXXd8z8CB0g6Q6eyo9Ti+qhlWEeCz8DflqmlupB5T5AyocR/PdzRjeR+geYeK1NC2NObqMj
827aUlwJk6W5t+KS5jLNl9BcvpXkazJh964XG0NPG2eHWfQ3ugbUWz1UYECp6UTHvs0RhTVGStv6
xHGVEhPm3Dph+L0L8jt6/h2SEeYIaBM8UkKOFroTwlWqMD80qbntZFJKbBv1runCh8kpcY+q59Bz
szep6BzH7jGnN3ABA8VL2/kQ5gCMTAJ3psl77SgUdIlVn7LR/sSqZW81j4Z44rY3kMSA3coigjKK
6O41FQSQLpZWlAc1MXLNd3+QQEiQhqETLsj0I5u4VsIp1IPKBOmpCZKWI0GxRsflsQnLbltbs3vQ
kJPWnYMDcvK5gadkKFai5Ir7ZYBWRl4rTdMLcQcz5kHo+YCL4CJy3InczAj5tKFfInxBrOkOP3RD
L3d55xzjsc53OhCLvBhMtHItPl4REpASpKh/1RFg6T3wSzHEa1UdUp/09fDbc2bYNxR4AHHkY0fS
miqz5G0CS1+GYahfqYnRQeeEr3wVWdSSmjT+9hx3xmaHhvJ+kF1c9bAgfkcKTW0zWUpCCil10uqk
v1GJ0ZlA4BOzPci9EUsKsHqwgtimU2U+F+mUqcNh0Th9QwEDo9bNT3MG/TOHhBYVwX705jh6i7Lo
nVxEoqFreXhP8vD2ZCzU12qeDkV+UH+ZXBKltupPOWw0cskHmbrnzvDUzq9Qf2s0sRNDGyXrliLM
15aGYsg3EDSnldqaJU8/tXTezPkj5DdQS798jFrv8/7RG2uO079fopbUZs5f5+ujvl6jnispN4pZ
A16RJ+6P3/74b1fVH37b5vmrnj9O/f38hPrNfvk3fllUr0LOsjACmVKYmTLx77dN//LyP/4nf/77
H1/625bVqitjyChDI9RnYF5bbXSaZKxZORsT2lrd2IMDbw7qDwGdflT/8jV5KN1IpVxU63b+yEnC
KR/ZD26LRThckBJ4KnHtz4ttxRAPDa+5LgwsOgYt1o01SY2AK8vKmplRHFRvVevqwSDBAYoz9Q1j
MCi6Z163qWQQnKhPBZ3VnRCg96rW1Dc6t9GtGAZkGRksCEcWvWZV/xLciBB1VTduTtTXP4Mo1eo5
YtGTh6BaVw9f0YG/vaUcs+4wdAyL5KxcPSBgKc9LZop/SiSMA1Qin9pImUO3W6vFIYiAEagswlw9
qxZ/eRbp8HNhMyBx2rm+AGIMTbKsXxwVaRRR4+kTLTt2Q0VVIPF8bTulJoHb0WtoOsyD5HmrHlQU
YMJgWNJ2k605Z2/FbF4g4eTat0ynVFT0Zv3+oLDlxkQtefDXlVd1gEfCcyqo1X3QcM+PaoNMTP/K
LyT9k+6Xe3Ti8WMZ/ds6p1Ki/o8gdR4CqSIo1AVBPad+Bq697pH3fX0/U94xB2Rc56BS9StWyLEh
N1MflT0kexPYufLmUVfX/OfB0K1ttSBzOb9EyB3cgPWpJsPe6k2G7xDcFMVYbL3wV9zjHFj3E2BJ
hgTTpsNzlyfZdJhkhdnsawhWsSGBydgjN+pb+ml33QAnRSPEV1BfKXDi6diRb2wVHaM36+78Qpk0
qvanWi36/j2x5niFmQMYQ5lQSFWf0v8dMKmpPFi1nqq6tpEfqjKdMzK7R31r5CgpZrsjG7onqvig
xESerPSOUlvEsfBZRTkgArl/1Z5o1ab/XlV/IBbqZzaACSSPbYPJyucscS2EPDIJzCPVE4BrCd8u
e1Z7Rh3WoT7A/2V6EZTil1BN9QKVD6mWvvbk+YAeCTFU//pvq+p1Xz/M13t/2xT5vRNjjyt1yqn0
WPVl1GquotC+1tXS+cklpoxHxnh23l+h1jsHHXKQeon62HMMr1qc1Kl2XlRReurbMPL71wn4S/Ls
+b1V4a0nxoma339TaHyF04+0QFu26jShbFJi1JrFj7Ipqj1C7RRHjMzMUy8/LwbyRIGVQZ4Jwyd5
YVBHqlr6evh6bib6YDcb5rYyYtqa/7gGqX+sG2QusVpEMoKZSC2ev321TFACrqYSpvHAclvOyw7W
c87gOKNn6Yg3T30R0Vyg9daP6scmoKe4UEtfv/3Xc+QkMDMPbW319WL1kV+rX+9VS1+78esPX9v7
7b1x8dinSB7Vb6EunL0bNcVBraszj1887U5q/fzllwrdH0ZO/Zdo4a9jy19eQxkOpo6xGOf0zKnE
Poj6nqGMOkz/vKg2cb5UTdiWD16VbQDjEqMgH9S1RK2qJfXc16p6zpGj4P/oderFY/A+Qkc+qs9X
34+iPUMntaieDM5ZjypTWj3rm0W/oMP513n3y6vU4u/rv2z1vK1//9Zf/q4ZiI87aAuLDnlQ/oZf
ibJqi3967usl6q+mGgWqxa8HtT++VtWSet+/3Wr1FXGtXq1e+NtH/em537b62yeF8oI/6UQu0qZR
52xHJcEaaoQaf+dnqKXFsyr0gfJ+8ttfvp6De80prtbr7u94j/PlVm3866XnbXyFaiBjGFYG/Yfz
Ee0sBeK6rxPll/XzojqvfnlWravXq/Psr3cCu5sQc/TpYlDSY3Bcv2Nlc0xd3GZLip8k7ABbVv4e
D4y+9sfHdCqIGGh7/ZHLySRlWu4ddWFArsQtPwLSOYoaK+BCk/ilEMXBqS3t0TQC/5Y8jXpjBsMD
yFnMvs3k45JIoyOUoEl37PtiSmh9W9j86eZUl8scFxs37MjFEPklGizKjdRJ0Jyg/PEGYpZHl2od
bMudpq5xv//D58vJAhGwl5MqaWnAy8+PpqLV1Y316+Gcvv61fr7lqvU/vfy359StWz13/oQ/ve/8
CWPqXzotzofol1xfT527uTxV1YOKvD3H236tj/LkOj/5x7//9nbH7mYow24Fx0Ze1NTbc88tkhv1
yiGtaQ9P9Z36w6xOwT8vxiEkMjsr3424cdaYauhvATrIYAihchDS7hO9u8Vlr1Xs6BIthHABtD7j
LBK7uG0OFOzcixHbIVFoNs3sTjy1VXxrNM6lN/nXVoHmyAOjJYPPzDa3aRDa92jD3isTvJC8PG9j
hv6H0UB72i5ockVcjHCcl3bT05qE3aa1ABr6FsRdjowvkekh1Bn3ndafmh9OGNkIIBgZ1prX8RG3
YaZjGgCdvc3mssFKhHZsjAgxjZE/+3h614adngzus4ew4j9xTJiepWtvNC14cvr+JYwmWFJZDuxM
xrFTZ6PKN1AFoxC+qj1ZgQ/mhnw6CN/uNFlUCuZr8C1UKRyL1FyMyLsgDdckD2TbuWKJpiginHHZ
h22brEQbZNtClB+a4d8IcgGYKnd7p9I+c22atzlk1G0V8c0z+ylzxAz1iSl4Vbq3oCBf8XSGBPAi
qSwKNHPB996p7zx8dQDR63Xm8KsOGTkNb5ZfdNf93C3gbgHYJvbObQJnm+XFx+xV5IUO1aqMpgk0
ct5v57S4rUvdv2He9+6SwnGhE4NE8AiKYNkWNUbkURmGjLUrE2yKaldjUWkXJ9mZQZHj6M1aKjfZ
lmkblXOCOeuycA5ZI5CEDOgBJ52MKZIRE50mgu8hYDYqIiMAjxWDpwEYoWxhkHxmYfxbaYX1gBjb
O9lzLcB/wZys20d/CayN64Y+Qkv/IZm6eZ3qbXyX2P1zBOIpRfTxrcSfCwDD+IaUCoYiURUrLlDJ
qTeCq4Lw6F0fOhS08RTJvvSpaOxlWwyGve5Hsff8+hXgOakAUAuRmwmCEwCVXboGYjVHK1567xqf
7bymk94iLieyjJreYz4br8w+mVXidt8VLeCgoAn4dyeKzgVlpl4DDW0Mb86YeWtf4C/INOeytuBS
u5iZ5dUf6glXPepNdHzXGVkJ3ZwVl00f7iNh9HDAAPtbR7qLGpHD8Qsy0mmXUmCt++YAG7Mj+TFz
6FX4RoOItv3IcYNvM8P5JnCyLTAh3MqI3mZLf0uqqXhohjS5KOySgIHS2HDIGdfdTK2cfgvuhPHk
L7H3MJKP5o5MwgJRIdgOLycinw6jzX2lpMPWm2W4n/ufoRsXt+mYfnjGeIhbr9omDVEeRedcz4DV
THxhZq+/LU5hXnGlSKkgIFTmNvSSTmDKAV4326aun2XqzRbpk7vGY8nkMDnaUgiS9tHr0qE7863s
wi+RSzeBeC53ZomOLHXaH85IKyGZn8PRnVdLZ146o/lD83p/W2poPn1U2e39XL0XtR3dJXrerKqq
mHZh21BsIs5kIP7i0vUwKBrO+GK6DgcJNeI5JqXa19x3I4gc0jVyQlgksNKxmq1bGtXa0t1v5Grk
G6M1gUYFE245Unz8lisG/GFCDIB7DrKXmFV5va4q/yOn1JZP4x6+1XKZRcWdW6cnyrGoyN1jiics
NbLvfszdcFh5RcPhpzXagxfyGT7xliZ1z8K298JK70wPc0kTX3P7c+wUrXrtHkP243auHwj8Md8R
11VD+X1EaYF1nSSXMQvWbcYPqRnZaUwwLzR83Cacn0x7+O6PgFAzQl3gDrJTiv42t/PTiPNma2kL
DIYqjw6ewAdg1Jy1vbAsvrT9NNilflEHZBXRPsrcLeq3JwCXqCV8d0SEb568Bm+1SII7M4i3ZRMk
O6/v2s24VKcmk0VywsZPTWlceX1MPH01XYtJCyDWtdwhZu5LeYiQjwbAfMl4Botk8ylK4RxqUIxd
hD8uAAk4WMR9xQDuOrEUx64hCgLfc3GsBTNCxxQw8QzO8hDAKyDveURU5ezmehyvgqojl4km866i
aRP7VXOIeyRlCX5CeeXnDOxJM8ko7O5wj3F1cQVN2Ul0UBVeqo6eqdnQCgr18FMLu3dSpBaAKnfD
aKEELwdSyBogNiJFGI/srrCj8MpazEdbr2C9zWl6IjXkwppf67bSrjNz4XCJsqtR0zAK5clwpCm3
Km0kuUjtZQDFnkIBSph8gDY+5ASMNe3JC11U29T7v3N9PDkkPRHKxoFazAJbHhcr0yCszHLTeyrz
G4DT8V7nF9uklp/srTT6kRjlNSwmrBgtHbuuKRfS78wrUxtuly45+Q2Xtz5w3pgx79uaYq0fX9EU
N9d24iAaT7kbaUF4ZTpmte5r7zrQ4VJbDTREKHJ0q5zpzo5tyMsZNBoUuQerKPzThVHRC544HU+6
9piB416F0qjuBwgCrfi73o7eNnsNArr62oL3eUJpjHKxB/z2NAAmWg94+rI0BrDk3E2ztacxl6Ik
21E8stDZz5f+yClee/62BXS5xh3zg+42J2jAhko4JIcA6J+dG4+gzbs7UOlAlEqTbI3x2Gf8QlCJ
do0/JSdDR3usBdumuhyn1r8P43A8NmJVxlAHTAf6pgs6c8wJign88ZAQi5vSUc5wPSQkI8wOeVnd
aKUb7lAXZu536zFjPA5tdFuYkHOrLp+2wCC59C3xQ2/OKPRzh9F0rdHDLPwZknMb4tAkXqyt68fA
uHUXMnlHgDLuD8tf0vVsDZS28B9ZcM+3ujPJwo9t04siCcKOZ3nYarJp2Z/swYQSn56E9jyPqbsP
rZGzPtMaPL7tC14vwkms5RuSNYi3eOSLIh1Rl0N64t61L0yU7aNnv+CPwOxUnUYtQ008YUS1phyG
/zA+eW10MNyiPnZJM60d0m65yR2JztHo7Ef90XdmMKshA+Y4chHO30Y9knTGTZUfbiyjWu4xmFMZ
ziJNrJZQJ5womK6DkdgVIuC2Joy8VQMCdCaNZrCjj6pYcMq5wZZ+Lb9EbOyiY+niSSEK52bJ9U1l
PaCSIEg9tjV4J9xQM0cSRkEc1NVywV2JTnBfcwrGJJPm7fOA+gJvS/Xi2cMRpJOx0sli9v3oM5/T
F5Qm+GKpS1w2RXeP+N7fRfZgH6bQe4vy9Judy5idMNFXnYuppc3ws4eG/RC533PmP7Sj8Rc0GUko
RhVf5vaVq/1ww6jexz1zhVk7aeMyXqLa/6HPmgNJiXFL2DEU42paFml0Hw/tyS0XQB5BSNceF3I8
c1GuTSSas+HS9R1hWPeYq/Jb07KS4zj2T97sfTa1Y6yrHFy5P9TcoearARlACq517eCZ2JNENUZS
ok5AwDHWbn3TIdzA4V7smZB6XJnQAYSHVDsHXLUPR9a2mTOQMGgHFxO76kD+i9hpz8VoMlAv/fJk
xjTTcw+xqC0eYq4OeNe5oj/mi7cB9jaf9OY2nSABZ/n4vhDsAmMNKAwSINTRyToXVx18hA0sMxwT
g7+r4Ys60tlQ2j5UrSC41tvBXIU13lmG3TH9ziXux32R1M1GJ0NsFcZ6vM0teQXi4me1420/TRc+
4yBGVdl+aWcUg0HIce+PDMJTfa9NoM+tTj9MSS7uQOMgeqERGh3wCr/AN7lu7bC57grM+VPUaAhF
jR3AAsJIq+q6YwIN7rEAdzftRCenJiNBmrP3I89NGoQkLKwrB+I5sVaPET6nmRHAFFT3iUt8tCHQ
uiLW7C1CBdGZJpsMjmsGYiOkLblJiKVGuv7hLmEG6SlhsuAG2a6yrXyd5cmeacNzXWLA6tEckJXQ
4toe3bVH3tTKWOqDXzREfqMk8F1E3TN4OrjESG/diyK57XVLjtDhH3tF/gpc9tKNKQABvkHAP6Oy
6A17IFMIzMqAn7jnKBxNuH6g8x6m3nu3PXt8Lj3/e91kDYaw7CNONGcT9AZqGxezr8XxlYnrJrXN
p6xxv7coe2iQGtsudACzFSSLFaR0aF0LCWZClxTU4cEoEoISRP5ARKa9gZyznhbETkmsPRYJgLEW
0kxQzvlWB1bNXG35Dg6v3upTBkiUfenYCUdO2W7CBppQMPXRzmE80MzI8T2EaeuS2p0RbQbNuh4t
YkFqPFz7ah4GoubI2yHoazQzYx+6/nxwlgSLFGbMxgHjEQsGOriyx3UIT3HjkmG+HcI7k/vNDqM+
fZiMWy62C6YZK53yJmIVEgsW8pFLO8BWHwKIQv/pwQEaGHJEbrodKRRnMsmmGefDmFYdpz7Ahbmj
+Jx5l6leQ8vqO/t7znQpgTlEliK0CrtpiIRDwrYMeNY8vcsPVmzrq4a22NTgmnUSiHG4OwRu/Oam
S7DXZUw+uJJlWP1td7Z3pMoRsJPPaGeXMVst0eKsHMEsefDafQ5aOcvz+TC3yV3uuCUJ09ORkxpm
aYDON+ncmyLIgetOJCk4jr52q2a4S0i4sGWOeuQKOicN6jTwmAlgtI4TjiOQRGCu/mFhGxfY+6Jd
MGdPegJ2wuSmRVQdMYMuec6tFwUXTXk/je2TF99HosOsCYmnD9NyTYrbUCTOkb3RhK2zCshG80N2
nvAWUmomBFZ9zQlNZKRVQof2Iv8pqoBX0/e+IzjS2aMoK/YunlnbwLfSN2DkjMVAWWvmyOkCBjNG
Y5obcGmzG31m/JZrYuBBecXpz3h03ujf7+VXPCZO/8OmygXUI3tsppFq2Nwd7C4k7znJybUsms3Y
P5sBmCPXv4yR09tWj8ets0+fNWlnF0EAs4pbxL3JFGRFomq1E2HO6IjIKnthl1aEkDGvwB7aRtd9
6S4reyJKgcIwGrym5zbQPy5m/5wboUmUl0s86NJc69C36QiUOD3sooXFlhU7v7EeEk/2YB033Bid
rEHMN31NfmwL+msT14CuC8sIt26fZCfP6Fb/py3+X2mLTc/5H7XF1z/fmtc2/ae4+Pymv8TFvv1f
liGEsCU8WUcnzPb+JS6WumNsyI7leoZLIjwK4n+Jiy3ExZbp6Y7lO+h9rV/Exfp/ApA1TJcP/AdA
1hM2kmbCMlz8oTZf7Z9i4gyHpT4H0XBZDKKbcDVgMLxSKqlAikfU0tfDf/5cKDv2vqqq/s+b4ezF
Zh7C6RUbw8oJgpefX6petHrnICCPDmQ4zVUONzG7C6TLO5N+b9cc9+SXr1LpBI/Gp9IrzWOxjDh9
pFvcwzZOne7ItipiQnGUF1jLIWJiM0+qGrvHa4+idsskCiIRCFinH/Z6BGvAGpb96FffAg+1oPSw
N5jZO0ztHeb2XLrcbel3b6TzfZQe+AAzfJYMT1QDjpl0yftS6NNJ53yFk9G0GpzMgYbqoaRxTDQI
OQ2hTHB7cjHgj9KJL6Qnv6elXEmXvi39+inG/Vw6+HPp5Qcxt5ox9xtM7nPM/gWfw6zRTHdMxAm6
BAngSzZAKikBgQcvQJfkgC5edDS/FIyI/1knBrlu7c6VtIFEcge6qngyk/DQOnZ/FNrwOYoIq/hY
PKQQlPAhwy8IJMkAEWgkyQa0op9CdtTW9S5SyT4ordE7TJKHYByAHlW2hlR3LK4RT5MhBD6BIFby
ZeePQHIVBg/CgpCshQXoAoagJz/M/XXJIGs7NN8K8Axgd3UywfTuao6JexrL7LaJ6mhPIsAi6Q4N
mIcB3MPilDZakmrfuvndUnkvSKTxLEpGRBESOtr0A+0RRZAAJTGBlPBAS1iSMWH51vsQ1/N2lPwJ
ChI/mKekm2CETZE5T1h3AV9KaoXQ4Vf0kmQRgbRIQJxrLiWbwrgOGv2S2QKDG7FgN6x8lAz1OsUY
xEQZtZb/OpB3vS2qyOQ+CbaxIiLR0N/LYSg2if2quYQ9Z3pOIK8DcaBJ60tvyPKN4IQkeaUpGLuk
7L2yuqly39nAr9Q4pKN6i0H3Bk+dA9YW75hFVR2sIcZa9LfD6JXb0Cmf8AIAesGXuOuHYQSiCCg3
t7bMEbeiJjXPXOz7aTYYzEQlddJIoJvHU2hNzUVVw1B1XGzgc1+GMMWCGmqGnmx1M7rOw4UZbqYd
IFD3a74qUcW1+5Y1+VtUEwwrSDkdhHufdNlPXZctcBt3JrMnx56rC028FsyGVy6Tu+2gpv32ES/w
B2WuYGt1d2KwTPKBy82EEfTOYDJrhtmPNEq3ujG9LdnwEhEmdYD6Bn6oK169Cud1C99Us6xHr6Ks
3o/sK82sIRB1J81/m4zqQV5fV3iHfHaawORQXPn1OB26HktyYA5AHoS+LxjWn7og/nTS/J7L43bx
Q6LAMOSSPEEOuQOPcYzMcgWkvre+mUX1rSHY/QCimjEN2pPzg0v4QC6+x/ncM+w1b5PGuUs7zWdg
EtXwGzF0G70Hm9/EZq7Ft2467EdoJNzW9dOCrQD2g7iYSs4JN5nSDZB8G2nvVWKl37oczQpnl9AW
8g/ZY8a9ViL273NSIQ1xqjVYtPF3e6H7sXREmyc1kKS5zU4Zyv5NfBEy1NiRZ8MANxnnS+T1e/6X
jyUcxJWVT9do7Tk0zPrQ12IddtNtnYUUTMLWPbg5wFc3fZy1qlqFbmVtsBdcha73hntsvGyYUXsp
cPGgdbG/efcldoBdmJkUIGp3a/cLsUkW6cCTt6LTwAwp9eatZsNXE0zq7ihFFDdBbcMe31Q6wX6O
mbwIH21oxWwpBC7KUJhifjfb60gg2s893ObQrRn6/axy+wDJY9y3k0sWpxA/qmBat/0VOEhmltYG
K1m1qeYgQ0Jv35LO1hvUr2O43mtzZPrYpnZ+bTXxveH06xol+po+AZzxRXvrhQdBrTLMtSkIeMEg
DW1oIGSk8vzbItgEgxZeZKSNrjqpwXcFE0ptdrYUEXE6k/a3oqZrLlG3sSjGrmcQ1/LUmhbiIjPb
mbdp8mHmaDxscdEsZkR1m+RlyBc/63F45oLEswn8l964LKPyoyrHG24Glw2tnBXWCSg6IrvzdUiN
YUkg/EyxYvyMTRMleN78jCA5rLpg5FbZfc7BDOAnjb4lXVsdqKFsSiNcdojHP2nTkMvteYjEXHEZ
2xV6NmObujSmYQT3G0fOwlKUWJQPvc+ly5m8oQweU+aWbcdsP4eyqIHiMHwSkfvMvtFdzbm26Jiu
5ykqr2iPvI2Ted/M8yVdkP4YDXNxOQQ77LW0pMzsyegEeKzUGvZdAWQtiedbBuCPtU4+SpD4nDuU
He0Fhf8cQLpwGFRLhnlXS1hhxYmMMDG14Z50kwsA6KcfFy1DdY2xA+hsfREnHwPutvCml26kbhA0
1mtQB/BY2Hbo9p9I/F2sNESTQ3ZGdx7fzfmTZ4agx7JbVyz12tWzcJvOzqedgcAlpILSvTlsAhLa
153t3rNJ3AApF71RT25JgOfoNMPLdKy1y6GPTnrl07uBjHIQ+AIBNe55MbO9uiaIs7sfK0YZmPg3
Q4UoIM/8jJyugG5mDz0gLgf6hH67qQzjZz34wOeo4Y5O9ZzXdryGVvvpEwSCMK3edwzpEL8z+fS7
8DC07QyCaBhP9ErWekPPXjRDw+ii8ShTUV1u6S94NdMkhwsbavJTHEJeidNG2pC3zKr8tZUOt4wj
IfFOUQwvD8OXxeV428bjofOmVxAQE/GPLQHn1vgzvNCM0j20RepvykV7MZMk3k+t258YKwD5zUTF
zd4HCG9I1ukkyjVRkm8GM6Vj43WHAPj8pabnp7L1bubOHNcLjIZNH+qwOTVj0+fC3whSmWdgSgdq
mfu507t1y86iyE3HyBPVRp8pp2YWhgF+vwThZf2z77lgkBPE9D+ml8y1jLBC6gnXtQ2Qf6ix4qCG
T/adm5dXXYTp0yhoojg6BxBGJVyw+U+XbCc6HD3XooM+xh8Fe7JeTPTdc/7f7J1Zctvalm27kh3Y
96HeQEZGfrCmSEqiRBXWD0KWfVAXGzXQ+hyAz70+9+T7eA14PwyAlC2RBHax1pxj9keJW5YWjgen
afBH6oI0LFw7oK4rDG4jYdD4Ge19PzGzloEkQi3BeMbv9TCWr+laqh3AUwNpep5uKKRQORu0q6jN
El1g2Owq8JP7Lg6fclwOZ1uUs+GFBYPltBeuAdYg6VFhdNsqKvSrMu9+yDr5McXad0z5z35I96u0
htnt3X6ocHK3Y+vad8QVNKuR+X1r2+MLncv44OQZsFDfvHkTrNWChvOagoXtdz8sZCM4mOYgxKle
dSkP1RhCNoWc6kTFKTfbL6MJsAsCN8iwVc9d81uWueUVGFPk20dXgbrEYI+zyXMvqoiKTawzkU9B
2W1MlzLJZAbtuSa80ok1hbJdVhv8WeKUjvjMqWE+2LnW720JfnDsQwikYBYRM4vuBkbnoaiqeww3
lKNMqzhoqYUsgHlN8wGQhWCdAR5G93FB82LCw0zZCI6fI7JurZU6N2+hWroTrGxMB6ZqjPaGQTkq
zxqxmXjs1U/NS9Spnk0WyxG5LQ+mrelHQ4A4KyS0tUEC3uhD26SV1b+JMYOCn4xnC13FfSi5sSGg
HsZ4bI890ybemjTfx1on0LjH90OWmDBH5mW79EgtnctxBhmEEKn8C0jFYRN3pb0DgbCKrdE/MFGc
q1o2pxT/+6H2p+sYd/5hSHy56jV5N8jGXCVgNpALy6e0KwFeEod29GOlvWau+RjTkBt0SJ2JEYSU
7CWhHFScR808teUQX5RP1gIDSasX57qYtMeBGrSpj+EZKtc3LG0Q0Swy5JKhuCkyRE9ZqZ5trwQ/
mktY/E+15k6PkzZFWzVlakfF0if2FM9cZDgOYgNf7np3gmboiGeNLOq1z85il3eEz6aa/tYYW1Lj
rVXVZf19b+QF2Kxz4NNYnlwWpwtwMPsXdXDhEf7tOTdJv6KAFcfCHyzdjmkRGwWlmt8EQq2UGzpu
/WHuO98tGEIQ0Ql+tX+d08eL8CfN+wcD81KXjaQU5MEfv7B7C3FveSiyYASCAgsiUOZn1Jjt2skt
3FlCwWjxPDLTQYXiqvl13qjPAAfdL/m4noiZBjOrnunEbapQLlriPx8iU20EwYWH1hrC7sRAbhMW
mqzlkOGtWqSOmeXHOMBmOSSOdnfb6vXbooRd5G2/H/pZJ7ecjoL2nGVXu7YG5NMGObmHs0py+T+W
B42BnQ2I3P9+6tcvqBSErS6kUzMrtJf/jdAW5N7L4e8nPfJFCwNuz281NGstVL2L2K/ygukY6Oe/
yIj/oppdZGVqrtCPoXhYJKZsPCixNvXg7AfqB8lMMvRaP+PjEhNbVHTnAMHA0YAeZL+xoAuRPuGh
mEWE4WxoWh7E/Ck55wTNgQGHkRWjT3cDjAbf0vxVLUdDZk76NhL4v3BdLeRJc8bKLEelZtNItgb5
3jKCA8CHZ+HMIvCipMZ3GEkRD2ZcJvMCPgbEg3dJPuN+lnOjgjDJ+oQ+qzDXQ1BUd81s81qOCNlq
D7bENzlbwur5YTlKyXPYNsbwrZt/1Nc2TZOFvxCNy8UX6VB5Ind2ena0DdY6jgK697OHi7WOvl3e
OF/SfCGWNNAl+Z3R/I4BmCiSJeyhPPTwK8JYd/ZBAi5mebBnqgfsbnXX1z5iMqiXy1PTJIsNLnj2
wPkLeiX4OjSNyzuCKYo7Ms8Bcc4POQbz7WC24Pq1ZueNzfV/yS9/azbHELdt4s0O2Vky7y3+sUU9
v5wvD8vpJHyoKVXuIX7L2IajpkdrP7VnNnH+brlwBFsGMMMZ4iMH72o1v4PlDS3vZXgiWQ6rHnB0
vpOFnGPMTBAwpeVdjHpr7wAlWSiqUkCXwtKaVggsYoYS48m2ep2Mxpk4Fc8AqoU2lXCjbJAgEKYz
S/2XB+7pP49Gh/x47PD/PF9e1pYn6XL1W29kj/yvfwchXkP5NJ83rZFV73/736bazI619nMoZ2SL
srjufh1aisgD5grWJvOTcQfII6sixvnfP9nhAMIPyMNytPxgNzAPU70ZESZwSRhxuy1tcE/LGSCE
PwlTnlm9q7aZcyD5qQqSsr7VAi0Hj1Pam1Lk0SYu6PSZ/2JSLXSqv5065Hl65PfMVjZ8+r//e9Os
xQa3C5zr+bNdPtbfcK/luX5+YTn6v/0ISkL70OWM6IsZdeHOEEDga1sRVA7+xnDeZlvZQwHOnbkP
orhGlguauVn7Lxf1/XKoRuMSyZisoOGxGGkwu4sM/7fl9Jf3kDKu2kxqNrQWV7F8mwu66C+Hi/EU
nulBRmG3xz7JIPmLYlR4uXVIQN8uyB3T6VwigzWQkwwlv//85TRa+DzzC8tpWCpEAC2izXk8WsA/
vxhAv8/9Huic2wp4PbyzhRq0HOWMn0NnRAfKxNXGsAFHL88vD3ZNtDX8mpwmysgOb6T2N48q3EBh
dVgOCcgiw5OW+TpdMLIzkzaej5bTIajYgWYzyqpJyX/Vu+NvYyQQLYexaTZK9rogWASy1b9fhPPp
Aklbrkmb+ttO763Hv1zfy2ETUQpNwK6sl9PSDJN9quunv/zccmVrjX6v28Lc/eXiX37m9+9QOsLm
PCvprc9wNvAJ3E/5MOO5UGX9+gOXf1I7M1BhmGW9rtZPm3gxCS3IvQW0F87z4N9OlxcwD8v1/+/I
/L90ZEzU7/RC/s9//9fX8J/Bz+J/0V7eftbNf7xGcDbz6N/aMn/+yz/bMlL+Q5JHpLueRosHvzmR
mn+2ZVzjH45tWmRtepZj8AO89M+2jPYPx5zNby61edN15F9y/uQ/dHruQB4cT7MMjz7PP//GP+NR
67+d/1tcqv135ovlAqSBvmETOqlbnqn/LfMT11Kf5mTBH3thI8gzip8ZLWOKVtEDC/7q1MMwBdSE
hx54wycy8+w4CgoOenvfsVqyHMJCOwJ9A+QqpKQgD/I3gEIFBjZitRz5GcX+QztoNEFY8K7qIPDW
iSrJDYzZ4ZOdc4mcE3lSzmaEF2KOHsMmwMDWqJKt309v/ScInBKcopKbdjq4bdnjGGD9oOHSrgow
/hoRBl1jMjgqtvZDQaw2JYduFA3qxf4TKU12ttx+FzusOnV/OHVBSloIVWZSYLwNSpuHrJuIyKVK
k1KvDnFH9qmhH+EahHD48ouAd49wsUOhYzy3BKRSB2o7jH+0ZDS4FHjoxTYbHQvfM6DeGqHTSh8T
jJNN6bEk8aq1rYfZ3nIhrBSB0LZpRAhpaQzPSWu7OzvaVB1KQ9BRKLbbT/LXobpEZLDGnhZtUoN2
LCSdESTc1hnLS9VjdaW+IDaOSoDzCjI+grRRm0BRHFdttMMfCIMzLOONUQbAOMfhZnbuU+bWsKXS
4jjYDRwYu56tdiss76VxK5uuP6OQucEnmrEUr07YX20LHVjv7BAKEXUzEqpISS96m4wIgs1ID0Kc
+tJ7cIrp0rXeiybLTytHhlWi503MatckYwWMxD3Or5opfQ2WgDPd46OPKcHZOSFVDQlpK0237puo
6lcsVGqaCcXJHAYdIScmADbPh6Rx7vqgYQVldnegXWg/a93F6LT3qKgTjCSGC6KdRKfQhHKoiF6K
DLSjaYFiwkssfR93U8nO36bXpDvNPrZIZumgoWY1xMeCC3zV2BmAFCUJtYtS9Y60vmoISJFUBmQQ
kA7JspJy0tSvFfGsxWgEexCtmPOGryYLbppBrhDK9ZYZjfi4ClCQr5lP1HXPiW9fjRRNPYrEteo/
wArIbTWjTdD3P1RzVFM09Qdh4phNWklJbGBTlYF+FbW3o4gMc1sk4bm2OwA6Ubjrc32faChEg1zd
1V05raze25tjO25U4oTbwBT9viV1MWtbZvmUNCq/AB4CaYORgNtsIIKTxSZQfv/sV+LaGbbaSMIV
QhMhbF3t9brr6bUQnYNNGRWIdGcG03NSAzgfJ69bN7W+UqW8p4KkLjKibNE0/Ut4o2b4FFVPbmaI
fWHl9AFKmi8NyLa8MFiaq3ucRDsv17gXrTrbtymlTZbCLZnoVb8t3CZ87+1HHxH7wRsigQiyNreN
Lw8kinDbvMfxk7IXcFC5YWNDCI9u36O1UbsoYM01vuX68HMUndyHnX2vnOFIKd4gToxtvO2Ouykh
6TMcuseRaMRNW9iAaFyoO1UrNnHfQo7y1N7xg2vVhDtP86919+AbNaQeD9eSnd7LvLAZAFDNGeWM
6rYkyWyTTZhKQSPBs1uP2BjtoNWfHsDgtV5/DkObbaQmN3RkP7Vp/oIC2qW6Ye2k3+5lFzKUxfDm
hEtlHjHZV8vmf5NlFjrfajoqwzPOiPjoUJj+06A8/wVxDnz/5yxUxbaJ8s+xpadamGFwB+aTN1OE
P8uSRrDXmw8zyo4ypXwwA7+7G2hjS2g+d6H16jtUvFH+zF29Y5SE7rWDvJCUaJWHjvAeF47VxguK
cpuGob3ty+acufZPJ/4jEs5rOqEsy0av2diJ8RORNaJXIr5Gh1YKrO2bhO277euvYM5PNG1MHzD9
AP3hi4GMhLtafidJPFhno0vMo8mA1ZCxHoPNcUtGJgXMfShmIVRK/Kyz12VbkSc4ZjCDSr7dKsr2
PmmYDrrnFUHfgvqldk5Q/VDjPw1la59Cj8Sw0HrJSsKwTNayhGgfkapGtNOJ4SpSA017Q6qpjvIs
0jVY1hSaTNleVBbQGDjUrnrou34/lKVL1zAnKZNZElOHcc1oIbOBoNxeZv1dzb50g+HcRmVbC5pt
nTEQrNO5fDYDaI0ko9amwywd8VzAWFmnc+8PZvWH48nukP3hpc177FrUWVJ1rcdyOOqHYcKz4Sbj
Q6rdWyk5s8bA8NKU1Bcsw19VjeluIo0auhZUe5N+xdr3oL5GKcBw29ceU6wPsQ1nMo0QOMXEPCZa
sqd/qONTIrymYlrrM/VoJrX7iNZwnaEwdiyZvw+GFZ6cUMwi94jwbbTiFAWKc+SUl/qQm46YrSa0
h5zuXlotM2SnnSzNeyY1zrwjOil5FK3GA5XUo4idQ1jWVJHkVm/a50mqF3Qst8TnQgmSN9BW7mpw
+zcPecadPhBBUxIOWkhFVKdj7rNATJueYE4VEfJIo51xVe1GQQ1iUg8u4SDXxD2Vvbs2lazuvX40
VsXksnyW/FxFANPYedfJFOPVJ/7pzqId3NKqW0WDcnfcah9l1T+1zSiOdcD178EFy0ouTNYcGFl8
OGTTCIvKQBAO3Z3r98FGe4irvwRy54WboqdjaZU/C9tqd2oofqp2dIhXGN2NHsEqYCOyg8ql451x
aY+NM4wh/JYN5q1q3WTXWdYTlWWMXrMcwoP7Bg1i5bWFu9bmvt3YnOsqy9Ym01FEJsamIxuYSaG7
yO49YoPlT4gEMjWuHGqo9pBlD4QsA7g3gg8lZb2LkAoftI5uTTGFBDXSxB4z4yP0I9oEHhN8TKJi
Pbw5VVJuDZXd9ES+2e2w4z9eO3dEyfkHE9sQ6J3cODhe0+4opNeHQtc7qL6ftpj690oLvoqQ/Xbl
JnvTME8ObCluID6xGV+0Mg3vpctb+iKuczYQEu68oNc3FKCZxlCAZjOVwnHSz5hGC2guAmsUOTG2
Kpy1EN1TNjaviEynTaFCcmGQOsgJOn7gES00IElGc/eiPDNYTTEjV92L5FKAtYDZO5WXYqCx1CJb
Lr9rvjLxI4oVtf0G9tsQg1BujlkUXiO9tE8kMn6WHVYkvZquEYKaGeLrTMH7OBO6XPXhVOKWxI21
MUOfQE/qeysfwfsBKeCltpJ6FabTNY0oBVLzsa++q/+RZWFAA4WYT31yjzRhGZZ6GR9n0WHqggbB
v5fMFypYTzIpm/zIaiU9u/rAEomxDpJ9tUMVFFCQ7MutG9jQopNu3IEa5/qqLoEvkbvI73FC43ro
Uayi2EwT47sQAwAyo+wJ8KJDExgfFoTXYy3g2TKLnvTMszbZhANFPAA5S6jMTOVWjPmTr9SDLkl1
tUkuiKd7VYRX30qyLelgLClpsK1y5FdrfaooYBfZTZJTQafoOuaVsdHaCrGKZu6qWnsqhi6/b1j7
yJAluucyj/XUBW1jHtxjS+2nedfQPiFJIjm0qK4Ekp9J0rz4yYSvohvaAz45phefWrAl4Pd69mRu
hqETsOTLdjsjvL5llnpjycvarobWCPYYoHtZP7b5iEJAF4TvFOGxtEx1S5rGxW4Ytxe4g/TmTeFy
d/N5S3ynYG8fA0RFCK/bl0HqxEXRR6LuN/g72tLjqROUDnE90fAwg2MzDf3Gj432LhV/MMagpFVt
9kEdR8IU9832tdLqnYgli1TLuO8CWv+IkxR1rAJJRlkdx87sNoMHnaq2K3/lMq5KHQQcUV3urkYq
sGqETB5iX5tYWLfqQ5UDgg2zbA+TjwDZFLRUnAw9BUizVyuS+0nml3FOpiiarH/3y/irA+fnxwkk
iLD72ZogZmPLCTYKrYLGZuNst4woEZRZyvkriHf6MZhf4vorfAtgWh99r83uRJOF2jU3wExYBAx1
FpnNrxJFtAt79Tba408Cdp7qWENmLEizbAfjXF8sYe9zlV9ynQAzsmLhVsbw6Wryg0nO/B4kLd32
WH1kdXV0nZF577GKo7u6LT/ZRV2dbnztRbUjDXTaGMYpS9VHI/pmH+Q0kSLy8ACy723M8ytasaFG
EAl6eOBsT07pPdlD8Om6AZ8w7kJiYVNDQ8EQfBIJcvQqLD+WDolMZx3XX4wEeqVParLXgcZO3Tst
lccoC+kSdc7etkI8Cs7B8cPvnv4yTNN2YvfWDeW3so7XZPm+WBLwYb0lf+/mj94Xq89vsmMMseh6
iPKboV88C8UNxamYqQWeOnuDHGMVw58k3SUwTmDrXyPRUZ/D/ezWj5aHKbRJ5ZM9A8xDWqEaEnh8
Fwm5BPHaJa63DjqAqek5TrNriRutc8w7PUvGTeYjjqFl+GA74RkC92M8Af6qikPc92u7o3fhM0Jj
ZUptIt7y4L6wMexC/cFzn3nE7qFHd6HrQxi+Fpr+aiKMSi3q0UFif0+QJRTFZRIuEXUquXmWeYnL
6mGU4pFkwG1NehXx2SIpzoHrryX11rKytlOJyeW9iojOQVN8C3Pt0MaMyvrRLwws0LH1MFTWhyrK
m1Ybl0D59y0cUyFYFFIMHpIPG0crnXT7e5t5Z9a/Bq1UND+61X4NCi8fS5wEwAARt4gz8NrULASw
SimWdk6c30sDrmodftGFuKaIeHQ/ZttnyEfbdTZm2d2iiKRosiqWrybHoGN72S6rDsDY2QyxHTXU
c1wEiBExyMmBgFPD7delwLlfGHeNZx5CE7WIbby5SHDWMWN7z4w0f+aid29VATw7CG9+een68lNq
+yg38Bl1DmG9hApNo/dIv/c16Mp1WXdbz0dkQNQeZRDQ2M4r1YuUZRS7ZxH6j2DsdkEMwdXqLPv5
qcTscMqF3m7xa5KwlCW4aUR0NHvWU1RcLvhZNNQ3mK0KQIhNx6BBRbLraZyaRWasXL4mjCLHAKN7
7NQlG2Wh1qbb7Zn727vAbC5RoD0MLRUAJq54VZfZxenFc1QYOxFG1UH41mPeoDFhB4izPG1IqRv9
Ux4Qu5ngYMy9bFsV6mfh8Af4MBRN7qFpkCkppvLNy7ruULCLCJ0e0WxbN1wSXruaxHSfxgQcCf9g
tCQFQlf4rFjWIeta+WmB30N3zybucSpXLOMC8x5JRruT9457qRTLgjg02MyHOI/Vd9mZ30V/rCuW
cXHPbAHdEiSfwqg8YnoZ2KKthjQ6QOr7Xkbkumckyq4p8PVrPet3oVc/lgEd6kYUb44TnwaJbwqk
wPdK9ONNix6UC7Ddw/O99hv7Bmr3wtT32JkxzXZN7uUobk4nHlqzfzVqSjBFTbUK8Q6hYsaDtFPm
xWL60BOFT8EkkahxR+629sB1uTMqBAsINoNVnyeXSHPd+yiAY+ob4c4tw201ReGdIL0IcmG5LhQg
qZTrztbrdh+WxodZFCyiyy+ra/z1UDn0UVIb7xNSEajVa2BGn4U/h4uQ8zzJc+IZxb0WRM0NhP5x
poaFpAkhj8biYmshir+9hmVoFaG5Q3YJt81Jgk1qlid4bt6eBEr27Xr/I4vrcp1KQWQDHLm6ZNjQ
KXVus6Q/m32ngwEmkNVmy1EMz+jONiy3/HWWNx+6a8SoiHuqcrglLDEebR00Z2A3pzGkwNa0/ntg
EfZcYTVFeLXLvbreTNWcllz19wVWSvajc4TzVBAx6fyRddygrVTsJO3u3WkQyBT9c5oKdIBVNedb
QlOuPXYlfSpNPK/gfI1SXNvUyDHwGISKGmz8MlvuSVJODobhzwJo+8CcKlew7igIdDW7BBZnXsxk
28smPSa2fRgH564KsUOpTG4tyxfUUShvZPrYPQ3tD4TOwwYiK/GPhAoSmHVRqAOPeqD1G8+qt4XR
si7IhnMDCAd7cH3fx9WjHIo9Uglr1Q8dhGaa1br6sn1KgbET/5joJKwTNnQwmkE6+PbPTOokXaRI
xFtXxqeu1J4rrz5ooqw3Vhs8ElV5NSNx77vwrX1PYlzGg4ouEI1RCx8bOxtNkSB+xMP7FRHeBnOi
O0fgRifd3yH6mm9Rk065RAZclIVYB4k45saNuO7t1En+47QGhUbanUb5kniVa1qYN+AIFAdG8ZEL
wySnS5vFJCa7MRxogUZaH3YdBO67SMOFiIl2RTBVsrezDm/RvvKbV+KiqMcGzrb0YkTISbe2jDlX
IqMymsNOJQ8r7Cvvh9CMFwedN9NBkKwzuut7CqoEjGYHX7LvEFEKbKMaSByBtV0GMXwPPUOHIVn8
4mxbhzDxJlT//jnVazzS6gucpYEkMOnnLdPVS2HqyfkhqEuSQ+PUxmRWP4I11A9RrOPCi1lbFKjw
+7D+84hAtmnb9/k8bghxx43CjpC9Doxvap/LQxamzt1I6u0dpmAuwOXJxovgUJjc6jVjJsmQyMNM
ClbHeJYCBK1+T0HGxj2c1b/CGinNgOieMXkLbcxcupKL5uEXF9GEloZeqGKzEesHa4zGPeVkdVdO
HV37bNwv3XZzbtYvR33DosYdjzhYGe6d8NjCctdVFG/rpDpB2WUrsvz2RRZQEsnk5IWXbqjJu+vl
9y5/zHJESZwsmrmP+Ps5VqGbIS6NAzZLA8EJcszek/6mryZ3bYB/X1GG/jPGdMkyDXO2rXRW3iCa
/EkPDReq4jDjdeRiGVmQnQuRM2qYf3LDPquFtlVb9qkjIQeZJW+wiRAnhGXnr/ClAVzO+RCXh5a7
Ztsb2ufvpwzbBcMBAA7HFSW13y+UI43N36fEQeibsWFo//1CX9DAMBWLuaJkeAuqes9WsiAs858P
mLMCmsfzOTzrraoMFKwed4FbIwXMDPqvshVoAaD/NoFB2lKmnmXqZ5ciYD3cIVoZegrYYBlPmcy1
o4tIOdU62PotQSFal5mbqqnWaYubMkyOwKdZPoDbKXI2K7GHN7PMErFnJrhmYJxWPXHABG5U91HJ
GilmLl0NxmQwn/bRWcb4rbOJIi+sZX8bdg7xwMRFIRc8siewz+1IYGHjZtuSqpQYno2AxI6M1S1V
SDy6lnvruQ03uqCqOEbZyxjXKMnJFpZclKfYMr8ig4kFhmO3S8b4pvvgpESZUKCX4ZYx+m4MhnkS
QF1uG70BlqN9tMgGP2lTuNWLsdqVeb6bXOUz35jxoaE0tC5lcDch5V8zzAG86VqDMgwGkSzRDrmG
thm7yzclYJwOtbGNqQcRFEseyZV9ookRoZQE+LVsl9B+z6Yr+kF7Ebc8FCzijOA7e9/0sRR6tHN8
vCsBVK7c6pHglz+UUTzUGnEwBpBVtirmuE8ldc/Mfk105PaAKX5mwnmu2FST+HJKU4SYJraPTlho
jNOYcETjJVHeuLKRSifu0bHaiuZJBF+5G241gXFxcuuMnHqL2T/4rfVEDtex9+J7LRo3pSpeKcaz
38/Hga1k/jLCdjEn0IZd232Emfc4/1qiBWmVIJSXDkBzQhR/5EWEAroracSN777SCEgyiVTVsmfb
km8WoVu8DJUm1N7zlpEVJfuPvjLfG96hHVMYadCqma1RfwtHatiF8Vw156LFLkWhUoKtrN/md7e2
KDdcEseZ9t7UfMouePQwJdlzID2lXfRCKz6m+zhw2blZq0yzb6XP+mfi9khL1I9+qb2oZth3xsQu
MWp/1H3D8op97uJ9jY1jqVniVDc3I8YrYmvkhbIHPII9QkWItCikUeMosDF9lP1MYJvQMemKDfCx
OCqqdRhUzJY20ZiQcleIF2+l4X05gT2dYNyWFx1T6ToB9feAeh9Tfa9Y9zU2u/uwouKwt1vK9K6Q
RGYlbncgcNd5zKliFjayIwJo70lHz7cEY5GJO/EWcjp780dHo8j8VMmIJU183GeQ5SGw0YSQrf0u
HALjG+dZb+GdOoV1MWjBxV0j1r5BzdvXKfj66lI5JvgQvo+qiPJdFZI6hkX6oo/uW1dpn4iDzE1e
mNifQNFYPu9ZVQQUduNXUo1wZNJtYFTBvunTnperm4P2M6AhysLGfAjystxhQKt21GuI2Ynts06x
7oBpWLtLm/j7CGCT7Itr5NR/QIcQWKLhpWYFkX1k0ENiIXszoRGh8S2CBg4wBpgfuLH4erxZmOGd
J089+dhMQA/gNPepuRY1PrKGQCiLg/mlKEKVniT1D6PWiEu2Xp2Im9SPOm7H4rWS+oM3YmOykw77
lyX2qcIvQAwH/X4XChgxP1ZfxUfPD9Z1wpYyy+wbHXV8QQHFX6+X7NxMQbUR6EacxKS2dyydsXKo
b1o7qQ0UCGbViK/ErU62LN40Yd9bBPBtKCPE4fRWd+poWHgvdHI1GoffbLjWOonao+ht/dA5uCpC
G2mrg3kqqGjeucLaB8HI2hiRJ5/rvHZnt+UZwO8JcSI3ie37gWr2uwjNYOe7TOanRGLtqJwPOKDr
2s7JRyG9E3DOk/KAugBOElw2CKx/GsV0LdWjBGk0WpQBB59rcX4BER2NYOW/zxd8FU7bNkKubQVH
0xKIvQqKE611TRK5EWP8idrn4DmIlpNmwnxILc7rtcfRpxLDYgG22ji8hEVZ4RUUT1mSnsvuOypk
BPZdc8TffBxVbBHNGeBf1Gke2oR71i3egxYESolFRUmP3DRxIK76njrV1ZHOo5k21xwwRZ47myI1
H5bfOzZpTKANOTUOWNRKFk9hrcHsQZWgTyy5LQ1IVOSQossCac4NGHetlb5IolHpuuIhMfLxp/Ca
feFiohmoqWDqpMhmw1mJ26daci91Gh4+MuguXu4/OXqyMce+2mfWp0cdl7Ba+6tk3OphONeVeolV
vK+r8GTn4t7EiRSFjIqD9+hSTTIbCkUBDoE1XdjPOh3vxCg/Gtf9w02/Y7vEfJo7mBnh2ZAOhQoa
Yk9B170iObrCx1lVVFgH7QDk+oMyLptFN2Yb2YBsqb+JXH3GQfaEmOKhIqMvLa0J0qqfbjpimres
Qc6hFtxpnnWzNeutLPjMMt4Aa8tjNM6gXf6WMUDNMIO5SqQUJW2YFYZDumfJlu4reExnSzvwU2sp
Gbdp+RJ3w10XPWl286UFrHFIeW36ep9ynzDR7tOme9CYDLAf7kigOJakvvC9UJd0Sz1bK51ue4Xz
LR7piZWxsa+0iRJzYVxcgi1GDdAFWnC6V/6pIHwRTM62lWPKLpFeCgY6qcpvcdu91UmjrY0oejDD
qiTHILr2Tf7DdakgJVb7TkjLtm7q7wqab6by1zxlWdBGL8rpvlkyASyZD/iDoXuwf5RMANEA8ST5
DBsTB1VHStjcaMir7zbfp+8OBjeDXA0wyN1UTw7u+BzEornG5P0SsWFoCqAKkZIPqa+na2YaMgAV
al+bW6nAACf5Rkv4JNu8j7gS7ErRpyzfKehvECZpNLwa+pJ68tkoFAE+EwVtMXPnNOpC7MHMfNYs
5ASzsaSnf2sE32oQMtoIJr1h5WO5zJRISE5UXh9tAbBShsd4sD77LrH4qG8uRDuKZmQf991eeGga
zCz/mu9vvwjUum7AwIP9wRwIX3CwnJsF0bsLoclEDl243hzP5KDBi6mcbOUYMHiDtD0EsrEfanC/
oOPEV0Ggw9oWrzmjpobzeeVkrFvsynpDGnCwcqeCYKQT9kPJeFnuy+aH4VCfagIBfhE6LVPzQ975
LFQUQybqOBIkv4TFX1ELHVtKsJ5EvyEYhssn3zoIedZGZXvIOvRjwr87iDulRy8JsLNdUCQ2G6tH
LYmjU0unZPbcFdNER6agQVr4Ny9y3rWQvkDgD5cx8V8brTs5tZtsdVWf/DbERJiXP0eVM2QY0zWP
p72MUPnXWXIq2A5RVaAV0riKmO8YVZP8NOsIzBZ+ITkg6gXzsnWS4ZBnkOvp8MPjDMjhpQyyonvQ
7wthv6kp6o+qzqjS6fQnZfSmjOmhZRG59wE643dLriyB5sRt+Y7w5gC838PgFlZrXyPyqjDpcbfj
VtdyYjjb+5HiKn69gSHD+cDOkW6ngnGFL9fa5SJ8UipQW90vgHDEO6cIkLXW78YErKUfzGkjECbV
xHEbLsE7OtE6fPotqmoUy3Rv1pKOK82gU1mzqyhq+173O7k33eGFS6FiMnk07L4/Ivu5Chm/9Lgi
qFsz1UY5E5nym2089MUGedicAw6nq8155wxRxxztkE+k17quU24V7pXVqBIWeVIgmHI8rFJxrg5l
cJwmbLsBG0JNmbTne9qlemNhtU2cR29EGFLY0SWlbrWn56ztOz15skvzexkk8Vmzj14yQ+DLa6tP
/0PeeSy3rqVZ+lUqctyohjcRlT0gCdCToiTKTRCy8N7j6fsDzsmrc0/eyuoc90AIgk404Mbe/7/W
t/a97ylbWma1OPKV1ORywHlcgGiLFppnEn6QA01Cto+rM0QrRTUvbxLmkT4AFqu/kjm9wGNyWxOO
VbSyvqSH/1BXWbJStCcrf9dro1oJFTgrUQ5uk2C8TRXKdCU9S7i43a0bXczM24/URAyBslhG9V5v
4s4h9++rHEdaSkGnMyz3uN5luHFa8yVbib7CvUMur3hVhReSVz9FFZQxYWp7snRx27TBYcStaVue
rDF9VzAlpyd5jB9UjcM6tQD0UWwLAbImmIkcQQec1+TeBpfHqZV60o0GmeJgXTsuSc029WjYf1Ex
LkaFiPpmgCavcA7hW2NuE26rZpj6gT5+MheXlLXWe9XcZKmxNvsHyjPUCHUBD2TdvqUybRkyWu+6
3niS5P6BcsS1SSdZb2GVayHRT33aUIsePqSSimzcMKUp6dp4sR4sk8YldkHYjrnYrCOz6RZS52kr
zqEcpnF1E+rgXYiQgkQcATNItS3kJxg+Zvg6xqzamuQJXCcHf/NS+ZaT1pgaxdwldJisehrix6Gn
cyAWnn6hN2so6Sf+WnMZuXQ9mqYPVx3LTw/MLFjbsxmgzU9GfJQDp2wAQvKZ4CImWpQ6NcUh9mfd
duR9kV7w1g0wj6KYHBov3HDu89aZdG0sFTOazGQPZELqKAKZt3C9Qs33mZ21FyuV71rjowoh81km
TAaXEnbdkBEPD6hMjrGGdafmb0SyBLw2Jg/HHQ9ztE0iV9UilVWikL1NFOh2bY3U0itxw6pPoO5n
dyzEyt7Ws4Q4qWbh41shbAb/s0V6xKr2ly6pf0UaZbbVeNLKDPQ3dejzRZSEut0G0q2vivW271KG
5kF/at7gafgbjJk0swmfMySRAFSCZcOaJRdwWd9lSRt1V1Mrjr6sB2tzMnfCe15pxTVwqwKOznin
y4ByCJcKmPCBBa3lXF01PfCDMm7IO1LMtVzXdNZS7Ho1ocA0cEbPlfmxnjUCAFeSG7zqphxsW7k9
VwJm1xLk1wpQW7j0g35Yjaq2tlKsbYJG2rUuHkJB6Wyf8gpySqhDWUk8YE+ktRRvaOa4djZ07UYT
NnLeNpfI45XJYYtCr6WH68FfFPuPWX38v3/Ij/8k7X1n+lWiZat/KH3/2P0/9zTZs+S/psd8XzkJ
mL/3jsF7mVXZV/0v77X+zKZMy+r3O/3pmfnvP1/dJI7+0449S6wvzWc53H5WTVz/Q5I83fP/9caf
4Zr3Q0645utHwtQnqOoyeK//FLGpiBYxlv+9UPv02f3H5jVBSRGUn3/xyH8ItZFcS2S860i0Ze0P
kbYh/yf+B+gNmqzPQulf2DkQd5h3aBbOI9Z5miL97T8q9D/+3/+mIu22oHFaimJIRGmKyr8j0taU
P5N0VGQHPJNuqqZIM0fUeQ35++ttkHrV3/8m/S8V0KNXmMa4mSCJ/CwBKfi2GdjCtTjEG1LvR9kp
jJ1LkatYNff1q/ru3dcPpEwCTIZKhd6yH/GgPtb5vnHXqElR6WA51WCjihvK9wmQXjjz16iGwbUl
Czteow520le4OIAEOWcn7sq/Sh/FnknTlgTg8Af56U9H769CdEn8q/eIsN3SNCwduoXi/df3iKCO
rIvEHAnuMB4oSN76DWmcpnITdup7UzZfgkBDPI+CZ41R5JcD4udP59d/rlrTJ5jFLFDS7cff/6bN
n7DKN2VozE+ZFf3237PE7YvQU5CXX61uL35lt+WZgD7xpXaSL3xNSJqbL+NOvc1A6KIqXEZ3gmMe
rTvTWI7nIrfVi1QepQM8z9fkNG6jS9SsqlNAqejSUJi3g9PwaqowWBbanYHuL1yR7/SePfgH5UZc
5+Yn0Z26LVjjQ/SJRUu/UZ8B42akxixGHnOkKzEaC2oNC0zV1+TaQvJTttoUd2mz/mUUhkMslQsQ
AiAgq0NyAJn30WMn39TGwqT/wWqcJeOqvCtOUrSU9tXa3NFlecmujLn+e3jP23H6x/RrXAu3Y+AE
R3cDoZvWWPvqmZvu0Jzhs5hO+DlsklVDm9pmgkKP+Uve4xeoaUeGwlYk9vSNyQ9rHmGVvEHq6NWV
sC1fEEImsl1ezWTBkkOWbU7e3j05P9bVZREYXoab0Vh6Rya6pXmfXaJPTyXmcyEcs3ttPd6SjZc+
Jt09neEsXPFxeIfhKX3VnS6iiLPQvlA3Gkdd37YS2XM2ZmwPO7FJ3YkPZEXNSDFY35Hx/dSSra7Q
qUIfJdmpeFFFh0WWcSlfur3+lt245zo7yXcd1FiQ7tkm8JZ+vbRug7VwSnbdydu148a70ekSLBGf
xkv6e/kralwTYt/Cv2Qr5Su0PQcOCqVCkaneWx3azCwQm4f6Slu6T3Jl59lNcF/7R3NPfrnRLVNM
ynZtp/txrTq+TUgujVba+tqz9OEecxo2x/GJVby1Ss7uMn7xj/JR8fhoq3xFFXSU6EYCWV6Ea+PQ
4wsM1wAfHi2MGSqBmqv4s7wAouxPtO3Vs/iM5l279bZGCXSIKFemiUukV9Z9yycBQpQFhXEAWyRv
wtdmWy6Ts3xLrLh59d70U1Pta1pTj+7VvMBc4dCGvluvgKYqW/2UnLutWAPYPBiXSrUpDeab9K1z
0nwZbopN/GQRQLmwNj50qKN1Yz2MNHzRQOfL3qYDwK9jEX+2J5VPcy+H92G2LM4E1pyrCecENZH1
L+Hfu+5Jnr40lXQAQrlRhq1iu37VN7glEK/YSLVHuwIw61gXjSbYAmleTg1joXVbFlUQMd4pHkxv
UHdSmyVruCCLkAKO1K3D47Bx841qLMpleUJ3CUrkGKHvgVp4BSYxiHR3sXkvG33VevgTF9JHfEXI
t1GeI/RFa3mBhOkGl6q+xgWobcNr/TKsNsPGv6KeRxSBD8U7G6Q01gvt3n2tvpCysuSVj227HR4x
WNrwBKwL5Tvy64X1UG5F4Mi00uFPLMyz0lytS3usn/1dqC+M5+FWfBRXCaLghXgrnWnE/OvxkdPf
n0dHU5IZIy1DkiROc9pvFiE5Hk2t02H2TL2lFCaGnBiPZlCt/vW/+adBePo3mgVJDmCcKevTKeKX
01yJsrURXanYaFJ3P/0La+jRd/afgFKoayQ1iJWCU/wfc4G/GPplzFj//O5UzF4g81TDVC2R0/iv
/1bxClXvEQxsAJU8ThBhW+vTcJP3VDdTnZK6pFULSCmOmz+EHmpJyXylT0+hBpwqy0yd5d5wn7lu
uxmxT61iUD1Oo+F0CRTk6E1/7qlTQJ4uKxRPwIUCMVBtKkMmak8pd0YCTxdRUZ3qniEjHimuZeoe
Pn54TkelOKgdMmLqBLtId9yiqh7kvNGgZwXwE8TGIiMA85Fijrd1giGZoxx997CRFXSLZnatNaO5
8zSUVFac7osQ/EUSGQImZS/fWnV1gGcUADnhROaK+TO6ty1cjdhLDCfW3hsPswtNG6fU0WVgOhKy
hE5yvROTSFor4rg1IMs6OmkvE20DuqrbLLuyXObWJMWAa81Uo70JUt4CX3vNcDAJgCqnKCUKXCI0
fOCbj3KOorC0MOiQNPTVlHV0kjtE/UEm3kW6qx6DtlAX6ai3DFRYLjJNgIU1bLSivOh4QpbikKBD
Rt+sThVtITO/5HtfchlTU79fcci5LAXrbKV5EjUKYYSqWySmgyvNEWRkx0ooGse6Mo6Q1lgGih0n
PkM9D1MTThfUt87q1ZNV2+pEm3JBLm3aVoawV2vVNqqQrnThjZIJ7xb6FdIUxnuN/GleL42G5APB
l7vRcp3zGas9mi9HXwBaVGc6iSWB/tAERE+oMNY6otdBUTNJaCvmaKXK0lnX77TRuxPnArl0EqEO
C4N2I/UfRa/djrmgrAnLfuz1/CHv8cGeG9FP7Kqvbns/vQtd714Oqo/Q7FHycwCPKgVVrXqcLlP7
kLrAhI8shI5G+9frJ3S/iEIHOMYGe12XokUHiEQVSZVXqkw+SBKG+KJC7+Tn2jWQx6MgiHDcLb5p
U95lYSashVgVNiWRzGELP0OJWPyXTfeQYk8QzS7DH+6ZjoBHh0NdFOL7Ppc/XGPYsdwtGfgolKHg
E6IGOTsRqpwo9BvRML0FjY6YSgPfwIC4KubTiUdaVGC3aIQ13V2u5suaordJ8ztv0BeAjEnFBvsc
z+gKTh9/WrHnYFdYKr626lI8WHSWqMNt1Bt91vNYdCpB+2V0gqOCDnqDb4+KV2+QqrptSMGaySES
6l5haZQiFrcRjv9nSDBFfze22IL69mpW3QF0LemyoqPmE9JsXFSUyCumaG2P2zExSn2P7EJdB0j1
B19DYIKAW7ZNYzpplI1yQJxqNkDQTsicQxaTW61WKaMiV1oNiF63YOYHkFjNporI5FhoUt/s6ckB
a/PctZp5yF2jsKRgDHfGq0YJrIIFKlYxq5XZyt4GnPFOaip1EcGEhLSe2qYkBrsBIS9CTcQr04YK
rryLg5I5m2zVPgpA88at23SZCloFTwcKkjqQG9v5YkRYaBftDP01xNWBQGO6KjAf05aCG2D8eD9f
o/lW9ONSK7/ziwj3o5ZSm/ckcYmAubU9khuRncYMn70Vu4S1yZ+FJwuOLLeBfUN+OsX883hbwWsy
sEou8o25qo4ZAYwLKicEknDwPsvXcSM/h7ldrcpjfOyP0muM3HhfRWj4Vhap0gvG7uh5uOO3Xxx6
ujlfWN5sJH7JQTmZz4vsgqJNfBagNZ391+qgOj0RjAv3lL0le6bslCnihfzEd6Q/mfvqzt+o5FTQ
/WOcPxv5mu4cIz06j0Tlg5qQc526KqulcRJvoG0S7I1+tNR3TGfRwEMFIJdSupikHMG5WZTPUrUc
jAPCQB5mMEFcgiHS3swb88PcFp9B++xDMg5Xag1cjAe2X4Viaw/dQaY3TAvPWqYRs55lhITvZK2N
h+yeibx3Yy76B9SHa/EcrI1yaXASS5loKF/xyxiu06X5Nr6EqPjWxaQ1Y6YN+4hp8wrjEsl7G6lg
qeJMzO9dBpIO74doLc3wBJ6j1Na6tO8iGsHO0EHqcxRmVx29ur2kbqEyDfza6r3lLsUjrWPGUo02
rEqAwSKHNwkLYOq/LAS70280TAC8vUvB2LRP7M4OTMentdoxIHA+WZYpUk2cXEsqKd5jXK/zlcbk
9GTyytECbLHKlk9yvlbI4OmW2bCk5BZryGUX2lkmunjL5kgaQ1YR40Ct36ESr686SmQLRM3DsIZF
XSrkVS9xqvSNAxyMBkrS0tda1LA87eCS8Wkxu/zU3KVS7ss3OmF8PRS1SFuIFlh547Ol75BoswrR
09uu3fbWs3BiCLNOmrbTnwnhaDccFomwnUQtEB29O+OkfrTIQGkkkBUA/WXKNZGWI3NG854obVrb
4ckM9vqHZguX8cE9s36qnksyrygm3xPywP/2Xpj6PqWHfNt+sCZLwZV+Kk5w0o/JK5oWETfBY3el
a0XwqXXiZxPZdbZBwAwXNrvmTnnns9QCLvbML0B5S1ishSvKlRCzLXRGHOBXbCgo+E/RVWOqiiJf
2uuhbeU2oPDHFncvfCNe/47XKzZHpJv8JplCkUlbI/dfwLRcon0yinVxlfA8e/SLpqduWyxoT+RM
Ibs0zQMV2iCyQWfwIRosJE8RJuqDVNjG3t2ZrEBN1jV8Uw7PUUQrvqB0JboPTfSAIDXBfQWoodkL
b2pqB7eetGloqlnrgonYyTpPeHj0Sf2x39Klr/BkOxy56gJJZLEu903k9Lt6Fx1Db8XMJv7AlR4+
idYhPrjphrWt7i5TJttkNb7RkXNZzS1wp2YYN544riCI4QJAVYyYhhIgY0bzFtrqhn5QdfA3ab8w
zFX0FK/pezEZYAHW2dS0qZKe67WboBInjgVWBtqdpSwvBHPZYZRgzUBH9VCwIE9X45E2Egc7QzMc
+JcS9zp1TcCVF1bkgELR+eDzW1j3prVsHjNmOP0ae9y2WkpPkiOv9Wu8ppjzjCtx5PSxjY+Bo1xT
6gq2cdjTrRzvusTubwps/zfxhfXMc+2EW+h+6jFiGMOPvqJvbHxMRfZNckIa99Q+EZz1wnu4sNI1
042/a9c0RL2cdw11lsbClkiU/uxR+y6XIrinzBFP7i0inJoW64IlYLdiWV7fVmfhudhrd4hb6ifz
YmWLF39LD4JCCtOEi4vGoWGxjUf1Lhwcc03b091ajvUm28kDp9D6ZuIiHnonO3mn8n1UFgPcxWMU
LK0zFCSV6dY1f2tW2pERVr1XTvT+9t5GRa+p4A606RijyB+Ir4gOeY0s6Ea/qEfjLntA98QEk1Il
TlCXo07blB8sDfDy7sut9AS+ZzyzpDtxhqEUwhoxeKtpVCIj82zygSo6xg2ZB8skWeXujs8dGu8T
zVigxqpdPkmKPfmKzuZJq3H4OYawBrPmC5tecvieXN/hvWTRRewPmbqVwyWLVCIL3MZJj5RVaJGF
uC2A+35UxRuzCgu3fn1QL/49aCksEo55kdfWHfEGBZpMdHa0wgFpBcvARvZcbn15NcnfDwHZfrZp
nYpTSUdfxUVN8X9hfrXksm057LzH8T05zcOcanu75IXqSgem6wX/IdMiyx5uknW2iy5esFOkN4J3
QvPidcfgBcF9F+/HCQUF3nBv4vuO9SODfzPATEItet9IHOnCFw6PtWnYWXjD+GNhFI0xjO7au8H2
36VHaLesCLpj/EwFQnmSzhRAWmUhnePt6BQXqaYFu0gu3gvnJQYDRXm1Wgd+4Tm7DSBMvteOVy2T
R1HE4rwinICoLZbNIacyxkeofpyHdXJsrn1+9Uxm4cuIBgDnFpzLkiMx2j2HLzWy6jOmkuHSP7nu
HWBqNLj1VuGIDdG1EJMEtWLhvngeuiN4znb+Vlyzl8w9qA95cBvemPnegq22CZ81Jp7gMF97wNWY
scFBoObYheRLY0Gw20dpA/V/3eDapFG1LDbiut6yPG2OAXTWEsGp03ya2qomOUEDAgF7d9E8m3fi
eHLv0g2w0ufmk5ibnFnAPYAKQFRKueKH4p1Q613JV3dvsgs83tv8AFM2egVtXnwpTvOSU9/4GnbJ
q6xcEpqsLOpGPvZ23yFgYxJ+xzkvuJCRdtOKay3Y1ju0GC9qsyqujOrY4VOeldrYiWCvO3hXnEWU
jfmAgBswnnWmoPSqOOInOxLISo/gE1JOVmq/diEP0piWlu493KN0r90CctB8fIeX5JOGs9nayaeG
eDy6jNY+khzBNumGGSd6re1Nq29dTouD+KJSbonVt3YUWZyIC9V7GnWU6REnKNXOYEDw0wtY2HYq
I12HlYh4q5gpUBGULNRtg/Zqhe0kXEvyQj0OLNCfUiJ7jqXyVZXvJfS8G94TvSsiw9ythyxwkZ5L
JgkXmuA0sGNmCTujtsvStqLlJEFhjrtQP12+xnSnoYHh0L9iJOI49u/bQ/thvHcvMIuJixzfik9W
jRBZURe6X5Xu9JxoSI8xd9SStUevRyjLWWgprY3deMTvdUjWCbPLFd3f7hQxzShzEiYRDDgSfgqy
kxfFKbBHcTFIjvohbpkiButJTrZXj8WGgh/DS2F7p/g53YZrH8LxW0NLk7LmfQEpFaXLgjPF2VwX
J9Pci+v+s/00TxyVAi7++/HoH9N3694718cEo+abtQ0eygMwAernxUM/OEP6JY03A+7FeMnSawi3
KQnOtM/fDZOMFQellSYhcuBAJ+2zDxIFNoMnL9V+AF0tTzaEvtDQ6LKK9TVD3HdeLO3xNnCDJNbH
NqlRKBPwZdcxZ1uitqX9vJnvN1+aH4ZVlYEcNSCDciPt4UxIdB+ne5Ofke/c4Sb2asTuoX+pRIno
px51tonPzWecqQsMjKZYyjZYPYVFldevsYuTxoN7EoL90tDCs+f3/LATiLdJTpKXZkSXwMJSr5m8
Npi5K0FNRAcrqbYZDdFauGmhYi2BRya3pIU1GrlFDbK5AFbmwhMMmuqDaFekEyIEFilGWRpv2fUn
kX79LEUwJYqm6u4k1CpBksZOIVNhFy0m3DWNrVXh4jKO5fIOu4mJ3dh8lcE6M63Oyf0jTTNGX+mV
sbwira+kzVtSNJfdxFGC3n8IAkcrSAnCxSpB2UAl3ioYkgttSuGDToklO6tvC2ZHpgLJwQrNRdlD
Rol7UkuJbturDef1PBoppJjdHj/ERXCJ8mtFwjj9SnnW1RGe+MTDawgLTicviyqEt1hOdrj+9gYn
J9jm+5YQEmmMa+aPzJC7zMVm7b4QgljtahnxXYbsHk8H0/BRc0DbE54DYM7ItpG3Z319U+dQNWR1
pCQuJ8jUgoSVyMCkIqnVrddZUDUMHy504/gtRn3DO7h5/6RHqbxtO5y9Sa3fuOFr3JRQES3pU81R
FGqtSbLPEIZr0Z2YdMI6RDb4rJosVtxocoqYOXSJsSbb2O1vRw/5fKo9Jc1TheGFWOT6mawWysvd
ClTSfaF9kdBXkvQSP7R+zHkVOQs1NYu2urGXKsi6BNRSOUl5DZCFbdjGCLtMgaXv+Ahqp93UPWre
QvS/RlejjMRqyCQeyu9af+NSyyua8VoYaC2aUCBNV8Aa7OkdHQave5y0M8w5WZ2CqZUtN6ECHWvE
Blm2DhtYlUAzBSH6osqXN2JOeTpQLDAW4JWjFPNtKe+b8REa9WOb+ieY3nZroYot2+yxrlmMzY9N
Qu1LNLeRlDNYd6zfqacFBsEPfWyeY10soP2K9zWSvrSPNk1h681SUJnek9LI5Np6YFT28S55vIIp
lbN6zLRuR9RauMpTpqhKVl/TQog5+UBzMDrrrewBMbhvqs7UOGiJNMiYMOcJHQTs5Zb6bMXSU9lQ
cYzwEFc1uXER8PqsRQ6Ws2SQfVooYRGQUYxcQioTb3vr4yteZAMrOviVCDMCFjMoi+XCuCCOfBDC
jmWTAcLHEJ8x5b+F/UQcSd31YFEPSuotfN5dKTcktYatBo0ViSFAuFBhSIlFVst+FcOpCWCQJgqk
pUGuN2ZQ6AsrDfRdK3ECMLz7plf9taGsW9alYY0TShJE4g8bp8IVshSCe5eoYBzOKdUn0qTMut7K
Ma4ppco5L8qTvrmlbiF4SrqtCip6EDWmkdVGaWUtSrdZiQr9Nq/Jz6aVXoKuvErFMJXJBhMxkrTw
pfrW6pCNgOi/JmqN8FkmCyUyiHpAaU3wUY3zFWmTLBreJke34emCk0vZBa8mI1gpp5tSZUqL3g9X
b9Q84kZkPhLTi2EMTw5W8aCYLNEwPT8beJ34pIhZVokaRul/D7riMOrVypXVCOivuM5I+lv0AHVs
TYCUEUaDfM7pAwpi1jo60r0Fjr5lZI3wGCJ8hmZBSSG2XouYlWvmJ1eMH1gZ+a4I8CgXQ4+uUY2K
U06Zoa7dT1+H+9A2SGJDYiEG/Ox6HIZ2PtBYE9UeGNPOrEBr9Exk8/pZ1PeelJ/oa2xytKKY+6tP
q6dxn1QrtI5M8NNjNqBH8xLvuLzNTG2bFMWdaJmnPgfD3el02mqx2yZl+ZETezuIr56XcDqd5M0Q
WMOFUJG4jCb3ORKcClfeotT8YzyhMeklMOFhiTM8v+qDNSy1gol9haAwxfQLN0A+1A1VkVKY1qpm
dxsgKV6ge7yISCa1WCM0rKDt22forTPrzivDxImbgRNrlG+qatzWOiLXsBT3WUmycSjGt31bP7eg
ZjA4jkxPZPyQOnOiJG0vmSC89i0R0z6egDbdI504d73l8W00FS5flpK46TBA9E6MlW2p4lhFCyqX
G7A1a8LQSAQA5c88KjZWmZVcs77jqpyyWtm1e2jc8Mf6VZW1y6jSpDXJFDg0uo7qbyuvK0azhW5G
lDta5SSNRM61g76GUo25OIaCmY6vowYQAxLLlsDeC/EPU8E5v3Z9zCJar+96wiiXbmdcGo7T5YDZ
k7roWlErzFYN6sOeXqunsqxqDW1dubkTFcrKDfKNogjrIKfQp8TWzDTbkim3b83gTuD9PwQUz6Ms
eoqMyOdMTH5jOfvHiAhNEctv1VYEA05ep6wgtW1DhXGqVEEuoMvGcYtZo3YRowdCk23DkHXHiCFL
xBXuuGnbnmFm79rQNFZ6B0rAk60VmY6So9DXWU4xfmogszTUh1c1wgTd9QkZ7nm0HUW4cJm5VcO6
sU0Bt4jfEF2bZvpKR+vVodggT53o7VHGSSDy/evu6Cg+67LJILp0Q+FmUOtkq+UqtFqTKOsG8lOR
GYDIO/mrK1rKuLgQuvtWEDXbhNNdDCFLB2I1KpkMgKb17VFNIRzXd1WCHFyoy63bmJvYCKhBlNql
w1RBRjeidDLmIz4i4O/GIdddWAOIR0OaVnEc3BVDxS+m0h7lPif/I0qeI1e8dqWPAYlU5jqwHg2R
VF+57R1N6VwsJ1WybT39icQ4qg6hsNIkdO1qAqtfUhElTmrLTJKfsCqSKqxTEzCnmrUmx7ejIOz9
fLwryTpmpktily3l/IwTtbs3QYchLJQ+cNaVRzWs1tTxkURCDMatXd96FS59402XA3EFx2uHh+YL
1AC+bpCtZMjpmAFUu+mpr0kCM7ZAhRymk0Ne9PyqjeLdKArObDqHhF+5yaruK30VOcAgiqXcpgBR
ZOnqio1HWAQLBRV1BL44/NlhcIdEr3Fo0EyZj6iCClrZUYsEYnSC2LVWPR2NoaOu4dXGUVaYGTCw
HQ2xH0AWXVy3ypb1MI7ADNpzqziCKdOX9xtlTda6uquSTt3Nl37b7eMMZXfGwrWI3gI6Q7akFNqu
M/1fN/N1ZjlYdiB6L3Py17zBfuVPA5ZkJzmzNleSMdtkyq7S03ctg7ti4V5ftaJAQOvE6tb8lgqf
77EolVjIhrCcV5iSSIrVqWnGrNy8HMUytL+tStVJiyEzRwWm23nTDPlFSBTDGS1B31XhABZG1jJj
JwMd/LFJU/Qn9bMl9QYBFf/YBMgL1FErtmH1D3xtMtFsNQDHjqGJt0lnUhVTtPRGdDt53TZadIiL
SF3P3e6fMryf7e7fVIG/7f5/KhKUJknXH8KAf6K5TiLB42cfvGd/VgjOD/upEJTEKSxP1TVO/KI+
6QT/UAlKokXCnmLQQzNV1ZD1b5SrYkwPElWDRxmWOYfv/VQJKtJ/KrIl6aYikZFHepL576gETev3
wD3LEicNm6ZqGqgZlGx/FjJgk4rHzkvDQwVF1Ct0N1soEOLXUdwfQgaQGBG0CJVetgqRPliloP3B
ii4wm/CDqrALX3vHboCYQDtkXclcZvKTzxtFDXr0hSZ6nmR4SSSM5UoOWN5KC6ja88XUJBzGni82
pFr+uH3ejQwSFISI0+9Mfs4mi3euFDdF0gBl5Se4mzdSVaFQmy/mlpFug+RjJmFbk4l73mDC/3lp
3m0ShfxNiQnMHOg3TubuOc8vk2ikLuaL9ThhqhJaaHjk0l0zoZNnbPb37nxpInsAXRs3gYbB2ps2
Smymv2y0hpl2gzmcNPQMmxvJBvMmmHZh5wrOGKCmmK4nJKxfIqkIlkU7+aNYCrHVZ3B9m2W3QANK
x22VyZ3YYjL/cdEA+rKNekwHJfANpcIjVnBe+LGZd8MA94oUoPEXULHvQRNTsKkMWlaaEPb7KUY6
9kGIaq47BSR/AKu6EUCMcL5OWQBYybH2m3MZip4zVO3aBJq/MCZKU9kE9Tru22m1sJaIndtIZnLf
+LRWAJSeOonq54CxUcxD7wYrWAEXGGRXuVenS03iZdglpFeXyZWhCFMpVW0dJYqEBUl5iZ11EBeZ
44Zxhbpkim2cv5tQL64gJAt3pBmnPszfnzciPQQyapb1jZp1Op3HCWbfNdTgXHVQl5mofxL0Wtm6
GzQ7judmN1+y/rj0fZ2Sd1RTv/fn+3zvfj9uvk60XHrPrAPscmhyQtf+8dT/w9P8fvP8tJ7s0yCe
L/64nfrnGJa/vFZtfnG/vYZ599+/rszpxUTpyAR3+lTmTVKKPy/9dl1LeXMtaJaTGZjQufv3x/Lj
I/je/+3meRdtFJBeuDyredfvpHxdEtcQTz+XYPp9zZv0j91oxpd/7883l2lIhuL8mPmWH3f6fqQa
jAQuUYzxZdpDf/W0v133/e/zYcAc+dvN8+73fb5fDTa4GqJTX6/mu8w3/NX9vp9P8Bo4fZF1+L7q
+6Hf132/t+/roko+l7o+cIT7vEZZN67YToDp5WAEhIklkMN+EclTYYgsZYGe5e8XZXPC8A/eOUQk
7ch6UYmQj5g86PhDlvNzfD/bb7vzc7HIwPwx32LxY0NtMf3zwQ1VEAjgCKZ//VePm6/78eD5PvML
+fEM3/vfj/7tuizp5S2Fy4zseb9lhHyhaIWjdMcKMt+ReNFD05j2g1hHq/77RW2YsmLiaRj9/SYo
eOQGruspwCLAVIdzPO2sZRDQoJ0DPOY4mHI+JfxyJ3xn3PU7Kub7rnNcTKNDhRsi7RROcQjxtDGn
yJV5U0kBIzQTcDCYQ3WZr5vvN1/Sqn6q4/zxkPnB37vfTzNDVeZdX6QBhHFHW87JQr8FDWkZuOXC
HFNgSEW7m+9C9uLUH0dp0+B13DFC/7r5q+vqiHG3RD8+nQfn1Jz5kjz9TudL0Tj9buZbPKnf5Gor
rYGIWWBSAUnsBtM0HSkNTr/f+cfj5muF+bCuwRaGBH5S/mb+MG8acBIUwj2w0VMCDCuWnxvK2wyK
0+58w49kohxzfNm3W1Hwq928kZHkEZYQyqatWd5TP31USgVCOa8UYedRGLR7k+xEVVIg92BIW2kN
w18HjfuXzXydn2lvYtpPImB53PWGO+7aaZNqvN8UuGw1LQHmuJ/5UggDr1WzfDvHmHVTlpnU18gC
WRr4JElRq2rl0vHU8bZ0EbQMVICBqHDAzN/vMJFzYhea52K+spmPHW06CdIGJfuSxysyUXmpTm2h
7oD5zp/E/MG4FGmp3RlrdxRV0of+L3vntSWnsm3bL2I3AhvxWpXelVVpSS80LRm8D+zXnw5a+5S2
tjv3/b7QgMyi0pAQMecYfSjntK5FFMt+rk1eVxLeDYEjzwt0B2tqkDU7S2+PeuLJHBuCPCLASjS4
4DRNdXuwxnbjjs48vPBBlSfXNijwVkiXXLchIkqh7tvGCwk4jVBsjlQVqKfH6pTlRJbGEiLDKNEW
LBwROWL8bBZcj7OO3taA0nWbifHfd67b7/mlBbMn/G1Y+ijU4r3/uf3++Lr2c+d6kHUbNhcILktf
f/6fmZHhBjAeZSPDfpFiQP5p6HlGVcDl5CefaIkEQhOK622wDyI/eCJ0j2vyzrpY+UXrWrsm87zz
jN6fo4GYIPNaj7kM1H6uLQde1xqPWoc1mwE0KmhK62LuYq6p6ypnGcKuahnu/svHJw/peFkS5fPb
c9Zn/x/2rU/5+V/WPwni4VuowoaMvL+/nHXt/a32I8GspAiq+/UNrJ/WuvavNtePEeKPOz/p5a7w
vhDLTeh9M1zuIMFy+xI62NnN6HHCLrcWnGjczd6fuK5B+uO+9v437w//PGyc2cXht52k+XK43/7t
+px/u89jDH9vZ3jhia2+s4BXn9aFDhsO9fvqug038a8n/f5w67p8lf/+8V8O+vtTf9n+ufrLsUdr
5FdndCQWLP/6nx5fnzrHZXlsBZnV/+qF/7L3X/+n9xedTuJ1UlUCQJAP45c/fH/KL4dYn/T79rrz
lz//+fgvh7KzvdOK/JQYEJjeF9n/bubEEDi1gXh12fW+//25vmMiqJqzz++7AkdbJ8vNaAevq+sj
XSbFz39RTswLc1TsjFxP62KcVAPVmUWaLKF46+q6c32Yqi6z4fdnrmtRFoHlynCmJu8Pe90yWV4f
/+Vw1oIBs4aKQJ91dX38539at5Nmfp0rdEEt4eZi+/7n69ovx3x/SevR14f5up8NUWiqdqOx7Rvr
bf2tvP8i1k0HZC3KjvV34fUJMLL3Z5H47VN3ZhSyhoANfcN0GHwAy2GZJL8vZIFlVxUdBL2xxptC
U/OvnLE1bMzoMa/frav5nLomLFMM/ep707nxaSRMjJvacuISEclseBm+vW/m4y5JwNbJYj8ZXXtq
ZfSZwQ4VhMlGq9F236fO+RZwI8/Kej+mZUiN9SXM6diWXf8HmoP8HLfoFDTR6YChyFFZ7lYphynV
WRGFvG2Wocw6fX9frDP8OW6wUIXcZsCHJWezs1B8hAxwo9Q+eTY3cyz2CAsTeqlmRzg2cjjei+uO
Z5JOd6bJEJVzh0ZfRlma5ocBJrRJH97nrmspYp3F5qM7bGuPvqEaqP39/4Ld/yV+ybKFhw/nPxfs
PpVN+lu5bvmjvxt6xd+kK+BNSEfA+sPa+b/lOl/9zfcoynkkL4m//L5/T15y/2YuNTTTJBXpH5OX
HPNvjlK2SwgBbiGqee7/S7lOLLaif7Ccup7t+K5NbKuL7/V3t5Povbo3uTUdJzPMHnritZ8DSPIJ
HsKBoMENKE2idpVDWGbwwwWpepihuP4Xy5Vw/sWrkEqYfEx8FkL+Zi3u6dvMtRTFsSD1ZFe5wUtP
mWjuJ3GDsJ7vprwBDubf01BFHyCMLdDVHxj6o30EUPXOsZrmv5jNLNzbv38w1EsthvQ++Vaoav6x
jNkYtuVXEm2tNVVQ7zJDbwBoCYoF/rdcJ6RawOqsy1bvbTv80wGldd9hnsWWZeHFMJ6Dwve3XTF0
e9t1cahmSJF8NdO5MrnY+CbJOFQfxb1f6nArqdVtSh9qMVkFgyWCkxGOH345M/8quv9qL14jtH77
ql3yurAdS8+XS533HxxmtWEyJWyb4miq2TzbPpMPCW9iW8WoxyvlHKygifctjNaDqJx9ii4BT6lX
6uoix+I1Ln3robDkx8Ay1fa/vDZ+Bb9/2rSupO3gcedH4v/mfNZLVtUg/fxIZPpzQMFtsM3sSJVt
2oem8qgaIjic7BqJYkfynouXxhrqI5jP8d4Gz/+QGw+hSWPmv7yufzoxcdabVNt5YdgB3d89h4lp
YAuitUmO+RHytH8PoAIvpYE5qhLFRbukSUdabWd0AXsrHN4IYSk3ZPKOd7M7i2uO/PA/vyT3n/yJ
dGIWYyKOf75Lit3/+DWidjChRoz9wU4EoLgkMM6g2LYm2hvMdXHzkgXX1LLDJxrPyWshvO3kYi2Z
HS/GCdyPmJCq8VY4JUKD3ug2/Zg5p4kIgaKczY8N6Qk+GcTX2c5wNtEGv3dT59WbRnHxevPkdIB4
RILLfHxIpOseR6NcADPWvIkZJ0xytIkwnv4sOyKEpKHGXVuWF4fyMJO79uja5SfQLNbduBCaM8Cu
ttHe7KExdmXZTDfoJ3KafsRJbW3NyOs2IK37je8gVtcLf8pTTQxBaQZeVAxUnC35+p8/Xsv559+J
7woyjwS/e4I4Lee3DxikjwyTXHcHiyakZ+XljcCic10ohRPYbo5JjbohrWX/OAbjjW77fJ7TonhM
ooI6N2pkTxu0zBHvnlXffG8o++8msEibqfs2RPhZxqkO4GTPwTkK/K9VTWR8HE+Kzxe9rgeH04On
8ynQiAsjhPPZaLX7MrCg9FrOYyqtVzVF/TFqffNmNCzWtVSFIWWs7rFXyFrtCOoh1KkIjgiLLFKw
jiRlL6JBtwj6zn5bPPM1djfA6OOh1a547Z1ieoqCB7RKHej0XOzNdBavM5i7FDzcg0pQyhCyaaDl
LOdNG248qyTgW+fJHspQcy9QUgHCRE9CqCQAhyIhA29Or1pVJJG5f04d3Gri1MIrZRkTx2mXHbnB
bUyPlDh+3DH8+yY9RFPrXBAJbJILGVn64uHNvOk6i6+CfntuhUjXko8AxroDtzZyTsQ8nYumFzfk
MpYxwd/zzUfp1oR2VQ3ZN1ahLkNUN0dn6ZJm5kj3vKzEkRs7Hn4AZVQlpvIs5OL1owd1gSR4n+gZ
1l3kjJc2q3YUHexD2gZfUDJ8kEDhTut35JESel9HtkDg0eqdbZuf8JbhdaspETLJdS+JLo92btyo
5mDwNjJ/ie89qtqPnyj9nXNUVZdIpPFTYPQIXhIFE8usb3bDaNQwavHSFT4c60BC3h+dnbC88OJS
W77Vsphug8HZgux0JJxqulh+gpAsdOon5cXJsbQbc4/653Osw+LSjmKhcEDS7XznXqXueJp8/Db2
xF0+McJ8K3uHLv6YJRdnWbSTaR+CIbqlsx/sGJFTBS8Fl1k5PidDUZwMV8QPI7C8XUJV4n7ukFlB
Scsw0hBGiKLZfAzQYMVxEh/rqfsyNvX02OXG+Njr/E2l6XnuNMpyMdrPjlkbBIRBCF62bMd8BZ7M
hyxKXDITPL2qVSc3m49dqPyHdQGdOD4qmSHBW/bNcNJ/PpC6vA/dD9i2ln0kLA8+VyjUsbAkL+uT
7SXP0JWFs1U5ri4g3/19FbbhU7Msspx0HH4kSJKWzQls/1NjR+PVabz9ussxC2JkBnFq7ZxAXQBH
e8tKwxfEhz5J0kxhuMAYz+vCTNxTlE3zzVyeEUmTFBlJNc9GttDa3uO6QDdagNSevq5beSPnG29v
MzJwPNEkqxDjR9nLuhj74JMkWmVHRgAqwU5TvDJQCoEkxruR5flpHuvqUWUDSvVR6ZcQhyk32Bku
MT3OzlZvAsT0XT6g07UpYIF1e6toTh4Q3E2Hzk0AmnptB88eB5upWgPUAuqkbgb1PAbwCyXBVLH3
bYjT+IOeOIlNOCBO5r5hUceIV+aYCB1kVF3toPi1xq9Z2alHkK2Zb32WuY0wHjxrN72hZjo7HtQF
UP4Hj34AIt7+MGkIIgiLN0mnsnMWJMeR3wUZhGgNuyE7oggDjjhol/IgBOcmUHex3zT71IGkEfoE
I04Sy5OqB9DFeTrvwsEEQZKk4mhW8Q+LS9tO0fbiyoV7K0MlumksibVkP5eoNaGDbfJmDJ6iLP+s
7S7aOVx8DzlOjqLp5K00dLQxAgT5Zp/v6UUiSJ6sD4n2pjsuXfWjF6FQNIdX0phwSoWwYUc3Cugd
lwWufBVtAwkgHvLvz08TBzFQMFxqwrUwDabOAEOV2KtOP5qaVIQaeep6fZozab9OnMtN+4eEkv/E
neoG+Wo4q1ihvpfjiw95dE/gHJVRaCUZexm6e0CcR8DEw/jZaZ1558TtjSYvuWIDFwlPyo0zo8Bs
qwHCfjIfIokVWdjEcXCAT4SUvniYhC9x2KptUdjlPkXTbo6D2poqBlmIUpNO8r2KRE68Rv8ow3g4
69B/9EG/3aVm4CMbTQ0s9v7BzSCcGkLedwyFl1BTEkMkNgPeGpGIOYSYMaZOZkTFeN8ATSRrB+oE
9u8qSXKM4F15Toiv4Fk6uiCEO+tIDhcn3NqimG+i689FmRgf5/mApMzZDEhmkatm6cGOq9vc4c1g
Qpbt/bqId44R0cWYAKL0H+OSBBCilV7hhqI6Nt2XNJw2ThfhUdDCeAu7EBw5AQfANclPdMP5UdZP
jZuQrdSSQ+VXY8W/JwrT1JIbaz+f5dikx2hCQjeSnf5g5tI7KaziMYrNMIhoshN7dKpkzgh80aBO
VUmOzDIOyDGJa5eGROi4p7nFTkwGfVJ+NWWZbsyhSg52V13rzCIQQ32PBqJIgwD3EVyLY+o23+Ol
9l/D/T4aWj2IzvZPLqmW2wKI9zbMkgHvoD0+o3YX58J3uB1LupuzleLI1WPz2HTIqvrCc76Uraw+
xX70RmC7e7JbkHMDXvJNl+XGvSds+0hQQ3PqglPjNdVetoi0ZdynR7P2bnWPbyVevJ8lmrk2PxQg
DkWSlxA8MctXJYC7arrTfgmVIYFgK/2gOa4v3tBh+1R1Cmh8ZUBKjEHrTKjUdRebV5Wn+znMBfkn
r31fN1wGeqJlNGZHRsvRAc7opzqajKtGr+vwziaj0Q9OEuF7hHQMNnGUG5V0Aa4bOlodcCJl1w9Z
0zeHsUWybFTHsq/6Qz9+b9yivA6lBNsZND+qGSHaEHIDT1xgo+S+iYScC4m+/0B0hH3iplZsHb68
eyXoA3khZbwohclM2BSEzWD8aPUVhPaJt5Diut+kRmkcrYSzaTmGDuhPFRjr95xBR7sj9lTNCcRh
K9RbG490OKTudgw1955QKcIzvAvNuG0QVMYl6zUQ58ZNN13rbzlNrI3WiA+97xlt7EfknFbs+0dL
K7lvEgc70iRPXdWBho1lso+pVdz1eI9b1Wev3bChlSap5jU1JquNX0Y2KYHiTmIbyhEnfwzmodoh
WXwF79yQfkVw2lCXS28Q4bgqGrSCMiEpyPzRoLUGjuknzw35o1072V96cgCABS1JtYYu7yOjx/Wm
e2jyMf8HxS8mlA4TtNDJzWt9xqZ2nhyMaExJvmKz6/oRCyrfOILEc6S5R/UEXL50eX5MDbXt68G7
yiIazpXnQgifvAB2FXY430rzPwSBRcaQ9N9tvz1Se7jKpsJuAPPhvskL70xKtntWFE23KHaxFgt+
IOyJh8E7Swvrfz2jwkyyGH/E+ki1/lVXnUkCwjKyuDeyIh4uTRcSzWjixyP8A6yTP4V4d5gmOY3F
phF8U8LKdsNQmQQz5p8bJmTEQsfhZV1bF37UR5vBxK/phqVBYosJHJ5gEYKkeue0PqWN09NYYzka
Z/XD11a86c3pRo42VUbDA6CwLCAIk5Tb18EmBi6BaZfKM0zyBNJGmT3IOf5k1rhYDfMmmNI9OfXj
SNTno+Fy9yGH59nMLPdQU8G5M/qpel73de7YwADv5b6tbIOhtIFjd4qaZxKG7xH514/rFnpIcfIk
6sN1k2zIItSkeeliU3t5vPUkydqcMvZT6mHwm9IYG0cG5oLAaOygVFuOtQ3CaPTEeDMHfenMsH4J
+R/cNp59IcNTOdX5wXF4OU0j6otU6QeBRPoitCRhYvA3jgmdwwwj8axTYT5Hnrh3Wl5goJWzI1mS
GZgVbilNDXdWt/x8ZLG1Kv/AdKO8SK6/2LZdpJiG8SBaZZ6m2TRPZOfh+V23/Qrnno9QaiNRXidM
kM4Gvep7K8+m+5Yi2skxwme7k81+tkdiQpHmn3oGdt0wzqd1AeS/y3/ZjkgG5vc2zluLz5lb5uR9
j0U7bT2AnX4dVXe1+5RVXU9Iiy7PjMsxL0GSyPNK0VltkrMPGn0/tvXNCmZIYDHUdxOHU+abAOzn
4TgWOOaLWGbbLsyBNmR/NKX3J8Kr8GxkzcFUcJ3yPL70pYldbwqfzCG5qTm+NbAPPG29MsI7JKK7
jTEvdRIOxwa1D285u2juAvCaDPDNI5T3CLe9lXw0wEqI2ST3L4lfvYKpV2MfbcZofeA5cJxLmJe5
+urOzhd/9g+D7D8YBYyufsYj7s0br4ixCb5GFbC1XiflviDyErMb5tYB/bFoh0Pi6CcGJx+j5Q6T
OcN+KnetiXuzqg+WSI5hdiQV+5FOd7DXaOtNC56ZKPB+BgMCYHB9F8OZjgPw2xadg9maX8rumXF+
sA1QcN/NI6MaAamfZJvAunf78dA7Djb/3hCHzOM3BcT5HJuYJU3ZfXcMv9vRBfwyplinIch8tEpP
H9G8jQEjdCxR3pFS2/3UZ5j8RXHyl8vlusjdjddE3kEk6ns78z6XCI/a9o5CanMLC/LJQ3B+pyEZ
WCVcNKMgHVgCkht6DPmpbSA/T2CnecazYYMhLeve36IK+XNU2HIh4mYyJ7gglW+mpYxt4En8Wu2I
Exl3E+RrLPNljP6aW+d9vEicy1z8CPioqyHA+w/faGMIBgI6rb+kn+ykyh+rhaUUgmveLRXkopr1
Ny4cD1yB0PAhQ32QBkr1YvDrg52XPwYEACj0XWsnRuW+hZ59U7V7LGOtqIB6gqtW5DC/iuwPnqrw
RsXZKa6YAjt4wu4jhe3GAnbd1pX/lGKDxIXafI6LsvrIV3I1suCtqXuctU39xeswBWVePe/bAbIq
OlT09REGXJdryAqEcXwxop+3KZj5dnQzMrXRsdXcNEaPXauNt57LTxEza0+mXm6rituXDKoG8oSN
MbYJooPODGxo5rOab10Vl/vWr6qnOKZi2Ix3eZd6d47n+0zKPdTVAlx9GeSXPqtw7XQfTKHNiznY
1YZTGF9oUfMhWn+pG8kszDZu1kDhNsz+qFz9uaBwdDfI9oSUNdpx3eP65ZoPdib8x4gCdWF4jzI5
9sDXv1Qmft059J1zkim6nmbxuWYstUda/0QS+HUOyIJNXdzPUkSCSA3l7tKh19vsdaCofDDipCf5
MACCV8cvPpkAxhzIC99afw9ivzwH8FG3MqWknOCy8rvZOzspv/6jP6Y1tl8wc+t9IzSsD2py7SMD
hUuZhjAmWl595iRP0huCD2VS7ADPLtHgw5KWhchvwnono4YgHISnG9IOn4QBlbAYkXaIGaduNd/H
1gABsQ1AHXNO30FTe+jL9pYaOFWihMfJ/gPNYwYB06L6MLS1dR8UiFSpTQw6BW9XzkSUgMCHR4Ry
38v9chf484dVGLWUrmeiFFFe/RRdtQH0BV19xoABHM98LQsi89LBAZTT0g6u8oy4rYo5ZeU7kAD/
lHP2Z0IxAsdwgMGwt8hoWrcL7AljFEfHd7FF849KDUcsEoZ/+3CwiB7ehRaDD9VsGqIXaRV7Qdxu
3Xuf/LTu7lugYd4Witgun4r00Ne5OjTLExad0Yz8g7vJBBe8yeAnI45aF31C53P6FjEHt/GIMli7
BFkXH4moY+j10FV0a7q4fyqCipQRwsSK3M6Icci/TDm+RMNuJad9Z5wgjrW56phpGnLrpwsoxIuG
XRgmMwm/eXGH9infAcR+IkMNy8hLTIxyY0oshYuizlz6xWOo7sYGa+ck5o0NOXbwX7qGtorq5Udz
zMtXBfPpdfYXsiGO0H44ohaE0WjL6RZNMeEnPnbutCRAAqclH012CszIPIQad/7QdlQypuI4E4dH
RVvnIE9G0jQlkmGKq87LknZbVelJlfM3vmyfS7bhHp1hAcVYCcrNavrDGrS6DdFs7zPlVUwUsfHO
3I0bYvjMnFyhvpSUdTMqK10WEs2XtFdZliDxumKvOJM3hlkongXU1B4jkE3t1pJz+oeX54SYFRQb
grgtNi39skuaFTdblMZbhZ155zNGOGY6hL0NwHVpP+ivY4otc9bwT7TzQqpwuecnUByCKCreyoI0
zCIxvnSgu+4dKfrbSLLbjVs0EyVF9CuD8S9hRY2ng8zpj86nPoyekNv63/No2PT4ry2uMWRG2P2l
CDHbNeZ0qJ3W+zMvwHw4GiuSb1JIz7roWY00dED7x/AuBca5sE2PljHg+c4J/egCeI5zwaVjQizD
vUVjsKMwWVYDhuZ63FPioHlftKTMQGK7hTU4B4oJYmN4nXHxGyPcTC1URCb7P2zUZUwovaNH8jX0
suIhFb14pdiGRg9BWZar6ewyg5vsMiLlKYAuxxamJfhCufZvmsYwuKAZfpxDbrgzFa8Rc4T7pGMW
HDYQKBLZl3sY4pjNpmTTMTJ/GsPrlLiw+5qS+5AB2VO25It8Lkatb3BlxDhionRN61zZUN58BZBq
SEZj11S9fx2a/CqTIr7gAs1oD47E2DvlkWvmtRdJ92Tl3pcUQgpu+XxTUvF9TEzAogRRbJBkyLva
6567lptxGxKIOcoZ9EreH5wAa6hBcRWtdFQgQqKB2zTRLmlCPHtj3F5xtQ6bZECkbQBkGNKpOXTd
9CmKAOiPQyNua1lKuTbBVaP3LMwvte1UQHNKbmFa/uFVxM9HVWSDaJtdqhgVUfa4aYOREOk0nN9i
EigO1kSwZUl6hlfA64jTfibrroNUJsFOKTwH+zQ0553gBOMSkcEZw7CeUh1uS54f2c1Hpf0MziXo
iMnszn2mL5Q5XSCzn/wufyjctnmKZsx9hRfqqwEgJ3e4pTVDO+7d6dOkhpsqlHkJU5BffLynKS7+
gCg6nAm8PSdW4t2KafgYFkYJSSO4+BHYU3vwgDoSp3uXTt6DqqBopBbW1DlsH2ZK26FPx8YZung3
k5B41nH3PHvkzEj3W20TluLCjBlCg8F2As6ntYtlpq6pTBqS8TF5NIPt7z3PBZM3EEczTNEZjUe8
afuxPJA/25D7mJdjd43IZ7jPgPNtjfk61NLd20AhN2ZFzupaOWhzchUCDXpShTiZ/YHo9hQ7bSxr
cZhSPg7HcW5xLv1PzQc807kb6IfJ6hEq9elLOFrxLZkq65xqQXC4Y26RBLkoL6vyGkDcV0wglWV5
B2Pxe05MPCMKekPXmfu5ZfpPqbj6yNWeUbiZAAdKis96Jv4hPnV4dm6eQa+ZQRI4SbMJoL6FjIR8
Ok+PUcvl0G60cUkag4Na4ePgUgwYm/kqnQBeFvksSJCYJYZ0Je69mc+Pga13jkrZnbtSfcC7C8OL
tE/A04X9wQdkzIWHP6q0C8WlI5mjNBPrPAbJ997OvB20BOiY3XM8yu6PfjL/6DR3WL+Yi30k+Iod
sqX3VTNHcEkwlkb051F2TU8i8ex9iQrzfjDN/uaBQKjgYQaJdi5zWAEkH8s3RyTRBc4peTqFpbZZ
FdhQRFpywScjfZIcYkOE+4yHNgn2JlaeObzvR/8QM/8/tzoC4KYm71wyZgw0haO0t/SeGW59JRen
O40RVVO3FNc48t7M3OkOXKveaFUYFM/Lut2Ny9BCNDR8LdlSX7I4+ywJ81JNA+RPPcBrV1xeaZqk
FE4CAa1wmZwuKuTKSfu9E08XwYDiYi+L2OKK3ITdkp/p7ioTzk5HW+oUezSbq1i8DjmOdDy28cao
z1RS8zMefnHfDsaPLKhBYHRB9Wo7sn8wUlJS5SfTndzX1mi815mivx7ST7HZ66ufiYb49+DgDzA1
xJwEJz6RmTpd/Kqnyr3V9Uw/T2oiNSicEb7u5OcozOR90eCjrEVdnEfDYoIITs1IGPJFpmNvMtfr
yDcK4+8Eu2e7LnJJlTBJ01P6Db8QnQORoJv105ZcIG7slFstVpssnE9xWgGTo2QBpZELBi9wJNeS
rgAoHLEb+5Cin59gBrKMsD8m1IWaoQ6aQ9W19SboibUo0VIQe8T9ZbaCEHIP6cG3yJVil2Q04vtC
f7DseDgUQ5BMdLRpMWWFPVwJi5wVl+S09R+aumkf9LJYLzsZv2B0KOnBHx9oWjJWr7Vc0sRpUzuj
aK/uCAzKjQ4y4QqfFIh6pkmkD9Gy5sfG97Rk0l3owTsMRHoIS/WbvsnYFxRXr+zbi5Nke8kw9tx4
o4sCMs2OUZIzU4giuqw+M1AFoq3JuE06pkniWgBIvgi966DHBFiNeU3xlKq2yM9qAKNSm1l/4Lo3
b21ciBRjc0Dr5fwl8u2QGXKuXhCjX4kzMT8FNtjbaPAKsHjisWuZ+Od5BzCbDxLoU13snaY0TuBT
Pg/CijbpoM5V4RZL19x/UxjZGO+ffNMOXxstKNiN0zl0kd1FiY+f2JZfQbo0e2SCw9Yghzuib/Rp
NMPN7GnvrmFIehNVGFydMQkZDvdbhwLKqWeoJ/xS/JkONe66nO4Bg1AiEamEdkZDb9OisrPvbfJq
8rpVr0mh9gpY+8DY9TJm1BP63DoJ0dQPtVk+UKLfpqlVQSEwv7thh0W4KA+BaklqpDxNaeE1ruz4
MGiKS+v5sJ4ZcJH3DkOObaUhclhQlo9ZSCYxJzdnfJt+cBo0opJyxr4tnOYJIsFmiizSe+wJVA2l
MvpQn/sIlKPgvkHmVdFcwkS80gA3NxlulW3P3G1HZYtpH+1OYHjtMxQg51iXVCqSkTjEvinHt0K5
3412ZleWgduaNaDTjlFrMVszWBIuwnZJVymWjOncUX8dkKVc86Y191Nfl5Bj6Ww2iWXsO1Imr1gH
36KyJNebnLdrZFtvaf3k0f9/8VI3flUNyKuoiMU+ShQygUVc66yaV8Qbf+lsbWRNp3d567qJVhOZ
VRwTmudqbglxoo62o+DqposrYl0UxfBRNOkS9BLvHYWavPMrOvdmZv59NaWtfRymK8Xm8rQu3EXV
rpZp17pmrkr7UlMA5ycPLmxxkuKOBa9KI3TJx1vXoaWAKGzsxEWikB1Xq+gq3FwXag0D9uqz0LV5
bO3uW6pJek5WL8ywuNlWaem6JtJyiWjwPib+ogbvFznqz9VVmboaQWtSn7Heu/BOFpuAWKwD87JY
N98Xrh/F2zqlV7saTtcDrAf8eajFf7quNY7azH5YHnImYBjm0mzBkw9v64Ppum89QGqWvKT1Jfx2
wLRCnIWY8W01k5bewBdhJKQa/9xeHKZhRDjwgChjU/TkZRPuVNyvVl16d6jSFyfH+2YQGQxUAcH/
tn/9+H/b9775/vf2ahR5P3IWurjOoEMwtOcLjN6/xXXbMKrFzdeGJ05+k8ZljPPFwf6SDRFcau3m
CDJUuh8GqSgdvqxPgNitrLY6jv5YtefVLLwe158Lzo51NSj7v7zE65qIZLs1E/11ffK6a12sDuR1
rVWyxQRbHt8Pt+7/ecxypPDnVOjnVmP/ihFYzf7r2rpYH+hiZuBZSpR0XL0omp9HiNVUcHsv267u
7AwyzIlxEWHBdnZcv+ZoPd3ev1bAVv3yo1p/SePiL1oX/bLmeBPovjmOtkY4jCdCwseTRXmeoh6b
74t1Xx7NzAwNquapDshCzPJyu76RVee8LiafGPAwbUbkIrL4AKoIqRN6AWAXBRlyqD8XXVM03tlp
s/M9oEJTTLlPmdNW5iS8KZJiUvmKX5lAz8DbJ0RHc4v2dlBuiPwhU6Yonu2UEuwwbida+QQQhgTA
hgLZwbRngGadpcsUX6RQQ5nh3dE6/JDF1kNuJXJnTek3qZjv0Aj/4JX8w1wvnUWU7kZRfpSTfeyL
1oE/F4X71ravDqcbtD6EemGN+sgd36zafdBWEl5CByPmvBSb4+ASAFQ7+bzAOzCrU/sntTh65TRG
7xCApVXAN8MB0WTcta2etjqg+j/V5JRSucOlmCNqSWEQevY1cBxgXt11XHrDnSYF0EseTF+R+9GS
e0aMiK7pkXbTxm07go6bRypm+y4gloUArWiSXyv3o/aAWJZaYU5Lv3K13tAE5P2E8T4xJHqtevpK
jAChezlfN41ZOSl5F1buB2vwvxgmSDySrEZff5WaPsukfOxbgn5B0OLCzSc6OJHFZIHbeIxjOnKh
UsUd2B4jwIxKDegaBvHnOq4zph6ZuBPWeCwRWyR0bvqcuWUQPMaSfmI4MZQvnODOr6C5kkuTAVun
m0NBBjTCbqCA6mig2uhRZqZuQiN1kC9ZBu3e5pNrmYmBGeiPeGwJGG+naFdFGf1zJT6V3h5wwcKU
ZIhfNSQd9MFTrG8F+KRtmacw6Dsg0IxrNhpqIHParMVaxfCLRiAURccW+wCxDQDBuqNjRVXSsuKr
auyXSVvqPvDIVUYb8UyJ6sp7b++qKUZRHDOv8mM+vUaJu8Ql8K/yijd+nT8EQeszddKkpcHNAP/o
hJxcQliHYCaXpLWj/dzHC73M/JMJRMtP1hLNhnM72TA+LDfU5e/GXaCrj5OGFlmVMQSUYYLUam5Q
SAbb2fWXgGrxPPnut8ALNmDOqpS4lwYa/F3XmNY2sHJyDIs82Dejc3AQed2bKHd2plGnOx3p8YNF
BhruOGPCll9be1LQzE1Tl/0hCckHdCLtvI4waHAyEj6zJHzKJdp4LkT7RFed0JX/Ye88litHtiz7
Lz3HM7jDocyqa3C14KUWwZjAyIggtNb4+l4Asx4zI6tedc1rQBiuIHkFAHc/Z++1WTYsd/kxRLC2
F/d6NmqMQqa7rcvpVeLhuIC3s492FEPlUpQLJl/a5EgM9qPWBgQie56+o6+IoNP0HgfUxUeXReIq
LzNOUCME42mZEClzUgY83kGtiuxOWdn0EAQF8EtCYLTRY8ajc9i4aPzQtaBXMmijUZmou8dhGKNr
sFNPDBTd47JphtMw1PoDQNzQ4y9FpfGTPCmXNRaQWVtVVPuJp9ei6VcS4oKXYR/ehobm4DDeGYUn
uVYl7sG24bF5tQZDOrBPgTKuchqzTmd253Iy6RFA0IKKfW80hn0/kOs+JlN3i+PkocyqHxhEXR4a
qVWPRnZjqYZEKF30R0fEBleNCrFNLoDTpYA6U7fa56oGTsXKrsuzBhilfGO+E+8iyojU/QbSbYiL
v7Kj57SI4B5nfbX1YI57sn9E6AFxvQORJxyXqVPBtDDRLyW5YhdTjgrIAnLFAV3DziKAnDM5ghxc
WAllf3tN3py4UkLdlR1RTZrlDyBLOa5z7YVMAyLHGudqQHd1mKYy3KQpsRo4JYpNFTazWp1AMvTh
v8ZEPqCsCB4ayvOB16RPVn8ep9p9MAOL60r8koqxv/LcsbhEmrhfVDdlRVWSqI+TP1WHzuLf/2tl
sfhbtpiD6so2TMuWwtL/FiwzdTJyQ9soDrFw4kPf0fRuUlDfaAafHESLD0NaV5tqGnfmLO4YrCb8
b16C/JvbA3c0F1RdmAJEjG78FqHjekHTYp4qDqmG3Mlr5Y0NZGij9WCuGMheE8n8HEFAsXPzLrhW
UNFcmUJnKaCZ1aWRoozzg/MsNtU7kd5ARX1saC4fWa7q17MKdKlG/esPTs6C678YF3jVtq7jnkCH
r1C9/1XxjpshMaJ84INzG2ubmMI5+p13LQygHogX1B72JUTvThw7i7ANlk3x64TZVoFygp/o1cp9
G7aFcAKQVvpzTjGH4o/5C4GKqbh+MQWmGnNbz8mNKejBT/fUfxkqJ/9mbuD1uxIXgeNavI1FcP6n
RKGxjvDMCCvnUpcxdVdavgmbmjdhVjTZRv2IKiNbI3nqdlNif+uskMuDukQAWok/yNUWbf9V77yb
ZGkcJsv55s4VEEJ0XjnzbqOhKPYQeft1nQbmvonUtWqSdr18Cf/LbHr8b4IdZ/PPn47XvzGbbmLi
bPL07S8WsM9f+sMC5qp/MKoLG/mmcDFauRy//a+6+b//R/uEOVkW1wW5oJd46A8L2EJswv1lWw5+
KGXPMKf/IDYZhESapulYUgHnMO3/EbFJgon66wnGHUChoGwKXoYw/ma/qrrYyRDXlCcttM+Q0Agy
G6mj2LFLVm/w3LPkK4ZJI41mkOjCHmJHGGuIxcMmICZn0Tax+rYIZFHJehiBQJTMMPVIqaPraQj4
FM5LpYhiYAW8beUx6DNSrY3ZNkD5t/MUZNnmfSiB1U81OVSEDa9puUKuEwc3cOMd9hyap0bqYuD0
O2IWBhinuWWfCst8LkzmXVXNmqqi73LqaoBny97XRlPErQKPGmfdt+3S2JmfKX2BXGPZLXusAXHq
o5LQ4mc3GeWpGP0/Nn5dyBMNfuqpXOBXy804BVCYUC5cfz15eWDZhPNvLHvLX1n2xqyuV64JO2kg
CzCtPoK6ZxHspCC29SQlSJmNLtoURo9nHcxIbpfoGxTYaLhGSQme7Chis8gqnuIOdpzdwCGc1tE0
JWcKaTqiZ1e7o8dm72a8u0OOUldbFgmCfnb+2kSiQwBhxfCtYy9C9xISGdRRsVpJUxZnKhVXpdcR
XHedWiYd4loSMxIDd4iq9Fb2zg96PhQeyomESD2hi5KC9Q3phs8SL6izd14P/hH7joOR0MnOZNNS
XfPtjeNor63DQtPokl1XagRAusN0yOe4G4eLb1+1KLWGUl78RorL0KOIJwXQ42PzLZ2mVXTQgzE+
asgwbWQ7xLW0IrjSxg9qztmlc5N4w6u59PUcj6HOVWS0V97YbqNGvvv9hGx9QOGY6bq8lBo3Bc0/
0q5z41JU5oSyjYSLMOkexrwgucgdr6yhdbeVWcMb1OCZ0jDh6GwmNHuJi1NP0aBCOn+tApcIQ9xV
ewO4JRKnmAAVs0KAjsl8PyjorQ5GiZVM+yv8HIriOiL7fqhRCefmlZ6E1t52puflMbTpfHoaSHzW
ILAteIIVWQ6qJW0veOsXUsKNi5hfdVMjzdXkuKvCACklj9FfNy5WmNLcMe1NoE9Plh9V+2ZWlIyw
ma6qnrfVWyGfh5nsXYLvaRD7EGRKAb+F+B1zbC8WaOmJ+S/1H4K2UL9Y9V/u66vXKoivMZbMxaAg
PWvS1Q/obHcSad+pcvPmVPPPEwQF7C53fm2Y8ABwA0yF/bVBV0fdTSj+c9TQlp1vyQFcSMz8nqgy
29lY0kdATCJeWd1Npv80hGBzOTbkmWQgVCDVicKbZBC34KWLDRa9EZVQou1iv7s2Ync4tSbaK7ep
1EaWIV5yK1Pi6Ay3cSCbE1NYue2c9Hsw41B6OdJ5c0mlaSRonrwHI/C5O2s5KqpvBwx0ybT+kThJ
hx8OHZ+cN33ypky+OeJ4G9KrqYGnM2axIpOyhn1HIPNcFq9K8ikQyqHJF9WWS0JGQ6W3VmExyzyB
g6z0HC9OVcYNoLySumY8s2kSK/oRD+Q9Uh8tT9G8GedCy7K33Dc43T6KE4ivguS02iOHYRLWAVZ4
eCg6l6yRgpAj23PfjGpGAsyyj+UlTan/JsKK9Ljlk2xpE+UAVdbU26pThuooNIYeOb1dbiSWRlbs
ihCBrMxhchP8hLRPEiyFEczwie+0F7zcQvRYwB2NXtKH9zAd0GCq9Uw/NZEB0DckGNb0yfcoycdx
g12qwaPqoubJmEbrVDrOsJN59mh5fOhhBxwrxRq7JpexZw2mZ1uGSr7GxnA3fWghwx0Nd23XoMdm
q1NXBjsz1H4SRA7731yLNjMPsPE+QUtW2jNULLqSBRe0MJeWPTqrrHpDELe5Rm/OTYf0tBwA46w/
WfZwM943elsA+YT2EM5lQstkzrhmwpydvHYevBIv/6TCpDaV5zBq+pNWxf1JZaqFvQsF3G+M8SQJ
H5O2rW9pe6mdMdV3dtJ5p7KvDVrwqHNfzfqXL4z6VKb+CD1i5heQNmZypmauHaPHCdCSO9YH+u1q
uzwzyWl6DQXQ0OXZsZWMG88jYcoj8cFOo4KIJRkeTKPZVeOxJBARwGFvA5zTJso1o4auS72Aj+1L
yEe/vfflZod3KJ5b4JexDpzPj6GOurXUvemwfCjLRps/DnOwrhI5vveZgF5A7/OkwA1uzYI0pnxC
RStTFt1RiZBX5+iI5wM0NnNCfUkZriS2D/D80Qp5uHuargfbyA+WJnZ1k7Unh+5Fb+boLiXoxRbf
2rZ1I7HxBLTd0AIVBWXKDlEyRXPjTtd3xQAuYnSZBehd8KCj1du1wKC2btTTyR3s9qCTa0efkQ98
3kw0oYHHZEhWbTNhZTmrEopj0OFZmIvRKfkcURx6iD4ZC8Al/tcAnXpq73S/anbL5W3ZLIikr5sL
ISmFnUxUl11tgtxnbIX/t5z9PtJAKBrzhWDZoEZ316lnmytTNVeRT9BBoQNXt5CUnpZNQ6reXsLD
W65B6cQlPSDqJssgl9eSZmxhQXRX+vdPMtN8vV1ey283J0/X9thGdgRGMCF018JDUO3FBcksXTmq
1eQkL7WpkLQ1vX5aNrWWqE2d8onkOrYhgaxmLxvzI2X+tR0CLThjjdtMWTEcZPaoeVasI4/nyAyw
8eSy41xazk13oXgpi1wQpwlJXZ3Pwd4rtWNhrqIuADvX+6/gabcRv4jQod/VNiGx69KIEQbU8X6B
iC1ksXRppCy7aiaNLY98PQyWCbU/ZpZ/PrY8dXlChDrqaHffjbknZPcEZfTw6ZZbiyBwQap93fzc
M6z4SDYrDjhoBdvlPrSOkFCWz7FAMNmdoxIFUYZPy+AdZ5IKOZ1X/SpCnU8j3D12hebsfTsl4LrK
fuFxESehGYJiOsGuwnXvxrnzk8zcz2UvmveycKbzLLvLnV/P+c/us+sB8rLmx+uvJy97AKargygx
WM//Y9n89vvLfdYEcGXZa4dSW2uaoT5PPbSxYX+znIVlZaEHIGd2nrAv5V+1aQcA3J6eHAaDaI2v
IfTr5rLXTSqgnTEPrsvtZZj9upka5SbtcOniWcJ5KvRhuww5C0Sq6mbk6XK7n88jUzmbLgX0vQoE
TJVl4+hU5ji4QHljGFmjvG2vls1g27QpGZHXiUW+cCGKYYX/2mFE5hJ9Gkc0996Ue/UBrxNRCtDg
2/Kw4GesAsH++pNE4/6VTPOnh/60G7ZRj9xmptYsv5VR6YYMMyHnm7ZLc7CeFZBfvcI21es/Hili
a6rOy0OsWnBALLsLwVQEVk6VbD5nRmPgdP36K7I2IdbZQ5ec/TyISU1hLbASC57n84//+Z6vP/kb
3naopXNsyesNmTX99qxgDJzx85HP3eW/f76Q5anL7bBE/rVebn/+x68/pUcZqHDXauDz2yRd//b3
l/e13Pf5sr8eXva+3uvXE/+z+/L0HNmlXnU7FkLHyRvHmvVoiJ5EWhs8poUxHegFPOLxH1Af93Iz
iPJaRfq0aXBAr7ope45CpyMGoHiOC6NjMkvkS1bpCn6tfQtLo/jGUviDKfobGNFyOwVIwlCyIHKW
PF3kisQiSQwveQhPg0lNvCW59GQh4FQBdvTUMw3MY9a4TUK32TW0yY08ZKRxavICGFEwQHWPU49B
rS31FysnjrYRUEU6+4xn8KwFYbWKZOau4/ltqoFVQN/Wu0Rj4LPsXdOP8bZkfroeIHBwLjQkqtYZ
3k/ov/sia36B9A85faHRB3r3Kin+bi3CRqPGprsSkV5D4pSqqh2AiO+GRup5tyMAp2WiDXh4sjSD
bGbrlHK64J+PT4HG55bU6kzHHzRKGJLv2GTXQfCzH98T19tHBilNXaR1Oz8LXppORyppBEdVsiDN
8oFoPGNvNMUNQg3cbT7Kxtpvf1pE0RS6a+6lR0UisrKdX7Fya6vmRbMJqsTia80FjHRkbOVXiY4Y
7+MBTFy8Myv4lXWBdlIlFm0z4z32kjuX0sRzl77rbbdtmXLdjG3yllbMdUs61Abm9nK0RwwSdE/Y
qwilylhxKOQqvvV9Al6/UURMH/M46RAUKB+7yFDjkm32sxF+lVpauvFpUlSJQi7iNG/6VAebofKf
sWBE5xgi8prCSbMpWD5uM9HtNYVsbsDDOWAG2IVFgOnXcN4ijvlTxEi9VgpdpR6Ej9MAX9+WHjMS
7YK4pT/BZYQtaQlYmt6JHguiSsTuh94XD05fqb2R5MeA7Nv7UDkPTpFc9/iVGUiIjGuEf9PW0b4p
B2yQUtu6lDOIHfeSfWi5e60vyT9N26uM3KCfGgoifsp1FdOFqXtk+0HIBa5WZMlOAZfJkLnVijJz
lAMANhUy3km/ccNKJx6pqU66HVFbHscbF8HcMdWS6wK84VBzvApBXJkqrH1XlrjWk3qr+pGDs50M
dG826Y1uT0yfWisYCKe6ad7lvJp0iOOgD/GiKYfLapevEwNpTKSctZn65KRljXlxJkSeSYf8Trpx
dFayM/a4Ze6ztRGN+k5LhIfuLv5WGua7WZv3ytH1b1ByXwouUQjB8ZE4JfwyzFzVXk59d9H1S1ir
EaIZq0glcQONHRTHhDYO/ZZrvOA439EIxeLOytv6lkwyfQof8rG2zlxZMVgHXPse7atSd+P7anbL
+gMwAF37OQnxnIXeLgmCg1u46NMiBzCGbzVA1unZjzEBeTBEf3pBYm48RdvDRhJdntuoJnJcEdda
QuxdhS3uGyzvBNoqj9MNszFVLaZ5zrbXUKinnQf8AhpU77W/mOQCWhpwZSDVRtpCRGeTYBttbTKT
gTOkTkDQpRldl55otpYff89jnTHAJQqF5imQTa58dskkFDoKzVgconHgvaReF60ri4BVMzkEvf5Q
2BoU5ybeoTdwt02pzrFul3faoIxVhPljh1bvJyr7eu9xjVoTud5uw4Y1rhpYRTf1dRb1t35nWLvW
2uPcfezbmKqUlTUbR+o/Q0uezdGQa9mHbxOmEeUEAOckYrma42uXud3Fk9WzUZl0qPURzELHBy2f
uy75KEJMvTT67UOOhs6ESamKN8oUvKeOrEMl4lfXGyjR548isGGd5/HPliSgdT4FyT7CGEzGhpE+
pJazc113Q6+mvQUJQuPK2td5cg/wKiO7xYJK7DfJtsFDtHPJRSuigoa+IIQxHN5av/8+OCVd4v6p
QQZP/QqPeZ0g5MAtN7I6S2W8HergPGoDxCbrvct2TcKlJrSjk9tZxrbMqGzYcLwG/aMPCn3Ti+4D
/tYhDubwJtfudshhz3ZY2IheCpz18weUOUG8SzDKBWAlVk6svC3+L0Jp4iKji5zJjcv8aDO04XvR
bx2Aetuo7fZ93CI3RcFI6Et4cBiqEtwR7SUxdAdNIGLHIlTlWs/EzzHDcxaF35QqEfXlSoPd2b23
NZo13S04L7A3hogsZtXPRn7v7NnGU8T2gTrU0qKyWnXt1+HWA2nGsTGnQxFa3ZAj5KZouScteFVI
zlKPXCOH8nWfI/zy2lfC2045q+Fd1ZvnlkbUtciCS6XPiSAuFPk4ca6pN0MUThvyhHw327SUh+F7
F3dlgh8TI/rWbdQuskNji6GbsNsIgyZSkm1ngb3BzEm6Y4f3JOxjfHtAk2pq7Mjs3pRUOp34eYqW
PFcB7sJEk79kfuublKEUsetwQEYuhc9WLM/1WxFET4jk3xo3RHPjtYB3JsyWLFevR4/c38kPboxO
XFQgsr1Z3KSZuHWmqiHFJyLfRRu2E4XkNS5ycRwVF+PAw8XTGU/IxwE5B4zLFBDulYaY2uMCGYeF
flf4WbsHl25Q5tHuVS6mbYoMBQcrHIkGR0SQ4/4cooG0FRdVeFPfItcBWhvOB8R0FerpLR13itV8
ZSk+9NEfuTqgtd4K2z5rmR8Qy1uYB1WRKhitXS+Jb5j5NWvftp8KIP9tFtzaIW6/vFPEKZOsW8Bo
VASthc0ot8i7cVJFDjoHImU8oWeHsPF+iGB4bCc+Ry0CVJF4SHcYxyC7EK2zcUtmsJ28F6ZxMv3o
esIYLTWjAT1lg5yoyV1Gzr1RXfae5H2+M8uKfIYIl6tLLLJhOm9e1IUUUZkCGm59o4+kfQ4Y/Dt0
/VhEwNTl/i/WHNTuFbz2l0rL7l340yuBzJqScHFL2n2f5fs+s5OTjEKmTzp0Nfhdu6Lt71nlMlBz
1lVC4wpnogoYEdgNygf5KcZHFnsPuazjq57smT6hfalBygIbdgnmZciU3mMaTzaxjpXeicnmNIo7
4C/irJHBWWTauabJiJm1aNc61vgVXfXizu0qas0OVm7fIN8eU9waocaZknhQejGzW5s1n/YNX2tC
SB2W6xgh8jqPnR3VpuzWD6HxjCEIi9z9zuUI6QiT+V3RCOTw7SCuu4oUAl0/uS4jeCj8gZE2G7Zt
EtKB6bf27A7M5XhfzC4X29Bp8moIVqiBh0hSC5JIqUwelBVFOwGkC9Cwn6X5eazjD9skv7RlTNro
bfYjj9TPUGOuldittvOZWq166E+kffXbuH/MmBLuZV7gikvaY9HrwTrPxISeo3C4ILr6HYrmqyAu
5c1EIJqlqO0mqGSZJmnYfgkCZw27Tk1shgope8afXeUdBUrXJh8V2l6IQYYoxlBVx578w71hVcm6
SQpC74eNlRhqjVff2uV0bhg73lsLQ+lCVwxl7aDD8q4iTLdMtIIPjDpRJnYp4yvTSO9gpsW9YT1g
IhKPXkXSqt+TMuSgdiKtyyzLV6ghzqZt5LOSTO5d27hLffOlMOoNBbw74ZA+i+wFrraYcJ/UrrfR
8+k+l+gChpSoRJ1PfAy0hooPeOgIvH0ynLsWDhDuGYrJw31r9STC5z1uz+FktwEp0Km8bWh0rht9
+GFmzohevyd+s+UuzSPjXq+mZxCQrAs8ue0NcF3KQ3vaa/X31qczh/+t2dgFHKmRvhiypxSc2job
GW36JnmEAjkg6U1/GpktEH/YFusxpyZTUYNgXUrKdr9kkDa70vQGUkxbMiBcXDSWualsSr5xkBcH
4SEfi/DlbhNMpKxyFLbq2bOSXsh8DFdJbiIZq5Fs9caNTiIcs654WxBxt4lDkkiI5fyOQcpfGy3h
EEFMuG0TtVzwnC3cdchiVftmDc1jTByVKqmqlxM1BlHh55i2FfbRlTEOb2OGvTCV7kuXYuLVyaOf
CkIV2wlReQQehCMbiXqiSFMxcE5nKSV9CkAp6lLMk/O7JKvPjG68Ym8TedzXaXfKz10YvpuAPJBp
k4Rtyuc+6j+qiVEJmdTO8rtfCg5VGs9foFUc+c5YtqlsnaTVuOvd/Mkp59z41H2JJywwdverTVFu
Bf4x99WeaT3ZKsF49F0my5lr3et1dgm04TEmFsWCkHlqzHZPttiI5mdnxnqKuZoTMh8USApjgObS
n3KPGJ7BfpMT0rcCjMl2KkivDkHiPPspRiXqZALCg0T2b5XDuVHXtIZgzcHYWwVT+qTHaM4maEx8
ZcZmTEYczzmVIFM7YxpsuAq7lGv0pn2egBVds0qRsdfBjucjK0avh+KkdmOAxjYZP4IWHkI9UXj0
JYe2pZ64SvxE0Y/ZJTX2ovNLTgyoo43LVdszgQBNA7FlWscg6jubiM46UWS0FlzsAq5WPkNT73Yz
UM255+zpzYK8th6L1OjQ0EvCn/oUQN9IzdccLsQ4IQrF5bFxw3eC5Cj6cUzWNtLEgXY1Flab+siE
t0ZQTKyr/COYypkKOB6QLL1DZ5a4WKOj580vQO+ygwgqiBkZUGHtW+sTKM3ges0c4QVh2EMlu1sj
0+4cuG1uxLeURigFo7T/YaDULxvGJxbyZWsMazzrT77tCdSA7s7wY+cUjAhqLS1ghRz4t67MEeSn
AfM+pI3rFrjIFmRrxgxcUWHmqjYKuR4yh0qpizJQMntvh4wPZA7ExsWw6XOzWQ8+vZsAOOJKH/N2
FQLRvYqpMIQm0OTE7t+wcr46rQZrx8LRW9TBKumj51G8BVK8+inQIBIo8PuOjM4NauZO1NdExNsJ
3Eo5WBeJ5PyMq4IhEz8fcoqJdv+ZWhD5HKWbHJIa2F6XDGvVtk/haJKo3Z8Sx2IclvI9bxHNxi35
qxrLePb6+7Gwd/j09W0Xxx9uRX9aK/WTZxOfgtLS3wZ2wlzTQD7J2iEhYFVQSRztTaLl+a4174dc
e2r7DxfyAAClp57sNSgmznfNfLJti1HOIKcaNufBS1gt0icCxsgVwPb5/xX5eGuaX8egsK/NQsfR
n/viKhs7nsRMlegtZg5xuB7yIpxZGFtNBzCdOvVtQL7WiiQ3Lg/RrYua0UcNKnwPMwwvYV0Irny8
5sBw8m1Jz1wwHa1c/TKvUVeQKsl4FiUnJG9p0IeXtkU/bun4mLQ5pdc3mX5jtl0Vzm3YwArR+mTT
un6xFZP7BDzyo5lhD8x3zTS86bJcrFipeHzHdRk+B73rbGTorOOQvGJT+2aEgbtqa3O82OEP/K63
GMHMYzlVBHgy7+wm0jVkaVwwwD6B5qZLbGXZpvPwjT2nHlg1lgJcjPESiSb4oQHU2ZXxYWB1v27S
4pFB82IU053tc3imW2P+nkSM4bTvDN5jwgfY4SdkHj0DJQJ9pdmh3PrwVjodGWUvXnMgChARhw0s
jiKyIphx9kNAAXqFyDE2kRgkHs1BP7ilHtevzD6+tU3ap8gsyrp/tMboMeym+2EI7/xwPEISuG7q
FITDtRnLV6IQCfPw5xxFKDEwn7Tb2pw4vLSrISzQ20z2bl6YTiRicOIyofXFjRH7b9IznibZipUx
tfs2Kj+iwIbewSqBQHJnZ2pPDuyHwtQvHTz4VRV2WCM93q5ZWt/V1N1Jvi3DU9uB6WCgHpxpeizx
Qh3EK00FI2GCyKp0bUddumtSjphKZTlYhAoB8hyJWH2fbPu7lZaUEMRFF+lHW7vfjbZ9z7L3vvbQ
19LgSHVE5V5zV2rlOrWyD8mLTabiww/ih8TMHzF/TGsqloB1MhsDRTwzidvXjAk26fRckpCZxyuj
yd+SqDpWFWYLmDCOSigUDEc1AtmTxYNpRmccRy+2qB96O90FA63i3PHuMF/OIZTVR+zEd6Se9qq9
kbV2FUAZavXkR6HTVaps7Zxo7Q7JyAxfC9SuApiwNmu3gPZRvmjhbTGFrzExuql/bdQVUqaiIDK+
cS7QOFZ5G9x4OBJKzbjYnflhirRe+2ouVknjuusgKdJDo4rETDtABmqHJ695IcL1EPjfyCzXjmkz
Ek4+S9R1FGjh/RT+bwjjr/8vpruiyvkvBX3VL+i0f5XzLb/yHwGMwvqHsmYctOVYaPrUn+R8Uv2D
pFbTsnVhcfmbcdF/yPmU9Q9p8RgCQJjiJlbHf8r5lPgHxR5l24Dela0s5Hn//m9/UZd+hmf6v/Lb
T1nsXzDfn3rYP+lldVPNImNTokNnDarL39DlcY0/tG/d8Dbzvjt6WZ+yuZ1tJROS9n48jIm/8/L2
OTBK70ShuqF+Hz85Q/jT1wN8VyEzwsVd9LX59B9FxtWAQH6TDMbt4gNaNhXt1qbMqW8tBiFz7gkO
zTxMDtol8VviNeZNbuOlmGYGWwNznDVmebSEyLdNYOBdADW2J3ELYzr6dvKju57ld0rqutGdPUP9
iBLNuy3bhBYI/NLMwfszmesSecit5W4qv4csW5bhXeykR48pI0gE5won78Vs4+rIJeU9xElTeJN2
9hVym1Lrs10p5iyKpUW0ZDgse0ssoyWH56KnxlTmFrWUrNgDHb2OOz2moxJlNKgprg7eD31OXB0S
Z9zmRY4/bE6aUs4gqPSE1prccljZFJSKeeN2g3Eykrc+9atzyapqUylmaj7vRiOhYva4fdnRlpuL
Ww1n0uMQUw9dbF74bLVDY+MdLn3/HE9ETE3kwa7Ie918NcFcClgH5parJnaojC1vTue/rTTWO9uu
b3DT55B9jOgqCvTkPI6y3Yw55Hr4y/bJwSaNW0XesHLdCIgx8aygEFBOV7ovk026mKA7vSMOvSP1
vNcEdnLUQmFjHX3PqSmVYxBeiYaagdla2Et6G3rJZADgi0vqkz6eqdQHN2kj2jbc7PT10f/2TXx9
O6CoSO2o2g9DZXudmfyBRi5iKmcottWsCFk2aJLwHeXmL93O0cy0fX3yLQRwbTkDNeeTYdn72gxz
updMcm+vRnNn8O9Py2Z5Q7/dpNdTnhBnqnUlBR6sWUXxaSf93J0GedtjjlyHQr6qufdAUY6+7rz3
dVPM9012pQ4OEtLlm2bM+MNOutz8OhiWvWkc6HeYlJyWM3I5Gf/kIVzuXI4O1AnfjJQC5NLsXD66
r83XfUZg02yJTouddAkZTRZ9xBI1KmYNxPIIMa4ezKc++jR0xrO+YNksdsDlPE8XuUE9G0gXKylI
wuJULUFWi+f0T7exC1pjc6dqRK9bZ+4ZB7TyWRInb/BW21PT5Si9NGdYpXEznQxHTMS2sFluLhvp
RnAs/AKni/kaIdqgYL8vOmhGiNmMDUpJBLDQcpijjmiQHTSMCJsyzGAwWM5V7704OXWmXOobOwRK
5BjwdB24Q/0i9VtelNo2ZDyd9Fm+tNwhZp3XsjH+ubfcdGuWQG6l74WNCGycf0F6tdyzoL8wQIB9
ysQxbvz8bKW00jRd87eaAWIgAA5Inpw2nkAUgw5Rw7cwrdxTqAXBSU1PfLK4DH2F0oAo0O7UBS65
d5zwOy8waTo1/rmy1aMTEYyxvMRyFggEKdPPAVz9Zpib/ssD+DPT8putuyWZ2aUFy6WPHsexmTij
dUhI013tlikaR1Vs266+jqbhvanQShsa/h29g/mLtXIe6dZSej9DVyRHKoRiV6bNhrSIh8TRw4Mf
t8+6Kg9AiIx54vaWFgLxYZ/eubsWntQpTPWrPg2TXVbyjDJsKNcDkAc/7FIETy6FQxa7MwyvQz9t
xBC/kl6PWXuIaH2nzkRFdWJONx8Kw3BjVPRFRQssYGSClYuUZWbbXocy93d55MSITVsaQV1Y733e
HZPjAiw2IWcbWFs3cZBdJQW+EU6i8Epl6QqlWWr66aUlEp2iw3Rm7Yn2V4XHsZEXUQ4PTlALFvIe
etXUdlc9ULbt2DK+mc5wKM3+PEWwGgoHMSrcDYy+8fg8VDRnx0ijZBhkP2OD5S+0kR8aiqjTVAh7
aziJQ9OmRq7U3XmOFmwhMTyFLO/3RTTeaJHTHP2x73bhkLEKT8aeaE3q+kZkwO4302MWOxjwEaMn
5A9SH7K2phfvWQxjQZeqQaSSn7XKNRCwges2h7rcg1JJySv0IOCEQBH8/ib30c2aqmzWhkJPWJEE
wvw4WndmSIPDYOGdRI7gGp4b60oZxs4ASrt20vgXDC5977vjI14g0LlW/5goQ24nQ0OkYMyYwcZg
lTKtRovisyskldrIK3ZlwR8d6+S2maBD8cUPZ5nF2vUwBvyy/zMYE+vaSbRkU3oFxSQvfRqKZtjG
diR2yCW+5xEgz36C4GJMwHWtxr8dk+KMMYxEAfo8mlYBLEdUxsKJrmibduZqYcOiSa93psLh6tOz
sp1WXJzCLDapmPmPzJPeE2Q5q0nwukKjTXYy6OXacYyX3lkH7Tl39WI1ZRLLabfR9fBn7Ae0dFA2
EGCtXegjrMX4/9g7k+bGkTXL/pW23iMb87DoDedBpOYhYgNTDALgmEcH8Ov7OJSZei+rrK1qX4uA
gZDIoEgA7v59955bT+uB8fzQjVxABC5/ozBXbfQZAulQ1cZRK1hlUxLZmikEFd7ML8+eBMUGMm3w
VIDn/mUU1p2Xh/AbvEua8Zm6evmdfuc3FG6rcAzAEecn2+O6TfHYnmIRXaUV+wcz8yiKc6niyeg2
cRxTAQz7mzY3nGcI/tpuKqmAOKwt3KJ6TieWO4526pvR2Lk2OSAZDlNTiHojY0RhxEy/lG7wMzMF
w4nyAPu6o13nbtvnpdh7EzDOzMjBrEg92zrQIlBd93eB0gcAD8RJO8ifEfJhkm9CQWgQwpruCHb1
VQLj3FSa/Y1V+0niS0G2+AyBZ96Mmv2RNp5zXzRPzRTfVAH2Py/q0mOTughp7QKMbTnwdkV4wEad
UJCDtlT5h0YzxzszDR55o3dJEoG7Q5ZwEUDMkyk6trn7W0zW21xFJBzU+o2lh/7W1gfoteAWk9i+
9rgdd3TqwGkC9QA6q2uXPJQtQMjkrFv1B5kPlEQGPd6VmQvV1AAkZlGZoaxY41H0foxOeCs0gHij
Xl+ScBZbLHTuekyNm64fr9ZEU74v0nvTo52vZylsg+7J7jdWSz5HlzTn2AU84+XUE50SwUI6GKvU
QOrFCthZN750Ntz6o1XoU1WuK8pow9i+SgAVm+o2KdNJlWfw8CvPjNtmeyvttYvvWO+O892akvDc
hHWxcmLJUMRV34FAZ6hN76THVEa3UdMYzLyL9gdV/mzn0WCci3YX98VbHCXMxGeKuBmCY8ODreoj
/wYPwvrBRmQSy/7QV/pZG1NKmUA2tiS+/SI8szvyQWT03m4rB+5VpTV3M4QCIEuxJxwK7vhQ5orh
COMRId2k5shynPBrR8FpGKEPWJUPj7dUzD8SPiHpXBlLo3XV3zXoLWhOJBqIC5MPdiKu1yU4gLpE
ecApzTJHH7YpSsNQYSao5lPmcdT8ZHm87IEQrj8fylZQjdWYkqnly7Jhbop25O+HDInFDmPJy2hT
Xh7yQuA5L5wVSNxiIxQpY9ksWab/eFj2o3OMgAcBAyaZpTVQgE2PFvEcCJ1AwQEpS85eT8OmwtwO
ipKpRDVEoBgGat4tZox9bGN7KDLAKjqMZlAxUDuoydT0QHd9Fv9cxN+J0oovuu9lI7AjZyufadAB
L/wmV0gHz3bExmxVa0VZHworJE1JbQwaWvskTm4aGxQHJcX3NMKrbZn5MZHDsF8ON0ZCO9YcDjkY
AqusJxD16C9ZY2C40B3ibsHkcnohsMRn/wsPcrslZIM+IXGzzpH4oN6Q4OL/3nRqVm5GOUI0K8C2
whpo2VRqPpxX1OcCFw5ZpDJkF8F0ZzsTGYPqcZCFJFjn3u0iw80Xee2yu8htv5KOATzlJwwIamYv
046kW4w09Yl7F8IPnYlhL/fZWM7XqdXPcD2MR8cqX2g/DwdGESqVAIIu0VBfZju3n+woXAvLv9Py
kpO7NLRbOv6/+thK98pCRheyL3d+hWot7MR49dUG1+3vOcPhnDkemTIgkrZGw/oIOVSAGGIwtH0c
6nBrmT4Z7s8kmiqYg3DGUMc7a0edInFCHswkc/fWGKZDWDBfKGL3vS9t56bGNECcRHQtgoqlaa54
lVqGGtylJ9g25vvIksuTbflAMzOvHjWFadeaV+Dq0ZNLwtMKnQmoYcPQVrZTOM+wmNOTS/8Bn8rH
hJvh0hlENpGDE21TtV7ULdPe2g4ep8AzmtuYDIBb6QK8GvUSlYAggGLKAADF3DLdxCDbIi9nd5Mo
0h2pC+PFDKb7MWsvuMqvfBE06TJH3NnGb0pp6dWuj6LA744yxd1YhcCszhAPTwQhet4CZm2DqV7V
VTLdihmKKFb69ZAa/aYtx/E+7y2kxmN9GWTO+p8ThgIsrZiqhtjQe+NW12cMS1HeHCFmbkJYSddg
UpkYJfT/isIs+pZEXFoXe4Mum9+Q287k2YZ7b93Vc4fpClnoONl3beKXZyuTCA41VjJ5y1t3gFrZ
AbdgmmQnl/k92dD6DNmN8NTB158mD0ODk5nm0S3bX6RCZYRU4ynSZLjThtjeAhJMNlMycJUb050M
vDfPt+9iGufHCWmIRqjQvRjjeOen43sTRN+1YrLuuqkeyPQCNO8V2oUAsZCkCrrfWNUw8+NgmFhj
3Vs6nR3SwOidhvOe6cN1MIrsTOY08zlIath40HO6xUpa0qImzp1KIPxf95ZR38Lddr3kFin+DRYx
+ypMjUjLdDrYY/6zsxQ2Ocgwa/hCXE2fLkjRZ+N9WsMjBHVINQVXE5qFG280T0C1QXYUHZLAxjCO
TfY2+YLlCRh3mC4jzdfehjQnQ9BdrWgB+unWyhctcFhRDfuYWKxVTobSbcIMvuA2s2/nyVrTGuQv
xXJGG4QIXYoOh74Wr9CGwg00yRt3VWlpeI964qGmSnPgZYttHfU1ozx6PMK06F6m9YrvbWukY3pr
Ju02TsLwxg/JNZty+0Q9+Z46M2z/wpM3yx5LFHOdEsGzcd2m2IN2SWHxCULkcXZmkhY0q76LBqyO
buXDIJSqJNTFeQioAWmlIDNrsA0Q9uhzy6S/oNJB3OJ6ciembSjksNVrOuCmG5zsvHYf07SPH5BN
rF7r1Nkj5VFONFDOao2jReK2D27BgOgU4IfneAx1QBnf+o7rqyzjXT3kGPXdkmzbAvRi0fww0J2u
sVl0aN90vKUm8Rb0kwMgDj1zMpVd0iL6uvUrHH8ZDBqCIlELW80x7rzoqZqjE7Jf/1g3vEQmyl/S
IIvCd9fod2k+NR36uaghqsR29gKB2ypuapgSXfcO88+6CXpYfUGPNU8YDt9qFtI1gkFzcErtV1+R
ndYrlIdeuC9pAy7EscVj3wXN1Yid8tjb6B/UPbad24cIaQLMFkdeSRlheT9hAVFww64AxV7m04no
F06EPka+7Rt3diKjSw97HF5Yfhdb+pXR6FsbGtje/PHeI7DykpScgQBiV33lxCuny+V2sqlCEGWr
raZsrHaeFzxzo8mOxmQSRyXh5DTZZYrQPXauB1cl67w9fARiOlAd+JtSkiHsx/0u81twJypQweQe
yRnzluLYZYrZIRw1jdskDQwcfYO1oWrsorjE+aRBF90EMS7Dymxux1n2D6qaOkLYFd7PzpX7rnW3
XFM4E9w6YzaVqHO43EfFD1vqOpfDcED0b5xG4wdTDHlIiwlDowO5jvi64+z6yaaAX7grUrr0WjLu
Mfodgsz7LZi2P9vM7vuaVST9RBcLKpDrvD5MxfQuvAyMh8ul5A4T7VQaewwrZvicXvLAOYrEza5D
Wjr3TK8H3N6p2CayC9caeFWaIsFHO8PcK1wiSxofxbnnOt460iB0hyUT7N4onojhWk3zpIKEJHLR
0fTpQiGVHBNi4VqTCezsMptfLDa1bKydbMzrMhWjCzqj1+yQIZbtS0d/dwNP3DhBtX2uuU9DT1Fy
wx4qTxXJVQ0bE2VkebNEcThyPKfJRDGGyXrXUbd2SNJDj4CO0HQMij4aypA530d99nNspmCTT8MD
MRwvmWt2Z0uzz4TNdGSAmfUqn5uV52UV0QgifOr1XmkQ3205x2eZIQCpJmPgNoZ/d5irjYH2kLib
iUm96TPnjPEFG+lMe+1ckC9wodldDaXHxDccdo4/TI8RwrO0FZLEOOKyTISc27INUeclWXzNHObe
Hol8O+LPftWJDvIwhgZV5R+NjosMaat8d5rqAfJlvnXqdMDNE6L0JBdpnlKLsqYGR4s4gEtAs3rr
wNNFBBNudU+LjzPTH3QDAatW85GV1Mcw6+ON1yJIZsXYrsvS/Ag6SP/0VI5yhvE4QQ2N4AsyZpS4
pDoKHb3pWNvKTsZzj2QraJBswSsontGLjbe9FcKuee+EgFDVg6ks5wz2rN/+9FNSs1fcJa+Ec1GJ
KhznXLTTztLt4b5u0CFr6JG4w9jh3kkbbWNXDUXO1ngoGOgiWOg30RC/TqTPnmStnOhgeDHLlvU5
11EGD7aGwyibVeeUNJd+zMptjC6GRl+m3USOPqxE0DaH3JCHykCcX6gT1mrMTWrDAXar8WIHrUZy
VvWm135zU0oRnz3e/aip4Fg3N3EnVeRHzOF7HlUVjN5kkwz0B2MnGB+0Wu7nSoseBfRu2TqcYwX9
D0MgSJpbvwSsiukx6PqNzCXEeZa221yPnHXHQLONFeBnaMmGTmlxH2RQDOe4wSfBMK9BDbbMS6L+
F9qYmOONmYEUccbGp82e5gKrskqHtGhnb9yxlWufZg3Lhxp5lXgo3YJUMP7TtT+0JrIUZqhpXV79
6DpmjXNuUrBohDdmR2IU7g0N328g+QK8ADovbGSWQH3AAMASe+1PWn9MTHsdR3F2oTBBJDaoBprx
7Rk3XbezW/LSh3gUtII849i55U8syaRxwIXdQ20Pry7Q8HVWG9GBWdEOMz6fyIweOJl9SseELx2d
0me9VjYQsMqZaFGpWdC5NIBh6iMwyCmxDIP0nBpJkxXqZyKsWL2cPaQ4u1mlhonaP3QQC+CgN/eG
bq5lVXG7lQDd3O+aHdTrwi+f9IwkNSeytJOIkMlOZncpc/ltyGaDuyya53C0qSjm/WzumCtTIG3T
N7sesUTks3UT5nmwr6f8R5enDVKSwDsEhDNTjyzonFjFTeIyuQBu3MBLIOlFqVMNrQKdNtKxPKaI
6I6OTtOpFLeMydHZ78Ls4uYEHmppee30bmfxl+2rMWFh6EQPIbXNS4F0I5Fvicou8tOuWrmhVW9t
v3NPmRewSCu1B0cI77xs/GYQvFwj1rpl57cObPydLXNu5xFTyDon6iaRnndB41hc+LP9PtFAzLnf
HAd7Y6gedZ74NnI+nFnUky8xci+Qlvuae1pxxU5RInY0H3DUNWeRQNSbWLOSHgDLB574AyAp+TAG
7TYD5hwMrFSLUTS3tf1SeUF/Juyz3rB4MG80D9XCXCO5TjNRn2eYv8cyAHteZMadiYDtEVEW5/qE
xi8ZZ2RfNszRjC9uHbdwnbVe+OtEtwmmpmE5zKQkg5nDy8O9C8pfKACHzLdYVIxDWY4/7KFOAJ6j
GC+ieq3lE3i3qPdhnBkka4j+pxwd+x4wxgZokv44wDyMM6Jc0b1dWfMeZ91jUYdaHTcPk/PsaJdO
exsYfrZrKpSCRdvfUiAklwvxCPVtOz27BdNGkrDXGQmfxFltEB4wGLA0hRYITxPk7LHKuQnnqPQu
wciKhYrTnd9xElnocZlmEqRY1BeP0mHiYHTLKutJOrDqm9rfayJKjpGvWHV1R/OkDtLbdBpuQYIO
p4xyYJsGcmUHZXLEZ0SdBou0tNGuCvqrrYFPmAZmAF6yp8ic0+KBdJhsyUO0tsoKy/0j4LoeMLKL
5rcu3HpPVsaPeCLxth3ya9lhK5OCHNo6rGH1N/O1gdy/ntFZrWOK06uK/vB+Gsdub2cM9YJl007m
liq41dUu0Yimq5GMxmbUv+ROc9NrLrFDHv3mefKq/ZQjy9RBeZ4d8s9J7anWQ0n87kjw5Lny+6cq
DPwbCrhPkcFYgriHXm+Cntntwc0pk0JdHV2lW2bNzcnRs3qbkELmDrVdY64bxjXsZV3t3+OfKw/S
wcegaZqNvxaMW9FTUaqN9rcVjeW5qL1tpDvlIRHF1lLUkLZvXwu3/IZGrluHk3zve2a2/ii2y9/R
+zUm4tl7lXHBCZxE2UEa/XPsD/2W1GzACt3tHL4QHxuh/q9nboEuBeKAzi1iWjT0nf1UpWfD1sc3
JObJRjZ2vtOc/vTZy1cW4H/0/ZYO4HIsCvunuC4KcGWq2JurWhJRt/2pb8ttH0LaLUnwmX28tDSf
io0WEPrrIwWwF1CEUej5OvOUBmF5LNqWyLqcMGqFB4DaT5HVhdFiyJjpu22PJwTr2TaxE8goenQf
oTIjEUIQSaiaYAsllzmUPCC4RQOeIE3Q8/fc8nvKstohaG6Bd2b7SHmApeIp6FngrcKoIv/SNeQp
Mot8U1tKZSRwzS2bOBPXsAPFr1GqObUT8A575OTO6WKdw7RhpeyY91wszWpw6xdnliZrlgS9GGsZ
8iozg7i+PMo3Omm13FOhL58nrhAvTqdjZvUjRei5XJNB0JDkpTenYBG4zdisqIM+G4J0kkigjA3A
5qxCxQRJYjyqLEHAXai/ZNkE6qkLt/XrmGaZYpdO5fM/+tChxSwpZTXiKGLA8pcve6UCtX49XPa8
ioSLxqKTxPKQWbAiWSx7/t97y8NYfWClaT7NXX2N69xa59UIPyEaMhLICUCVSwoqsUaY4DSAQ3bT
n5aNw+h1nHFm+MpdPQPDwiivditsQp+b5SEQdVpeAmo7gNGbwU+ncxvNOvMAPgz13nDXcvZtFhlG
uogUUu7OVNVpGtOtYMJLfjfrPj/et5X+ZkyWhquKoqmms0mXeilzkPYUACqGJkGqEp3lU67ILcte
qvbiInNgUIjb5RCNxPEYey+d+nPKRPy56Raey4Ddb1DXz6KUiVz/lJdTQfWtClazW/8YfIpmJFbg
KMHDgu3tr81glTc9mM79EKeoRhxCrNylIkxz0NgGlkgP2uBSRqSSmYz2ne2nxu5/iG//JYGYQ8jg
/08gdve7YO2QDe9F8u/Ut88n/ikT8+w/3MDEaoNmGSPbv1LffP0Px8CZwY8p2jiWYX7JxExkYoGL
e/QvWNzfMjEr+MPjRuJ6BnQ1RF++/d+SiZm69+/UN9v3bFq2HlNU2zMM+Jv/jlXMcgtNfEVkz5hV
jzgF5m2Yi0ebxvE6BBDQusEu0oxbNJvzztRdScqR3e5yX1+3XAEHMsyzh4pGQqu0+J2098HcNVs3
gcaRu1FPvAwSUZegg5vSa+9lYLbbXOsAa8Wjaoszzb/JB9dfwVXLmQjzz4qgPFvjwyhp2wTGaxEC
SguTmREW7SSvlVL2tLQr8fHdyb7WmRPelT9EQ/xrk2LJdFjzzjKID9wf3S1u7nidFrbYtDUZNXba
+5CzEbe1afQaEJNGH4pBjpBplKzSFWd8hs8ifmASwpQgoMzYCaolpveNFJFmbzDjm9roQ7Z4NS2F
m54wlE1VcGOXBstik3gfLctO9ONx/ap5QD5kOho1iyo8yKqVXoT1KkroVmXC1ldhb0ybGQPJWqdv
dvTM5gdtuo+Y/t6mtLRn18NSOAuWlv0ExX4gtCKnQEwV3bx4IWBT8rbEMbHbS2pd5IgfP8VkXsSw
3awikBRj5nFD7cw/jqkZr5kS18fZ1GmjBWlynWJosCIITqU7XCAedGfD/dHGbXpjDfbF0iwPEQsA
6ZFp17Zhar9vMqouuluzUh29dGe1JiaScFh7E/KBqcp0AFt4eQfdJvpJmWMtkbzaJjW9eCSAAKkB
S9QqbjdkZmIr89onWn/noZEzJmb/EA+r1Kdyqmvdz9Ao3xtoPeC/CBkLPBYXNn4Qz0VITwrKsO7a
7jJnmXbMyujWKZHLewno6MBEZlHa3zwj724Z1G8gIVVn0heUMdU4cJcH8D37e6vUpqewZ4RuR7EW
KkZiAnJM+lFDpoIP0wLwNeuSnOQJz9u2YEi2E7fyXdEVyMFTeqimCz6OWBZUNK5NQ8w3x0OflSx+
POns6/hXQ0gDDUtKfHk7oBHKd06h/UaC367TEXwzgwcziMh6QJkdS807ClajjSnw0bcRvCZJbVF3
M+OGp+D17ThPsATItaexynft6K4fonkrR7M/ztWAn33wvndYBQ/6SKhyRkjitq0JCp47/W1EgLbG
0MAahL4Idupfsgh5ytg+Bi4pjlEbfoevhTS7eJxjgzOuSC62j/dT0o4u0tTdojLVN8ZgvSHoeWxn
1ENA2dDwtEiwQ4CmTVa1+3JyL+V7MrvTahjJuZvMxynR80NUSELJ6KYY9QE5oLlppzzaZ0n4hLj9
t096+SodJUZBZzoawiRgI32cXHAZeae3mBOKj7xBqNli8Y/nkLjmCq2/7u18IyI0Bn7Eym9QTxQt
9y2QamferHXPp/wjEUxJyI5YM8b228z0ftReucdwV99aQfDUkDnTomvZoKYVG2oH3blLn4O0uZFg
nu0KbVDnzvl9+t0Yh18prAzSPyEyTC6KkETXVrLqwITQ31UeMjLX5lm8hbXhrCPHX0M+KGbSsCgm
I/AIIT7Y55DcMEwhKETHlAXoVNs/LIS5JwNiWTEO9V5SaFiHYZftHDN4KuArYuFJYIqkdOd1StYo
a4BXkKyT1Aa0EKV1mLNhR8XmvrHg3VVjnB8IjCVhz/b2ck4OLe2EaNpjxg2K58xsg2OZ11h8z2lf
72NMuprO/cEJ9rZvmofGnDcJk6YtYexvji+Rd2ZWvS8LoA269VpmyNy7icirfpjig7QIBXEMh0bL
mL4MyRBuaGZTOsGFvx3aI9lfHs0Cp32ZbW50snvqHHdaC+lHB1zLAotqfB5qgwweSzEL7XtvANBe
ymlNKLq3KsX0XGUohBOv8x/e5oxcuRTm5Xb2j9PQISWlQzrqKR5EfAyTpae4ak+WAikVRJjaFrH3
KcbeqcM0hqTzkrqJSzvpZ61u10FvbQKyuDdB7v3UAgcgFQRzTbHMB0U1bxXfvFakc3S9GuDz2XN+
2TnocUVEZ2qpbRuWla47kwkNNn3u4Kf3SfHaoSIkPlB4xQZFitjA+tt05Ksew4OH8UZXPPbOivfA
1sALUTeISh9fa9gfNYp1K0fM3GG6jQXevXaLl9ThhkFfC2cHqcgzjdud4bNG6R0d9zag+BBgvFlO
nAoLQx6YvGUm9D5ZsU913R80RZxnIrIfFIM+AUZftZZQ0uGdM+GTB+xc1tR7KkCqpSLZi+7aAbav
Adzj6qzXlmLeQ94oQeDX4By2o6LiI4AiXQ5Qfgcl5xSbgB8caoMSmL6uqPq54us7irQ/gtyfFXvf
UhR+XN9YXNCW4ldNFKc/cst9zTqFOL3ovjHmY2HGhO9UNInnI600YzXRTVzH4P8HmhUX6oagBUgG
SFRGQAPbYFVT1IgC65oHxYE0HPixBskCs8oYCFTaQCDlT3+ogU34e5Ro79HkEURKPoFVYyB2SCzQ
sdKkRBikKsugU6kGGvEGBjEHHXEHlBSO1Gndde28JsQhOHFubPrmpfU1CAfdnWGTHgeNaiPqFvne
DTcFEsmo1HcELYS8wY6sRWxmF81WQmzXutQqmyFRKQ0eoQMF94J1H4KS+ExyINOB2caeALFjMhyd
pg5AkKJc94mBwGekMiE0lQ6BU/vGqGqmIyzve5UgkXfWbTkML+lEqhMhZ8BUObno0F5KlT8hoBmt
UQAdo7J8bXoqNA13t7VHbAXp0s+ByrGwCLSghe4D7LduK6IuZpV5IVT6BcmzGzmShxF1056Tm2jW
SKMZX/G9k3NFytaGCJ2HAgNhQbgGqxREGqRtBMRuRPT5Vpn/ZKs8Dq65fUhABzmgYmXFnH024R3J
uKqYW1UWwtNcpXv0KucDm/1Jpw0Q+bq0DozsGDYVmHPZSNJXSNMkNSRdAkQkUSI9Lt9jqMJGGrWk
/dosxxZE3nKME4Appzuk3MCpVWR/bxYlSaNzyWrRblJLuKWTlCweh+UxFyexJaq7oYQ1oVp9zyo/
pVdJKqHKVBHVY64yVoYEt9zC2lyom8smbWGDfkE4nYrMluUP0RYtcqi0xoESAi1Q0qkrjoqgs1+O
++qHy96yWX6j7eufEIPb7dehZW95jc/X/Ho5owoZJasprY6i/rGAGcvhMUr04Ai8HgWqll5jeDAs
4VXQzfIL3jwRku6HR2/JM1pESv4SZPP5X6j3GvYC9x1j1jpVYMxGURKbJQRp2V0Ofm3+cWx5xX8c
I+sUt4HVHP5x/OuhHyYFYeK0sEvSN5A9kiFUKQnTIlhaBF7VEja0PLZZ12cqiWiRaX19rQvcLlvC
i5avOVsijZafu6N8yVXeUbEc01UKUksc0teTl71/vGCjJPGuSldaEHRfm0VVthDqlmMJUl7M6aQ1
ffH10uUcW17wczcK3Vc0Iu52ARL2Wv0nwDBdVPtZR1JUR2TUJzWRRhjaa8nV6ha4hyclBnfL7BgZ
LdlTnkA1+fm1RRE0hz/3l89euNzNafyAAihGKBML5HJRYi17X+os2V1oEOpHc7ZxpX4iI5fdRZeV
+YQdwnbmz+pel8to2Xie8HCJqiuKTuxEUCuLGqMKHMq4XDpWwUU0TRSzlofLHm0Psr4GQazZ8jgY
RMpKtNuGhecerKr8pgU+wtxkiFYjR+AeNXccRvxZNU+0ZouGW4nZTd/bOkQfMdPfId9uatIHP3H2
ThO+NSH6dE8jFbFmKr1LCdrbVV5Ic7qDy2FXT0VpkYTt5/eFBenEgam2j8uJ4bJH8cX9ksWcm2D/
mdXMw8TRajtwB2PMSKvaz8Shnd2fpmGIw9CjZYKJRT3YgzYiUBv0BPAFieWv2yYQR2NkFhGl2tFv
yduFuJyepbL+GkOYX02zZIR0EVGhueiJUkehFXo4X52outVR9LgOwbL9OHwbTNWkqjIqvFHTbkVm
Wps6mhB0yeKDK/wJtXd1bALWZZqWxIde17MdGc3TJpM0wuC2dC0tz9B1o+OkkdcR+OEa/xo+7WhI
rqbFjBD1Gi3ShTCYml29mjEOMKOgAJuruzISJaiDC09w2f06+I/fWX4aKC/I1++VLUSFBtERJcfL
8jP64vAJl915oJBb4rIJSxSAs4+vxlCb5eHnhmUJRPaUcb5H64k+zKAhOAMhjvU9fVgsrEEfbGoX
cac2BHejPpO6oF6jlcqWo/aaFNRn2szj0R3Rq/71s5DS5WbQUgn1lGO1WuLrZHUuT+zVs79e4uth
0SJAM6ck36C6ZChLgXIdFDESpBAyzyyPlESa3a9NhtJpL11JpiQyWyR5IH3VpcDJzjWSUUBlCWp8
Hvv6wbK3bNwmkLjFYSnt+8I7ff0gSqd3sxVLumvzebxqK3ttMM8Dpc7ntXwuovJIdAptjPOK9Wu7
9k2mGT75Q3xTy/eATIQfLN9rlJfBtF52TTUu6ZbzalggBMDqm6dlM2EfOJlxTNJpM/vrIfDCTZ/z
pzVOZJ6kqExkt9Nm8ToxL//TCfUVsfd1zDaRqZnSDDIykMPNUugu1PAbyOVPBhNUe24iiO28L4ny
OGozmgq05Uc5XUwVhbc4kpa9Ic+nfabJQ6RcXfAwJnJEzAML12jbcGmsWOQgsf10YC03xMWltbyZ
RtqmIgPHm+V/H+n9EF9jXRe/GL2o9ugP3ydlC5H9hDVYN/eLQQulT7Ozff/+y+nXCLB35+XxqGSo
6zaEASHGKMnaNZgXrP+oawnkGo9++ntpcCwb+iB2fuhVNqCOmrM9R2Iq94GenRbz1rJpO9BnjcfH
vbi6luctP+gdoQALy/jxGTKITXLaxDnn1r/81t/Bg8ux5f9anr48/M+O+Quz9+sVvn7n69jyMsvD
r83X2/s6Jmou1jCiZtZ64iX8euXll70F4v353r+eE2d+fJgN1O1qkFw2n7+imR5Vk0UBVFk0ChTB
Ff0TYcANKj+F9i0nL9n2DL0s8bmUsfahIHSCuDx8OffKeXyWXRcjAhDuYZZ49JU+vIzKZGMDdF/R
ceKUWc7c5Tz52oyef23CxNw1s6j0rbwXFu2epeGR+Az/cgY5Oxc5IvWiRGXTqXG4QlXF+v9vD6He
DI/SBG7p4ziNEjjqruYh6sYqQrYCaACfRuaJP4Hk6O5k5XVyjO1GeGvUpeK4tDGSybjD6hAka0bv
VWfgk1teg1Ecs5ycnW7fGBn3pXjYJ5BLG/Q0q/9pLPyXGgtkuFBj/z9/mbv/Q5TMQ1z++v2/jm32
Xvz6N//55xP/aiwYfxgqLMa1aBSYPrkqf8fJeMYffmDbesC60vU9coj+cp+bf/AMw/Zd33Bt3TX5
EWWpLv6//xv3uWE7urH0IZz/TksBE+M/Owo+dijdtngPvC/Lo69R/UvQUU1QdJMHAWpmj1wDkIHf
qQq4iJ79ztzrYXkHkaHbTlYz4JIiIUYGI/irQjAdMQx8DN5VrPsov/Pr4ckvseKZzhtiEvJCkhu/
VYxIY9Wm6Xsephev1HdSs1EFX+IccbUKdUvuKTddsRVWa1R7+wE7SBCgUq+Jo92jBH0g/sM/GdU9
3Yod+v8UDZAEfRxGhyjPrhhGyNLzS7S2FqvyOqUKk/X6Sz9fvMan8j5C+Kw1+5RaGYoyAa5et7Dh
GM5HV+vnQgN5GYNsiPUXjTz5oOhmROuEQShlmwA5Uw4UqQpTfIhppJ3SetcqY+lpjsZdmmWHzvZ+
DZS4m0At3FvcZ25rHwIrvyhxY2raG0wo+7rpnzr0lQT+bSiN/5bThD6sAS0c/Z6cjYeODl8UOeI9
mZGJ9ujRP4dePVzSsDxHqNppzGibohjucW5dki67lIV96EkPX+GGs2sktLjpk8a7aol+ThCv43y7
C0L9Jdacg1VMd4gwVvS4m9x4aTQ8dWmD4XgCBotoq0s+DOhngZa8hi0xW4gnzNh561OaQqc2bLde
6V89a9znY3pxU/FuOPOZaPJDkBYXaQwPsR4ezegYpMi9kn4HvuzCiHFni+ks0LcGTXqSQXJqBGkO
s7gktKMcI7lUBvRe4KCwejobDQstATOTe6dLcXoEVwmCrPTct3pqd5423emze+mmVz2jfBnY8Qe+
FWaGbnkenZi8TOMc1vZBFiS/I0Yg0FIndd4njZ7/GT0ljfnR2IBtATBjvREb+h452U0ktwGy4ip2
DlUXnwQVU7CZJ71JL+obNkL50rd4M+b0B+umDyeKP+pufFAfY6XNL7XPSW3PT0a9ZwL6c9J75v5E
DOnjflL5OT7ghSI91mm/jiz5EBQNzqES96lbUUAzUSlaAbJeeUfThHlBcsot/GPOtZydqxnzCVbj
2YjtQxRN5yTOPvwIPawO6iUZcWra6cVyoLNxTs61c9B1fW0TlxA640+/Mi++vx3T8cmNpwdZ2W/Y
XU6zNNZWlV6aWrwv/8fUpypf8I6gbryXGnG6dfQRtj6JpcW4j8bs/zF2ZsuNW+mWfpUTfY9qDBtT
RHdfkARHkaIoipLyBiEpJWzM8/j0/UH26VNOu+0TUZXhtDMligQ2/mGtb73Z6nCwRO0JPhXJbDTu
lohGjnkznrt5xquGL2YbfVVxzSHRrFNwpSr+YLjH+MGjI0qqrZ8DLK8w2EJxScnoG6LpHE7xMe7B
vkVcq0r1GCPSioZNVXYXkbTXSknxgnAcOO+DnG7u1F4QfebBcNH5SCoreau7V3eEXtZPN7ucbvMn
2KrjQUliIJrp2/zGzNejFvQXO+zR7E+3emxXHeihrse/yI/kGy3GayJWbbFFCZItENqcsTqeG73f
YE3Wh3QXGBVfr8IhF+9jTHLs7xZ9b77UQ+3BDd+CXn53NSjJnAmIjR9bRa7mazuOh8P82pKAs6zH
NRhqA6FPRENG2TEKOQqQtB8ss11N/jznTltsMsnXIIQXhi89pF4tHK5MZ9fzxUSozJoQnJvfgFBN
b4jnN0ZnvwwF/CbIcDdV7GrFfQyKel2Z0V6JqnVu0HVl09muhrM0h2uqmqsm84p0OCvteLOjfkNy
MqdMHr45gfKMs+Hhrh7Mk6jUDwmlN/SDVUdQ+dJQrZNhDx+u6T9lEHYZBH412XiAWrQkZRxbTug1
IxUVAFYPp//Z7/M7I+9WVq+tEVFuyyme+VwYbcCel+oZHGQ5zP9oEmoyHYx3UMIPah7tm8rYlnpy
TMvvjhFjpOSS4J22WMpWPxgq3bftdCAA9IoLew7eW0T+cGCOgdErPiphuM4JRDO4vAZA6WagHUqz
/aj94TzM6SmivZYoMReRKDa+hGNgwy7lsAprbquJxBmUecmcvH2dD2xEmqsALabLk62JphsGhbem
LJ90/wZi74rgCLCtGD50+VmHLmZBC79EfJzPBNW1T2hr1vNNVOvcY5oG87QLnJe2LUogSTxpXPFS
tuaWZ6JcdGpzsQT3PAfVIu7ObLHfGr5HknG6oQ6UjEpmlSW3WvoWuT33h7yrJPnVSPV1+/R9x2kD
yF/c1L4ifjSKAg3XnzGc8p5ZJhi4iP5SjjNtiiVtQJzLflBAlZHCAyYShxxewGcnKt8gN+LYiLSP
KGCcUGLls4l4vsNEPtDGWfuII/YOpCCKrhFfH4w3I7bnXLbmKQmncRt1zP9kWcOQjF9w/59dfK6H
EW5/o9U/UBGJheE7DYNf3Lg+3uqM52yjLDNzQCQEMmCXqNehl91em5ux70CK73/6/nfjFI6bPm12
rW09hDLS19+Tzv+aeX7/VhHV7yNQ1BS8bPb4c8M59+K/Nd928NyBKl11RnMHB9Pfk5lLuraS+Eva
idBYutWE12D+pZ9TttJINGt/ok1GtE0n4u99B/1cnjzLkAFu0CDJcqDEsu6PIet15XpUw5tma3I3
4j9x5MQR0qrbsrFYAynelHWrboq9TCgebP8Fz4BFrrw49ZdVMXwnGGfMzGU0NitUhqQ4jTb/pkEW
i28X0xoz9rJV5nFw3vz2S4vK6cCLm7Zs6U82K8I1RRE9CWR+Cdk1UeQ5y0XuUX/dnIWbmG+T6W4l
TwGvlM5blWkOFLnO2YdZ+4MNxDIj6t0js2SBTQVAqzXwNE7EzSILmvVXPyuiLCC3JgQ3Gh8ynLiw
p0j/SJR432XmyREF6GzQ1HHlbPNifGmL2XrNbR5VHB7cAtnYXlJ3ugTVyJKbZC2fQgc142uiogVA
BI9AFaI9flSOv0FH3T3GWOsU62Sm/VWvxmss8lNise/zSbQ1w7dQYMojWZdJ278V9X9FaFJhPf0S
aOraDNiEw72rCmH+UidnOkQDhojgGhPq5CztlnmJyzFsuLtBe1jMd9RDjlR3qcm+WShDuOlrkocG
5VF3l8kKVtup4jDCoHVohXVqhQPu/mYyPSh5jswHTNed63S4SCW4qx39rnSiV3de8GWM65g9MgZ+
Hp34LdL5+rZO9dBn7U4Alc8pTzMTw5OOa6fkQdVxvvCeZVo8wwIurW+eMDHeyqn7IAGF5XF9CP3+
wxbU5Un4RkjTURR8p9HZK8L0CBrZaDwCqTHJVL64TnfR2nbVmsM6zX/MR6kNiqZSho05NeuCR3ht
zMrZ7jLXbkzsbqVUzxxDAx4DzJYkR3P3xN0q4MjBKn/CFxBo7V5U9SWFOTC2eJbG0jPr+cGKXgEk
tWXwf9/etHl/I9EQG1AQHx3DfygoJBvnPTZBWhdNs/r7D/qXWE3mONR7jEYJ1jRc+q9fPuY+QCHV
9FA5e7TetdstRGFTfff4jXmCGc1wFtbeL4LD339bLDF/vr4cJA5gwDRNZ7r+CwCsFAaEe9Fm20aa
t7RKjiQLHTFAdEnr9SofRpIe/b6BYsEdFXUrCFvbyqi8YqQ8oA7XKRON2gSzquMGo7Ciao4pvivo
EnbJ52m9WzzuRV4hXqyQZA0bm0kpz2CoJC+dW6/7MtrPBUcfHltF2dSdtWFTZgOqgJ1tbv10/GCr
cZIMpwUlaDRWrBCTo5mqtzSP9xEXXZRR6GY9KAYTz5lXR+kRcfsK0eklENmWajYvJwLU2pWd8WlG
4s5CwoYm4JhBOSac6zIk4yG1KewFlUFgxG/zz2xM6m3S1FuEmafE9lXH74qdHEfB4cTfjUNA+3bl
6VbtDewGAms8IGQ7NFz2NefrRHpRmZwaFGym/0LVOkMhnJf5ORp0KlJkyepYnEDMfM0PbaeDwE9y
/M+8dDddOhxhYiFm/gLlSfZKerREX2Jqmz7whBt+NT/Illa2xHgHaoO7UuTqGVDK24QRHXbbfSB9
C1gDsmhZaosJDGXNoUzu337E5Csd9Vgk9AuRfUKP8daO9mnurRAjYumJ9iMMIUb63lwqmoIegx8a
UfFVj7VzqYR71abmi9qLxpsacm/0nXkK/PE8/x7LBXZfUFDJvmrDY0bT0wFYRTHGJgAPThizgvOR
vjWJ2JZhfJzrPzIGrqLp7oE3fB+1Y3t1xv5Dy6PHiRICjM+jsp8LlpZWTvWjo06DSwjlm8CArWXt
1Xfkm0B1WCnmi5rRI6QdOy0/YicTHIjIfZnrwRROBQOvVaaaL4mgT0zCo5p2l0I+RqWFPYuvlYw3
VAcvUSC9HPg0LrqPTrYXIze3XZayCoj20qXadYmwBOoV2GT7Beu5ImyahCK4hJi2dSjci2I8fF/w
tOYK6AD8Stuh5/3k9BI8u0SWoYujSIXR6rKFodLFUtvv5tYrE81lbsm6ultlwYeq0H3OF9zcI0SF
4JpG0VIDdcGhQaPMQ7C2u1syMYeQMIq7ksN/6og/oTfiOJ6r2anwP//++NCMPwlDObd028S+Z1oc
IqrzxzFOMhpA+oVJKJo9fmQ1b+TU7wz/iWqMxzJkmIU5dBenTcklxVzCPRpzI80d0nxh1TgLFliG
UDLArwAulVwSfMrzsf39BWz9vYzGj64Kv9gcfESOwuBhOKl6+OgSOMyCMFggNazuqFp6D7c1AhNC
MaHahiwURMczJ4NR5akJ+IGhHbdGWYA1attzapfFJtCRhplFtQud6ZjlISpvah1r4jYZrLRaa3r5
VlSuXAXMYRe2llyrnIq9yanAVaPoF6cM1uLSgu0z6ID54f+79GJkk95ceENd96VWRkGiR/o1ny9y
AlYfRZjAVDi+1slCSenpHE7zmfOITuWkYv/IK/mmwqZyuv6GCf8yRGLbFDFZZPsO/+78DE/ChnOY
+GG8GWU/HeYjEK/Ekc3ber7/att91IzHju47idTz/NUaGR4Dfdj0fbiP73Gvezmd63xVxDbqWL6I
S1da0QRlSXtRaHoRqe6bot9gpLtqsYXHevwYU14A3WU6AoRxtfW2KpqLm7cX9S4s4ZhpY7/p0NNY
GTE/Zf2VNO3VYDE239CNzRzrHy6/Pw8RXZ2IGQu1GbI7+9e09DCy8Hb2IBGQpnyVMej85IrXnqNg
OEFRn5TxUDJlGuzS+4fv/BdlmQ6Jig2VUAUI/F8em67o2wyJaYbARDsTlYCAMbF2ycoCKc+ebhFi
oBoQ3iqudZofif/w7We99b9hO+dywYDXafMKVJy56i/fHqvcQAx9kW/1hlKKTmy+ZRQuaVfl1Ogv
lhG+1fmuGR5Ck4xoQc/H2E9G429k2D8QRf9AEJ3v7z+9EE4Ai5HWfBIwYP73MW6AfFg6NU7TuTSe
b3WTuU2iHBxYtGPB2ASTlE28Db6jZavxdOPqmkuuuURMEsZ5riDYVVD6Pf/9WzRPsP/8ylx22TZS
eM0Wv5xMRUyIczQ62dZtKZzV7GBI40Gp4f/C22JEZ6L6jtv37+If7sYhTMYP5lTXoD4TTfSmusOH
IWmPvodnjjmdg41uKc/E+d4aGnuynpbWyJCGyZfFdnCudeYBjeX2mzgyt5L2YJ5hqoDmnWS4pDLa
OylPaIPbjs+iD5wVLHoA7d0laitP414FS1YyGvAdYGbsAiunvpRjv00ak9wMuNqIz2VH7hB1lMpW
uKQMG9LgpgQI0Sb12RoEdBJjaWNccbT24mPWLt2WLx+9VTlAJ2Zo6PshgHPVLBKVbMqE6Xiaszxr
++6Kzz37hzv0ry4PgWvA1CxNNfVf8bI6SXRprlOCSb2GWKGeUdDv0+T9e+443LSm2v39x64Zf/W5
Y6OYdxoOVa3zy+fu9lA++Y/Zdi7H6iR6jIgkjYxblPeXmrHAmifz2zjwzJnmmIm2u7IM2Jci3Rsc
xUln7rTpUdbZLssJ/+kurotOSc/ucUdwMaiM65JuPBu9z5hVv6/1Q9iAYrAyBL8tjXWf3U10i0Cm
DvPX7Z1iTUSG2VlbwXhunpkmXAmuTPeaPhxwdS7nDqlj5ozZ0MNHtBzTHxYUwblgYPuxmevxDMZL
WL8DM2CIE7cr10IZOWjxSreLbTjqyH16YkegYsx2dQLIkYvrcBqrBMSO4x99BywFm5APrWkRQ1PF
kcOWtsF9Fg+33vavYdguOwbUzCeNFz1hdljlXmIarxXD+pxWbR7pzU+DyExO6VgjBuSxrDOsykIW
GvJS8hAF7NkGO5bipBFFx1hNj9IRLzplU9/tUzHeDUr0pejFVg/MlRO0a5wAb1ri721Av8Z5KIyt
HE2iwcdD1zgvVofjlmE485zD6CncrmAevqfIubXV24ljV+7L7GHQaen5OVA8nlxrJtzliCkp9bXu
0Dvqh++Ik63948PnLzo2A0cEZgC4G/qfGqfJVvKS3KOM3a4GuW24Dnzs2s32i+f5R8bIv83+4bT9
q1PfVBnIOQ6oEFOf//u/7cwqpCE2RSuHbcy4umZsT//zD/fPd8X2y4luW4QsAArRdBCov3yTUM5x
4iqRSMLpoPuYNSuuZLpWA9QqXM5AnBZQbcrLNDE5ceh8NEISZPw1zyArl2KEGKvQcD3X1OY91NZV
9FPMULjTxYvNQWhnyT6S/B1i7uooencsvk3Z0ZYx7xLssOeDOE6HWxuQpBZxVFdVHCz0iZYzhbTk
ot+iGOfzb/34DToUVTeMmIyXSRNpG9NNuuIUUyITQHetiB0x7cvUD1uTMfD8Ik0qbmRCp9GwroCY
uWS8zimeCvYvoIKmkKh3Izq6fXvVbPMlSIeDY0XHrDKOeII9pR4Pc/E2F1TqZK+wS99xeRym4N7x
6fBqtil6RTvG7nMxdPmz1trlwpdktQKnXFC6fpk8LpSRiS2dTzdAIYUkmPBJOolBKAdcOb6dWnHQ
dDB6M6u9pjXdXmnT1ah4Zqi4Bjh5vBbfB6XJCT7Xj9+Xwf/8w4P9N1T4BzOwCiBD88tv/881T/nf
/5r/zv/7M9/76P/63TH8qPI6/2r+9k9tPvPTW/pZ//qH/vCV+e6/v7p51/2H33jfG/OH9rMaL581
4O5/34r/d//jf/y3iO8Gdn1qqf//3v1x3oT/x5LnZRJmf7D0/f5X/3Pz7vzL5EuxjQejidmPp1T/
WTf/+38ojvEvw7SpWQ0qV0d35lHP76t3w/yXruKAAOxvWNidbJ5dv6/eDbbyzABNWi1Lg3oCSf4/
34Xzb3fv34HfdUP/9fjClqqaqqAuUi0D1+EvFWQb6nFWRRjMaWkCEmg7mxKeS03g/LGH54pV0IUe
jnDOoetWUmjmHWvVjjg8rASWswEr4OZrgdH/ZJcPPkmMKxcb8iZXtL3BwmwlpO97/ngaq6Lakobx
EUXsTWhjcc9AC4IiG7HHmDdSvTXkq+AE4TqirVM9nrHG0+hDhUsHGLHa1PqrwcIvAFdm05DWtzID
x1kmFV23IO0SbACBr6pN2Y0KPNrqObOOYnDXJK2AtTDnrVtJP6NpHkm7ADsbmXsumu5d7od7YMLD
qlJ7jAtV4G6yIvRihh1rdl7sSnmm1GT61XWRPNIAIjQnLnLLun8bKl2+KkOtOKgDAW9lj+cOYNpG
l8MTNTERiGRO3Cnmph2c8FDwlFriUa9fFWMYyOcxNkEUuaSFhgLHOMZjn+tlFl7+rGJWExmLzlWX
6xq8hNZcKBpWHo2IAU+E9UuSh3djp0jwRNk2ipD3G2FpsK1zdzpXFYnmtrZPeuO9Irxm6dRlttOC
nR1q5pXxLNy4sMQ1QbRRlsr0LiAjrCXVcq8JkkR8j3pwfJvIZk2NJ5PRNFgikDuR318MopbBs9LU
o9t2SKtYBJ0dUo2kF78BPBortbjvR5HuaneWKkro535gqwezVQ5gWZO9BKp4ijoXsp5bPHUEza+N
dixXUyhNYMv5SIIdyW+Eifp1hdLJR/pggO2rIO89TDk2z2Iq79TKvg05Di/DpBgafdW+YKuAjqhg
Ry3bEV6eRbRaC3MElrVcWkQYEgdi3vyW7p3oEzLrggs2UWNdJtHSKQvplWl2VslPOxhWyfxAD2My
zSwalHgqFriSHirbAMZaE7Dkznquur8WipssaxeZipIQ1JR0kbWaih7XUZz3SyUODJKFf2r8uAsa
J/ssCI5Z5MZrkWrF27iEqJ/4XfagdHKOOao7SPGdxWKHeimiDsoKNVvldnJvk5UHnbQIuO4tWAbl
eEylTdJLdyVBqjjIIb04me6FbfMoXH3aj5WcrRaSMAHrzq19A154b25L27AffAA0hQ41QcuCLeS8
6i4cqI2MRhg7CXkFHWnrNQ5SCcANAKjMtj40yvRQ5l28ndwYJsrPiK323g5VJv1p+kiCGS7bcHzI
A/9n2jopVamq8rlmzpy3nK1l6TJ3TK0ZjsMSFNAh2Tf6sFKKrN8qGhGDun/QlB/26F7LsCrvYwik
EaAKPihwsc5qjJw7QKY9CO9aWbBNc5Hcxk8qSBXFdN07dK736qzYdIz2ftCH5D7bBCewU4fcGqLD
YDjKMgwIYhKRDlHUoThRMFqSbdSvcYTu/QF8dNyxd6oHWGk94RduU65dI5PXSr8R/rdMHSJAM1UL
T0Fga8vIBSWuKfYsLr5yBNnnvm+/ZG2gwcx8uBQ5FhPaQutujk+G62x4botUW6rC2kQlWQ5OnMMm
t8oT6k37Lm+Is04cpV+OIWDEtoHHKxzWVEXZ7wGiyZXDwnIJo8jwGDCSZVa4Ie+P/oPOV0Axit2N
KtufNauxIAn0jRIk8TYy6HwbUX3aLWvTgfzgVcNi1usjJz2vSCJ2DvCVnpLI19ehEWPCKlAnZhaE
k3zMYVsGynliaOBNg+w8Ap++hOvfKkOms9HSWISKJTb5MxgETMIOvOGo9H1e93DPW4vrcUwvZfaZ
MgV6qlptznYjSpmRviqi1puB6hp4uMHpl00QdbtK01NP8UkO6hkirAjRBfHLQ4DQ72Rlj59+kRHv
UxJoAYpsWjd1+RyZGhnsXWWtVP6Mm2UvMKQgNGK8WJJG9JTZKpFaA37n2vTv5CzBJ8/6Y3LKfYvp
bAVi+yPVgnSpx2x2K/hV9kg4YZ4knqHZNYRBbUN3Sx4ZceXLEOawrzVARIJxTS3OTYl8i0UI02xj
BqBNoFpmhfCal74dXLljT27fCaEM9OMSC+gERtSCbGuDBMkmDg6ig+nhgz7lmCdgeRLp6NXKswiD
pxEjuGcWrrEbXYytY/9uDumA99Fh8WLV6Q6m+aseTHSFif9QVQjQRXdBa8K20nxw8H8Sr6nhGmg6
cFZWZJLawQ9Ri/ChkqgChpFbs8JHv2onxctinNz+AP88s921FgezqJ4m1IjdfaI1GA6BknlTAvNH
VY9OZ04zkIlIkiJTt04WvU8TwNaeBnQxEb3BSbfJVQdVGeDfoDazUyqwJjdpOrGxnR2jWHsRo4L7
NbPI9LCYIy6dSs+HcY6+C8L8ZFTPBqNhRlwgD7UszLyoz95I48MkigdimmJzttyaK90cuEq4wJKS
ShqAAK7V4mxZUfA0pMo2HfDGy2DCXyF+jrYtj1MkDcAiJodP8zWmjnbN6q2apy+a3RdsBoPneV0E
8DjwCKclg3YMQf4BViqh65NSH5Hj6ivKXmurV8eKy22ZBP3KhVu68sFdLe3atjauPaWPmt7sYl8h
P5vze86axI7AD2Cg0HpwLcuLMiV8GeMd9mp/i6U29nT6zbXIBn9vWkHzHHdka4XDQ51p8qXTcSeb
JOAVUWteHV954lhieyqbZ1uDhy+6emnFMXv4kImSSwVDcm+ubmMYyKu4aZNHTME5yaQE/JYqZ55a
GukykrX/giz9hz42zUljGrdyozsr0MVbpzKl6u3ex5monRwwgAcpe3WBIc1+M6Xz4hf+mwRZv1Nn
4DFwIjB3ASnVsprEtbMr1A4q94sWdOiQy+BiMh5bVBLb8TQmGs5XAiTY+rIuNoeLSLvuCGIqW+mT
UmwtlJaTLz8J/yIXzaqix9hnntE5UGD91jDvo573wxS5BfxPl8z25a6Ie/EFPoCjMbnr9fGTNded
Le1iR5AvuwNi6KayCDa9hIFORqe/qYjR3itExdljC/U1u8RpBdZRFnsXH8XVnf2gJDV1H0NuzcF1
yBRrlJ2+Wu/IlfGw8T/yVjHFqUNSMvFWrS1/Su+MpAKkhtwtDGxrCQeu5UMxkaNp5cocQnm1YKxS
Z3UpwIwEv6MtEV64afnEs3dtVQGUhzJk962al7aoz3q/8/PK+eH4tJU1UXmP6C0MmE1Tdgzn3ZwM
mtm8QqB96JP5GcilAMG2Kog+WCnzhYMcIvLiHAOmYs8O38z4iureBFkqrG2aqWcHANRUP4verH4a
rfvq60X4osKYWHYkGZ77SJACYvZrg8WdFeS3AesJq6lCX6oQEL06jXJkbZN89c+ZER59ux8+A6BG
UsjpdayNR8U232s3yy+Z0ZEm3R45jzhBHIOMb1GyknXCe43LcjG0fbOx+heTWR7OTqrSfOkWGKe0
6tOfReZ2DTvQ6cRhkqmC1ujLgNBwKBGWrSI1mjlWxPYONXtZzY5J8FQE6lzkCwRk+uHZEqs0CJWb
0wqgYb1cMaRT73MfMCWh8T8LJ45Xda+N29wfnkt0IGWhYBQaJ/c17qqjX/LyI9tWtyaG+CEUN98B
SmWr+hcCoQEggkMybUtOjRHGGaTm/KdB0nJs6S2gyQ5R0Bwyqevh7duFR+sB7yMHPGHOf+f7L/YC
QJAUANJxpuBVHvzHoldqJMig0eixIibnOK9ukD1t0G/DT4eUDi/SczhSSH0WvQPDS52BibODoQ3I
Uv3+hfMZb1PxgMlTXeXJxCIz3Dk2V5yOCDnXum5DAXYEFMFwoYA+TewOKVXzLwhph33Y9a8a1GmC
AgFVGSrGMKQr9nKsPDjBPegvi7Vjp6dEQbOIzMZgWqk2SEfueRt8/kz1iovCYIEfPWsjdNEWAJRS
4yHSzCEjjgJWVagXuAvq9hDYLbYWKWo6zhJHHKkRe2jR476ntvSQ4c5ls/XelIPCMBPrgpuQINv5
zbUc4FDVTkhPNwVrcqgAKYx2t2pG+VCatoVEr3VQSF2m0r7ksM9s+W7FXXzX/JQIEukfovvUbGFi
hr279DWCxIck2IGNFHdDt2f7BUO5sRDfFUIeNcWHyBCTXGE60T2bD5RlMvKCNLJB6tvuETbfLZeI
puesmEvcJxuttJbALCmQZRxdNOzNhVl+uiRIPiqRn0OwU2JYhQypYz8izmLqXpVeIVVwylTW2c5L
pqOczb9JOmgvIJ4xS6tnITGr1N5oHqfIdZcEy75GQ74dq05u1Sx5QTb/ClVx0xTand3Ld2m65L+m
4lmpjlIg+WqIUgRKwZ4g4qHV+dN924yvAPnWYDwWap8EtB9QMAPLB+XPySbVcU6T3dGYHOIsYoDH
dtJc+IRsl4m+wk2AbI6uuGIbus3gpGxbRd/Uo4OSjWcWkFvs3S094ALML1rkslgm0poTuNV7geYL
VfFdBzJ0b7TlWxdN7bINzYtS4wMnY0UlyCaNkSjf4t4hStk4c++eszZ+9o3C2rsNU/ZBPQmLcTCF
/fcXwpijbcsi3pY+jtG64MFRGJrnq7AU7OmZhAH94Ofcx7JyaAs7wMN9XuAnmC+/Nk57uiDGB6AU
Dr7r6jufaIZ89oeNKYrGMrH2Ve8mG9QZ9yiJl42ZiR3giNKzZxsbO1h7X3eAB7VE71ahSya1OraP
HDwPYWtQ46QUkamvk4KMVH7wjJ5E1T4lXw3DWhDli/G+GCJtB5SBRJY52Q1nnL9Tmp8KKdvLyrXb
JRZNhSawOjnD6KzDmAjxMR0aqMC8kbChW7oe50pnZe6FUZo4HyeTlURrbEy+XlEI4C+o1JeqRhLs
OJ9pbts/iil9TazmXm/DZtn2/bjKFeooahl06Hm6zVww5GrAkBN0wAfVUEVdH5DbLc0NG6KnfvBB
aHTKJSMWgfUU7KrYixtmpp2dAulITurUTF4wFdGSx+tNtUa4BZY8BnbyM3VgMDGQFmtF3QCCFpTs
CdYClikL5GR4MNFyiQ6ygEpmqN2HcgUz6bPPXmtoD4+6/mlN7i0dQuTVsbPoichCiWAQDjo6+iaR
9+nY472EpE60DKzwpF75ctAOkd28a6W2Zb9KEodubxrdOUeB9qPVVnXWmjvRqq8NM8B9TsaSOU5g
YNo22uY4P/06WMmItbqhvblMJBZm2QDdHk2PhF66mLEE56d/FkrpHk/t6Lo/dCZlBBGVsyy7ZzIW
OMHBqh1sYjXBvaXerHNzVBFWBmIVoM5rY6O/byD8gxxFkgpsejOEaXSnU+ovm6oOUD4gZe1qPGvC
I1B3IUYw2aOp/eyHRDJCm3sAJiNcl9bBVwKbxbUDB9rQyvuePxWZ+ZNaNJGHcwBMqzmt6oHwqz7u
hmWioUtXRCDv7Zq8bAd906prSQckJjZcxDk5UEo4giKkAy65rLdVAo11Ss5xVrKZzj9Let3FIINt
aHfOUkmG++JJ2s2mH9Dry+rmIqfFIZOcazepvTr8oUslR7CRYCed4o2Z2k+y4UDLGYVM+on7Ggp+
QfJX+lk0XA66UR6ET8ySWfVkj3fExfnAunVQWt2YoLDL3lR0yyWc/FKNQIYgwYn9ORFCkI9G/BPR
68O2M3jKuUaNnXnivKKNgzfuKQ1GH9vkuZBTsxjTIqf/CMVPJ5I/mRu6MnocgrT1YsPgA6peYit+
xabLiHgnKj45DdaosNuN6ZsPMuAHrhBJAVtnIYDCJANQkvj9KpbKDhX0NlCznw408SEfMo918B4m
A1wOlgqCShkyvIVLqlF3YlZM01Qd1Eg5F2Q4Me25D6roGnYF2WTgiTnh1xH1DcXRhXuExLMHlouf
lp5GlJUWWJLhlFu8OYwoyE+4MGDah7ryHvqGtUAVtS5QYEI9VSkBuGqaYOurXq2V6ZpDTVkgETpX
jQXvduDE7QQGmfx5cis26+IT8sJTKmDOE9UUOf2t9i3w28NH6MdkFlYjQnrjXRlK9F7psovCn52q
XeypB4YJESbOICJr0Ghz5kdmTOZYm7wNCsIctx9+opXDuNRw+/A50KichM7YlDZh54ZWvkCS/2RY
5m4s4l0Q4jmqIT0WzWtemteeLqDPo3XCYc4aZlt3iEcDeDBS2aSpvZJ2ztSVjT5KaYMPFFpDXGgR
OHrjpyNdLB7atGhsUonaJrkBqeU1+vXFpgtRu5L/hGqJTLp6NTrFO2Pgs9yJFJGfQcRmdTQqgqNU
Nc4XUw8Mn/UeHpfyvdEBQIG4ynugr2BYbrj3SW/WCDaOqcsadQ7hTD5HscsUnys8mbsbJ92OYjNo
zs/K719FZyZwWKgf88zxrCK7LycIZ8Y5IbiQ9PmMnz2HRuNyTQWkW5fhyi8xwE3gqYPY14kEW4s5
17oh55kYZDLva/IiLdvOiUhP5KKsatINWmpraSqPmaQL8iNxi42nmBB4F3dUmfPXJ2bQTUYiQVAN
X4UATlbE7hOyrHFBHMardHCwmb4x7YxIBbDGtMXt5VedGafGhEpRMtVunRY2QwscSWZIMfPPkTnY
LDIKEXWglSBFzWov5ZSKnZouJDMO7NDx6Il+/kTaSz1vzBKn83eNK49+XEu6cjJ2Jj/zcG/cp51P
YcowJyvDmQHM0YumhNyiDCFrpxoo8sj/mvzhHUrIDzjBiyqEyS7nMGmfoYoGbM0ZqzncomU7SAmz
FUWJ+k71M3rFYAWSNdwoFWMpUXDXKa2+1NWohTnEE8+p6TErCZs4JCsQ1Ug+3incVjpRGQBKSbhJ
wITVdiF2CB9ISE1bCk8gr0oWvVky6HeDWsbLFKOuwqW/MAcC45FHhAs9NK07FrfG4CwmXVEYmKcM
+O19GjrUQC36+s58CjTe5f5kmdpblnyUfmc8OZINQVX/X/bOozlWLFvb/+Wb04E3g28CpE+lkVJ2
kiEdSXjv+fX3AVWVTquru+POb1RFHiBxImGz91rvet7GloHC7zBOp9TI0KAMZF6KRQfUFiFGa9a0
JfgazBWwk8KwUl34KT2ttA2VZSVjRB02GeFyFXvCguBngYrBKj04qlewN6WWg2opm4N2HJtfYq6o
TjdmJm+5gW6jLy1lYcjcrm0vgyxOAIrbMQf8XhmEJETD8lEzQVKE3EViB1UhdD87yCOKx2rK8eS+
QQlRR5Q9aoCjlGv6MBCFKz3vklODYEMBfoxqfJW0Tj22NFqWVMhUJVonsVAvko+YQ8Za4kYvfXnS
sSpO3Wq3eYWL+OCrDFui9q30vUutQ2FSK492B7Vol8nlQqyqOzOuTVoDy3ANF29Pm8Hkph5SDwN0
nqsw5w2RE6inwJun07Rg2lWqSF9E8a2TikJVk+itDV7BnXIV92TVW0o95HVE+RPnZX6moZU42M+s
9VFK0Xrqa7/IhkUQPpaDkJ9UD0+9ktuwpiqxiTGmobBh4beZE1jiAx3c0jFyg8QzMRF6IPGvJhNg
FMj3XmQUm8hiEKZZiXIUvfGl0hKd+1rJDq1fLpO4uE+uSH8VPC4dbYgZ5HW5KyTX17wZISZKZL5b
Bf16PsQrOWa3FAWobtE+EO0HsN9gDjJseyV57+rWrWQS8KOgP6t6ehwheupZvioA2tphOz6lVQQY
x0rveoOTEs+mgWkrFUn0eDv6wy+y0d2ZKSEMS+rERa4RUPAomhXSsVgyqigggYMV1l0VySJ0Xh2+
wSDmthgsQzWN11JfrdGJ8OALmFnVuM0MV/Aqd1dCOkFPw22ArydhX0MquWKwbtxVmErQLSD0j4c9
YUwIlPiOGjzjViV3jDVhS8OKJ1ivNLdDqQKLM4ilV2L86rMyzM3PZHjXUI0ZInZFUk7aD5rDrQzg
3ArpfKurZAgPeVK+lF3NHRs/a3R39b7fQynFxoS4uwCxUcNciVa5PUXT2EBByU7lY5086j2ZQyih
9LnEAhuxlmFKwiiFcJeymkyd5L57JLtIJY+C1tNAwtx8jlySVlM/zD7GMiRnL523Trj3AuVVQcAm
R8k7+LLes84wG3tHkqFrWt1eFnWyrxiEAmY9lxT5jVXkWF60MHQPaUP1UhnRAvXAA708dRk0JjJz
40bQQ9cr4b/aIlrNtqmfcu26nfZVaqjxM3VHj3VFpWxhlQj1ppRTv5V4twZqt4LftMNdqDDSJ0vG
8ErUbxH3QctbQdh8kmVjzy8J3MOV8fHFNMWtAHXizuoVCnVN0kqmibR7eiZlpi1iGqmynsYnIkYr
2chQJx9u0ICZeHNLd+YwXoIqfeoJdNTw73qj3Sc65qFddh+rF64a9Zb9JhBRxJIPKXvrqHXNcfq9
GoGAbhIeOeQB1I+Y6edrXb10OVGtMWxbW28Ya/cdXifqaAvX9bXr1vBcQ4Q2Ja8WpFK2SmwdsBnG
OkNx1uPmEScQLnfFG0C+lXXTFmrNDvXxhGH1AsL9knT2c6gpFRjE4lxZ51SahKf+pjSHpe7Hq5Ru
sd0V2kPQyEtUkwC40hvKDRU7j4RLn5YopCFNhESqBAN6YOaX4SqOw4de6N/JKjpxUmGMhoWq0kRw
7ykzpiB93deUPcXkDSoI9f7kqZW36rGQ0cM3/nsWk3D1C4wZ++CB2DOlQ1I56w+pV8c0XD9c1RcC
W7t4aCkfoRYLbtNatLxV2snrjFFyMrodzaPanDy9X9TcI4I03ASqtApCf9OE/kUO6XgLynKsB+xs
8vUV+1LKzGHaknXJAY3lPVklyUUDh1hca+6uBIFrOIM0u6teBQVMo7iXs2CRBOnddOPXAlXKMVEP
3mlZe+hgDbZK4ZaK8QRVeFcK1gGV+qKqzXsS7U/oj91Q63eMsGmuCvFRQotni8NnqiBP75PqPPDI
25IOqjVrO8HppHRH1wMzPnUji+UqqSTqTq4XmehDTv8lS+QDRkWHNMxfSV8/V725lsKa3LicrIzu
V6qmbkraUxVGt6TjgiRpa9bC2yhV702i3g+yeV/5xN0JRryntX4ZgLIKAjZydfFAHvMFM1ytub6I
Gv5mY/UZFfD30mgZadGZnPOmwxclGki0oq+w0vAotiu0bhR0Ny5JqmVgxW+ySB5YV+5SanDhKv4i
DLMegZ020WspiLdlXD0nPPVCmu8bP3yS8+65qwVcmgCotpGxjpLkNJKCxZqB8KZcLouIF9DkB5JY
lHtDcjbg4ujevaxIp4zfRDHNd87VLjofo40SLuu9SCZN5/1ZSMkp7C/klz6ug3koPPlQxdFLnJOM
M8J17Hv7YMReEQNRRcBdRFF3qPI/Aiomy6jdaULzpPBQ6UD29EFK3ICcaSSe4yp4ThNA66VMPI8B
bkNjwgP2qAnaXgsCnHoDOzfQ+Qf5wTestdKSTBHr7qiM+bGTy209KgchoRYZ8AG3AkiDaI+f5YXg
0l3JO8UeyYhkUgxxdVzUGbc2racmifYAl/SayCfwgJvrLaUNgl07XkIoUm/qnZ5No6+yXGA9PhpH
bZALGnDEL1Y6+M50s1zl5HT1oAiUSz+HKBsQv6KdARVjVGXsXFOCVsBjrokyoJ7IlzjcpLZ3VNt4
bdXpBTbIolUAU2eaQrEDxDgxP8KbXzTGnRJ2G43SXWQyN1dPftKGVIHPQAjIGO4MfYrGdIAbtfI4
tupNOMgnSyjelN5fe5Cy/WTcX8miVuN4SKLqJWmCW1Rolu/DkTQMygxfrtaw6SEJZEJOJkWSD3UV
3V4dc8LpSMVrh5CwrHDAqZ58dXg2GmmRRNaDb/LIpaodq1X9a4BnqhIFJy2yyoGLopWjO6WU2aav
ZXzjvXVkGFgU1mQ20MWgjdt1FrG4hGR0lN2E/ri6RvSRaDEW+PowMAOXY1DZbaO5kRfYNVHlJuCf
qN5JwkC1uiHdk926sVLZRh2wZYyzDtT4QW157LvRY+/jTiT8kCvVOpVKbj8CT5p6os/7MfD9lRpY
yxqWvXTUC0R5cbnylHM/Bo9Qwu50TQNwTlddbAiX+06WA9wL86Ug+ASoNZxFJPVzOi6ufmdRsXZ+
4d/4QFzsUkaqMx0wUaU7I9GwifKtfe9hgeNjWV9xp/jBvZzIy7rNHgwHmuqNJuEiguEQ4xCwPtiA
7QSf/PO0Up8Uj43hMdwLPuTKpxg0QUEp5+fGX2IGqOBPmqV3JpISFTfAKLHe5AokE4UMt+JIgbBl
uSMDOEr/QyLDfUUacXxQxgZRMWaaAsaMgenoKkERoSTITWcHKIpMgLmKBHgfCchVMNJd361Loz0C
CSVMqG6uXXUcBONm8JQNKsdVSJWN+tQ2BLGHSzsGbh8Ma9Nsjmrw7E2hzC77CDvzjWgr7tbkQH3R
1j1oz9Y9KZq1d40/rqp5c/WvoTPoxcYUq9fxqt8CvF90jb8xUyI4OJtzALC9FUaNI01knkQrQngO
ZXQvkJlEVyNDHsfZVoo6LiVoz8XIW8sxUgNDK9KqTlgnSBeQDZCBSh1VIQLQJ/Lz1GR6Vf+kJ0Xq
kP3RHaE66mZNaXgoFltqXSyZ5hHVxI0GVBnsfLtNhS/Z/v/JPy9D/vH//9/rO69yF7pCGfyqf6cn
KSouC/9J/nlfv/p/s8Efok9JtP6BqBKykfinSPNP1SdApX/wQpJRPYv4PCC8/Ev1qSLtlGRdp4jI
0imvVKk1+lP1afyDulqRRBpSYwOp6P8KuoQo/Ue1r2iq1A2JCmkxRZUtsFD/rCDPIE/72WAON7ok
UF47GyFTR5Fvf5skWcLLoQ2aYvs1+XMFFcNwGsQpRB2NCawcuBe+Ri7LyuoVAQAn0Tvroc3IFTeZ
uveGIqDMWjj5VFCsy8bcl6VAVpGnbEHi/bPPhOCEJ3fpSMOAwqePQt5IAje+OqI07D1U/0jfV6Hh
HZJx4uT54TPs1idfYnxGmDRY5yqIughui5w0BSwYS3UsFQQuOMjITZoIxULQaSOMBf5Uuhhpdpwn
BSkzx7t5Uk0YL+1MIE8uGURQ2VDd/tggmEi/X5fit93MW/12lea15oWUJa6CapRWdE9bcTFz3zC6
09unefLadPFSVf3LbJk0L5o/Zo+kWcb2d8sIZUGEnL+J1eufk+rshDRvOX81b/49Oy/7Pgz4bDac
5/9l8j8ffd7R9369yaJ7COAM1l2ZEw+GcTlPtdPsPPX9RTUhMr9n5ylPA/xMppK1vzf53s28yTzr
x6QpxAAOy9+tjPJ6HL+++W2PX0vnzTVyR2Bnp/NjDNmOhf91sj/O6ft481F+HGqe9aebQpBVghZ/
/T15P0Ft53lkErKT5i2BnWGAlZvOn8FERezUCaA4T8YTvJOWfTu53K7mRV8rptMX36t87WNe+2ul
6evv2d++JpTJ0RoVT/mvyXmtH7ubZ//91/MhfjtLqCIeqPiAHJY1EUTDCZDIq/ePMyw8Aa9uqxNy
t6wxgPiazyak67zSvPo8OwqUOnW389J5wfeeRr1mJ/N8PO1+nvreEpdIi3rgaZ/zQpPkJrAimRCO
LxwVUmbbGq9wbubvyeaaltuEml0Kufi+T2E85xQu253gETyRIoYejaG6nSC0bqSeE2rCUcECaKHg
rtqmQbU3UFUvjVoY1pSBOPmMrDYnkunXpCQBLdW4mgR+Job11+S8lETUTqVifDXPzR/zhvN637O/
7XJeOH89r/i93bwMGSSkD9L5y8IjNUrqNntrh8IH21TuxiZTtuTzVRvnW+wh4/oFsgMt2/ShkKHD
Smtu2vVpgZRAVcrAPEKU/1PIoRrkXlAgutFQHEa1uGRaPJCwwasY2HoPBlrbl0k1bGZg+AwRn6e+
P+ZlqY6JLjH+1p6p0GOppCOJhJCGvVQesb+MeU9IRCdL5OmeD2J9ZqrHulQsg1G6BEmPiMP0KsY7
7fVCNecZR4jGyUuYlLgOIjHtSEvMswnCTrXmryATQc+sx9t2IpIkdmBKmYN6t3Fm7PRMoTZKGArQ
e5d1UHQbqXnQlPYVZzcJ2pVX7GDN5DtMWAlY4ZbiJnig0/ke76g5cPS8gZdTjHB7xKLaavAJv6Yq
s1TXhtxgmTNJjQNE1ppewX6diO9obrNtlZtkNOfJ74VBKx4VsAfLmcg9f/gaj+v37DxF4FZaKolK
wT83/fwR+WW1MlJpYxnxQFpDF8Wt4B0LsRZW4HoIu5Jjj0nQUy1IcKEiIwUroGxOstWCRphuVmX6
+L79vpcVMfJ6o1VjN0afL2QY3dFHrrb5gLuZVk6E3O/5eaqQsbK10cTRm8YbRzDafhvl+P7YBkV5
dpoieQnmedwE+21fXPlVOnnCthm1uqiuDTghMR3txuwEGBOj2m+/JmtceKHdIT8fl9cOgpJXmuS+
4X8znAI77qfovTPJ/PooYM/ARtpCIDchd1XgbJQR4KKZEsXDioGU8gjUwwBfAeMdAQUPMsl2fFWC
tTScq3A53KHQUfxNdde/mP4KOolJ6iV1oKathc/MZ/DlFgzlZfKHTvROXC46Be0q954axiRTsch6
aJ4Wv5T8UABqqdYy/oH+ou1lZ2G0wQIwE8A+6jrXKV6g48ETT9KwKNT35oreb9p1WOKS4RC6j3u3
fiBgXKJi818TBY9k6kaoSdk15jr2lj7+s5arZ0/+sEnGD1lehJDQcn+LN65GreVkCAVAHzcipzXb
Zafe6+pa1TaKskPFanzo+WbQ7hkjZjgzSesyvMn0B4LBRby/UiOAI9ewU6N96t+U4iZHyVu6Vb3I
Wkf1VyOpuwbmkrKquJyyYFc0OCqnFWAt62DLKpiEvB3hs88rSorJcjRPZe8ipWSP1/xIZCdB/C9S
ybofzNs0XnXNY4KsqPFOef2utyugtjsjckmnme2KYllKqpGq4GIKPdIxzbXabFHweNGtEfOKY7R3
8Nqtbq6rhLH5WnntPKy6sxWqOdK6crRPqk1bOJl48LFobG3S47FyCZQHaLXJafBWg0wfdSWSR/2U
Ubc8lQ+msO3FNUpIEib0147STVK5Qry+anhNLDCnyaxVPDrtA1UEOAEcvcCV7jFdJx5FRsaJYCBB
Sqg3g77plRXhGtLoWvlRGxjt7LCQMSNHCtARLvVxb8pv4Ug/cjuWDRGQvUhAXXAzfWWWK3/clsYp
avCu3bYjzwW1g9QBhBFi1ge1uvG4j3YYT3K98Q4Scebgb4P99Im2wiD2HrkCt2nvbwHPe6RG+QHb
FdleDfAEaKt3oHN+7+LHZdZb6TMrz9Ahc3xPxOmCcZ2EIrRx4+TulI11YW5wqyEaQrqNehN2Vr9k
zU7rwT/C9lvi0DVxOCwnhanZLFLLAbdkmDuxJqfiivv8VhOoZ79Q6j2Ka9V3q01SrzGR6gFqZoQ+
F5jSlwDQED5W2NMDfUShTtn0YC/6l/7eL+1wjWNqrJ1redOhuGjbvVYvh3DZE/aFvenZWrxuaqzB
sbO1pY/wRYeFQ4Slq1YoGzv5tkv2yPzEi0waUHgWEckaR4iRQOPGlQ7ijdyF6iTPlrKteBS8VSKd
cmh1IklL4uSjilJLPJXhRsQNCzNrSV2quNTh55q4XbeTCfqgLpAQrQGgA3uBnZDTNHYt7MMSH+YV
OkZS75fGPFKXUIbrBNkmqtl3AknWPWJRbaEcEPeRPCQ7iUklUjQfJxN12T1Hna0bq3BAR7rMkxXD
ouxpilbTcOa2QqVD4bIXDMIpFYdtzjWn+sYxbqyDsktW6Rq9qjCBsqiTsalUsCsumOL0BrAdYl+2
AvCyvmfgpHh2vmueNFItzRrMW71ubuX3KwqHcs2pEXvPiebjTEzcjnO6Visz2ZOc18nPO959/lhp
aI1XxJuQmzTo58CB3SHtqkUHZIItdfu22+vi0n+jOmS0kGtshNd4cnuuiXDCeQoOrY1wmzSbE9yn
j8lNsfWP6kVY1OOtHyxHw5aLF+QzPgT4rKHCnj7cQgzdtlgp8Y3U7wX1przuvCnLdz9ky8IEHLSz
4nPrI7R0kjOxYUnFyQ2lB3SONUqHx4Tr/4tQ1w7wUL9WFyWyBTxANt553GERNEqL/pFolzmsqL3q
IgqDcY2CI+KGT6JCgcIiIMbXWusKCmHuXAMHOExEDodeME/fPhcumuA040WlCGs4I22LqleyC3gd
Gq1DcFQBckbREoKHEDmEM4xQm+4ujX8Zxu0UwqxrLG23TUwSDVkDrsyf3fDcqgwfqtEO/McExUVb
w/g9Ym3uiMxQaNU6IgpqkyAb6t91dN3rqJZoWYJtLroBMdN8Lwm7ivptkzIysAX2ZAmGmaiJugqG
EKZH2BTYCOzad5NMpX30nwIScUhNdgxofDR+GO7pNqJ1B9ex22yC1bojPkQhzGM8plexi/c3cV20
cvhwYRS2oi7vIha27kBodAQ7XBqkVl1sZ5z8MR9c/URucKOelWg5LkM33Q0nvVwoL1cCWg4CM2PB
nWYsos4R33OagwfvEgaOeDcRmxecueTwMPiPveVer2s0Md69ejLf87V34918lI8NxIVDWNsITMsr
Nm+OwB3LjLBAFmdrt5XbO9c1KmU7sDEbtv2ldvvL/oCY8Kta6i4aaVs+KYd0LZ8GGgU6APeoXHhi
0sfwUcTEF/XQo3bbXh3FsBPV7fPF9YJCjn9xo2dVLNarlnyLi/Yic6+nq7FoZTiVSzNEAejAedIS
5KYoux2YQXShMrdul1CBNzF3nL+mRiR7qVb5MVj0EBvElVfdMlzK7PQKcKpckuvfqm7rwMWSNYdK
zjY9jFvFcMjUvll24YzrkEi1vJQeUSi63csVufYeEDzcT7s6CL/EBymjR2RXrx6PAe5IZ22dnMV7
bxvdWCGvBCzoUPMcIEFk99kq5KxWwdl8FhgZ0uI+JtGioFzgzeCsIZHZ+Hr62SZzGGn5Jt02h2WB
jcX0GeiXRqiYy/4Idoz7jAXivXSRsXi4kx+qA8msZXvS9j3KgRP+5I7icrMvG8tRuWiOtlf21aE9
lZvr6gX937gf98VBWZpIF9ZUG+2RgtzweFNZFFXMUoxbXkDbkmddokLHDeyONTIb46nDuNeW/nO9
0Yi6vg4Lc3vdvlSv/T459BT42Kgn3XQvb9M9qo9xSbbJiRxhQWWZjWuUHd5cncRmFTe7iZfWUnbC
U73B3y+/RIf8IjwFt7hovoYXyw4vKAc+i4dukW80O3cxJamfvUd9tFErXBSwqOSSKITm7oFv4EpL
3hqPtGTcOlxhlecKWZvDHdtP1WZ2dxpvy72J0+omOghrzTX22iVHXHJ10pV1Sp1gaSAQJyns+mhW
nPG5cVAp2JQ9OhbQa8/WqTtek17j5fKc8FetvBWdkk2843Z4CC/1vvuMDuaq3RevUIuAQ0Ib+HxK
DsHtsLh++s/pe7IWuRK0MdpO22EhLzgjUOm79K65waZ02byI98FZx5aNtsWueKgC+yJ+wPoSHLF3
hnugdL19sd6al1rml412xTlZm6/qfflMkThqC/osr+Vz+Asd0CH03P4u2kU7+R6h/Kk4q/fRQnS4
qCv5hk+HohYO8IYum9ZnWTkp9qi2tjfWupNt/afpplsLj/hK0rxByqSFK14oAm9u8G9lIVLQM6Le
I6/EbfHBvUpSP7U30CuW1T0AQNqY+jGLFtkNb6foY77v68fwiG6J/3ueIpeEL79X6E5AMH2rXKn5
xLIIsixVPHbwUY9u/ch3PEyU8UAJn6DwXBrVZjMSnTpGtbwz3sa38E5AEB051w7/niXpPxV3EfCA
Jo+J8Cbe0C7rjrbsN+BqeFpO+tZb95ueH2Q49O/lM1DAylaW3O/ppaNL/gv1z+BkD8JxXCK6WyMF
bkJpXZW2+NApT9FK3JD02vQI6GyAseNC2Qo3yk1NBty4TT4GunYVlu/vVEghkk5kXpkgMR5NAy3O
0j8Pt+LKOI77ZjgD/NjRpUBvxrMiPlOks2jX19NHcO641L2TACAmYUNXeRseg/P42M8N4NxKXOnd
8iJS7eo++yAxT6Mi2tpbw4b4iqQEMACBLIy37oaSEvWh3qRuv5EYqr3Wx2JrvSUxKW0HtjkF7q9M
lc/+E6UCRxQqnPW490IHgAFC9dLhd2/vjEfxvjxGuRONq+Q89Q9epLfihVMMcQHX3OKjHfbjIy/E
9m3kZ8SsMJ0aYxo2ugjdTUWzBIXGlkt72A6Lt3ZND4+x5q1ywBQV4g79aMdblEfaUl6TL2Ny0w2r
6j4+0uTFx+6G64rhqlMshF3j2dJR3vo8oXSBHOlF3EAWoFR7YQIhRpjMwnxRuOkamYhLKeFRXImH
bA23ULt4j9hOuQPxKtunGXvw1m++my+0Ve/zTuvP+r61qYBywiPnTekjXrY8LxBU7eSx4I3zZryP
z3XnaO/Ss3Y0eXeHS+uQPuY7fVPvfKS7tzKZLmPRhIhGeQ/SHSQOw017368VmudyQ5mBK+zQyKyK
FT1U9rw6ma6GZYLdfZjTX+9t2122GtfNR0s7sQYP6BSOtA6X4V1wjs7aLl12t8tSdqRHmVsAGLzg
yveAYKozz+wVsRjMPUf9UChHDhbiw/A6vOan8hLdJod6n9IKGr+so38x7qQjGe1xc93qq+RgnvF6
dMPnt9AVbvtdy+OsrKf/dMo5OjsoHf1Bfo1PgrYIc4oH1kWFdZkjPInxGrMzdC2MZwP7yfRvJqU5
CuW9WS/pF2/1bbSYqj7tfMN44YypJnq46a6V7xHLxEva6Qwd5sXbUu0xumm4lM3FaHyIQ4D17xn4
Ab8iCgnjUl/Ig3pbnfsIJOolu7UeOYk3b0UHPwzb5ezZhk8APV7ZQHSNPS9yRWKQwhSI/LYy/FoG
t1sxZZ1YAfEnc3KYmaekKUQ1T31Fo8CBLbMuPDMKIYyrTuHk+WOORH3PzlPeAMJA7tBjzlGo+XxM
vIIa38rdzpDuIgrkN8hOwR93+QYOoiPVlUHtHH3BNthVwktLMAfLVkjpLRU0crAexAy6Dk81adwJ
RoDwjkymKHpHmZg8ftEeA+Dpg6ELhWs6ki08dcrJ4GmeqiqM/UYyzHJPyqD68rqZrHgIACV0gqbJ
qBYD3gIdzWUM+y71dfSvJhFMEy/IkgoTTyFCkqa32VigjKa8t8aukHzSoBSnUiU2GJB83n4zv30K
xikZi96kWif6Aiwy9OlR571HgqoHmhYQiOgjgLC5TjdoOmOiWpPNXSgajhZhWoceP1j1Y0bxgEKD
WwhHYrTr0itjGk7OCZ05YonssW8Nw2lw4UR4OeVSjCk9Mk82vU5II1BzWlOPwO4c453juvOUMSfr
uqLYJVcvWYWTP9X8MUz5O7kkEP69LKdQf41sdemlQ0tIReoQqRRauW2nj3l2/hBzAldtxwhsjoPO
H7kgFPJintSv13PdJC2GSIRpv2K18ijHjNcCPjF7E9ZBHqO0NHB27KdI+fDXlIaz7tey+Ysfs/N6
82aRkJPYSNLhRTIzAt3VRyRWHyKAcHKrNABRw6MKtQVNfLaTaqrJrfIQ1zl/V0+QcjtMToGFBG44
zBCbXDddg0G83Ci0RCpR8XzK4vQVmb15KjKt3Zji8hKO/SkT9ZSKsIIoI5YARruT4Eo0RSktW0Ev
tqOcF9uCqDq/hv5gyGaz+Zqbv7BE03ADj5j9bwvn7b7m58m2X1ipgZpwJOaq0eDLJUHk2iuJH1ea
5pMbm6fnxfMHAnqe7enje/b726K6EnFtkfn9tcb85ddelKYsR8Dqf24MZeZsNgbVRCBBIEphet0O
onYTYBOG4qIaIqIM7aQC0bm8PIOzXZ6gtvLCkvrnLNYQYFnq5vu7ecqbfLDMceRvmDeApFKJi/mr
+aOQBX40taIaM8vR+80rzRsRvaZ6WZrTiNPxeiNmza9dfS/9mp83mDeddxqCBOdq/XWWv53EvPB7
8+9tvnb/ffivHVNhQTFU2d792GTeY2eUpdOVxLS/d/O93s8z+23+b8/s+9CFFqGTtkIyz9N1m3f5
Nfnzr/v6Q+ctr9/X+LcjfU3OK3z9gVbDOFOPidp+n/O/vSbzkamr/vPH++26fv+dP/6Yebf/cgbf
hxhfxlq9J033XE1JjXRq/EdN++Pjx7Ifs/N6P5aRAyCu9WM30py0+l59nvpeZ95FBu8Nofl06B+7
/LtlPw8zb/Jjt1/rQJu7rcm3LZvp7/tytPMmb72iwlVkyms20/t2/vbH7JcpHe3zH95z5pxVnVf/
mpzXz4g1QW1vVn+3i3mN+eN7N19H+T6bf7vdjxP7t7uZ1/s+0ry/72X9lAWbBTX/pz36b9ojTZRB
wf179NzDR5mAMfwn+dHXNn/IjwzpH6qhKMh6Jj3RZNL2F3TOUP6hQquER6dKFKNq+jd0TtWQH7HY
BJ8pInSFVPeH+ghhkgHk2OIbzQTfimbpf8Gcm6RFv3ElUT5pGBwYnCDkO4znfnAlTQkHiiAzNbis
1i/ePlQ+nEep63EzphTutwvzB+/udyyxMu3st4NhXicp/KUorXBT4Hr8gMBem7aQodBdKX2X8AE2
G8LMba/gXqpg3zs6pfheVeIGYGshDgg3zadC6DdxIoKfbJOXxKCnHWcoKLuqc7uaSsweoacaeZZt
psF9YIqXPFY1R9cVwMGa5eZy0blNWRGLi0yn7w1GjlqwzzxzjbOTvBDagcC7UJ7+8x9qIBv7lz9U
00XcQfilIFr9uKo+zXuv0HlZUxKMGB/jBiU0I5cieVIqyLilmDKdQP6livFnHChg48uTGKSJU1+n
8rkcQwyk276YfCZqso/jtnNNSuMcvdQWUQrIYdCDYgFRz5aziiq1RHqMGp9OCBHeGPm6qZCEVCt4
D6q8IP16Y2CXEYcgHkRlIU06BUEWs6VlhA9z7zoefXpGPvoOJ/cVjMNi343RnU5FB5ypymnXrRk7
HQgx25qsegyvfhoKalp8r1j7pnSfBpRAeylFF6YVrkOzQvmMxpRN8JMLB6TJ3anV+QH8SoGQa8OZ
+KAW6BSJ3qceycQIo+Aux8RY7vCy588CMKZGlIJSQXa12lc6wyESNiyO/8tvNd10P29KA9mdNNHy
eUJ/3JRiqeZKUo+43/iCSQXw9RIq0YtF5Wqb9qKdRnDny7TBykINNdIcIkXUZeeOurauBOK20OtW
EqWFXoQPtEG5IjpYfXHtZNmVg26b+6m+0ArzidreGNCzTC18i1m4H5Iu1b1VmZMEL+PaW5rDWXps
xRh0kgeONJz4UoFKCMPAcyPMuO+LVliUXWctRtV6i0FDbKlFeYr9dK9m1OgJAcFLM2go/Ix2iZw/
NF16SjJuPFg+qHTbfSBFlI6lJ4z9KGfbUvewAVPsylJ8CK/CsZHrPTTfGKWJIkK+q1vU+qwAPYVf
UcWdAYMK6yxS2GVfB4kfP8QQyxpcQ40vfRV9mmTe+KFuE4s75r/8Tn/zM5mGbknoOIHgyj/ImJWq
4HBtdNY6YGhLsp/sselpw1IiKVjLd7UaPf3nA0p/9xCjGYUlz5hNgwrKGf3G9dVaqUpyiSMqvbLL
dX0ykk4czIAqsl7NYx6kBwUbZ5QuzVM0cAcHlGgjzwcXBWxmA931s8ICraAMsXn+z+f2d/esJRrw
+GhMZUvhvfH7qckSnk+JEFsIXyAJoo2Yi155kwFHA1bqNBnp4ZQQ0P/6sKooge82TMIX6FX/+bCk
BQG9dIK5TjTM6TTzAutDRKYRflZFc1141LRGlXn5zweVxGm3P55QTWYxNEZeU//yjoLrIFsdD+5a
RNgGMvDodT1m5h0hn1xsKZqkWENtAeWp99fKuEShyiivR+OSGeKnJFm7pB1bpKeAXUIfx5YQCkpI
I3MVIzwv2Q3MhNVgGSSSwoE4gWjETh6jUY315ATQOXDiIXjEsuKcqvqWYArtr+HFbqRnxFGiGr0I
UY1Y1ZchxWTcmyddQbBq6BVClTjZWDovAE/ZwQXS7ezFGxiOA0Elk++DGEDEib2pEtu6Wf6qxfsI
WpaLGhUpPR5X2hWpADyclxq2SqRxZl2EOCOiK0uzGBGENdXPvtF2Eto0F+u01sHUb2FOGI7cbnQG
DsPU8MT9uKdsfJGJakv1Gj9bXiwFnVKooNc1bJmGi9Jm9400rcur1bYwJQVyEGOXiitOE2A77/Hg
XS0urlYoTzrJgaj4H/bObLlxJNuyX4RrcMf8ypkiNUsxvcAUEwDHPAP+9b2AqCplRN2qtO7ntjRj
klJQJEHAh3P2XnuZHWav3VDqgA8WHEw/hihB7afsscNMNu74rMm3f3NGyEV8/fsp4ZumgDLvSZi9
AW7h38/EUMIcI0VtOkWBHDBbHlQx3LMA1kcjbDGGBaD2JqxZorq1rBCVVufd6lET6lZH53myg92w
zwb0HLFJVzz0zZPwKZRluSJ5UTERsVYhgXbcjj21aMPsoyvU19deIeqSeVpvs0PPgL7rethJEN6C
TUEE28ZwviVeVgOL16DHctpk/hjtQC0Co/GcfSjot1pUngF+xYc4n0lOdOGsJybe6uBraZ6bmNp5
OaLDG0SF0rI7ytRubkttfwfj6mzDcH6ZqhBnrO/sS06nNiXnRz9bZnzNnOLJh7aFOLvBP1gC4quE
/EQEyXggYODg5AXC7D5I950ydg5lya3uWWJFIj93WoR4J2a8YUV/iAfjo+s6m6mJZ/QF1mury89h
CXmpaR3MzJQ3CQp7VohA0ZluazekFR96Vz+jku+2xl2t+/NECt9u6LxHXrfdhlixyBY+d7k/w3Eb
sSxBnEeW5Zt5QiNuvG1m1e98jpCXcajoLYzEp1M9eYKI8BOxenmktnMoqqbfiCpYunS871DFjzEL
azTk0BDdVBzSQAEr0pLngl+aQnzrnp52HKtdNpf4Pg2Ho5dotBEWYqmIxRcypWnKOZN57la68xtL
M5z5NIyw94ERqC1xsEWIKUsNiBFif4cRH3SXO9xDIE4O2FngNalmVysLNxMueM4GTomkAiiZNXZy
GGF+4rjJ6XOklLijVF6awkHbtUzOFooIP4u7vb9QCFKRf5ppNKmpjj/oKHtWDspIVZ2VG0sSjWfA
E0l8QlEP1sjCZVsdRs85xjYnwwwk0PRQZWB8RD9JIR3TJmd3Sd9xDh6DyKVeaQzPUUsOUSUaQIUx
nB9hPcajZ5yHNr0A49RvRX/jpvwZphL3iN7kg1M7dy40A5giscEwBN3BZHapp5pRUAI2NWNQC85M
uxbRCGGnSgA9HEuTlNaseiWtz9vpBRcTTCiz8l4cPezuJztlLo1TetqB4U0HegF47cDQFrTOxhl+
zoCTrkwqgHLW/QwQjHLnGyDkRxatNOlT/MeWXFSENO9gZX8eZPEUmXz/eWOaFzhwN61nnuXACtVh
tVI6VX4oeuMZA3VPn5Qh1o6KU5vE20wlj2pxzwJ9eGqNAaAV2a0b25BX3bT4HQRXdSfUaU4TIvo2
02eLywZBC/bkEAGbMRKtoBb0QX6s6/JzYyHHaBOU0W6OZ7OEyIh0zHoLupsw7r/XjDbnZuQ6DiYM
Vk54l9X1c0FYxONhhIWB3hN0D7ZIQt2JyUDu5wHTyocftQdJAn7FiZHtrkWP6NafOwDhON2/pMRa
1/qmxmiHebYEKzh7MEmaQkGJGD9mjrPru5BFd3d0UrruE8U9XXjoOAa6VjOgiyrOX5tsQOKTBW8p
ZEiILtNzFiyEHUqSrpW7aCKG4ZAx1BcGQRvAGjTIWvx3sElgN03iiBo/PZgu4sQsuw5F+LIQ0saJ
cu/QRmpTyeyzKjg6sf2hMhGE5Q3kF8MlfYml7UeShRD0KxPPqxEUdHQXIYyg0xyBHyvZHaQqPhlT
l+/6Gao07SHlzbRiJE2xzCbikr/56o8IcqBDPtUoBhTsdEZDif7C7l69ALRzV92nVofAxR92tBpo
CJCOXLcLx0J7rx77m7MuckzTU8IYqVtYPjCKji0lZb+LM7AAdrHAhN7C5KVpg247zgyaBNkU4IzZ
dNEkAok+odYUMZqDmpFUNfSqgs5lUAi7U0Vu1h47674barjpno0Qpbfo5/koh8fxtQpmvNuyp2ut
e1oAZwChTLfos5KJ7yoN5q9G8oWrnNhiNaoduOUPfRs8ToK5OgrS17ZqjvYkFiQNjuNHswEtDZ32
mNaJtwcVWe7iqm62FWHbZm5eTZ+dH+tIcrL7FiuK9akK7M++vZFV3rPAY95MBrSGbnFTWdE3S+6G
LPqW2xYd+xrSCqup167KE9RslULeP97IsP1oGsG3ME9OboXFfA6ND6kLftATANoRb9Z7Em5IacYV
2MwvOcMLcjD/Xnm0GjsPz+sQ7NKRbSTReH3g/VSKVo/jN7xR8hvGwDJAPon9WMR3pRV/CqNPrbxk
EME2JkGgW2UFR1FNKAZieVqfO85JhI24P7RwIuYJ3ogVsDSAvjhv8WzqOp22+Cg/xi6J0I3hK5Ie
DEoHHuraptevRp8dkhFmXxFk2Q7O5qYwGXO79KczQNH2spQG2iw+lmBtAbk6e1nbSOPs9oac+pxa
BCy7xPcvUxP8nJYX037JpRZlH+IKpjcA1A3xfq+xZLtmqS0dr8+dUULv8T7JSDifjOZRJeZTPhLx
YWCH2EhDLyJPhviiyfPPaWmQGJDsxlkp1JT+BKcYtaoRiB+xou3Sz2/Yzh/G0VA7jyrC2aimT50X
XTsSb4cCCkxh4GN1jNd5Fjb0mg5OezUQooasSNiouZkGsh1mjYe0ushucVzSyDLYubb2IYRecARj
3f5qW7ELbG4cjcbILnMQj3gIWK5qhLkov/2lpdZrg7rOhDQXf159fm/wrffeb6Kl/ZcrpGtmP4yQ
RkJ9M/jIhnF8HNeWm7X0Gd2a9XdHT2/1IMR1hxEhTxRiTC2WY9ljxgcU1xOuWDuoq+gsRX6OCCDr
7rDlNoydxYfGz5MD0IXuJgklM8cINyX2gDilCh2yJW8rx7wlxXAHCAGlWydvFVBXBv1XTnGmXTu1
aBGh0+xRmroOMq3awO9iyu6iEYLXC1IgMtIffZM8jDoHu+4XPxyR3XoxSabsPfQcPYThBDbEh3bu
xQ9j2b5CXHmu0+SS9+WPZpwuibR3wpdvfu9+sREosv0ckNL0eflDZtGDROsp5LhYAL0Aph/YcIKh
h95lXu9fpz77wRrqQhQhyxRkwMrUTH0Uw3yQI82MnIkUFAZTWFcEABDdWQX5lxXwubIWx4XyOdCS
2JSuQLjpOFyuEpriYGTDTVUdV9/E2p525RTunb78sDpAuoEWY8oXnbYOvBAuUSOBa75CJ9ebYsyM
GzNJ71h3h4fQ4JTVPcNYNjpHijT1TWOmgd4meeMCuSpfVNp9azvWKuu3u95bz5VEO2KXzCHrbCvq
42O4uC3Wvvx6z7d7pIK1m+/jRZDeBC+ubNBJ5PqrLHOIvG58Thrzc6So/pD9Ckc2PBZLQcNE+K0w
xLBhOtlZiZuxcK6yi14J6UuOsxvwfk1C4CdmtwK2z0b0tNdn6jsRIbLYirt+y0UAhYRFXFKiJqxZ
um1tC+W2WTh7R+rv9jye1xpmp4BIwwYKotbY+iUynCpxDojUP7FrY3kER3bv6lsXLKniFxbj5n50
2Z6EHJ6mUz8Hm4Kc4xg/poGAg6bhA3TYBZxqEptI5yxuWGLeeGwvGy9c2rMzjWT3Z7pM60vpb90k
hlAfK5cwDxutOB1fAbuOLbemMUlsgAsrbOjOBBf4u2l5OXh0rwJXReDDGlxKeGuZy8hJEDCzL7VG
wqPSnBZ0pshhT3/aE4TnLgOSzudTzV1sGhY4fTCM0sS7kXTmk5LYQIh9zc7efG8MA5S4ktnVjUWB
gCox9xhFjIpeKQIAfeiLCuQe8ibhogF24Xp3Q8L0zBJOJdWb34XPTkM6xwwet7FSFNb9W+6iJk0Q
R2SUyK8yuWb9EnICEmogv2Ebu3I8edRTO7L72EEtZ8ykY3dXL3VMV8t9Hh8GQfWg6XIUPw4hKw36
ksj0HcoIlKNJIBq2qjAzEApc4/1SVhzLGH35OD12XvM9dKkIFONMMgS4/nCgUOGq9mPoV0dv5nA7
ZvlB9LpFMxVSw0jHS2PLcJd1zNo4c/alxaKJmnuxyxtPEvjBm3KN7mEazmV76WHl79evJ2akSWI4
oW6ovnR8EftBFx+kyVSmqAyOTnmvAqRVKezwnUG0iLYnNOa64vJIoWZYKHkcCidJzWqaCNInIyFz
c8IIBdYyePEUVYzMTT4nfbKQmfxfZ106xftcmEvnmtXJOJGpJsyfS2KujVRqLYSkIKA22ooQGVFx
pP8ATTP0XzJlt5wW/I5dW80JdfaJjVm+ACtettRLJQaAAph9+1tWURsKwgrBmvkjIbUTDgRsLbWZ
Y1JjlkOakHGxt0DsU6icI65Rp0iQP/LXyvSNtS08Qj3EVy9f6rhLsKvbmoiohm4/dukz2fV3qqQ6
P5Ts5fLEBiVmwtIl25UQ61zcZsBrC4oNQFwsudec8Jup43tdi9sFxTgq2yPOXATTKRUew82LfZn2
EolsznoBBbWcKAyXlY0jqss6ik4oZ6PcgV8+1jflrL5ENlUYYVwHQVGiUSgPcvsp9Ov0QPme6Tj2
LvUo4n1hkOKlBv8Q5Em7a+2iOwUh6XnQ7uJQc9Hiw2f7VfQleGtVpodsZKcA0+kskvm8JPVGtB7Y
FSB3K0IEEOnXMUqHc9pjSMl8/TM3X7vlBHZiCmtGkH5JxhBWcMj2uOBFUupmojEfx8o75hbVOVNR
ViKSXVEXomTBiUf9wtkW6WXtyWQk0FFe4Wse/Zckk3eZxnIYctqygGpJN9h78MfRKaTYEjjHtF0A
hIUUJVCDcOk2cm/29WPbooyIS0LPNCNtD8WRoRLzSI6oYXaohgl5kdI2dhTszbw+AvsOttOQ4TRs
qasZuLKgTW9AT4B2LdtvIbEZSxUXQExXz08x3i0z56KeXPwrWVBtg6Fd6misgqPBP7uhE+9mrmc+
YfsDljFOAniEjiCGtKLHd1I2BdJAka7CmELEpBbUH2i15dEAsTGowv0Ih9qd3pp6uGGK3YX2fGbD
fwWOsWRlRjnaHVaJE9ucFmTsUXbGfRSc8jI5l/WpMWW9o+udwuSKqqo80yn4mNjdo9mOp5KKlJAK
DaafoPtm23EUeAM3TM7EP2zhkGPQcT83IqPRkc2vrvZOALDfBt/4hggmgUJCKIBkBVcD6BAsCxOV
UIpyrG3D/qaSigzOmNiPefoCkhBb2pCeB3D/aS7Y1xQ4koMMbd7gtndhIE9OJ1/WwBWdkK+b3QHa
euxLM9lneXLVAc6vMGtOQWNGl7p0v4o++9RFbBYTP4NGZaq9yjgfgXrvQhOjq0icTyKEKg6f9w62
YX2kZKsuOcDtnWEy13U9btggLS/TzDLF7R4Tm3rmJulPsybdQzrWj1DLGh1TWIP9EbzV0CJPZ72J
zLpfoqD++bgJKGvWkNWNtvQvTS2ao2VETw3vAF8v2cOezRgyTAZRl5qYKA1J1WJcwgOJWbSMrRmA
s9uYN+vjIA7vAUjCUSGlh+qiVVxDGrKazHl6dd7epFgA3IVkuWIEOzdmFkYdS9x0aQrwgRlT3FRO
JG/We+sNlGs6pszdUGlnWEnLTdhncLPblNVanFq/frb+QsfJlZr/tI8UdcKm9A8qsp6JtEmuyD3r
sYaKb6Ql6nDKIqcipD9JyZStcXvumY6cC5lRal8ya6OyVliG/3XjBKBtLbufCESoiwvc4F+xiP9f
lPC3ogR/qYj/Z1HCx7c2ToqoK4vfdQnr0/6JRRHu/wSU0CnkElvsLDqCf2FRpP0/iFitJQYP4cE/
cvBsMCqmtH2PvYUruKUr9U9NgkOuniOsAKUCKoIFlvJ/oUlYA6LfGz4M/XREFuQKvBbTlYCtfq/u
a6SgvdH27mNqQkcqmnQ+t1107iJz3EY982ZOY5n0aVwYgUi5JEp6K/SzVx0rdm9CoprgpLLevDWy
9OdfjuTDr7fxVxWD/J3Wsr67AP0Fre7AJozT+aP5Fjlgdr24sx9dzDq1Lu3bDJrWAhR2zkkmHks7
fHIE5diipKK9xvtQqBCnPmoxZOY+SXYR66cQvmHsO+oaaipQ5uyRFyfG+L4Pk0OeI8rV9PCsMvz6
N2//997hP94+yYIAcVwCop0/YDNN1KVjUwr7kfm++tzoUlGuV3hqvKoCrmDLXSQAnsY0fazx8xyZ
3UPHxJm7Xny1Yju5UrG4qTu/uPPKbOuTiND5nXgNquaclIa/K/IwPySS6NlhaJ+kJ9sLadyUQHNA
wZXpXWlcPv7NZ1oO+e8njEfnXJisOQPOwT8/k7SSqAhUZj1yohfHpkXoi/4sOphjdO5lgUeUJsGV
/DcBKRsLc1jWxg1MLcJv7XA8Jn796oN0vLD2OwSqFne2/yIT0nelSu0nN2swnhaClW7U/dJV/Zbo
+dezae0i/9tb59qxuaK4qv5s5RZVEfYR2NlHUTH5uIZ6msVxzGsY6znVRy8a4gvoVNrM87KJz6Yv
VbvtfIzmjjGcVIIjF4gEcuZIT6S7lRS00jGBLTpsaz7CxVDy1hiihJZlS+JdU8T3PsDsrhxJDSI9
aud57bxVCYlSIbF2B84NypeEwywKdjyGogXwmMtgXyca080Yw75wS7DJIznnnnUPANuEj11GJx1q
qhhhuKvDjsUWdadzPUd3SewG7Dq4IWPSG9z86MAsBPJn3s5TnZydBHW5gJtsww3bjFE5f2GH1238
MflIdGB/qww72zNUTMfWDK2Nr4Q62GY33K/3xhR7murwIVlG+2RJWbKeCM8lLV2/lrtgHAlecdMX
V9vNtplSAd3IBuOrFnB7azaAR6rvEFQDciLbT7JAQK8n36arVJGe3jan/4dT1bU8B7EX0Kl/66H7
o29BXI3loyH76+D1VKD8pjmGLcmMi3bH9yRZybZ/Luf2ldRBnL/wuMlvKqOtlqG4jYHx9ti3RNpo
tqricTR2UUqRwQrgsOkmuA2cIvj4N2/79x78Mmp4i3iNCGsoWpL//z4ku4bpqclpxKPGSsvAHT9F
qXtveRQ2pZv7h7qAfwZTGyWW5xe3NnXAxEif2+DNDEx5cc3kpx+VzWkkHfzcYrw27BihfV3QPoip
nvz3tyv+lwHBEogUPOhdDAt/jtEDFNGUEqt4zNkePZjzYh5edinZFaB3D8WgqHeq8DE/2Fehi/Qq
IvWapH73N8Hnf0je1uNmCaQaBLrybpw/RSTh7HVMTXxLfTFQxBP2tcHNpNxrSegi5Y7+Qz5QuWWz
Sk7dbSSnAHCSlPfroQRXckjmMbtrio5i3MzSnEqRkueqLqjVtcLZJcq48uWwQCyK0zDl3lkmw9NA
BfyuIORtDEWAlkwsZezaBMRbzDeGyj4pMgz+piu/KnD+GMksy4R1vmDRrH8bydhYlUFthuZjOyXf
oDurJecbx2ZjgdtWztPMvtst/UcsC2pfoWv4olzrVsyDu5eJpQ+V6vrj7OvmHHts1LqckoE2pqOm
Lr2rDZgK//0kcf99Ivc8FhfMGfznOX8GdwN6NkHUDvKxaTt/J3NoIgzSR+313yr2cZhCbDKRMoJc
ew+ybE9s4SVvlH1uaYD0qfNA4KHY2+X0zfEH/ypiEhwcv/yChgbzt8mXYvlWeo6lIrySdoV0B+vs
2x/dDv2hGVvUnMu4gixCP7dvrZs4WDKwqjY+NKaFO054+bXP5/xKYdYKovLiyekpNaV/7Sj47n0F
O8SYvHyTDoeC+vJd7Q9nZgWaKBOmJrOQD0UbOT8NIDzs5cWj0Xs3lqIoWSrxLILIes0nAyiALO0b
py0B6+fTbegSYUPQB1t0PpRssOf89+NuL2PFHyeKJ7kkkBI5VsCA8vtYorIo7P05IGsvqMB4eHp4
mmNdXjRq/pNLStiTASpnm7C+uM6zRs82LuGxMz5GI29OuWmHh761b7QvjnZh3PU9FVTHRkujzIgQ
MHhMkV9STYtee9rQoeUTPFz3+H2p0wLUYG1YzPZzVOCcHFCw0e9zX3zSSLNCXrTVy1u/rMxNPYfj
LfKLgwZ4Xfll9kxuBMDHzj7kMRiIiXmQSCiv2ucoB86yRJnw34+UYLH9b0cKxZOP5onj5azKqL9I
0IxJ9oMb2uJxqoqPdg0W2+/jT2nGidjWwt75rjFTRQRIHcJJvTgzXOeefLLUnqoLWc2IDqBnF5Y3
/41qclVF/vU7dE26kj4bB2TLJjLkP77DvIskTdq5pcZjlRc1pu0DUmO6oulrWBvABD3jOhm0SanN
4qR2s+LIxtrBmlNh9l9O38pKhxMIZvAK0rBuGx8hX9IP5nUOg1st8cdGoZsdbVkZBzIDkkPa6nTX
9fG8Lyy0JLb5NFofR5d50Ri12OgKyE7qdW9GkQGXCjeFoZNjnjk0Gm0g/1NWHedaBwv5Gr0YcYFO
u5z8FggLk0S2bZ5Uu4nu/KZLgvggPGpoBQqFbRwF1cHKCT8dHYt9vJjv0vRNpXN/hbNSZQzNrD1K
1uqSHr3AjuRjHxsqxAZBRNwSwffRto1QpDiQxalAltHOK5Ls78ZfBGt/nC5sl0wuKItRDUGP6/8h
O9Z+GqAPmKNHIx3Lu9zA62cbGaa3Iva2pXF1nPp7Ek5wSPTsnzuoNmuYbqcN3KNYXrax99WfGjow
c2/T/PW03tF4YdkozLPnNfSGxm7uYByhLVbu16yNEDzSEtmToY0Vtk1A4abpgyk+d10tntJweu0G
17ztywcVpCCrjWjHATOPsWq+JT3m0M1kTrjnnPhpHKT7nHfGTUrXZiOVHPaFvZ8G6DY+l/TGKhM8
7TMfabAFa1UVbfuAqhUzjrrg0cSbnj15Ca1ZTWBPPLjBCXnbVvlYE6sYOJzrw583G7yC+WTLbVt4
49Vy0+n6657sH6fcvvHCydpHSRhexZLQkE7pvUPdOC9TmLlG4x29rNhVEXbo1jGLPSBngfRXPgWa
OALio93+WrhjuOtqsvTwJ0F8wDlFxWivFw57o2HS5Jluj6itKSJ5yX2EpnZTq2o4eqr1UIOgmonI
jdt1I3EEnOi0H51J7cwSszJtZ3FXZ59Q0ItzX0Ct0K1JQsMk6bsa8zWoRL5vyGUidvdE3sz0SBch
ogHaK8KAKYdPYeBC38q/aYyNp6KJ+ZyOfTfZPanovJuMnLKoubeSuKZQ3YrdYI1gjzxs6bnZlXty
bLaEP/6A8gZhZmzv8iGjKuWHELiQZLja6B/tkbOHrzc7VrlH1LZBoGc8GyjwaiAb5rBkjVsPQ6e+
oIZ7K3x4eirN3MeZIA3mDHEefPeBFINPDdTnB4iHB5rIya4RnBDKNg5G1ZanOnUzEtPa73YmJaor
8neaAQcA1Uq6Hqa+8LUt0SvlDQtjcbIcK9pmbXqXGDSdVIV8yUyzCsa9+1BxqZymKuhusdI2ZXgM
iviKauoHDDuK6E2rsPujd5Su1R7isKWEOSftXdaATs4RtfnCzy8SSQflDKSBIfMtqe/zRrdjfkvY
022feBS3iWB+9Fq3RwpgbIeCj+Um3XzvZ6DCUWIRcZPEBVli5EV6Yw6keu5dsKfswiJ99kyR3o3Z
zzLjApsy5HTCrO8A5d2GLLnKqJ1uZ6Jxd71ju7tEUtPZ1KzAGZBpbhqWS1bs0B/HJgBalDbNfayj
9t7OaF5oS3JYKXpfmqyK9iXGRySNLqeaOX2wedbVME1yD7Thf5wMPv+gTxWqFyKPbPMh6zrzYdbz
+KDOTkE3P+k4SK2i6N3nqJjyoEIcFyfRHRjOm660nWseu289cWR7kv1OSTe59yIDH5SV5GKHDpCx
yNfoCD2r2ssm+Ea0C+mV1pcp9I3joFoSuCZSc2Eh4WPE8AthRUeMtXH3w+vUdBcsNx7I/E3tUxRi
b+dd4Eanx2HKvs95FD3obuzOhgwfSj8EmkUoblm0t00TRreJa4lNHzTDScTNhxwA/jNBspfYmPUd
8ZIetYfNYJGGbXDafk20/o6wxTuWmo6M6ILhqitBiDQjpRDNdKmc17hiL5QiAdnC+97YgfYe1rVM
pJL7djKSu9Br7iLCd06kB4VHwl4A22cW67uhtrcMBO4+RvFyM+JFRmnpPfTl9KUGi58Rnvtsp/Y+
BHgIGl5/cuIZzm7tBRvR1xDcBq98IUmnUuB/0lrcM04RwFepUyuBj3gkDEOkGnaWSwegc12eNkzN
CfXnj7gT1rlvwgerRBXUBr1NX1e+GrGe9pNPz3lOHKRKuIbx9L7fZffO4yOKEaijC593JfGu+N31
oVwpmOtdX0EK8Okn2Iu12il8be71xFj967GJojpMWp+EWeyr9WI5X2/iybhFIuYdpkVq0q8O6X/d
NAH6gco5e4XN+TExyu49H3qWibzDJpkUvksI/If8qptkufEiPZNE4SE/k8OpFoQhLTqDmHgjmkP5
WUXGvM/n4e3XjymU07hJj9UiOmiWm3xxq/c0mKiY4L3IarCluR3uPLb06ADoNVCqx0u83sQCiCPx
ZO1Nl8Xf3HxE2pdhKA+JEdzL0pwPY5G9Rnb02rjoHvyBWn1QQNRQPobtbCY4x0KysLMGkVy8gotF
NzRUKz0/y5iBGiYIAVDjTdFPDlpOnMvJQrRcb/54qJfIV23QuPGCFqyEXcG8aGkFG2PB4gBewXqj
vaH6dW99CAzTPg0tmhqF/tVYbpiLiWT+171otIBUr48VnSh6RgA6vOK+mcSzyuyIQEymZAS+xnFk
sN/JmK5hLMGQuQBASrd8ETZ10CEiP2ZIZzxRqGoNv6PHUhp7T/wwK/d2HNFZAueGeeEN6DV8Mhy7
WtekY9YhOgQXWV09mrsM+bY/qvIuC166rkkOkReme0Nmb2PQHvWYOND+F2/LkLo7mAkHDx3zJq4Q
QscOePsZg3ubkTtBC4QDRb3iZmzMn0ZgvAVo7RPD4/KM2eGmiBMaNe4bcvdoLhMCOYxk1yrYQMT6
nJ0SPH3N3J/Zoj4lxRvp4geaO/0SzgMzjtTbLaDWq5yyda+O4jgznl0nAZQZdpQzo8rZ5cKDnG+1
F0pDp5UcnK0w3mRxsq4oX6avcxDBJl1/hDQba+9ClFjvrT97/7e/nvsff/3+F5yY4mBHwML2z9fM
V8Tx+8tUtZkcg3m6/OVv/4IbyxoHvChIYHinL6/Pq5ZVURjXP5q2kkDclo9SMjxhkBs6vhHNXm99
lfd3//56vz5MVJG/5cH6i2Yk7Y1Cwl9MB4Xo6YKpcWmUsUHyy+67UuHRmCzca9gAcCqQRL5xwwSh
83KjJcESvTKtraM6BvyZnLMZTE0hfLJ+AiERNyP6V3g1L6ab+rs0GNhx2JJiWCW/kVvmkjkUO5hD
CG5NR2fh0+A3Oxhd/Dz6Plfy+uv1pmcfdON7IHJkDXYuIJabeOXl2cyCzg3qvUujlD6u/2790Xqz
PszJrT0ZKHnb5Y+sP3cyAmPXe1WGhpLeaLB7fwIreXAo7Ja3eTX7JxJh0JwZ3TlPEcg5DZMnQquW
HCGNyojY35P6FI2IZHLH31N+AjIQOeiE17tYjlq9bVec7vqD9WZ0TRJ/1UI6KZdw6r624L8tmqv1
JlhAE+8PVx2W59hwpN9/uFKL3x++P+9dtfX+Z6YIzF/QLhL80USU2HuSIoJcTvWUtqte1uwvCK6S
g1w96Cs4+f2mWE3n74/nxX7+Hx+uv+gW4/b7P4nm2Cd4fOExrzd//IX1ZywHkLaAl9/FPbWOX/86
z5H9/rqrrQnr+/sz2yRFlc2UQ5AZo7wkfcpPcNX/xxdYsTPv7+F/+3drN+z9Jf7ywdff/PGUMaiN
vbZuAwuiD+XTzv714lPvWaLarn+nCnXbPZvLESPgOc9P65Gp0qEgZ8hEGpV7BHIuVJz3b3R9GJDP
CzakXBjdv+6vP37/p+u99XtPyiHSFFmWJwwDSS7bwsv10VLJaTAl6/5REzrfEmFYsxFfdYbNTIrA
fj0DJi1V+2mVIAbr0EGXPdoL1DWbCU24g23unLYsngo5/eOmaf1FffWvx6ETGVujjRf3jFuRE+Cw
w+DkWv/oSubBrBZRlwgvmUF2r0MsSmL643Y9quv30rDwPci6fKnY1Z3DZQUjly9Yd8AGu/16AP84
/OvP/vIVVetp+uuov98N04rTJun7L34fffOMhC6Wk5SXmfhssMA+iCpi2B77KbxMoUHyi3ampzJN
U6ii7LhM/+AbLbmQCmEOvJgeKQs9TDuFqQmyJt5XXdcehwDdeclScqOkbm5pQdxOtaw/Og+GG1pX
v3gMBZRjROjnyCQGQpeI1vpYfNWite/q0nxxxiE5y+6uT83mEuT2IzFp8kSh5WtySFpnvrO9NNvb
DMHMeXSJ2rrZl7J24dbGL7ohkcojzE2NNTrm2v9aMlht+kyhL0R+TTQoc/2UBF/Qj4i7sh+97WRb
4dmcjUsWVpTGXPNLEPvuYZBKnzofolYaacTMpPXI3NiW0WIAII6w6YsRF2A4HYqRDb1hz29kUn0p
jKHEckMFyjTZPNFhkqwNAsLwWuhrVuoR9mmV0xnqyjdNA/gw5kZwDKM2ejDbfewRQW2j1Y7mJXbW
O8+F970I8/lgtn0Aw3hEA28GTzUpXU9eq+tjNajXIbdROZGnDba2inbWXPp7lY/OmxwomFlCR8c2
Ss4jF8N9VFKtSuIMQXFSwoU0Pzqz7TDFhgHq2Cnacdjvitnvt0lTfDMKOLsD6eRMjepEHfSBAYkI
Zo3ONUsw/ip3OON2fLQDM3/ph8hiWWR/JZDZ/NBkJ/yx5aU0PO8QGGa584n86BGXs3YZ1Dn0o/04
p0yFqg4gflMz4Pv4pj3rbggq55KEzIMhIDq6Qz/zkjplauL2MVtQoU6NYoTcczu+5r1ffMDgvjUs
bMSN/5ZFAOwiiThOlFF29GpCh6b+mroMCjh56gdoOEvwrThmrQiuNeZnotYm1tmhhoA53A8z/ihP
TP+HvTPbbSPL0vWrJOo+GjEPwKkCSpxFUqRGS74J0BId8zzH0/cXlJVtyk4andYpgAcH6M6yJGor
Vkx773/9Q0eccj7X0CIKhkbSYtkCoSgdPcrIDJZO6RXcaj4bPSY6wTQw3bedRezTxPRjRyJ7elaV
uCr5aPdr1VyFdfrgECy1UKFcZTVhtVUHhihqMCRzO0D7Xnfasm2Ez9U8DNRruOjWKnTRUIiRWy89
6YsgCA1Os7QTusIhULAvLWTgGd7guoZnJKqxXsb+Wia9zALEntiJWbxEluNd+Zb0QP+GFSw79Kkk
NROe7uSqzbixOtjeSpTHSyk3bt1UkVfRrqfl/FCS9pR2N50X29cS4ZxKprZbp7XRfnfdmhZedKUZ
Pi8xS6wXeQI3syMbMm9z7VbOsAyQc39ViO1znINRQabW150QYanQ0EeyxHLc01y/M4Vw0oh+OyHb
AVZhkTw0iokjW0YQiUnyoqe0K9jI9C+8epHSN9GTOF/WEjIMWfY5Ok4w5EFVmIddf++nIY5yLWnN
MgaHyhRf6eIaXv4oT4g89bQQqJiuqBQaLJFC3D77rp3lnirOaNpgM4gyhZgYR8SYU09mSUj/IIs7
Z0ni9CjW4OrJzKt5UGpjBerJEuX/p7aWw5VK/NmolsnIEnswwg6F+ZiIZWXJwqsdkTmH+3UGOzk1
RrYUVyMt8h+7hiNntw+tOi8fhYRQKbkO7bVgxPuujB/d1JjykXiqyDZ3t1ily6ytqhuoB7dyLoMn
8OUYgq1CtwWbUMP4MugVruKUXE43KBadgU02u+KrMiXGsEMBmCq6dxmEfbSi7fosi8kdErK70unM
qZMa80Tr136UPiZCTnRw3s5Em16r1T6JZSCNE6g0E9/K7fHQfpSUvegvGsQPO+lRtuN+LbgYDOSL
lAC3O6/77BmKskhqwiDlSp9Xfn1Tav5XDanjHB/0TaAloLmRO67Zy94VdKgv6DTki6i7Mb1MnNSt
ro/IkO1vmxqEUYm5AIpOeAK71lD3hXtJFucGlOvQl+9cBQ457YCVRqQBKQcWrrkCrqudWYvLzhEX
RF9Oa637RC5GMUmdorzS6hjiWZJZE8u4FRs1XzlxCdCPp3oL+xUpMDvATjDwZQePQhaLUMZrVhCx
hbVWjeEEprdyYQJpKfjiV02EeYJUrRACJE2XX5PJeF3JzS1LOX3S0D1ow6Z7VIoASXG4KhTfvUVR
edB4YTxW5Cms/8a9FxS7vjZwJ/Z6C/pPr1fXdfeMZiP/IhQ6NuEZCYVlwE0LGhmzjUZtZBhtN8pr
pwEDCtLrrmROM8MixXxu6JSEoAlVf12XKGEO37EVJ18qbbwPfCuc6yrhTh2W9WIbr7CNEeZ9wRpK
7omSL2wemDTxZ17K31H9Ol0jbCAkSmt4LhA3Aw0H/n2HMo0cbOIRTCJSS7vCBLGP6HhYOf9p402L
5P8SHzQssxVlVOjysiqYGAw9LcZp2b3oWnnVJRLSgs7bId0wFk48vLYjsGhkqTzfLCpZeuXWNCxb
oPsO0kNVznvWUFtDL2c4TiTaojUFCI91VjL1qsJtiL+1qapf465qHlLNvwxElFaqHXo3RYi2vPAc
ggP8futawW6Qta2LOiZWij71ZXmNO0e31DMVQiMEGdoubOVVY5YR+QzejWahBBWV9UWd6M090Aq3
r0C2XQ6nNVEclDWkg7FWanaA8+Is9NnCm1ljrVXfgjzUy4g3g/Yqb66d9Ik/2S8azsK0k8jA0nP1
ohNd9L5CXdC5J7fRVoFMbc7MKI0N6NMBywtBy6Hs28aFFASfnLC06ejJ/cht5GKa6x3QnEhvN7Vd
6L+Fi2BMDh9VNbyvG5UVLBArHgHke3qNznqgvQu0WIZchv6yaZxNm4N+ohpOR76ABzXM2XmjdLiD
egLgCmIcUd/RvCMN16hmnEgliponJcazQtecvYNi5CKhz3TdtshUsxJmvLVtnRq7kDi8TRxu5dpD
QFlIvP5ZwnBXdP1G6hX/0mKv3JRGseklrZjoTvvgsWsGQe69O1uv1o5ja6NM6/pZTzifaatzxbde
vKwNZ2LN41pCIJr4RnElkAY+bjtl4hcqVrHqV1Z1KAPlxhjHWsztUqV7mjk3WiWLL4rgASRb+idm
r3QQv44lzDOu09C4d/uo37mObmPmiT9yoWSsGevAJGVDh8sqZ8LMMpAyCFpjLQrnkilUfBCz+IuR
phPLK5pL20MS06l4zkeyXa16h8jGVI82km6wroc9MvFCbByLgJ1Gzlp6xVYcqb1xLRTDyssmGMGu
sMeQzOs+i/N5OcAlZJXSZZPSZBqGGTpuUrFdR62AhZGQuVEDAcLHBdkOfP3JckJiUQbBVahnq0aq
STxoHdIdOvcCPYE4L3FjQDujbM04MrdaTDCzAYIRNt6SluAcKBtcRe2fMivC/4KXQUE7ZixVwHAJ
5OQLuG32ZVYpNz6cmVGo6eU8E9AeJXpA9Ec8pM+2NOxCFvtuiIgP76MVpATwYhU9i3+fGjghl2JJ
ZoEhQkSyzG3aWt1lIItPqOvTcSgxoRg0VeO2XrFUKDmCFPm90b5kmrRpu2naYIjjR4a9zAJrCwt0
I0uALVKGs2RvBKOSGBAUacY285OnVAqWXpUKM1GSkQz3hn3h032bFShMLlhW+XAiyhrH0+jG74R6
YZlVMG4F8ysLHmUp5JgY5JbaL1qpWejMbRv4T4s8a1hVoPsBwm13ekEDRsWe814Tg02EkrNtbZZN
etFPvRw5fFAaoEuKxkOvlohf9avYhZNtBp+1tDP2cWHv1OTJU8T2RvfFTVgpTwnU0o1hpZ9iK4DD
LavRRE6LjvUm0bOZr2GQLVXLJGgwrfeg+rmxhGVJxg6YiQW6ZR1dwcW6dIcxI63EUmikZ5Z0V4fp
XBHsiE5bTwKPq9H6Es2bgPdv2OEPEiYlmpAO7hzkwmgmYvU4k9QWO9yk/wo2fuO6MScrMbh8eIvo
qU7cliM9JY29ZnlUXJqKPst9p78SPdgGebutg5XhRE+Z2khbGRfaCynLiN9Okn6DNoMgaiW3J6YA
jq9UF4lUKjO7K7ddiYo6IF08UW/1LFTXUlkiqXCkZC279XUI8z9IdG9t2fDoU1hT01BKLx1Lcgkz
IRfoQM90EIlMVMENp7xfsVGRC5ocWk43CJlH4tZkoA2L8UBor77UCv2balA+GEyjkYvdOg4v5EcX
z3iYjlQa1KvabOaiWfSLSk+SEWcBT36vjxmZ6PjhHocmOyb7NF00XvMVGuLMlTDap/lCt59mzUUr
0672WtaUorrMkFhmDlbj0HBEFkdJcIlzKXBjJN2QfkwsrrCiS5NcOe1nIYWoaQJCbiFEE8KObwSW
QfwngOy6zqLuE34viBRcOVr1EWkAZsb+bLDZUn2YSCGpJa7aRXO2N3cFSrkyeCxyFaqkhU29rac2
iSoZm7SGPcih7ZTI9aXf2Mrat7OHb9BAKBDSGghLUnbZrK34XD3toJv2WmqtYvYjFz4b53HAZDMP
LPOFjv+cl0G1RE9wnQWBtHR8HQmw3y07xeCCi5qwVq2mR6GPvZTUCjeEQ+3ZXxdzodO+yG2Mv7UQ
u/PGTaQL9kRL3AkeafCZCzNwLQi54kvSY2Fs9LEwFbFcWlbVEG1rpfO0xgHeLYRiaK3YY1Eme8xX
q4kSq+BCCRi8mof44jRZcBFaUbYAApYXWcmXbtqq8Ag6ArsMMucT8vkmRUyukk/jY8aOOL+IeLhG
wDbhMk5QmWDkstXDSBgPRJsqp3cTe1lyIVnkDsFPgH01KVBF0IhQPmnJC5n1E6NLmlXJbgydZ/qJ
e6ZYFspNCapxHQTWlZCC0qDKj6aVK7bbDoVxWbrY6SuwexxHVa81S1iCLyDx8eN1WCpThD94ZYuY
n7MldKd9igrWtUm9kkFeL2VfqEZ1WLCeh9aFiXBUIvnyPqH2CtaIHQm1cHC8B+BCXOMa1sztxGAE
D7OZCQbrzBTW75LBOtXmEeuybq4XOmy3XEZYOQAkYVm8pF5tr9vU2cpOvXE923poSwmKcixKS+bd
Ert2RKkeu0URYuBlrEosSUM1mlsQBSeKEcKT0yq0mhhPRGGSzcoAibvQpdFEUHzsWboLBIvyjdr5
+6Shx+oUcTsLbK1aWSRJzzUaZaO4lL4KhYibXYFvdJVnm6ZpirHueZc9d+mozU0EKjrt82Bobrt2
KJH0PQ8wNliltLwgQiLooz/UXiaG1Wzd3if4adEJbrNpCv0+TYW1jhBpqhpSOa4scQG5o1uXvqVe
lJFT4aIXboQsF0f6sCFxcKQj+rT61A9Jy3UgvzRYZ0SRRUKZWsn3Da9EHB+8uzovafzWxlVWkJ1j
YdGcq+GzLFsO+3H5NtMEj3wYWBQ4fXkXkVJF15XOigTFNDJoZGGJhfazM0magnyyhX6pEBXO00CY
+oTFGBrJUvfJsukQnGZY48ClHLYMTeXhX28UMgQ6o17LhL+hSZAnpAza8xxfF7AsGudNTvxbKXbs
1odFiS9J/qWTskegfUmnPc3nmQv5svcgO6ZKc6eQbU5vluxjE5HspPXRYpTBpd26xVS2zbEqV/bM
ryTsUUlXHRWl6tG/E3cWKygtyznHQfpYo1G6rDTZv5EUmiEp5jd5NzpIEgi477GTJkjLTZ14XDvO
F1ULatqMNw6viytXiL9GHd5KCltyM2ih8rhWNOlqCJdFhYmi2RNMmrPVG9FHEaZ16F06fhGQ8tz4
KxMVcUe2VpJ09gUq4n5mFveCH/PGNT1hQQtegc3UG5iEy+XlQfJcRCox3iVhRiF6zSlqOImGkzrl
iY4hSvKg5vTy8M+T45bWFYJcxxerpRiYCCRhN4Vbp2xdZN28ZpuOhKvScNNZUme3QWiYkMDXCi38
OTxvQh1idfqKr4nFjW+xos4xA9l0PduFXAj9aR/bn7o0TyeObJJJEqYFOYZbZiNvJRTG4wGCCQ2i
vzRXlubBk5KEEj1cCEHJqORx69WWJmItjgsnqGZCvvdyLQRObdRtXNcvWqQT1mQ3k8IXYeqjvSf8
TbvVilgYZYkGbSJDLa0n1nVtSagT05w9q9LaoKTpV8q+VjLvPoodeVwAmY4ULWcnmWosjmpQlGag
cLi2+BkrHawKnUCEdouXS6QQQibjlLiRK5HEVXXa9rk3SyFxj/U+7qeCa2dz2SB+ghYcfXAlDW9w
Lbw3a+/Gah2iohyvnag1CxBdrKOpaCXqNIm0q7YwqmVKE0G8UhO7u9RSZV9BsVhJkTbGIKUcWxbs
CU/Mud0svRn5EbFeiF1tmClmhQOC0bJPlgICdIYFRg3HsUi1tRvU0dIP7E0Ti1PTSLRdk65lbDRX
SgSOFPmoTzS/x7Urd0aRiLFqmffZovI8mzV3sj+Q4ckL/xKnevGJNEXdx7YRpwH8m5jeeOA3eoOf
knyvtW3ztVeSUceOCXKcWs9r6QsLLm9T9liBKnkbrhUz2da6B9iYhJihJdBTA57mEWjzKGqQwiaN
udIcKb4BtyXfwdONMaup+9InBZp2M+wBTzNXEI6e1DTNl5mDRqIyVG+ShzYeOkWIGUhWwHgwW1of
ub7SCXrvxAhOEnZ6dk06pxdb9PYth9gsWhJQdQepeyKN/EzXxrCKq3khSqs+TNW1DS2aQLdG7W67
0CWMx82dKbASBmMD9Ij3LNaj5VYOWlB67CgggPqPGZvhla8LD7VN/8WE87l0gnRTeAN50SKpQqF7
isW0c9lYN6nhG8vDf0JB5Z4ropvQsBWYm+reZY8KcRj23EUjxLvOv2KVnKxipLefAs+Ad4qEWnKR
N8SBdZeq1m3Ig7B0CmuiF9bwVAeAcW0IxBW45QYmXLGRU5McCjHkHT8RTWBXAZEN5qlfM6smbDrt
mcgKzOiCSFzSZCGbsM9ZkGACcanB+ZcCYZXhO3DvtX5wnX+Ri2wWe0lwz+wsreLOJSAnm2FH5d+K
MOvR03e0bCS1W1tSPkJgWsxwzccwosj72QFbkPIbtijCXGxSb9YTeoDpmnchmrk3F19aV3CXGRbz
s0ARbuOSr+RKQ7wsWesuChZC4hlQ7nPyPCX5s5dV5kSKyLNKTATgjQnK67XyRcOi1lBjcndK8tfQ
tCijQM5GADbevPNJ09FcyZ7DEIEu1EVgS5GJKlaP4zGbER2DgexWLIgCaCR3WrqKcRMb3Uwp4eol
pnQVxcHnsh8YNHVa3MSYfcVNg68Pe7VlmmikIcYAhZKXlMtMcGdJK4sbN04eOAXIy3uW4J0ibRWX
8mM6lOTDRtE0M319VMXkDSusiGdwdPNLjFlSt8VpI9PlVRcKX4SmJufNTHtyEXPi/rwHpMft3LWb
jgwcvQZY9dZ2HJAsE9blKjQREtttFV3lwRcrIeLelKMdhoQ1rr/5GMWPs06DspnEsuJPNcxwR7Hu
YfvUIuIQGkl51IgsA+r4FCShfRkWwp2Slth7Oby3DIznZmQckJlq9dd5W2Pe2pIvqZWT2h2SgrWY
kDbX9jcEtCMPjx9zMS0uEyRjUPNEaDReX8ORjcs13hjypMa78QJDLKmptTWiI22tW8Fz5GThIjE7
YUOz/9YKaX0A1+VXbXNhivZFDxh0y5xjYVAUGctCntgFYQgCKs15bd2Aewe3gvA17EoyycgdHqnD
VqdJg1ULMrIOxRAmjuNxt2Fdt9IDZeNjWLvBOjm6Cov71y/kmvsCSja2MBD2dDU2loICYVWIG3Xy
qtZmc3bnyQ03ieTUK6XEXaiuOiJjctTqB8GF3LCCkgt2lLSKkpkpQm/0dXOV1bSsZEdIVrgjfaoa
kDxRErcJDavCrXQcPDNhZKRSDhIlzw87RUqA9esLc6Moub4+73tTKyHY6sZM9vpqZIidzR4d8K71
263msON07OvcldoNR8AK3ewwVpDDSWAn7QTO7yzhYo1Y00hj2KHGWu+zXR8RLtNWUDjwYdSnah48
OcP7xDCIrMpK4dopah9+eteSlmMQm0kkyZzIadwLq+swVpo1fQNhljXktGVD2zEtmPYbC86emhKT
NKxYY5bFUGLwRquYHAC7zAsB/cVFXAYsS4tkSbQL4BPzML4ecLKMeOLbxTLTKmtSpNDm6hq9GTXB
SSzrmVkByDmt9FAP5iJZ8wyAGcw7tXPJCY7MkZTmBg6L0PkVuVRWaSMtU7H3N+yTU7YCHoYoLg49
eGkkiEXJgstLTboD0K9BusFY55rRdHeqr/rXDq8sp+sgtRjdbVNofEL0THhlRGOkw/LMIxCkl1eA
CwiNfEKCuqQzx3ZewctBQtNJrnxnKFQKhTdScTSKFGDexkz3uhKoC4F18VXcpCOAuHEgePpnBY2i
QVqVUSklL6bKXErDyzMyxGouct2IWxnlaaez+JMCMkS9fC4nBvhdtKxh86GidTU40oN80gMipIl1
mTiZv63BM0Z6C9RblD7xLNAt6GnqV6lZEo/DhmuV6/InW//cOnr5wMW69xqzoV+RNxeaUsEu0Fv2
naKrTl2VTCYl+aLKWXNlmzM5sgr2z2yAUtti/aFHN72LILnNZ7FWpU+yIUyayLuN5IZI2Uovt30S
LdRsiHR0w9GhMxeEPOqYHZvzUuq4erKHnU0mS1ey6i+N7q5SIaB3SWjxggy7TeK2ELT05knDdWbl
W/ZYTpS5wE5pFapfBOi4M6fC+LRLMqbNyhjTwXRGXai7yzLBXUOQAvshGiwvXdQjsUSyWJz1zcTL
PdAQBwZz2KsO3lBKOotxC7HKZll1dbO9cyArLTXVvYj8B5ZO2RgyM+G+QY4RkN7PTVuhVSLoykKO
o3uo0u3SwsNm2dEpagtNuayaIFvnEFZmlklOIpYzS1FWouXhXxhExssmkB6cDKvRV+sH9c30oe0V
lKFYOlR+WKwNAWBbR2hbavAEcH7oRrIMbcz0HJjTVXLTIB+ik8xljmuyUlvfGjxgY/QKARHrHWFD
o8xAxp472Oy1sduSmmqNDvKymPbqbe8/Q8TaZKqtPxXsV1xLekpbo7pRQgwxjQZzxrJJL1JdMJZK
MIgKPMDAIunXcl0214r/GVqidosv9kztLDx7xArjnWWSFtVYSmRcgsqviRc9uqz8Z7QfQHVhrzMp
98aUte0lLTPWX5F36TntoypGvOZcsx1j7c8mMvJ3B35E63TA042XrXu1Ic7QwY3TajBMz0y8i0y3
vnMtX14JLm9KYKhdxYH4cPUuYFN8lUo8fTSNxzgX9YGvUi5rVX2IpPYGeh5pXH7y7Ht9hKmdMO5k
TRr85NYqdqbjokS9axGh6XsdG0OzXua0i5bY+a3SygnGTYqMV01YdStlhVzDIgFHU+4ddO8kC5v6
uKTLDXrK7FASqftKkc3lKw/jzak3EJdxt0xpBw42PFWEETs6ugn8bnNaRKAnXqMIBJi69JLTuyo0
s4lj8paIRRvhOd0p3J6IYw6qyLkoWgDz3JKAFZvSRpYe+JMiwl24ChLt2vP0EH6qtvDXcCDte6XA
31PjbT+ydBgpmAmDjcbdDmp4Nhe1S0cQ9DVQFst+WZh4ZBjcm6GxjzJ4Ucybs8GaOKqKDNa76aG6
BNPtNY15oEvmEKuaeQMFIXYBnrN6rjSiOBeiLwhdklmdeBsXQJb8M6mYF4U+KfRmFlS+8dzMiySf
NH1T3SRyvjHdIShaE8JxU4F/YiyBq2VQK2M3sCRW2rK0yUjD9VVky1HyGAGpkROuGrxfUiKVUhKO
GptdngFporPibDK3whLdi44FbOtYhHUaUbhu4+q59SVwSTtYKJ1xn0m0SDLMObGV9lGLY341KVMN
QJV2JStpeaybFknhdG1zW8rxRMmfHEW8kpMi2paaPFW8xlkXprTtKrcHqA3tMS/C7tJ1ENSLsUg/
jP4T+7+B89hcCaqBH3Nf3Bz0BKUq3UHRTBZlybpIVf1bP0/qeR/rD6U6+F+lRodKRXjRGmaKyA1I
FOwsC7lNg0yPrtNIDyVlFZflzsmzcunV3UAg1V6Fz//fEeUXjigYmaBA/GtDlLHHK8F7Lv9Ivv4x
Snhkv3i7761RXn//LbEFYxTR0klYMf/0QGn2RfnPf0Bz+i9JMiAfiIpCFgFC9z/tURTzvywkeWiJ
FaxRuOn50Td7FH5kipYi80Mdy3KZH/0v7FEGC5bvVKFwY0VRE1VsLmT0szq97GP9bCfFAdYVLc8u
UCOPVOR81XriK/G7gE8usWATSUDFPxAa7l7D+q6obytMkMT+RSa6g/YFrQrCMSN/3jTbJp2LQAnZ
o4TQrPS2353m7asi9Ht/C2KPfnK0iq5LROBYKjEb78xcEk3XUyA9jrYVL5lD8EWO0q1oyD0w6WNn
pSusoiY4EgLt8DYSbwxIXmmPWg1JhlB+kbGGqFUW5ZE4cSAqqvBrPGRZjaIvANMuaG0MZopgDe4F
nTVlX6TdRQC6gK0Sw2QxgdmQb5w43Q7DdTq5G8P3+ESQoyzLkufhM3SDL0rMa4c/l2gWS2h7JPbE
2fKnSgSJKcxHbKGHbw0fGYbMUmk2HIGZNtNhqEYjBNGsJmL6rDL620Flajwejmk4wMMBZ800wR5W
NyLSaTH2YDgHHzO7QYaQ8lnsdm0rJyYRZJN/Z/y7aOyRDSUXK9YpwN2EBslm+Iwb6ZNcm2XYEQ4/
VtEUOim/MnzU4Xu+DGwUj81yowbtQgbmz2r+P8f9nN9WPWsuRvZnvcjCyTCGx+41c1O4cMSO8LuZ
qrH+nmUcVRNZ62E4GbFlXcxVZOHDJwKvuc74dEIiI/sVLkcpfpXNHAitGinqhs6NOqRuF/MgZgD+
xuG4+OOZZEzfSh3+XgHuZjCBYOyXxTVTDjbtinv433auiV8KVHVyVk0OBTCOiiWcLXiz4fQMtQ9/
fKhBFfxJFgfT4d/DKWSjPh1+VmCNYiVjP7gTObROiR9UpKdy7hbYXTM7yY44iwgTr4hcGdYxOv+u
0a3KUBaisYgXi4gtLFmjkDwmw5fDhwupvUgKc97h7StiupWFQ2OOuFDSXaqKAHW+Pxj91DWMwv6z
x98Yxi1gdXhM4gHDDUOw0ILyDMJReZhr8LdlCXDt9VdNGlyZr17ALJh48AVs/j38LBuGnaTqENRa
Y/pGE8aTYGdDC4349eEIhl9rwqluPUmKMAlA/WvYgjUYM57fyS7ypQtiq6BowbVC5VumePs4I1Fx
xzusJEZ5Fdy0gn1nOUJ5webtc0DfJZR0siGUrR2FD02qkyWOzALncrLQQQbY1QJWDBbYo5LwZDCh
ddWStMwWVAI8mDVlCenXNO+C+FEuBndiz4YU6hMK0InNc8yiP3IJsNfBPtgluFsmTTpsBJcjtVaa
8hqr3xGI6aRKaMEDJPASc16F1P/PzKHfChnvyt0kLlGIXlf7vLvZFxWduLd5ZeR64cvhx96++N98
4K8H+GN/+GuLl3/+Q1bVP2eww18apufXv/36oeHrf+1eBiPJbzPv/xkO+7sfHr529ix7OdBvv/6t
sh+P/acH9fbNubfPd/nzoPsfzsa3w7zaRft//uPf4e7LLjqa6geN/NvU/9NVxZ+riF8MXATvxh3y
cP6nwn/+46j+76bNk+PmXp/ExwNbKnPq7w8c7OJiV7yNNFxGydKkt6///qkY7ULvK0Do8YpKw3P+
A8Ymzy3fvSRvIw1HbegKS6vfPR+jJI73z6X3XJVvgx0GNywWKL87+HiPiHCX799GGkY2TeUDTvbb
4/SLhezhSfj7l3TKWfdeju9CzKpwWfrdMzPbJ7lzfKfA8hVxqvjdkeeccc97G+dwe8OZ/4A7ZfGy
c49uQDSo0ge8QhYh4tHEO34i8Yn6gPtvEb94u3dvEdxaPuD6LZLm+LYgNQvjyN+9eMsf3010lj7g
eVlyZNVz0L0d4uG+0DnLb9/4+w/JKqm84ofTbBGu+Ptjr3defPT2kNiNfsAxr3d5F+7il7cjHE6H
jPHEB1zC9a4ods9uVezpXx6Pj0/W2zf+/ulee8+4ROyOHE1l0ts+4Alfe8wFUMOO7mzEH4Ot3O/e
2WsPohX/l6ZH7yYZ26QPGj0hLeLtOA/XUyLG8u0bv3G+SbV99w6RB+jj90e+2n/Jd+9WT7Js6h8y
dL07nrdkRVQ+YPl0tW/+mO8G8zXveFpnfOsDnp5h/Mt9Xuy7t/N7uJQKaNPbN/7+pRwGX+9x3Tua
xmRF+ogZfRj8CeHQ22F+O279A17eV0leun+MdnnCTHn8cCq69GF/YLwL3j/7ij64Af7usw8T8viM
q9wtHzBsELIiOd7VYH9rfcBLdpPvnWPTaDDGj7iU230cF1ir795tE2R8UD/guG/c5GX/x6L4YW4D
hv2AC3mbVH9xIyrMEh9wSV//wI834jD8B6wH7zj7+6LYHy0pAI4HaPl3b/K7fXu8q1Q46A8Y977c
uW9HN7xTFFWXP2Cuf9j/ZV77b26aHjx2Nu9ub1zFPuL+O+3n/pvH/YnWxh8/PXid6Je3S/D3Z59P
XvGMf5Z3tHKjIzDYE/7uzfepw/gtdt4GOtwnOhmBb9/4q6P+GdL0ryNIajKc1WPs7Jcf+BN927L3
j8ufDPHrT7yhWj8Z4tvZGop8BbH+RKoOf+kk8vVXJ+KbUfn/HO/bKIdpHJhvaKp9O1s/OaRX1PHE
Mf/yA0dFDVucXxT13brxLGp6hU1OFfUObDmLql4hm1NVvQN6zqKqV7zoVFXHINNZFPUKVp0q6gjg
Oo+aDijZyZregWtnUtYA0Z0s6xjYO4+qDgjhyaq+AxXPoqRXbPJUSceA5nkUdUBFTxbFouZ7MPUs
ynoFZE+V9QOQex51DZusU2X9+7iVeB5FDQ3J00UdtzHPo6oDdn+qrCO8/xxq+tY0OF3Tca/hPMo6
9CpOl/WTPsdZ1PbaLDlZ27sey3mUdejTnC7rXX/nPOo6dIhO1/VDb+lMKhsaVL+q7Pu+1nmUdeiO
nSzruKd2FlW9NuZOVfW+n3cWZb22BU+X9X0v8UyKGnqRp4v6SR/zPGo7tEJ/VdtxD/VMChvasL8q
7Lh/eyaFDZ3DXxX2fe/4PMrSzF+Vdehb/zvaIznZHbci6ISUUHvi8rsT8x2u/j36rlii8YqH/4fw
d/m1qX7ygv20I38el+3Q0v91ccdN2LMo7ZVWcKq075kIZ1LSQGc4WdI7FsR5lPXaUHvtuv2ka3cf
e+X+5Y/bclfui/dvjiouB56/gwrnu1PzF28PWXl7Tf2n3h6vRJGTl+yIXXIWF+yVnnKqqO1PmC1n
UdorNeZUaT9j1ZxDad9IOadK+zmj51yKg5Xx6+LObyL7xkg6VdoPTKazuGSvjKjTdX3HojqLml7p
WKdq+p7BdRYlAbj9Yif2jj12HlUdKGinLtR78td5lGWqv9iG/ciaO4vCXll3p67XTxl751HbgfV3
srb3bMHzqOvAOTxZ1zFT8Syq+hOA+Mv9yvEWJYV+vX9FNv5Dm45Xlemp8/6jOvUcTv2rxvVkXe+U
sWdR1UFce7qqH1S551DYq7b3VGHvFcHnUNU7U52fwBWn1Mj/lyv81QsGpvXwkedwv8v/9d8AAAD/
/w==</cx:binary>
              </cx:geoCache>
            </cx:geography>
          </cx:layoutPr>
          <cx:valueColors>
            <cx:minColor>
              <a:schemeClr val="bg1"/>
            </cx:minColor>
            <cx:midColor>
              <a:schemeClr val="accent1"/>
            </cx:midColor>
            <cx:maxColor>
              <a:schemeClr val="tx2"/>
            </cx:maxColor>
          </cx:valueColors>
          <cx:valueColorPositions count="3"/>
        </cx:series>
      </cx:plotAreaRegion>
    </cx:plotArea>
    <cx:legend pos="b" align="ctr" overlay="0">
      <cx:txPr>
        <a:bodyPr vertOverflow="overflow" horzOverflow="overflow" wrap="square" lIns="0" tIns="0" rIns="0" bIns="0"/>
        <a:lstStyle/>
        <a:p>
          <a:pPr algn="ctr" rtl="0">
            <a:defRPr sz="900" b="0" i="0">
              <a:solidFill>
                <a:srgbClr val="000000"/>
              </a:solidFill>
              <a:latin typeface="+mn-lt"/>
              <a:ea typeface="Arial" panose="020B0604020202020204" pitchFamily="34" charset="0"/>
              <a:cs typeface="Arial" panose="020B0604020202020204" pitchFamily="34" charset="0"/>
            </a:defRPr>
          </a:pPr>
          <a:endParaRPr lang="en-US">
            <a:solidFill>
              <a:srgbClr val="000000"/>
            </a:solidFill>
            <a:latin typeface="+mn-lt"/>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'Postgrad Graphs'!$D$2:$D$7</cx:f>
        <cx:nf>'Postgrad Graphs'!$D$1</cx:nf>
        <cx:lvl ptCount="6" name="State">
          <cx:pt idx="0">California</cx:pt>
          <cx:pt idx="1">Georgia</cx:pt>
          <cx:pt idx="2">Iowa</cx:pt>
          <cx:pt idx="3">Maryland</cx:pt>
          <cx:pt idx="4">North Carolina</cx:pt>
          <cx:pt idx="5">New Hampshire</cx:pt>
        </cx:lvl>
      </cx:strDim>
      <cx:numDim type="colorVal">
        <cx:f>'Postgrad Graphs'!$E$2:$E$7</cx:f>
        <cx:nf>'Postgrad Graphs'!$E$1</cx:nf>
        <cx:lvl ptCount="6" formatCode="General" name="2021 # of Programs">
          <cx:pt idx="0">1</cx:pt>
          <cx:pt idx="1">1</cx:pt>
          <cx:pt idx="2">1</cx:pt>
          <cx:pt idx="3">1</cx:pt>
          <cx:pt idx="4">1</cx:pt>
          <cx:pt idx="5">2</cx:pt>
        </cx:lvl>
      </cx:numDim>
    </cx:data>
  </cx:chartData>
  <cx:chart>
    <cx:title pos="t" align="ctr" overlay="0">
      <cx:tx>
        <cx:txData>
          <cx:v>Postgraduate Accreditation</cx:v>
        </cx:txData>
      </cx:tx>
      <cx:txPr>
        <a:bodyPr spcFirstLastPara="1" vertOverflow="ellipsis" horzOverflow="overflow" wrap="square" lIns="0" tIns="0" rIns="0" bIns="0" anchor="ctr" anchorCtr="1"/>
        <a:lstStyle/>
        <a:p>
          <a:pPr algn="ctr" rtl="0">
            <a:defRPr sz="2400">
              <a:solidFill>
                <a:schemeClr val="accent4"/>
              </a:solidFill>
              <a:latin typeface="+mn-lt"/>
            </a:defRPr>
          </a:pPr>
          <a:r>
            <a:rPr lang="en-US" sz="2400" b="0" i="0" u="none" strike="noStrike" baseline="0">
              <a:solidFill>
                <a:schemeClr val="accent4"/>
              </a:solidFill>
              <a:latin typeface="+mn-lt"/>
            </a:rPr>
            <a:t>Postgraduate Accreditation</a:t>
          </a:r>
        </a:p>
      </cx:txPr>
    </cx:title>
    <cx:plotArea>
      <cx:plotAreaRegion>
        <cx:series layoutId="regionMap" uniqueId="{B56BFDCF-D289-4D29-9CCD-BFA2CA3C69CE}">
          <cx:tx>
            <cx:txData>
              <cx:f>'Postgrad Graphs'!$E$1</cx:f>
              <cx:v>2021 # of Programs</cx:v>
            </cx:txData>
          </cx:tx>
          <cx:dataLabels>
            <cx:txPr>
              <a:bodyPr spcFirstLastPara="1" vertOverflow="ellipsis" horzOverflow="overflow" wrap="square" lIns="0" tIns="0" rIns="0" bIns="0" anchor="ctr" anchorCtr="1"/>
              <a:lstStyle/>
              <a:p>
                <a:pPr algn="ctr" rtl="0">
                  <a:defRPr sz="900">
                    <a:solidFill>
                      <a:srgbClr val="000000"/>
                    </a:solidFill>
                  </a:defRPr>
                </a:pPr>
                <a:endParaRPr lang="en-US" sz="900" b="0" i="0" u="none" strike="noStrike" baseline="0">
                  <a:solidFill>
                    <a:srgbClr val="000000"/>
                  </a:solidFill>
                  <a:latin typeface="Arial" panose="020B0604020202020204"/>
                </a:endParaRPr>
              </a:p>
            </cx:txPr>
            <cx:visibility seriesName="0" categoryName="0" value="1"/>
            <cx:dataLabel idx="5">
              <cx:txPr>
                <a:bodyPr spcFirstLastPara="1" vertOverflow="ellipsis" horzOverflow="overflow" wrap="square" lIns="0" tIns="0" rIns="0" bIns="0" anchor="ctr" anchorCtr="1"/>
                <a:lstStyle/>
                <a:p>
                  <a:pPr algn="ctr" rtl="0">
                    <a:defRPr>
                      <a:solidFill>
                        <a:schemeClr val="bg1"/>
                      </a:solidFill>
                    </a:defRPr>
                  </a:pPr>
                  <a:r>
                    <a:rPr lang="en-US" sz="1100" b="0" i="0" u="none" strike="noStrike" baseline="0">
                      <a:solidFill>
                        <a:schemeClr val="bg1"/>
                      </a:solidFill>
                      <a:latin typeface="Arial" panose="020B0604020202020204"/>
                    </a:rPr>
                    <a:t>2</a:t>
                  </a:r>
                </a:p>
              </cx:txPr>
              <cx:visibility seriesName="0" categoryName="0" value="1"/>
            </cx:dataLabel>
          </cx:dataLabels>
          <cx:dataId val="0"/>
          <cx:layoutPr>
            <cx:geography cultureLanguage="en-US" cultureRegion="US" attribution="Powered by Bing">
              <cx:geoCache provider="{E9337A44-BEBE-4D9F-B70C-5C5E7DAFC167}">
                <cx:binary>1Htpb9xIkvZfMfz5pTrvYzA9wCbJukuX7XbbXwhZlnkmk/f16zeq5LZs2e3u3R3gxQAClcyDDGZE
xvVE/fN++sd98XDXvJhsUbb/uJ9+fZl0XfWPX35p75MHe9de2PS+ca371F3cO/uL+/QpvX/45WNz
N6Zl/AtBmP1yn9w13cP08l//hKfFD+7g7u+61JU3/UMz3z60fdG1Pxn74dCLu482LYO07Zr0vsO/
vvTvivSTa8r07uWLh7JLu/n1XD38+vKbeS9f/PL8ad+9+UUBxHX9R1hL5QXhTAiNlWacYsJfvihc
GX8e9jDWFwJLIjXiRFJG1R/vvryzsP7v0XSm6O7jx+ahbeGzzv+/XfvNN8DQf718ce/6sjvtXgwb
+evLN2XaPXx88aq76x7aly/S1vmPE3x3+pA3r85f/su3+/+vfz7rgL141vMVi55v3F8Nfceh9YNr
4n8re8iFYIooJYlQSAiGv2WPoheMMSoZUozBHC6+Zc/fIOjHvPmy8Blj1v+ZjNm68d94aBi5QJIJ
LhlDWHHO5Ldc0fSCI4QERpRjLk5n6vG8Pp6ZvyLmxxx5XPWMHdv/DHb8/Ch/rcu+mfk/1WUatp1y
zomW6rzxz9iiL4BdFBGNJVOICf0tX55pmD8n68cMerb8my/5z1Bflw/ji82drdokbR7+2Jv/u41h
9EIoLrCmnJHTxj87LhJfcCkF0UjBFLBGz/jyt8n6MV+eLX92gi43/5GW5njXzMVd+fHfxyWqLvTJ
xHONkJJKIzAlX3sCUlxIhImmX/yEr3Xa36Hnx+x5WvmMM8fgP5Izl67pkhf+XeOKtPw3Gh3KLzjV
VHKKOJZcKvyMP/oCbNHjARNKPrM5f5+qH3Pp+fpnvLr0///w6s99uS9Ob3DX3YVnb/krd+7no+ct
AC/+2dKfOd2PZ2H78deXGCH6leE6PeMb6/9fxd2HO/tFMJ6WPNy13a8vPcUulFYMCa0II/jMyfHh
cUhdMIkJlVgRcMqxAme8PIkb+PH8AiGQCq0QBXdeatCxrevPQ+iCEEa15kIIMJAafwlTrl0xx678
shuf71+Uvb12adm18DkgZtXjtBOpnMFjFD2RgQgliJ5oqO7vbiEUOs3+fxmuCGsp8zad7fSKqCnz
6aL3Xjq6TRWvsK3KTVvHyMSttWYqZOovQ5TDYf8SuPxdMiQcBw3UIEXIMzIW3DbzsAzepq5cZeaC
qH0X9R9kiz7qsgviOiMmbSsv7HMl/Q55WZCQiYI1+CkZcKye74bGmFJGqJYCIqhvd0MxnLV6oNEG
NawKooIV4Yw9svUinw5yO47u91xE1yLVvxdz45nEdX6FLTFLWXrrlg7DJUSZdfgXZDEG2voZYZJq
gTlEpwpT0NzfEjblLa+xbKKNHObSWNS7NcvqK+wSdbCSazNNbApckni7ZiHIyHnCwZQRVpm67XMz
DMKFXDCxjvp4N1ROH/BUNAcp1/kUqUNLymXDtb0eHWGH+culqGQTJHzMg2pWc1iOjvu9TqarpU7n
XerNb6PaVvspaiZDU88d49nLjXDowauV2LEbHt/WPO59PY3rWXSl8ZbR28a4/KQjNfmMtsivoyxs
u3Yj6+IY4aINBaKJPzR5d0S2/ThM2vBlrHz47PKIsuWVck208ub7KO582mZuNXWhjHfRMHZrJQsX
5POwj/MtVqFLh8HvhKWr2qsvZfZRz/k1y8ZkX+SFXuu6Wwyti3lfkvF1FA/ZSvW9CFu9R571M0LK
QwG+5wrrrDdcbpRQ48GlebZtkjIQQ1uYfFZsRWTgomKrErwpMiArt5/mGtmtV4na0EQ/dCeGlMl0
HNO3lot5PXW9DZZ4aI3I4iBf6sIfW7bTinZB2qn1OOBoXc/pQ2m92ExShFbXn2S5XDsdX9eU+hmL
iJmG+iZ7VRb1h1Haxm+HsvEzp4MG1MlV3s5mqdIRZumgjfnsc1p1vmyGQ2zZuvUSz4h+mY3H2Io2
5HqJmo0s89hgzV9hKsSa4Gw79Em2jodmNFUyB9yObxTBi/Hmug+9KS521VR/gPhpFclrvMj3sVy8
VcUpMV4SvdVTWgQVnpzvUXTTTd2lzIsHzGZmOksz09hF+i2dRoPGIQlK+Q5Xr1JsJ6PLOb3K0Id4
qKif80CqxaDE5nAAJrSm+fgwudznVVeYttV4XVqZm6wqipVUvW+jcjr2M25XKu7pNbPlEhRNAlIx
J+upaSqTWXE/x5j7c4Y7383jp0IQ5ud4jkzRe8pgIaKg7Wu7xkXcrWgayyBjFT+WUXPg+RgFad1y
UAGk2eiC7lxPeZAI1u88DhfmSV6YcxNlY797utgu4UGdpZU593m8/jCnxRJaMnWwm8mViFu+auKq
2527hrghhTnfny9dX77BmhRfTTn356f15xVPa899T7fnVsOnZZ15fNO3abkryZAu/jixt3GUiPDc
189LuTu3GFlkyObiLUlKvISdV5e7MWWu3T9NxGNWGNdIEZyHzxencbL45yaIjM5PW9r4pYdL/7zw
sfPxep6V6lyZZaTscVFzetHT4xbRKzqa89KvKJkRSjbRjMOuRbFhNc4eKXyiTcWeys3je86985n4
8+PlmbBzsz6TCyqk9LMoNUwUyPBMP/SUgXh5IJ5ejD+M+UwNYXB4Yt7NfhPX+y6J1WrIous2Qutx
RFE4x03QTM24S6bhdcraj7a/GqI5+00Iciit2JVjOdzIevmN0f5TN427qnDW19wrTFQlXVjMvd3Q
pV0MnAu09UCxGxzH6rJomk2E4lvmCRLyNMnMILPbjEYmE/QqypHezHV3Q2Kl10PZvy8KHco+oUa0
DQsSXZSGx5VYY8Uuk3KODmX5HiN1nCqVB102OwP6ezSRrh66QRamFM2mpOnoR6SZ/JRnhZ8g/EqX
KF27obr0pijZLUmxZcO8vCbUrSOvvW/lHC4pI2FTjpNvuctBPdc35dIpM0XtFFQJ601KK22szniA
5OyZdK7iYF6KQBK8jbo0A3WA2rBNNApdYXuTT63fpLMKZWoJqN/lyuP4oYbz+67ur0TSuyD16LLq
PuYyFgeRiipoRJkFJJn6sO9ORks7vxdsCRsVr1Tb96vauAl1K6tnaXSVzkHupjezwGDOStKsBnDw
DBi4dkr4tVzizUjmKCCM81Xaf2xG+8CW5cOAmjfca8pbb5D1hnh6o3MwdfGYVldlgayhcSt91Gdu
zz6d0rcm6mbjuro0QzIXfp0Pd+0kMiObHvtUpi4UAuwoasg+yXtQxmg3tXDCGp77Qxc7MywYLKnF
xoqsNvVABhP1QVtcK+RKQ7B0pqqST6kbdrbGe97UH7GqxtUcq7Cqr+op+T3VhAZEZslW1v3Oyj6U
Y0rfiv6uHFKyh+jEmrSop43nvFe4p816YHZNcSpMicUHYusHMU3Er9K6DueFlb6niy5w1R6L6Vgo
tvjMLZeLRxOz8NZw4pVmnJrKR1lkNAIJIDVdtZJuccY3MyeHvJjX4GJs0IJYAIJ9JUgyr1AM/iYT
cbUhboUJ2df9MIXxnMig7XLv2oE3sx2mh0WCeOVRvKyyaFnF3fg+dWgJWFzMJk5uitTewxHfDlzc
pLm0oaz4YWlskMvyTdSVGXhzzWvBL91wqxgP1dTd2qjPjNeQu2aoNjQpbehVKjGpSn6naeULpHIf
lcsU6uoqW4oJOOH2lICBmiI/17XyB48Uh7SJr1Ei4ewtt4Ogt7Mdfh8jqnyppmmfRNnKG2LpE3EN
nt8253HrL5PbeGlSGBFPtw1mdiXqHkzuQj9plYNskf3k6ADW0upwqKq1suj9VLfWJLq6Z2XemVHW
nbG9ik2dghXL01ejJrHRw0CDfl3Ko6DV1ZS1DCxUnZh+0iGOe89MW2S7HbHqWsn6uhU4NZPHDDhO
76ZoPEJC6LcmB9WkLciht6vVUIHWnq+nNIaNntVN1LQhx8Nrp4YYxCNhoCaLyVeevpWRAu2SJNRP
4j6cJAcj3MxtwB3ZVHJ4m6GB+yrOTEabBg5HkZi8XnUlc6am6UEIu5NxEIsh3STTfBDdFBvuoUNZ
0GBahn7fLLdkSUioyBibOKreVzSvTc/wb1kXWzMy+loue5Vi4GKUHBEqXs+ZeFATupsnP/eiN14i
djlrLjm4tEnmXsXaNibK5gPT6mM52reuooVB6Ubv594NgbAyCWisi0tZFAyZcp7sZVELGqblDNHU
aeTc9ziMCwG+lJjD3FWvazAym2Igv59nRZVtwqqfOn8G83/pgROzJgjEpiOqg4/B3irLbXm5lHo+
kImZJbHzJal42BHPhkVd1CYX2i7BIgqTNhWcRrLEgaw1NaiOWsPyxo8U+iQ3g6vnA41rGSZpeduw
aAuJRHmkHZHHEYOn5xY8rWTfmLQqiC8WMGkRqqYj9l6nUsIXnihhqFtC0UYWtKqE7RtQHmqam7FZ
hqDqOYd9+hR3S3k1UQeXqckMG4a7MWkGn+S6AMbPVZCrKTr2cqbHAfi9wH/nJHx1Z4+6Ig9Ej4nv
edN7r6JBQSIDIVJ0yLpJbS1y122ainVZsmPJ86AmS3+pbJ6GiFafPE9c5ZJOu6WLr0ZCKRi9jl7i
eDAyKorjB5SlBpa4LXJiS9zQ70beHNmI28t4Qje8IGgrbWsP1WyDRHktrJWtSU5MrKzNVnGRRAYR
5/y5xXOo6iHyKz5s50aGsU2d8Sax71mtt11d9Zd5O5aXU2LGMsov2yypN3iuP6Qu3lEWdXudjflO
T8tt1I/zJZsU22FZ72Kbf0oE0KjzNW0HeI0FycoX7i5Hnh/xMJ9ccP62LkHv8xZtMKkD18l3igNX
imaqIPabh0vSoO2Qow3YpXmXqPKqyHG0LcEX9hkvo2BZag623wtrPM+BbV2913OyLTs1Xhaniybj
w6hatrIIBF0svxV6toZvsjGGYKgDz4XJfPZRFHWXiqYfdDyNmzRS+UE2LrAFqrYRWT4qN11z/UGk
AYjFuDtfhlPLc3LG/rnZ9njB/nmIxr0CIwURXVLvKlbBhpxaWSJcYZ7uz52saqrCnJvJeRwC+c/z
f9jZMh3kdHGm7N3odwnstmjnendupSRr/vz2PKU5rTi3ntaelz3dnltPj1JsBl1V1A58MnjR+QGg
v7nXqW3koWbnId3szq2ny5/2qZL14DT+YF0Nij8VLg8itlSPM87TJMlq5D892ta2fXzd47OeXpUS
/cdMluxtNLBtTU2HZPY4/6vxmPUah+eH5koMnyl6Iqvv+/eNmkkIrlKHfHd6Z15zUNTnZjG02yIm
b4oFgVcQZVeJVxbgeNLireB23bkYX41eq02Xz61PIMTbZnHb+WU+DKaUKgpqwOzDPLbXSRbfpJOM
TbOAVPdFbxJhXdAwZ49zLxvDOtuuahUVR2XbZuUlbWvOt0OMi2PqJRaiVj6txmpkB9zS3zLE2Xqh
EEoXPCIhK0ZeBUL0m7Rs8FYpRQ+yaMyCmldyNmPCsk0/NMUhS9LiUCVN4iMKNgwnwl/GdtiqBl1l
UncduEVzc5iBPBMjkqxmvZHd4g7zsHsDgfhyGEpvOZxbqiHgJDgNlvY0gE+XkqpdC87Dtq3Tz9Pi
BS8HKuZmlWMcm5Ku6wooWfi71IrymKUuN8sMMUGbo9pUNApUt+AQdbHfUEF2QxHFh+50wZC7aLOY
b7O6xiYZmQiKS+Z5RwKRyi4ua7on8XUBhg32CB4I4TyYl8VNB9Cm04HH9nVNuAS9DDOa2BsPuTeO
Zs5jEraFgDyQrCyE6QVkGKb0N0ma6rgoVYDvFuVGs/I+AXxjFfWVaXVbb1TC9nZBfO8N3SaqITJc
CpEbpzO7FlN6F9WTW3VZ+nujRbqOlUMHVCh0OLfOFzrO6KA5WnxSlBAv8XQFuR+PAguGJScuOM+q
Zl2uIDNTGCix4PvalmIPhRabslEymLG81xDOHyRvml0Zd6F3uutPkgLxBeQpmRjAUv3Rl0hIrUyt
aYfxtirB680Wyw5nwTq31DDGq4wTZ3pMZnAcu0M/9mLD7UIPeuzoOs+yt4tmpApif8o5PsjT0Hlc
jBU9qG7TJAU4fQQ+JR3HMEZu2fIKIsrZdXsPTY2R3JPgaqnoQJD1DudWESsFAVhahtpWx9QeZJe2
m7TnXh1Q7pVhUdRvl57sGjEuIanH2fB8yA+CFPmByu5dQ9eaTXh17o29uQkEtZDhcSo7yC8zz9PP
F6n2mehfQz46X/Vz3u3oYHXAZrDE6YlZiWWdr0572J2E/nzBfer8BeMKbGsFgSDP9ksyfr54aTw4
8IDg/rHpedl8itpL03vLb+eB/rTEZX3/zcTz0Plp5/HzrURpYmhO8eNrngae3nrue7rVXU0D1oPL
+9T39NKKtnY3929ppjpnmiTNvyK9igWEAEyvvqLv6Y1P5NVnyosBMmcRYAH+eWQE4dIsQ+uneU+v
fSLlGbXnKc/IOE8+zxu69L7o62OTRXYdswKB3Y0hKqjyV3kvD2pM+sA2XRcwKHG6dpBw3tCK/u4K
5l1mDSn9GDI/IXjpqZ+rhB91kq9G2S6XkdN7iqZ71HiVv+QaTkPD+6DkBd65gpADJB+vY76IDXj1
ydwtV3H2tpVoXUDOIiRNfk/Azw2V0BqUFES6zKnIUDidLIZ8bIUoOsWWyXtVrlNXSKOWVoXjOC07
lhK0tl0FEkzwmvXqXVTO6Cj64vcE4po1ZDcgHKVT6sMt2QIRnZEtuINcZ2rl4et4mePjEpXvLZrV
2yG5q7pkVTUTvpKpsc3QbLxmuCkH0LNdl/b+DMGTv6ihCfMyf5d4YJaXcRkPrIZE0tjT+56193lf
sO0p0xEOWZeabsouOza8ayN1bTkSK4/5cZK3+wy/hTiN74u5CBfgUQj6PAojhyGlqka3r9Xoe32i
X0UcEd9lM2giqwAAmOogmuM9+P2RiUW1WqIWQifNPvBKd36Nxm0JR/CWuJxDBj2xfhc3+Vojx4Nq
bK+mBrpK142QDZ58zNp0vfQi90mLPox1+75DHK/YDIHFwugqrX5fMh6/sm2+VpqIFQjJcRzB/DuW
XQ81SVeyma68IbocZkjowFFmu2KzTCyHEMwzfSeaG6S7sMnTKuwHr9xERTTu+bKYMb3yOtGuMxTt
nGbiMKl5CZwjCSSg++qye59FQh3GYa5edzrddZC+3LohY6Yvo9aH5BdfJR7OfFw5ccV6CJecZaVh
7bIahorf4ixelU0nzODEcfRGfIxQtM4qS3dFWU5BESVqX6fjAynjeQ0XGoKfPW+mbuxDyJ3lRupl
WUeWeKaN+tYMPPa24JC4MEq8MIeQOEQWdX4mPbxK2FAbyJF5N9WcXPZq7LeitJDl6EXp874iGzdn
n1ii8ivEnDYKJAoybRSSfOMaYL9+pb1hXCWFx8O+GD9A1GeySSxhrjjZ1lZtcyy6R1juM8z6GZd7
hAvvXTU3aZx8Lmz8cvuv187C37nM7qnzVBf5dHf8o6Dyp7OgBu1UMNU+n3Si5suzgJjP1J2Q1m9u
vkN9/wTXfazP/JPBvwf6Aq6h2FcY3Xeo79u0vQegNS3/KNg4gamfV/0B/IoLKPEjULhE+B8FGJ+B
X00ulMJQIaOhAJPJc5nfZ+CXyQukKJTVYBghEko0vwC/UKbGACFFgNgyArU1QOEfH/kNJwHp/nz/
DfB7gjKfgF+mAEA+FR8AlAyPw4KeEMevgF+CEWQWeSL2OnaA+USQHmXdLcdls+H1NK+UG5JLDlmx
Ci90W8bV5JdoDlNJ0bpn4/Gr7fsROegH5EDFI9IMQE4lMHz31+TksCkVqSzfU05UMFdJtcrI/TDL
6gqVd7qKKp8r2xlvqK5GPRa7n78fapK+2w3JBOyu1gCCkxN5X+2GzsTSaiLZvpmid5C36l/xKdqI
ri33kNAvwlF0Nhiq7tDyIV3//N34W3D3zIpTNSiBWjeBJGLPvr1JRkiG5ZjtczvyOxfN+VoAymDn
XgVZk5LXXhbvF2tyJ5edl2UfhS12ucvsHpJ3HWQE0gYSnCjx7dgu/zNI/JE4LDjIm0JYyzPxX+3M
CLnpGXkN2xdR24RZW7/jRV2t6jrCK9uelHibQKaNxYHHSxV4qQXjHRdBPpBXhfPmbQnh1Tip1c83
jZ0qAp7JL5wGwLigFA1A19N5/ZpjkytaK6eU7ZMhAjCmjibIBlcoKCP9CeV5/IahbE1J4QXZwkZI
jQ98V9SW76ACI13nmzZjZAPJlJUo6nk/z51ceSjq/VHG2RXCO62HgE1984q6mpgZanYhFZvi/Sim
jyJpxE3v3om6lZDqZ5t0mesgSWP3XnT6jQe4+62XV9dwyPKjxmUAvgu+EShbQZBb7Xo93/Rx9Kkt
WXMTOc9BaYOi2yST7wDWeYtIqQ8/361nZR4nLgqoAxOQkMZSSPa8viLDSdQXccT2qXNoFUctCwTH
HaAdBYQnBeBdy1RnfupEbFTZ3Lsoqf3/LSEYCp4ohpMOB+rZQYsziopkntmeq27c9Sg5WhTR26Wf
1hXpXs1LvubV3O5ZxLZdZ7ed8qbXP9+M7yVHnMooAKORiCsohP9WctKuajzherYfouSTRzYMMHV/
6uct0/qapZDTI9VfqbfvtS28ExzNEx8wmIRn0orAL5EdKRh4w3wzNeBteS155WJ17SILaV2Nlr3l
2SXpMBQULBKy7ID21Jj+1jT8L44O+V7fQAEFgZofQU8/Enhe86MiiofFw3Tv8u7g8pEeqO6OqlgA
mSn0LVLzPZdeGtgSqn2KdBxWy1AeAcBftu1SpgFNKnyEYiVl2pnz3ajASdWiuKWo5FtwY3pTN3m0
hcjnYJt2XkGm2wc8wEKtxtCbnzOTfK+5BWJgx9BJebLvKocigkkUiZztRza7fblU0VXTxNTwKbHr
KUOmjrQ6VF7r+TUH57toeR9Gs3hPXVXftidPs0JQ2NDn5Uotkvp0bHJAsZJh2490PwBsdVm0cRih
REOuH9sQ9Tm423MsV4WEMKkTOQTHFXjKmW6bv1C/UOf1TMvBR0G1F4MyTaiqRc+OC5SoiMnmFchN
zuvN5FXWRwjIHSFdua+H3/t4cn9VbXSS/281qwBrRBXUJYIbQp6fD4CCG0DyIcGTcj3d2jier6u0
ucZVDYkZ3uiVtipZJwVV+/NFEZ+Jj3ld2r8wyvhZORaBX0EgjaRm4KHI708qIOGuqOvK23VR7q1S
jF6xQhdrKeLcT6Z0WpMxQ6tKKWFs7NEjaVuwhG1DN4q0/VoXABXFTfyqxEPzF0abPyucA9qkAm8M
nD440oyefqrxtf2p8oWdqvr0rtbWF14hQ8w7SMoPloOh0DN49pn1gbYjkqTd464PKhupq5NdiceC
QFJFQlXdQL39yNPIQBJrw4eYQqVRvc8jrteNAzEuSyg6mkYVavDKTBq3OpwILMxmzgxg0fsJ9/ww
1UV81FmNL1Uq6s3cKR1MLLpBsTIV1AKEZct3XQMFfW2m0HpKIH2vTn5fnth0bfNpVTcOEFGkc4Dg
UxJkmQuxN+gNiyt0DTl87Nz+L04u/O7oG0mDH1pAZSOUwHKhEYX0ongm3SVUG7LJUraLIfXqt1y8
QUuyrFwqvBVER1cU8EYw2j0KMq9rzQK0+06IzAcPDdK0UZOPuywDO1KjqQxTxRODANfaWTrn28wT
puhmsku7MVuB2/XeMrtdsnwE2QE8MakmugPsj+6gFPBmGqGiochzKPzwANTDAMLlOZG7UrXZehTj
ZR1nsW/jAbAwT7a7hMVQ/aGjzF8WlkO2EIDtXWbLGVBvnVa78/2UASzZakDwUEPByFRSqVUEeWm6
VMnWK4YhhCSe26cJTSHia/RunDZn6Kccl1VU9HYPMGbpd0R0K3APQITGfN/VE/WXWW1Ab6Q3oqPe
uqaZNmn5tqjyYbsk5a1T/Bb0GlTGgFvUFMP7OZ3CuUjaVwmpKwBWEQl17U1+BRVOVzmXwiDLrjvQ
oZBo71ww1EsCdXjVuAX/f11nSXuwrbKm4rEM/5udM2uSVNeW9C+iDZCYXhljysi5hnzBqiqrxCSE
JBCCX389Yp8+e9/T19qs3/uFiqEiMzICpLXcP189gaUebTq5QD2YIMKuLb49357ouNSZ3AeaRXZC
2cOd8US0l3XS/xa58MdbtgxAKe0PjU34dRg+urH7RoLDsHtt4S0z6A/T2oumK5S/1f0qDGPHxQt+
LPMyFJMGBro7oFSEV4tKQ8LJbeQ66cwNOZUCqnRKp5YeA3NtFxI+6KSr4KSb86h0NsxJ9LqyPUlF
WMMBmOcq2evwtO3beze268V25OAHbgP/O/w92tiUgE9kMUSQUIho25J6S5dHzcyejPF06i7tgQxQ
n/pxe6TxeOB1a14iYBV6JSjk5+UlvEmh9TCGKQvqsZAdNKpeNG+0l9FzAxkfZjcKD85VtdpwPrax
HPJ2HP7oUDPgJPWf2vXrAi4fL+CGJ6AGZxSzwbA/jOxLP8EpElhr2mVsrnPNt9SHiP5tnRRLu/FB
dmt0rhs6VShUl6yvo7XwBtj/bNvU22KWIlFTtdzo1lhvLzFvqgAS0tUJwozwNij2yYXVgdP66CWw
jmcoGUU8XX25j4U7BPsB5xrJhVpQz3j4bgjYBGjRY4xLaVhzyZbprzNcjW4x8xpnKtChwpP1n6RV
+ix28Zkw7MFJsounNRZXrGQ+8KA9qRjpwPZpdzslS+jlWv90cGm81+R7N64vSd/6l31FZUHQSVcA
irozoKoHyG7lKjf5qgmDlLnWTzNkkW7TDpYP7uVJ+Lsd47kIuFIl+EcvS3ojjpztZz1Ea0q7rinD
HSbS1skflFh9UDqZDpoNP2rdpVgwkquhVD7hD4Ru36kIlmb9gyb1dp65+ONQsz6wxXPzWoDwcPGt
plQt7RsLcIaN7Ul77faF1q/KB0nDliX6nC/BbpoXAZEtBV4iMxoR9ajHHj4+56fBHUkWyj/J6jkP
Q6B/6GGWjzQygDv2n8wd19O4bEAueuBXfau+te4R8n30VQv10XpAP0QAoFBANWU1o/kWJ/1DzdZs
XSNygnoqMysiKIESS+AuIQBApbwuVG2V6+DbcsGdgtdp3GyMnO4ipPNFoR2uAgAmmRo01PlE/OIo
KdJeA32Byvc09UwfDXxfLtr6wW9g1fj7+Orapi7DhByNs380wUaKTgK88pxoOEpD81qaD9Wk3cJ1
lYxgptAbKTan3ZrhIw0vbewdNl0/dInVzyQpxzr2y3A2C/xr1eGyE7pQekYbKnzvbYwObI7Y2+IR
kwYDf1e0sxfH6+svktLfzLUbBOOtRxuNdwLFkDwP0xSDqVqTL0vSiyupsSJ10QDOpnGDFJv1eGgj
ChV72FOvll8tKrTUo0wd1LLYCzfJW7PJFtebqYj16CNoksJSSLPS6htTFmxv7GJdg+qaujqNmHtt
Yet/GCaz9SZJehQ9NbfBUWvpHM3sPcla4uV0udRaxw/O/qBMvJb35mxEZ1z684yPTKlmgmfVikot
Y5St/j6gXnzdNdwlwOHymGB1eu7rdBajLTweB+et35+Q2cVH5o+m5LxVhdvpN4hj0ZnxWBSyTz5q
HooXviegIuduLcIVLt4I9P6roZ4pp84W1sHiRPYeO4Svf++bZvm4EnMc67pJEUkO0jUAKDyKakXP
kDcN3QoR9hYnif/MHL1lYYBeIvHrBpduHxRRONNiGoe3yLHDhWgYoso5JEIueaontp2XfUK3ONkn
DTcABj/LGl0Hl8l33hOwUjC7jU1nxoLKLhPa+F5hz1eRUwwL1pRQxZmFXH6ybkQe/RWAXR/pEiZX
8k3q7ZsZWnWwnAK+SeR3R6LMZhtottrjYeGynuejdOtDv9cQx27NRUxX/bl1PsMC2brnXuwgjixU
I0nHP1yTJo+dgFxkEz3PoeSPsfacNJknW4LOuhgzq2fU4Tt+XcKKpA7KYVLg0zWVOfOUAEtcTpEd
T06D/oVsBTxMUoaiccBnkgZ4M3GLtenD47pZdJfgxynE4qrdQWTbfsocS7vUn629GNUBj+06he9x
CVAHCXT/FPqNJ2N1kbFzCqydzq3xhwwIz3rCOuyOaImTaIvQj5s1D8WcD14SPiohZWYEHJOONvMR
zKR79s1wTRb1KX2yfbTsVoD5lWo258FqWtC+W666BvZRe31SKJNcO0kg9O2TqOxI5jSeIXkhWXhz
ymF4z3ZUYPmxLDLTx4dacFsYLtYi1r7KHfii4MR4XXLSdg/bAMEhlRIC+f03drJZqils27QPvg/M
Wy9dnbgZlDya734XXJrdwMjhyr/Q4UT4DOx43IJj04xxUcP0eLDYwSsSAjuwKnZTNTgldkavWPfk
N1jDP40w61HH9MOM4ec0dWh3qVuMdTfnIDZ/AiZr0ZLwJl8d82T4HJSJsjj//QQ+ElHFzcR3ibmO
4YJGhc7fQY4eZ3t2Npzf3Jt+08D7IImPqwtZ8bS2XeXBK4c0Aj19bQpq+LdF9M3B9C2WacFS7YUv
lltb1khw5nJsPsLwfBPDbEOaKhJ2Q5fyx47gXYzPf8bR8jXQ/TGC8xS2NsknwRmKuKDc1/ZGUOhX
i0u20NHYZuv0oeOpr7gFBA6CMWXSzschYXWp6JgrIMtZ3XgPVKo6M51+cJAmOrhjOS7eXMZvZgVz
pyz5EuPfzcPXts7bR2D7sGwbe4wDyQBYgIuFr/vD5duPxQNIsXm/gsJ4IGUbd3g128ryKe5oRid6
4OqLs7R+xvskAZusSaaCT38Ixkz3aig6T+7pMvSpxZchYGWl8KhkKiZ/TEFLXTfTiGyV84TCuA8y
MukpHTsHX4sEDL8JCkZxfDauzNpoWwqPzEVNHC+Pp6x3txYfD5BR1fYFEKCLtLHN+w4Mr16ByiGP
geo3zIUGlYwAic7XVlxFR+diNiUI5xgfxfy6TDuweOmbY54kgDRdmniZ9jRA9nV4YrMZSrPbgxdu
qHvNhN6DBUUTTGh2kJfZ/B6bbA2WwgR9MTkNTme21kh8gOn0ulll0ta513pOgaZPzO2KWnZosi5p
5zTcH2V/dUj/fendD97wuKShDbN5cTISjI9OpKqlhn1lEizo6NRy1Ihxmeh2yZGTShfZ/kbHe6Aj
qC/wg2NuFP2CjeEJtegn3ZE3Whvs3CxCkCpa1xxhiOfYadvKBz9GVCDLcZcvw+iNBRmRmYJzXKJC
T+3cH7kgHEsoVrnIPUyO/L0FaDGIgFM5T19VvQJHhZQUEI6ykjleKpj/6jZYLThfknSPAFp3XGec
9ECX5xO4GwHed5wzvNEKVt6GdSw8JMvU5p0mY4pNK0E+IeJV3X/Cwv692gB7BnGjUm9dtdnora0l
oE2JSEPd1QXnDclDxi7w6GQJbNJNTWxkhh7/mU/9tY2BfKAIxvoxU/SUyS/jYKk0CjI9bB9WJjYN
Y+eXlWFOTPBKVopsy1q/r4p8kokDI4alKHk05Eq2Jpd+aZO+qL3Qy3YhUDkKbD96DnnqLT/J+LQP
jU1X0CngmQvmhNm6IzjXBwTcnQnAc4qfg7MN6Yzk36H3P3uz6iIRJkiHfcgiRxbeNuqLADW2zt53
4wcqC+fhwlAIZv1gDmOUiJQGU4SV1jZf92qW+hrXgcnqNWHZQPWz7+NnOkgw3N7IMajxV2gXrI8x
NShqQKSm7AHoXXk4oFuPYJ43GtwIQHPXG05B+D1QHkIXVNjHzRzqzvdS0gWIYRnklNYInzFO3Rif
f3/1DeOF8tCOU4hVBeX0FKObwFLxs/0QNgGMZC0msDTY6hNUyrGP3WUhSJJlCEqizg94lyHlt6Sx
jNBxsRcaAnaderKk9QYuTSNC0CnsrtwLqn6IvhJPZRbcAFPewR95GoXmhwq+Df786SQ9ypP5dNvC
fLstOdP0rEk7ZOhySAWUFgj4ssPQBUPhLP2Jrs0h4uzL6E5/kOt4t4sFCL0maIeDOJvj4cqwy9U+
b0CRh0/OvE0lGfpshzx9iADjZr6bvADjzAc9mgsk0PWVJcIr0FsA10mgEpFdqiKIR4Hdp+8Kzx0O
xPN6mZEtyeqEfkDxdE+qJqaEXVDnjVmGg8eQruyNdcvFGZ182Oo+kzLaSkQD/MoK+TtIYu8hDMXF
YBk+eYj8+XkSla5RYeq7IixiCqYBP6e73m8NduyuDbg8sjX78e/H9UwRqNk30AShaNFRuUhb+bgu
7nfvBzQlE5KMIXbcCSm/bKFIQFht5soMsrlOhPQuqlmznWS9HufbY+r+2DY3n2D1m4Owil1X3zkw
V7unSDbsej8Ad//XrZDUgF3YplLL4neyht/oQMxhCS1Ep0GvybFhzgWeD+5Gq7z0U4BTqM+mxINP
IFu/mNph+hhKMd1INWfgh7E14Ny6LQaYaOJscfo68wHnoyu2eeTta5lMY9aH+Ao9VrR8+tRjx9O4
7+ZM1+Y5Xg/JiP4nErQvJ8eBvAICvwcMcN409m83jE74k8yoyyUAbAtp+0EFQAPM3AFaAJewoHjN
o9D5DAJ12Wmj055BHwuwzfTB8tp17HEZGreioinxYx8hyrCs3dHNJV4ypClc2r5sOz9JldnetCQ/
tlaHOdqTP8uOGFpIJS6gm8YISMc6ssl5AJUaQDK+00lF6qjp3rzEnkGulDRPyFD0Xts8rHSsbAtF
lOjQXG4r5bptBDs3Q1k7duTssPVG/2v3CKyMgjHRPIPoEZ/ttMyXWEvQPsv4qPd2v05sEBU2KVu1
BBdP3bXOS7B4B+qvfo4m2j9q1wKg4fvnRkTzCvfiIfLn5hLH0jmoCfEau9XJY7ikY6CBofRRclAo
LVLEaqJXL8BmUjPP5E7T87MO+KMOAmzWbFgPHd/4oe+3BCv2bKtoTFDRTLhEG8lObovEpBUdOEBk
h/S8N6nBiI5K+UY8uZDKUhuJDLENfam7vYj89StvHJbD3gguehxfQykfg7brL0L1qZYR6BSEKMrY
x1semR9X2DfXKpRPo6uB79ex9xw0L/0Qy2KtW/bVaH6NJ6/5KaZyRsAEFHAb5ZMMSO74sylwtXwX
zjAc+AAAcrDSyaJtUAcRvXfRjOUd+NQDfhfgcFEqi32ALa16Hbrj4FNxDhrxS0mlH+kg2sNu4glS
IHZXP7AfiYm+7L6PHIzy+Bl/elNN3DeFtewkVnJCodpXKgZMCsMjPNtxLCM0tz1N2AMSJP5OIlyN
KwMiWifIY4VL1moPRP2GJVsHanuZUN7PbJFnwcRXX3A3a+0QHKKody6xHF+RUgEpI2QZh9j/53ng
F8GhnyDZW8w2YV/VVP9wYr89hSJ+2VaqwISG794QeGfPgqIModGdpt15d7dGvHiEHNFug6ySHs3u
zacvJDvOJnyAUsSeFs2alI81FmqkKSoO/fBhco37MNDOe9DuAMw7AuqntQsW9P7g/f+sY2Ae4tdx
R/VGQ/3cULd5Xddely08YAhWKAGytUFlMvL52SR0PmIrBFhlByHzRdDgImpLCh6SDUkcOprUWDgB
ZFmhjoysiuI3b3LUiXaQMXaxZWIUWyHR/hzWNXxLapIcpOJbHgmVhpBFq2mV4I58eOB46/C1/NU9
Th3a56H2syboo9t5/NLs3jfXfutW5M3I0GpEuPuLdl2D76BBfHCyTuYgRpqTEaUnFiwXfWiBMA9p
cTXi3WKR83nOuhqVXdwe1g54GRfNZ0sENtUt9+n4ADufIrUUjCUwyXxRjwkaMoTHNqCusm9+kbDx
it1xtlPXhtnShMkh1o5/ov6CmAT7MpllO90PuI5edtr9ok6MlTS2EssupJY9hka/rNDs77cEiDRE
CTpfg0Ji0E6RsTu7aPrzhNQWF2yIWIIO8KkMMSTNZkdWwQxOhmrshNkF7dmYmymHvn+d02ARTm5i
Lw1W493yW24qzIgk0AT9BLB4OOLacLE0u8yxZdJ4R04axF2SYThqhSbE38LXbQ1/aRYFWRfe11fv
bZU2qIw3Pa8YlZBZLNeFDexj2zFoUiZtao2PmZguFQvm0DGK9UsTpOadpTs1RKPGI7MumuU3l9Qe
I6rPiOLDq0Kpnoc8OPY91GjJxJ9A9c4Zq/8BKtyUkoVuhz6u2gkt3xaStRoXNZziKXmf9qh9biPk
cQL2e6EyPIkN79gGTleYGasjWrLUHRR78MIRtCZPpqxzOlRZYydSLmpyQBfLMFMilVg506mtEUuR
IPUaNYAjXHtAn5g64UKKSN0++UKQpjuvg/NqlXtTQNLIYWGRRBD3YzYz+GTJo9tDoEoG9WHQSx67
FsK6N2CJMji5u602yIIViw1kumsXKPLA8Xl3bratyJlB6in55m8ntJ0p3br9iXhHZ7W6gsqP0BZ9
mWBpZcG+yMJZAJYALA7mNimWzqWQQcKm4g58jGCieYeaxN2cIfOiHcKmQ763GMJROYN6mKnixwHz
AGDe1lUzDRUshThr+BQWvv0Fac5BtwZJDxlfsPUQCdHvxLv8dCES8SGChCtvko/lc9FMP6Leb66N
fd6bjR723n3y2DRXIGc0bOL42nJKjsAm63xxltQR65IJoWBjIyk9+YoVEEMQomiRb9pdcTYhMv1L
3KCqG7HfTOFvSflSRkn/TNBno/HpssERX0NsDCVb0fV49FAH9XeeuCuCQ8maQRxgKUc8CRjoaLJ9
si3489xu6Kvxw2Cm9MgnBZN4Nn1dl970U0MMP4TJehBNUkN/fWHUDPns158qdH4HjAyFqeMhReH3
0YLnSZ0ExTUdYKXJCH1Q20QnV060xALx3nj81fVjVrCw/r7ycM87E4+lVVAJVg2uoceyX6kRPs3M
o8PgkiIZyZease+JIms2kW3KxjBGGnlrvVwkLVYFdKsN0lxDX8NMRW4CuXQDUsYCz72FKzXxrxEC
3nND4Hj06qVTy6/dzjgV/6wtqgUJ28lv1+lcj1OElaKMO4gi7VLs7rddtZDwEaPFj2dYhuKt3BPT
Fo4I8wjZrzMa+NCuv5LpJnHAkc5X2medkrxyBEOZ3mYhgHA4wtjxBgs4y9sQ4NjaEhjZe2DHIV/1
8CUI1ZS3qKxSHqBoTibZpoiFyLwfwufdoR+ba0KsB7F/wjSZYgupKJARRmJQ6zXfaorFgtxOb+dP
0G1urpQcinCjQQVxGpKHd5a0JhXMV6zxm/wEIobLI9afbq393CLmns5dM+X+4t3iKbcQ3JwlEQrw
3UDIcONSrvu7w8VzssdV4rjzQc+re5KTkcVEN/tkXIDRKCQhfilsDy08UqjaMOKsAgLmda8WLfx5
FTkBO5dvKL1PBJG6dAqTPgNZ0+VYVoPMCSU9Ba3CGST37xGb5/eubQJEyM3jYhL27Ov6kGDoyduQ
xTBWVa3CyzpgTaidqat8B37y6qKI5xRzRlbUdn7ERLnwI0DL6aJlBcb6fYzjH+EgpkO8RQfZz9Hj
JJY0gU5f7q3qSndAY8F9tE8I0Dy2uznzhdhXDsswHcb5bWdOfW7oGF/o0qC+ovlKkho4Nk2qKUKh
NHHdQXIi6IN9dEd88nEuykLoEHb+NrYpfAOcf4v3DqbaFpr2+dhPJ8dQ9hrs7e/FIZByxD4+cGGv
AZjkavOJLNyJ/xpvs3gg4ukDceIfQLb8lE3E/eKzvc7mFiMQxl4fprbNMJBHwnC3TyMKrlMzQnmh
yVdxMztqn30QK77yVXkpzDV2QFX6yxf4a5C0NFnMOSyjfdfV3EVjIeaZwJr1nlw2ucgnc5ujApwP
7eSUnimGpm/LEckgkAs04+OUZAmkpqxuhQsrGC6RwS96C9j4KaLlF5VuX8219xAIYOKkNYceNMlR
xdOUCTJkQyNI5XvDWpAAOzQ8pDjXzRShmpjYYcTL07GPh2xcGMlWN9bQrBavAhfzE340IrqdfI6x
FlckHjoEdiVy7VqBPxxnpJfD7coHJ8n6tsbXA/WyDSY4XJY+Mw+BJYL+k8se8ILKgxar24J4WrrV
HNUWlX7BEonBQptXLW3ysqjAPdUMMXpm47AAmJppyZF2XVm1bf0JrA7iBE7EUzEusCXhh3sNZhIl
DJtu3WwR5pb432uDb64BHDH4dgJn0B9drJxZ3MIUhaDbB/Nw3A3O9jptqMUgGQ81NBTBXHcagSun
ORGMYcB2Dj+zs7L5Mi0SWUCUIgLOTYaJTNj09x56QWQ2bDUhOQYj80rfVUtmduBRyR5O56Tpzn00
H0ejvqmIj5W5eYPUXeMsqLs/W7shl7aSnzZATnWJkeMYNnTokrF81lslmRwuqqegFC2N0qht2NFx
eue1llWMCTGqRQIWcjR/DKMIw0Z+Rw7SKXaiFzHbMAeiQtPRAf8ZBgici3LEt/TojChVicLmDXom
ow2SHUvUwj1bIbauSbHBWZu1llkTTjhDmxllob7Np3AQRbMeWDOJ9lqH9YGIeDl2PRoqB20R82GJ
O+CUMmjjaBCipi1bjuaTRfQWbklOMQTjJ0BUby6otFS0/nVYqVPGMyq4zpd15UmvCL/5lnsF9Bl+
ofDXHdt9R5cdY3dNMHJHBX9kPHpFFwMZ9NoDbzmDA9Letg0NkjpZT9hAr2aYK4q29DHQBv6opy++
Qu53CBkQ2mW6mFA9GFljyI3YztSI4Sp3D/3n7kVQDhz4hmDJU7VZJN6NlShKdIPNa/Py2sj3aMOl
EjvD++QuU9nUiEh4rj7vuvGR2Rix25tgvy745MDTzCca4VdP2iA1mcT7LbECU61djuBiDsyfDySR
Pjpcx8sgSChYD+hdO8yDSiPacpzYwK5u49KQz4eDsimWdR4XxdZF29MauCg6a8SA4kVeQC3MxUj3
JyccdUHQhWX+LTCPWRFjlmjKr2rytsps4ZQqP7KYgTKjBSVxferNly4Ltes/RgLjxmzt6jKyIEga
E6XLgtEVPoXsvlk4OZOBZxJz88KACr7yxD/3Cp8bhtHUp9pNsgkDSLRjvrb4+DIXWaN02lXeseS8
2uQ92Luf3tIcUBcu2Hq7fx7uj5n//sT9MWdwJXYEYtPY7Z2CTjCj9SxOLfPFqYsCjI6437w/eD/I
KO4yrcM1W9SoKgFEs5ZanTofKWdn9zBF6X7/7wejW6xYYu8aUGnj5v1/6hrnWTPDZOdRhP57xWqR
1r3a4N7jp2HK0rkW2CZ7V+A93H9zc38795suH/kR2QNsION0+vsgka0Z/vFgtKEObcPul4OQ/Eni
zzvtgfui1k2WNBBB5fi6uj/393/AiIMQbesUZ/qWyr6/W4/tGNF1v3k/NLc/NlrMxci2Q1kf/mtc
Er997Csu/4H32yHaa3GCrfoqe8LL4HYPs4kekzCEFHq7d39ojYkoNaOvlHccKyjrETzvBfJdCZzg
gu28EmRrD6aGzSo5+xHuwef95UjBCiTZY1V545umBOqJRXHsJEAe7pTd/4/wvN2Hpf/651Txf4Zx
/FuK4t+z//6PAM9/TPf9fZ8oeQvx3F/3rwhPGP6vJMKERQCoCRy52xDOvxI82CaQxaGYVhhhOrGf
hICS/xXgwfRbzMWNSEj8+D5+/bYOYaKjh3msYGkBgIN6R47Cj/5f0jvknof5B6SLwAO6RUwEBMcN
Xib+T6B/8Do1emsf/JZEPASjS97/Jqc8E/rvK+qInO8qqe7PujGcyztX5auR/PXsMPT/evZ/eu3f
//l/eq2X/EDcockxmk2e74cYzBH2vH/fT9DvnaPb4T8e69g+/e//6GjIIbM9MLqry9+HAWDbP+62
lDuA1Q8JBpl8ZRP2QRLCcnJud1HpohVem6jyUdZ/9SOMfxrn9ZFZEDpNU4gItfYtjPcRTBLej5d8
NcyWSHnOMyZ33Jrzod5rJEBkjYwLboVTUp/HmoUq/ft+X3uQL6Gu9JvLChrVWzorgsF98bp7Zztg
TAfQndg73+834fLoiNr9OfUwbLaOjpdub8RluB2a2kYZRmFQ1JD/7Yn73fshbJWA19A7GA54uzkd
Erb2l/tzg7VOwRrbFSCzTWnJHl87rUzJpjq+Nrdbu4Xqq5JA5JNXCU30l8SVztM8wEDtHah0djLi
am6H2gHmVEfyhrCPaNDmFcxeSnnIoRizpCLzDDdn3q9scuirJ9AL+6Zm0IVV8NqwCazbpN8l5zCv
gUiZl77v9MnC5AwD/bK4w/yCvwPuYYte4f7Y/XC7VtIE2tXxfjfcffbyf3vR/QcNgTkQJcRxxVgQ
mQbtsp3XuP/n4f7YhI38H0/cHzN0ev/Xdx6T69aZA/XW4VGRtnmtayeoNIWzqiDhvFqNTg/uqEUJ
hoGS2P7I2fP85TRFqznEnmyvge3CYox38eLbmGSB0zdf4RHe5lsl5jyBD8LkHTtk3aq7L/dbw79v
6dVp/3rs71sR8f1DN4AV8wbVQjIagypBZKfJ7vcBNgYV4wk7GA+NrdkbmTp6bV4j24+HXRl5gMoY
v9wrKuPw7rOxazHLhn/MGI2XN9RpHwLIKRdGeohR81aXCMAEmGwGiyMlLtg2nPSixKgfcW0gfF9d
DGy5breDjKASWoCi5f0JTPFoPFw3eMZp5gD26fQrWuyDrIcPv+OY1DMlElOhcHccjWkyhNacE1kQ
jYJM8I+76pZ+0vAEyc7PezATpLt76p27ESpIPvdiLsi6Y17H7cG/nu+09zOcYOxFPGgLAFDQfmGr
x1Xg/HJmbh/6qCZXbhO07dGwfzHDio5Ftiy+NY2oYqDMgS+Ba/aU7IH96zDSHK9o//kI+qxUSIVw
L8V/tZhdZam/VUPE2mdRCx8KreK/WjS0tlssEBp1jUZZ9bfV437Aqlefg9s6cr/L74vJ3/fxBT7W
SNJg3pvXXWbj8YdG0SjHdrN/Y7V7CbUffjbt/kr34L8oO6/utpFg3f4irIUcXhnFKIkyZVkvWJbt
Qc4Zv/5uNGVR5sw9PucFg64uQPKIBLqrvtoFLtR2uqXM9mifwSs7BI7z7tqm4z4koPb106vw4fIW
+aM2VLkpV0KP76gTGlhnRcMLS74pV7KUJCCo7tu/IjOIN3AZybyqk6xdys1sW0cqY3F6O751/TT+
1+nttRXFX3Oppt5f10b53BQTOnbo75MgCM/AeVw4THM3G1xULPyZxUExR51nWBJBAAObKP78BBg0
wg24AHhJyP+X7lL4XS/7uOJqNyBlaTNxxd9/BiLZQwHE8Wmwpxxdm3WPAdupvWv6IYm8Ov/uRe3W
g6LwnDhSsNFtN1l5xB6+t7s68KLvVZJVK1rO2HdmHFXPqBE3SQg3a6yfem9M2a7UxinxG3i6VvNC
lZV/N9JPZKlYdfOStkUyo7LKv0+Mypu2k+yTSLgRXBr819ZFUQmfCbVfag9PSVQ8WJO9snsfLe/o
bqbECnAPeS7sjRNaq6EOVUrZI/9Vqe+REVov7pASAWpKfSnMHvCfOsyDs+fY9a7WR7hCnRe8amq4
+Munz/6zLISGAQhgeOJRHD0xj/ko/llaM4YojShRCn6GSqRFwZxXVyhH46suj8haBpU1Q07NYDOC
ZfCy4VWmSoqcU13tR4S8JzL2Xwe+sCuly4j4xW60LzUZKXJevp8Jm2QnD1EK0vHGLnx7FAAVHGqu
vU6TinlAt8f/8f+4nbDJFIvkfvNooWFZ9k3T7UlgGPuIvPIyyUbvpTbDe2v6chuu8VCYuvxVuKq+
/u7ajuon18yKrZ+ZpD2AJVC+mi55VoUY2qIkYaAjrtWlMU8f7Kbb8JVcdaEeerPpTI51GL5e47+f
/Tl760eIAp1oxhV/+mUIVbdq2ehzO3XkPbLEzwcnVzahZpabG/vVN3JzeS+GppHt6z5x74JoGJDc
/MfthM0AEqd2cX8nLhU3Fvbby8g1UGCrdgv4vxTUxMMXXp6gHmylfDEHwBoAlLs30iCHMfKQt4aE
DoIAseAsAblbG055UoKknFOyfFbCPrxXKYg5f4xGx9POQVCc1TYJ75VpNM2Jkcqb6ur5v7punH7C
x12uP8/jJ4jRx9z1501z19HHb2aksbWJ8qCZiUC4nRMK7Q3gRYmlewdhE2fXQyQmPEpygJq++/2X
s9+77t+KF2+qF9k7gVIHzqKZCsJFNj1/fpF7P5BUv9Skn0EoP9VjaT/aVhgeqsht5+IbzZLgRwPH
6pGlT3AoPuw29urD3o4AaKnCHqYlxI/eCpxP/sKuedaP2P1OBdXJqeORNJedKHv342N2OZts8lgV
S5LGCAj9CtiY+IyJaXEQnzZxJhx5O+okPXTuKIyXm9uKm1Ll5MuUGbAoLuII4WjrpLtiWhSjXZTX
vqwFSP4ZyqkdP9ZKeBmhSELr53r5LOhRxwXG61gTOHMHcuNFXcEoJGNbB1HyozAQarpm/5qwTF5e
PUzjp2tsieGZGwu106xWTBZZ13Gu/WU1ICoZM9FJYNoQ69NfcdrsqkgXVOjjt3/FvBkyImCa/VPy
YsWQZoZChFrsIjOFWn9V+iIGUXQHGE36kgOdewqG721C7REIMdRiJavCj2HuyvzC6Acus05glY+O
Nyxk3jfGWKh7eMveXZXL6t6YzhCyvZ8J23U2y6knuvqJsy7oTko6BvvOctiD6Gq/qietSjR67wcx
kTVOz6bwt024jLxk52IiN+LeoPqa65TJKG4jvIWjMwl//ud3nvnvb4rF5pDUGnW+tsqe/s9vigdV
AlaXr/000B/MIVoq++bjYFYBn1Qxrmud1SH4IA1e1/ZqKlL+MHHQaqSADP0oBZEOa5LAF/UBB31o
9KM6HYQ9CGlr4AzoWW4mxGyPAqwmHbusG0eqN9kYWPFRBqyzCNTkpegDZUP4rbqv+qa616azyZ7p
5nB38Y1CPYK3E+1avVXPo5o5D5YV7EoqHc8arPyHaa6gCcR1rppGut59yfhcLjNVKjZVl4Pums7C
bng/iz/OrrPXM6+zSC2o1d8qfaHa8z//zy+AbdmmDgSDamRqsW/KVH3Ld2MSnuVPoM4jdQxW7qxE
iQGSq4dc6ltg1JQ4XEyW4o6zkoKshafZzjy+jD/mw4i+CR0SuSG1pYOW+Ea7Hpzs023EhLhXAIx+
UWdISty8DKH6j9I3Q6W4My9RohAgAVrBfz3toVfT4rVzKYSJ61RGCQ2SOM0k91DkcrhRaUmxsU1f
O0S8NJew2ssnLUGRMlS+9zrd0Y8s4OnlXne96GRrfrnWYa3O6q5IfuiyvC76bngJ2sRFdGN1WyWm
CYbwiOHDHeMwDGe1+LhOH89eb+S9JT6zXTHkqLS9eNV8zFwdM7WJF5rXpnPqhapHpye/Dpn6SS8c
/0ntGnUROOTdhO3Do+6LiPJc91RM+0eDAsQVAIBgIWAawhbEVrKC9E2ppthxIjB5Hwuhn3AUNskJ
w8VIy49HMXG9VyI2rin5DqWSyFYU/rKo7fQ4VdsfxZmlJtkxN1Jjp5B8u7ELDzE5XSlcrxcZ05Xl
dOXHbYWHsAs3NUC3ON1WmG4u//O2FN795Z1t/+vDbqik+A3DBkvEI1+7eWfXZiCHQ5S6P6KBrJhi
obJpxoIdusw2HRRLQvUVw8JwETiVIUiukT0h9EumbxxD27fIpwp34dRPTsLz6i5uKYbilnZu3Mcq
QfcgrIdjoGu5OquphD5SlTRZaA8wHCNhtvLQRYEi9yjYq4L+MB/zRG2bmWXF0XpEEH28TL/fBaVf
OyvLxFhm3jIvbbJIrdSUeyWERLoQp+KAltfdkUkTA3nSCX5yvroJBaEPrmknoWnPc24nTJdTtwl4
AVmau3KrODug7hyQ9IJjtYi9HYRNHAwiC/1MnNqdtc/JaW1Mv0bRf/URZ75Tv99BDB3kyH+DLug3
m3+gKMDX2X6x/+cJpdk3jzvPgenm5LX0RjXnkqJdtsVSaRcLJWt6+D68Wa7vErt1+qP9KgxBmuMq
3ilDoiErGcd3f2ETV6Lc7Y/tD54k012v9/rz/pcfGoTWPxZ/8qhPqsdkOrTWyZcpvb2sGaaFA1vw
q8WD+/yQh+gl1HnPX+yRxJXxRCmct6j0DIWIS1OTdDTDnVlQCCRme6U3nqYLdJfngDARceWCDmls
VaVrsbZB4N8s+M5kd2LoJZQiqrECqX4Kpvvu71kReb/Oisi7mJUn55trlUhOz1nSASXI+3/cQQVe
Sw3L5SB57c8xj5SNMInJxo7bTaiW/yRKlT7EiMEWPfoc/iUJif9VqHmLdlo5hm0VzVGxGffFIDc7
qzLypVG53mtlSfPS9bWXcXQBYxQ0a+gbf8HLxX9qC81/UiJI9l4t3QsTieuMhWxO/ZoR8o5rOpgB
NB4Bqxe0AF0y576AiX5vTWdwAagiNMd4c53oI0c/FNIk+sLtahc3aWqkYdcJYoU04pEpBD4GAIt3
bVkQ3YhYzYU5smnJ/FEPVv8ytBmSYcUY1maeDy9ukyHgptQm8v2/PAitG7CMpSga6BWZGjuLtA2U
tD+XZE3n2qVcjP1bXxLpRw3S07/A1HvjwDrtMTMSN59btf6P1vrObgRc/0TYltIaWorMxVAc2vyL
OdU5iYEa8LnRLctdiaGvpMbBC41HMWrctH1qA/efCOIFlZRSfiS2ql/iXMMgLbOuk3YihnWJVcW2
g36/pSzk6kcZKV8sp3GXhUNNfrwVi7DEYaUc5bG8EOuu7M+hMzjJorbyFWkv46DF2ZMI7otDHiUP
NP7Jj2Lk8idYxhqsz0s2AIXi1T9T0PK3LFCRHPfaQpwlZm9/KSDsdlOcRtj1IaLJUe3aX2o7v7Vr
ncxyCNEmtdC0fVj/z6tsxbBvVnKKgtja1GS6semwj27/pnahVvVQmdlbNXQ2qDC33NRJcwz7AYaP
6M7kZWV/EGdZlFYbs6yO7OegpwjnaZh0NAOYOdoplmPr4GRBcpc7jk+nmi45WOFoLq006Z94s6Ac
C4LkO0KmXdTkFPWVsY0QleIraxjCWSobENnt/EAQPyXCRX8tne3xohhl4LxmPKQPKf2MHGtcNwmd
nvxWjQJolEG9SCdy5zi9lK4H0w+qvT0drrY2pcGQ0nsziy6qS4flXX3KWpPS7PKOLkEafFo/QyOi
GxsjlrSvNVIpV3XyUxMP3Sms3R2PwOg5t+4ta4z2/CqQ3D8O9kjrhlnY1rusihX038yWTkuGSPVk
RE7TtpnE05c4r9z1daMt9ubXodhYi333h68wCQ9TypeUmNUbIb2/HiiGHHYJ1TZJUoNx07y8uJSG
C5fL2PJJWJkuOOSw0+9Hs1s0aVIctGkkTDVvnZ1c9wcx4hnzbm8zOVgNodyhavptEy7kcF4VUAvr
jhhv+RYCvFpSAGJSvWKy/coH71uiUWxA7HLYZUOSflVoeCDsmetmm8FHJEVkzv+mZZSjJqbi3OsQ
ph8VvT6bkx2UJNlKp3fXqWSlJJGomqJhRtErw67tO/MpBURyrrOVCDzpsCSmgYgf6b7tfwziyc1r
P7l5waoIHf8vsCjwZP/6SvFstFTTssEO0ZNw+sp94gP2WocSLx21t8Tn+wLwzd6Lg2SPITLEeNLs
/LZRJz60M5VA+MUnjWN5zzfP+PAQvjdD4W/I9L2L4e9QMFI/+VSObcPWITA6HQZDnqM67I9XkxlQ
NT4UanpXqJl+cfM1M1qZcmXPhU3rImVhFE6xkh1a0eV9hTKlLxy6ckjy0tRyMrrTMB91kBg1kmgx
DIeUfGCW1zB/mG3gaN23sg4fjVFEaQCkj8uFwpKYUyVjaD14TvAjRP6yQ5Hs3TV6D7pg2sIM0wbk
xoY2m8XIn35Xm2SQub7k2m6uazR72BkdDWhGyaOwN4meq7aVlorq80oZPPdgjnK7iBHXfZNHbyMr
jfnzT9fI4u0Dl9s9GEXbLoKexn02TQrIvAAEFVTQQiacS9utOYB7/2gaRSLPxKwYd3YP01jWNxIt
y+SZsDmtQXGeFNGuzx9SWo58XFdIqrWOaawBHsGP77Wxfh3pXv8cgnna6QnBMTEscyTbVuSnKLeY
rdQ4WGp2hxxWOMPqhereljsx9KTiBcVRc29Sq/kMTnlua8avxqW+Ex6e8TQYRXDITeVFvMWEidwc
1IMkQOvlWHsv0k+QkMhzig2ZAnh+livEkq47teu2TMyqBQGlm/2a5MrZplcCezthhrpF3QzhtoBO
5Pe0hApVm5Q7pENtOnh0XyFhyNmYoSCqcmdxNYkz4SY8xFAc5Nqqdq6rVGuy7nAYvMZeq66FUBNa
0YuZZcMMMuV4iDrPfXaGex+40ouMWH8H1zqdi6FK8RDFguD+xTCr012bKi4C9vCbW5nfI2WwaLjj
9lvHz5Jz7cc7eFLDq7AHk13V5f+0W8TUaRGpjRTakQ7tEWEvxVDkREU2VExc06ZXWzPWd/lI57NK
1uAy+9mKl59M0pvh9eB8DF2ZImKj0IO1mPWIfdDUcJouCzU8jMHGzQuNyqiwWHq9Tsn5qNH1jG04
Xbq64huBg3Ee+Ka7a4lMnvOGuvk+KL7pkaSvQzWuV9Uo598KVT8EvNmfbN13LpePk9vN5UkjLYSd
pZIOwTncB4WNKHSSRIiDhkCO7oOWthVDVgIKVY0Kfwc8htSqqTFhlWg3XnRvNeegd5F7sitnc0Cy
cdEHUglAnASWsBmmQgbDOjtN9odbarxEHTsfUGeS86gPp5HgXoakktLeSNWClaE1/pPsFO40WUza
B7c17/+26JoiBp/DZ2DwbCRSJpXwhmmwq/zzDWEBASvatKUVk6u384T11w7+TTpVhCkcL+emaxi7
loLfuUr/xLkhpi4OYupyKI18HXYBaEyoRes2SeNLIJoe6Oh/+WwuxZbLzcx8nUlVvBQbMrPN3mdD
6CGPDl9VoV8QegZx1lTNubSaAE00ugZhv0ohut+Twi40EVc3il7O4VidMqASYxoF5wgijtUm4wva
cr5T6H0JcZXDi9ONNLQkxnuMqAEVbtJotYekl9S5WPCwukDOa1Dse81CXFdCNxmNq/PNcupmeL0z
7ylKAqaUyPWmat/uay1E2Th15ZzykknQPSq0APyql0axpOK63jtS5Owl+q3BmA+Tl0orj0FFgL8R
AWK6YHgnl3fpTMknLJXB2rdT5S1v7eFFo272rhpK8gXTULipSJn2udKmM0jHgHJIhDxcP8vekJzb
vJeBfk0fZs3M+zstYY8rXMShnj749PY5N10mb6/2q6+45+VLIxnZ5X5hNgCpG/0JQxBHJyLR9GOt
DGeZO0Z4Egc1CV5p0DHsxMjtFPvBjV7EQFzjW6660WrYAlfbzX36NJL/ssSCF/6vL5AG88agM7Gq
TWG5m51oRPffxPWz/LX21WRLXM6nupSK2b4aknnE5mNhVEZaLYTxv6bFRJ0b36pKz3dio1k7943p
tScxiMqyWqguVE8xlPpGOchuf7pscqNI/lVklgc9yKZPn2IEc7fvjW4ROnBrNDo2L7pyMO9oV/E1
YOtDz10fAc84OvcGnbQQS4/aV3oLhVthM6dwQThI5OIQ7YvROMBhQGuHtqlrc56AWQbBBJKz/mj7
41L8UolK5EGOTETn017bzRr/kUT23My87kl4lDpskyyNs40YUjhtb7sp0COGihZTUhpNNH19TPc5
7ZJrVktHMx+IKkKBUZELUsHmNVJNS4gmpSpymqok+dXJbf1uAFQ39zwPrMCQwvDse+XkW1W7GAnu
nDxaDi/66SycbBlgsoMklu1WpDi8IwNS6bH/QMsj0ibToSrILwk7m74HMRrB+JDHdna2GVkPo9R+
E4+OKqOnYZtLdKEtO2/X1KG58VP3kVqv6iAkazXlOBvfKcGITo90cZCor48AW9HmD9PVQ0jexFUf
9xAegQcOTZsYC9fnonjYqUrlH2r3541ZDK1W9Q+EqsTg+sgUz0cx5zY/rw9LcVboh7ayS/M4fb+B
SEz9ZNg+s29EDBMa3UFWMsQydtwT7/NpESYb4XND/4RZUhfZ9yKpH5xYd/8x67c2HcwJMZbDExvV
n1WtvKamk37zItOjgs/XtrnKhlqVNKra1dA6iPp2SEHZJlWiRztKtXHhTzXvYiK1n0x4qKzmpWkD
3nvhPG1Vb30NzVFKt8qc9sCn4NH2fP3Hx0nshRdL+PtkmqoVCwJcG+1MmhEdaDVFC8euJLTY0C6U
rQhGR0HBuShqN1+l3VRPG4JUzuU+mPlNLUNF1Q3Q6lS/rsTigKdP+RgO97FkrwtEbPvr88/i/8aK
9V5CSfy0XmirE/AmaWmBldt0QRR/wf9FcfXmrQngxtC5JDoZulNtLTnXlkVJDoled3Dt8MgaJVjU
ZRkdEhCFR9PVoR4VNEqR7IyX7tQbKZ96I5XTQQyvh7KgD64W+5urCZxWt6bVUjA+KyVoXgLeS4Jv
/lElG/nQk8l+sKXQZEs1WrRm0ak3oZNQu/ILk+qfaRryif4Q9H7IzsMjkVmEazugOFZrNWcdxuW4
VZKUZt1RrawapeTDo+tU7Buu9bWwjB/9aKS/oLvQtAMZ32z0hjupKPu3SEJLoTaVuxgIis/sNiuf
MsmHRqeaj3FlF0/0Dwom5nO0EpNaQCWfKzkrMSlMdDMHQUpAciOGkhzTwsQz2OB3UU3fmy4+x6EW
H8YCJmpuoMddFZWcwP4gHeIDpd/JOkgVugpyKoziEE3TlzNZNWjompJ8ufqIIY9bcw1oRdpGrq8C
T9LLYOsH4UsPA+feLRLnvp3OaMUizeUoH5ZioqPL7Z1LW64ZuxeIL2Ajdo3dDy+qSuast77mreru
qJuq5ikhniLRQ1oqpVCDG0MNT+LgSefGLdwHiaDzqTbSfqcM5et1Xit1G/hnry6ETZWr73bW0+Bw
ZiEwo6dJQKbEy7/XBpwsx1SzfdDJ1lFRhg5GDfrK//DIPVmhMZv+orE9O3nEPzU2GWcxCg3v02ia
Y6VBynnyzKigvY6mucE0o18JQdxdnDUhGIdhfvm+FRB11j2R0MtyXQiP06rduTqCPTp0HodakZ4p
a52XlKV/caWqPclKCnEzk55Bp/X7QouVGQwl6TnMO2sNhy6nnRazMRTdhV/lqItzJATi1moWxw/A
oT9tDtquBeLohu+/QehpdMDzImhPdMnY96N6ahILZhPN0SmLNkn1KvRkPIkD+dJjn2cwMtzq3hAR
uBIOCrvwmuD9tPi7GOPByNatSirV9UA8jHQbXgZqlD7kWpsihZW6exoDC8vVfHX1FSN5EBNxovST
q2xJdJzOqY24ox5TXRIjr2aoS+NfFeIyJXN/WVTXkSGo67MR09K5U5px3+eKsrNoOUv7pFKVoGwg
8oEqsXVgRZ1lzyq3rWd/suu9Fh7gPL0lXqKdePnM5VhzvohIC62h4C11+UmMQtd6UVrXvcRlVIKg
87Ypsq2YbL0a2J00xgD1iNoEQLrWYWCpC3E3+ucNW0uVLKqX3WrVKllISNMhV0yx3V7WyayUNMqY
dW7tv/Hde2yVqd+ExgssVxNtJQdZcRimDBe76XVVSsFPKwZoxiO4eXKp6103tEC4Q4XUnuLRbmbC
JYyItqACeY3BBS4AwiJeU5P2LzFw/T8Wk5ZsWYqt6bwwtNt+Hhq6Tk9x8vg1CKKZ2RbNg6JJ1Smq
1WibVxHNpMl3wD3Bllugm6MibtZiKCYgtNxe1UtAWTOnlp4ME5DAOLd7J6Gms7meoK1IHjWZ3n9E
o5AETCiKnTi4CSC4zJC/Q/Oodqln9fAYLLXaydNBuIihntZcJ06vF3+6RtynH8pvf9m9CnFH9kn9
pFq8h6j+QQeNMvVf/78o6a38LtG6b2qbJquEKvOZNq0nlOkgznI/5rUeyPWJ6tNwI2zBtKjoCoMJ
8gDAnCQNSsFkbKLAPiSqZu0j6ghRk3tsRk3l/uYMAqd6sfUfZ/93v44W5rUB20XkKQ0EwRT3ElgT
22Ix9PQw2onEpBhG0Ls+DcXs1fl6Ldgtem3/6XwdguDnB8VwpeVeoX9clmX39hDdJZO6QxyI12vz
xNG0NQFY/ykenZSKXW2uq3LxVkZTO3iUUDCYW8p0IzaRvq1H7As0jeLjlm4D7qzir/3TjBpouXEf
bnOFR7I5MRztPk4htvLIl/xeWYthCsCP5rLpY6qSjEOdd9QcLXkJ4qy6o1UbpQZiGIKiNjt3OHRh
Ozxr6a8wGdOXjn5gO023p082t6bSIFhktlzBe2d20KW5A3oQwajcs52YmCnTzeQk8Oguym9wGerO
F7D16WPjpPSdaI1j4tHXzTDCYEO/HGVR9pZBSiN3H4Jw0shGRfDGl+Mb7RG1J00OtY1J1+pVZYTl
q229SbXlv91c6DbKX8R/qmDwf/78E6IyVQstiKFS4Gvf9okaNZ6akmMmzzQoSMZnXbF1sOgUuNP6
eAFC3N1R6g2ooC0efc/T12Ik7GTWaLd6HVNNQ+QdGRgAIkj8gwlrK/UpfJ9baqPQkHmsNlpr9Kei
MPOHDPaTV8bDSZjSrG9X9IerJ1hifxITuuo8mWWDYHAyWRTn7Ct/PIuROPSuAiDPJarSIvldhip1
S9ZYWeusccdlHyKVZJHpz0sZzqGBGOFrD9mAAMpwRknnbYrQCud+C0hmkkPRN5SWEAvxJb585cVX
Oaizta6XO6+R1ZnBa4k2IGMFHCt/P+QRmFo9NuJPE/7kIq6AApishTOolTf6Wpvz3Mmpj2snyBUg
tmIncFfirBQzYkyi17bntm396HMHwffkKPXysZbNh5s4gBhebcEwA7mg74Ul43V0uIYMatUrdhVx
uhndof0tFSDSM6SmV51nP3gMRk19H+uZfU5UN3mULf+etJP0rDZ+v5Nl+j+WRiM9U6QUrE1CrVWH
OvVEAU564lkdPlb8QfxINp6kkEPhQ1B38rDYCVuSO2BvkmHthnm7k1yp2UkZgA0nVimmv47F2dXH
nrzFkG3f0SfIrLZKf3fZxPkEL7a+m5+FjEIIJ8SZ7kMv6DMHpflAj46ZRyj56kdTcmVWSeHI8gCG
txIYBtRoVlAC6S0OtMw17lM9f5wUvduhNAIITuBsDiWsyxu3sIBqe6mOk0d6MEVV6d+LA623o6M9
PIgB0UDCzkSWn7NGHTfp2CU6RHV8rWBKPukKYdtp6PBh2tl1eOCJE576yprFWRc/iFFuRgn5i2B6
GoUncUhiUlwj9VUsL37b9NxnLU+ldBK1/iEth5+gB7VzZOa2GOVBqJ1Dafw0Iud2GVWJqp6hRX2a
o8JZXRB6heuVm+PW8EN5K85qWHKXM2GjDpPi/C5GoN/ExdYy7Hyr0cuBdJvVpDFdFqZzRadOMQnp
z2mR897YxTBs+qSJ93AqqceTBvfYdMm4lMh7nrIEhusEoT2nRmHN3I68Rd8Gv0L2kz8MoDRV3tdU
AMBr0NuATUcFi8yKvMSjvKPZJ4Vkv5l+9Y9r1vZL6tB6Uc+V5JxRJbZwgUz8JZr3r8pdm34EMptH
Hqo8TJm+kVdFpuuntNK0zn7tyjPx6u3yppjHHeA5Eb6mzQ8gWVmOt+LVK2aToHqfBZX6Pnu9VswC
4Ns0apY//tf14nbiAl9FYWyUJQ2H0wLySVpDmbupCKAta9CxGW7hV4ggFhgcOpmq4N7YL3fnHCTO
3HPM7qyzaW8Qu0qSeq/rQf4Vntq4hXA4ZWQZEimUl7anDTwkGZqehZS+qIvDWCvZV8PI5jRriNeN
UTtLr/bNO2p/irXRqua5GY2T2AjSF9YHDR5UT2FnGHeVJxdrD2TMWWq1E7i8+s4zfP1O64utXGXp
N0NCmg/SFRa1lqo7nx5ykG7N9jmpzGcR5f5wTar03dVqXeXiajv916zLpQUVk9ZBhzYzLpSY2qkw
a3a147OmawbPPqikYA9a3dlvajKeTL6Ub7JW/LL83vwGwRftQ+KOX6laoyTSNNtzb1GEARuiAaWY
DouiIUghSwAZ7cLX79NUammaW/pHtwR/0zd6vTc73bpTpd7ZOraVbDUpA9zWdfLOLorsbjApBnSC
LFhDj7WOeWiAiaJJ6oOKLJgUYNec4KzRvyCw6y8QttjLq2n3zINLmzVQvF8CC4J8lXfSqzWOL/xL
yh8sAA7WWFi/jC5Z6U3mb2ka194VHf+cVk/j+yEbisc0L95olqJ8UzxdXlSeUmyjikJIaDozYU/6
2lqXaNtWvWfJ33zPuPNj2//SNfe03ok2ozOE0P+6kUqpig68VRv90AtatRdR82soYBA3ZpOfAzf2
Vqohabu6SL2D7RnJEuyF9zXqzOfOGZtfoG1XTWPowOBC9W5gTwPcJ2pOE1xupTVyu7NQs/JA9PJV
Q4eEpyoJeVz6WvJmFCPosbKG1w9LzIpye0fi37ocxJCeyxVrEMNfiAnFUjqwU5OPnIScCqfLqTNd
rtVjuouCT7cRzjYNiOaWDHwIvnu16Du5PLpyoG5p/aquPFSLXxA8prxw9PSX5n/r6IH0I+XFPO/L
VH6cmq3cSaFu3+mSpz5Ivs1Xr7CKt8qD0jNdA2nqnwb47jlPQMY2fPR2hkZltqSkFhJevyccXcq8
FsNky9PwKRCrj+mgTasUYQdPDEH4t+lqJyv5JEadq1IUAfDxco//r03cRPyEvo1fEg2ZgElnpgVl
JnTiaGFG14n9oELt+CJMplFvK5LJ9xCE/C+2UyYUUAbyWkyG9PxETkYyQAwddSAeZ651iz4V86pv
Jz7gUYvH+t6spfqp9oOdF0eEsZQ2visUg64eU1SL0ulw1qpOdV9oWvOkNt4nt2ZAaZk4X7XIGu5y
wnSJ06HiVaeOCL2Bdk0cxBA0CH8/w0gXhI+0B1fJvIcw2FKaS7xSmEAGvWp0NH63jSZfdGQABTQ1
LmCVkf+ti9a/GuBRMGKj8iS1ypdTUeQbAU6hpcmYhal6Jv9JMmbFsxa+EwQ1k7jbI5QT7Tw6zpqy
zffRNHcdTXPCs55e6/0fnv++TnjCPoIg8fsnfFwXRBKwxTIdZ27rkk4RjaxMZy9XLZpJGySWsIjD
gCgKfAt01JuJyozZBYhAsW0n8sIp060fGVQyTGk6vuDZ0SjdOzESB7j+xpoHRTlXDL+LUCDa8KYc
e1j7Kah007KpAWyce2sI3G2ghY9BGjr3wiTOpIB0TeONEm+M3xNEt0rQUN5wpKUfbPFRffCmVeuQ
FLRDiqQC2UlqPPlKKO9YP0SzIVHfSuK8XwLF/jXWqn8GTd6thtRVtoobGUd6/PkohmmKk2cQpYhG
Ub1VGycrT/KnKE/XEW1WvpppF+6NhtigGPboFXlqGfWq7NP86zCqwVxStmaWN0cpTpMFMSnwSmNm
8jXvjOzolUtopEhGKwn8eirXyzahCHY9jON3Q83AUkdtvSQybZ+bXD1pJFt/JC0pFLhQ5RPSIPMu
1sik/4cH8ctsAU5NXVPIo6zGvCapoSbJgT1wvkxyOXnmXfaTQhH3l6p+a+qmeoipLIYNacFnUnX6
VatWbDx0caZsQyIlS4oujBcZuJvfG8kPRYrfPfjtZQicmUUjGNJXVQ7W0E/o0CAkv4TUm3lcsldW
wc+9TPxoOqLvLhI512+8PZAlOux4AEUrsii1VFEPWoUG5I5O/cdT9CNh5uitpLZ31iKF/WrnRTpn
URp9GVp4jy7/mIc4cGpgc1J7MPxk6vmNlGUIWn/n9kZ2l9mZfSDcGK/CEiQAfzGgDBoJZThWZrVi
DT4etGJqV65m2saTpeEl6nkH5MCeGkSnh576g5mw6241LjS/x216cPVF/8lNjgpjBsJ5eJGGlLvV
xrsb7Omp68X/o+28lttGtrZ9RahCDqfMpEiJSpblE5Qjcg4N4Or/B02NqdHsmT27vvoPjEJHQDQJ
dK/1hl+82pMXc9bHM6b6FWnqdJ3abnhs46q+TTE6WgYQ9L5pKI8Eqv09UlVs1doE1evA0w9NW0fc
rF69JEWGKH9if8/S9GeuIKPnVFX535a+1gdmAZarnmaYukY4TbVM6G5/RoK0Q6I5aVeMz6B1vIfa
/OQaHQ9e5DIOVu/NQpRJ9YoSU7mwlba760Vl3A+6hrQG9cmUrPH/WIXwMNDSRcBObkRkMWqs90XZ
ilHNTRWVs5hkevS1CIX0eigf0hojs4Fox6uRTfeRxOV67r60nArTtfKrMabuiwLFEzdlLduT/PnV
to16o6gNyZuuHL+ETv7QoBj0WM/1IWB81Hbxu+mPVexjn4f42GX7XySTuhFTgT3R/GaVcQESXMMp
0ktrbyMe2G6tQs0XSHPHW1ymWFlCHCdX6aLPdQmmOwLPstbvj06cByyQ1EEcZdnHIeAYDFZHVmLA
iOTPDbKLXdoMkR1bnGfWmTs8t6Z9lkhCiT2E5Z4e5yoF0sB9WDopEhOuWEG+VE+u01ZrR503Q6pa
IgESDT/aCOaqHli/HLd6iH1X+YyggLVM4lo7T5DVef5rxOJ+D4/w7LkM55O7DLeRe/9VY5Q3GSNC
9KYvdk40oOoOrQAfDzv/XNcR2qiOjbxp3eSfQ8d+7XxTnKNqih49aLOyevRyd4d4AhI/86B8ZPdn
6rV/NLFZeImKnWn42WevKO0bssQ1OtUUB2V8hH9zF8+CQHnt3zqxVT0Fok1vBC5hSPpSH+TBHaC6
6slox1XuTRqqh+XGbFuW4Kzkj4DH3x+udarTirVZ1MZCdrk2yCJIUbGGs+Rgj9WMq0HP0nuvyr01
yw311vYiLJvirDoG1VjsE5aFhwzkwg3GmdXOiLsOjZBM26hBD5cinjI8eOLhIU095NHdvHlG3tJf
DJrWfVbD2YYtHo2vuj/ngMviZ102mxGx3XAxWVvkmr1oYYz+oksCfH7UgiSM77TfuyB6NPopj3/h
5cJydc6fDQ15Ab9L7tW5VLjRwef5di/byOhc2oyZFP+7Tebk/joOLb5w1YscectZS8gzUVvzCy/c
SQQm3FjjUGC7u5BUgzZwlA0mOCVQV76R3aOnBnuW8cEvmIr70C+iV2IhyGsrQ3KLKaxxUJG22WSx
7jy6NVnsCGmWnzFGUoh0/qg15DwnPVcwJZiKbcti4DAEyCUFSKCvKj0dX1F1v4m8tD0hC21sHSJ5
WNwowS8gp1luGr+Usn3FL1l7cbqkXFVuN90ZTjnuJkMv94bfmZtEScMblFKiTRo22o1Ra9FJbdHI
BfSVvBgi/YQOQIdBWrfpEjP8OibodpT2GJ4hRvCkwa5pF9S9ce+ESci2WLe+OeILS2boBmluiFMk
aQr2UIqbOT8p8nA4yQYQQW9npjbifGYVeMmMln3uRftal97wuXdHlOtyk1jjDMRqNXOldor3NKai
OsJripZqa0a4ScXA1fh67GTRm+oTAvfiofbb9l4UyaM+9/LQT91l7YgozVwkeEfkUwm/o0ja3ZJP
4KMoISNdQVJTNJv8ZRGx/N9gq7HDWgHJqTtZ5WA1vavTcEuuwLhJkwHCReB4W7NseDIglbtqtK57
SnAoQg68F1/aoLyP+XagGq6sE1T3QrybypvR6INv7aRB7A8iEzvZ28vCQEm+86D+5Lem8VK22oS2
eR6uZRFD3g6vBn5pl1b+LJEH9u0/J5Lsv7z7bMMgQKyD4Mf86y8Mb01MUKTtSnkSXq6BbTKMJXrY
/Z0qsuTQiNrfQJcsnvyCZYmpZ86PElxg0PIjvvYd4TXux+SWZQHdozJ/Kis0FsvCsK/dMxVFKjk1
ArTx4dJ3ntqa2SSN3+rLC1E7x0tjkabpTUvE92fdaocBN7EvbdOby6iN8zO+efquYN+xCwotPgew
RjG/LYIvGYzsgEW5HNQLJyEKCk5jAjehz0+C0sqiJyfAdG7OzocIXj0l+F5ImoJs+13CgvBj2zwO
lIvzX2RlgMz9GUaHWK1hGmgYqLbBPxDof159EL7xTeCEzpNBaneVdGNSvqQW6vUhpvMAxZobVxVw
M+Vp3ZGOxAurubm05CaijrJSpA2ZSPx3lwG2JxvVnk4S5yLhMPLsAybmQ1EIa0Q9orXNHWQptIG6
vmcB3ruPOLaz6HT77kZTKufYJnaPqqxmPiNVEizmXdDPrDwixmD9kIPQmmeQE3cb1WDPLwc1ScDP
MnSNZyctWeqnd+idhj86gfWA3vArQeF/aY+AYWD3fXVae/rsaW2zhMtiPagj7otFEtmnNjaVHfxD
dZ+oSXiygAtszEkoBy80P4U+AbUUkM2REJ13Az403ijZJJ5yOHG8K8X4E032uDX5goDHA+/Rx88i
8ax15NVvgwiER5dBbFur34NGiRSokeqqUz26DIrnK83bpsuVfPS3n1QfwdYeANC2N70Me+spjD5N
bfAVTph2FEYSH6Yy9ljsEmVsfNayDR4kO3OOQVaGii55NXqXGCTyUot5v/lcptZKqOA3FUWzP5f9
r2bGubddO2xq4ik714qduRqz5eIcmMnnzMl85NHg6jaN/oKMoX8rq+RBFr0s3RB4j48f6s1G15dd
Jup1Pj4knTEi9I0AIhmQ+ijPrgdZlwR9uUvyI08ot2ffpj7myQw4Tn3rqM0UVMyo8oXu5vZR7239
WbaOHYYytfcY1EOz17PEeEkmb0OSzn5UBye8r0PxiBg0STCz8XZaltgrZdIN1P/RAyrKOt8J4u8r
+avV3DHfeaPbXYqyNbPLva+NW6tsf1kzGxOJXASHgHFRRVHBAKUC//ngFz+M0VGOjTc6J7nADbVN
5KjV6bLm1V0bIxqz1/sVwWmWMwnqbkKNUU9rQtDVLMnYZSLH34ThsYzDDPny+H39xK5vyK3sce5v
dZn3aurHdAThn7VwbJMOr0R5R7gt7Vn6uyv8SdUdcqz8B2ThtMiQsz21SVg8K22wlvvMMe/KfUZ8
eCkSvXschxDPUdeINzJR6CdIl2f41hwTPrKXPD6XqjZ+An32dFm3g/UyVpOhqBvWxs4h8zvl5OLm
usIdsvpstck5mGOdfVwe7Cy3XkUyO+yxLrur/Mjfe0rTbKPAMzHIS/WFC1blR6tvzKT5lcN1eM2L
B4LBBSTCP04U5WPN+6Yc9EK8eN8nr1rnVYXcJ1MOYF/mHJFDuHX+OuUNKSM90oKNbO2hSVbF+M11
FjhkZt99/juXUAna2zRykmNnFRHaa43z2mU1jhWt9j0rOnXhacl0n7JIAgiIT20aCe85a/sn2aPO
IjasUfrclmm17dw82mtpVz10c/BN9nAQnihxKjiVPNNW7aw3Us8HoUKmUUN0y3GSHNnX2zGVjm0s
Uf+Pn7MhujX0tDrLl09BiQHlWX6N57ZrqTWCd6Xf43yfL+I/v/091fnr+3+G25D50UjU/VULybCU
Rpkdh58m71Armuj2UQYmyfPMfoWLqn0jiRHyLOh8NkAmHKdV3Pg437W9v+lyZH8gp8DDJzaB1cKA
wVioPiUOVqo2j6rtaLbxxvZzosIztFiCjONZ46Yt0CeqIKxFiBrd2DxZPzmm9yl3E/1OltRgtiaO
n5KIqA1eLf6B53a9CnLHeoVx/cMBKHdfeo1ym0w462YwzG5HT6mIQQz3Yds3kP+6HxZKta81kTWw
C/34EhtdtMRk4ZyMgcD6EhY63l/FbY3lwy7WRLOv2Z1m7CHXY1f1j4OuTsc06r5ok94/jlWu4zjc
B9hFk1Uoedf98OxmYfDZ7RItVnZolX8b8a97yMys5PMIjJXQvPorStrrXC+dF3M0/S104Bwl8bK7
R7z9hD2a/ppmxkrmldQWXaJRFOHZiat7oYT4dg2RjUUHXBR54PUJQrGokFubeUIzr6r/JXTet2Ro
osr7HBY+QpuGWt+4ztjekRLjVdpF42wqUG3qxDfvap5OS4EXw8YVIAoWsLZRbeoS58H11TsDGNxX
DcDMoiiLfOE7ZcmGZ9wUqvsSWnn/zcXSeVEJXJqxm4m3dq1qS54A4sWzbTxIzbD/HkCHr4NKhIvO
eOpz0/tl9co9m2IUxTFcHh0YC2OiL9tWaxciC91tYrbeTYEj9Q4PyoM/FflaG2Gxpw1GO6CrX6a8
GzY9uLhN4XfswPP2Dl1t4miADr91iTi7JFt/knIiZuN4S/yesAZV2haz8gYoN2w/OvxBC8zHqYe2
kB6HIIzv5aGqsLNTEiB8c1Wi4A4Z4XuzLq1COwlnhH8gys+DW54rOy+fQOU+abWX3iGipD4Xivap
CDTnVo/L5jRa9RkiAJD+LI7Zwv2M1S4/qlHw4MHr3gdOFqFbHxXmUSEA7a2n0M5ehU3UuOzUeiOL
ymjfuSXbQ1vvxW1nt8MiwBXg1cSzc1WrXXije90JmKYL/hkVMcmgCT3OKjSbkjIMttko3uplY0IQ
k3DN3EWWURv7ojgFLqn++ExmJL+r0viZ1UlzOw4xv6RJaAchmv6T6vKkBhqebQmS/OC9K+4ztzdO
w+DsrNQMMXuxkQTm7F42qqMv7vvBcXAtS76RY6SHQCFh70Xokl3KEYq4eJzi3ecPeb8uiSx/YhnT
rYHe81qbi7Zhe0vV07p9jj7zJvLKcSnaBgP2zjbym8upY3Zsk1hxuUsx1yYBLyhXV5ahuMWUxTvk
zXiuxti6czNsGkW7Nj3jRyE0Vnhx+02YVn+e2qxc6oVbb+rodaoB+sbsdMYubn4J81G4jnhuktA7
Vv4Ed7jCe31IOkgkMY90JPz8nSrwACj5OZ8zpSvP+XzmmNo546F/I6tkY1802VYII1jKIuCm7FbR
6m8JKeGicaynOlH7vWjseimLThRMRN6Sr7GS209oC4uHrCvwOqJUFjA2o6Dv1oM6KMdpPoAmeztL
E6OffSy+Xquu3a59PRjFpDa4+u+Rjt3cgOL9VfmlexiqJt67ne9BCR2yXWRqwUlEUbMNayO5JZU4
bozSqO4mF8NTL0PaQ4jg7PFm3hVZkd2gR9xiwGJi3BUVWJ6glLrRR3W6G6q2WPuAPx66KUF62hTq
U5ne17UF6sCdsnt0reNdb9b1HkuC9m6Muoi4V1q/6n5+Uit+6UkKtkDLmy9x3RlLkHoYepJ23QGk
Unc9VqLLqtCh2xFF3Ws2swlLmV8Zolq6jqF9tdlY4ARi/3TL7FFjDbFsCCqehaGsERcpf5mQykKe
ha9Bzx1iZl6cLQwhdvXY3rr8lLaJjj3NYIGVUR2cmUo71F9Uq/mm21n8K7dPoDQRWODHfLbJPb86
+DAtq15rHpB76TZV2hZHd6hvvJicoI/p/BmGUbfMGzIBVTEsw6JOf6oh2ywvZ01iu2a+gV5Y3EyT
YZ10cCSr0BPaZ1OMJ2IgLolKT+ORvcHftvqKedC0Fq5aHQhTOg95I37CreBBSdaeHXFj32dNF98Y
UYCSX9bjDePN2xfL+hZrZQAtox13WojZuB2wREKy6L4DpfvdAya30PJsfBgzU4Awr9VNnffdC+EJ
EiT0iOaFs1sV2b2OwzE4gGanOkG6dybP3msTjuT8XybbUW3tO8+svFUkZrmqIfYwj47GY14Cxx8i
z3+yTLM546Z5SGCmCkMsDOzmMJxp01OEAN+WDDI2zxbgroDPcmWLqNpL6FeHsDlIEbdF1IrWpnMX
HZqmTzgC5g8qVglG2Vo3Vt2nS8PEL73rNCzHXC1/hYjxk6zLcK48qB2FgQXg/My1Em9R9kq5jHTi
sCNm8Ps+6sft0Cf5Q6ALTDeLrvluezVinp32EyfLn5UaOc+Vak5rLG5f3RGjqyI3vDPOj94Zgr1Y
6DFfVN9WdGVBIEhbTbWDj59fe2fZ0fNsc4v5p4eP3h91KLvBb7F4sMyzyG6pNdhnzCDnistkqa1t
A1ANvZheRiUI125R5iclIAAIZ5D1c2+kRy/2vjiJ4Z0ig/112DxOhhEt9UlHsNaD5V77B2f21S0h
qCwn9LWBniCK76WNjlFOOt6V8yHa5WOWb9gcR7uSncLKtDv9BbnTr0Y9DL/Iz00glVmosNuucaLF
e9TDhJvYN4/LNJgOCo6FoalY9wPPkR3mdPjFVrb2bGPSvfMTnHL4yvN71dLPYGbS1eQ2LLjUcjxO
PuiRzLCcTWwbA3pASbFx1dE5FlXX9SgpdY9W4WQ7WXc9aI37R5fG1YmrOcC/WI2gSNg0L24jGjxy
zehTj6j7qs8s45x4IVtUsBDgubexMUERgJAAvgchSKFjOztF7QmLbLaARKgeM/JMC0jZw17WaZlh
L/qphVSsuOfYiJyf5KJwQVi2fuA+YCNHiF1Xv6qzcyTIU9yFFJgmCx/t5GicQxOVIlgIJp+VJkpf
hYoPdA8caAYuuwTAwwOo9B6ZM8NeJoNbr20w9FYYkZAMsuiolkO+j6ac30OpKqvKmXRSe57/MDri
IbCDE9zoIEQcSCHAknRbX6uLe+JpUJIVLKIUrYU2brNqglJbP9vFGJ8G4hqEQtr6OSkL99ZLzCe+
P/bTNMLmgQ7+B0PcmdVirlSwil3cqupJAEuCuGyIq8a/bcvvsmCHobouHJGsHKeezgnSWAtDaweY
CcZ0vtSh9rHVUzxsZVE2sFtAI0VBA4ZBpYiTpWrlLIBnAbXBc6pj16VvZ6lRJth8kXdVItG05GHp
cznlScT3KlX7DZL56CZaSE4qKtTuTPP8kzzwNfD2HUwrA22Rk1XbvACy+L6t8KVVCx6LrGCde23C
U87nk9lbteXcy7rWLQ560ky7InZ1BKZgdnWpTRZ+QA1OxempqMZbsk7GWR1Ha2n4YXAfctfbERPc
ncLWssLkDDbaOIcQ7kCwrnpLNXlNg9z0Sh0uTmy+9pD6TmH/A2thEq0d9tyeS+C2jBLn0PgNa7H5
TEuQz7lUyrI8tM4tWd5x03dRuyZsSoqihK0nlPTVT8LkC2YCsyKK0n7iea8t29gPHsGiRGszrv07
W+VLESVf2VyRgO9qwPudxatlLsqD8HRQtZZHdABeG0364NiHXKwUkepno3mIzAZio2ojveLzASOJ
gHKy6tXp3rd1AX9DU6JlOREPMBMrXUWTYtzLQxVCCWS11W20QH2rq9uuI2GjV/shrc1LP6FptyT0
7GNSWN6mjGecuKOZhzYi0uKhYf2khXbzIBqxUBHBfTKdfu0lqnI/L9T9rtFeDBCrRwIE/qVolRke
8COue5leYh+a9zhglMj/b5FgSsnFFt9dPy5wDhDiwG8tYsdsDvcWShrL0UunreX5Lo5MyqcwLpIH
AUMSw8LmKRjH+qkAjVQarXZbBkr95Bk4UPdoVPOEpYgLCx5cPaEZv/VvrQJQFdQt/zaP7R/aNMUv
QRbX+0jF1bDyguTFhi2zNkUT7WQrjAi0O0OzBL1CKzYTqNxiVqa6pvrA+wMYC9WD08NbDAu8F9lo
3jjKBGCwt4ydZTTpChURG8YUbnsZAKYVPHD7OSOUgH+Fq2J0TdEaVW1bFrzelcSxCLGE6HcCE13L
sbrXB9tSK7v1ZWwH6Iy3PXG+uTMrvGZTTCDjZSve79HGHKfqUgSmxQtrxA9eds4FdnnmYCJnOF9X
DZJ8XeOXt72MHQZ/5ZDQ3srORt/qqzp0/Utrajcd+hZZtbuMjQSJt56UkPwTkilUlmRYky1mPDvL
8fq7Hun7TRZN5dFNbkCfRE9Ks+w1VTwpmtM/ZfXwCRaVd8JjdNhVPeRNxRjEXYePnRX1HtwhJbIv
da32tZrQU7tU9YgV3Jokm321ROc2ZscM0Dw8uMIVd3KOvI5SNE/yaIvD5zJzcsESDw9t4NPpTRBA
/Ib19j0nOPW1LLFGBOVh3WW+Fe+iwT207ZSdsWZ/7tQkeIGPrB+wsEDx2huClzppsVhTrXEjWwEP
4NlZpd5BthZm/Zg1RX8OItf41H1tqizY6WGhrkph1SiG2Jj6wlvdNjFJTjwtkEHCTb631rHl/HGa
zqemllX68l2Hd6dmppWbZCR8EFgPPiTMTzZ/HglZYLxYZH8y+Lbd+2lxkCXFEuZdHIwPshRPORKo
ufguSzV/NPTtqCLdiiXgVKMd5A7k6OSscTsZGx9kyiq2FeNu9NW3g6nsHUUEd9dqFvzlIfWDZ9np
Wp+anbYORzLFHxqKIFYXlQ9b4NpZdiEewV4HHTPx+3J+z4bRqjXtGT78JhLt+OpOtr+aWkDNo5ar
J1Un3AV2euWi9QL/vQ6X0eyCIg/VbIoiz1LDcvl5Yzo5OeiEyDrt91laZN566CGUfGiQnWWr6JTg
XStkH+xXbNEQlSD2epm1adxF2kwA9zpIxQRYxik/IBf2dohZKhzS+SDPrg3XfteGD/3+RZfr9BOA
+GQh57+Ok8Vrn+uV/kWXD1Ndx/7tXf7t1a53cO3yYfommIF5H5o/XOk6zfVmPkxz7fK/fR5/O80/
X0kOk3ep9TjddWH0cP0TZP21+LeX+Nsu14YPH8T/PtX1z/gw1fUD+5+u9uEO/qex//y5/O1U/3yn
yDvUrA6NAh/WkaVdNP8M5eEfyu+aSEUxKk/dt1GXcmcmWDTOU13KlwHvhv3HK8hKOdX7UbL2P/a/
XvXaRyXvPK2vLe9n+r9en80MW29hxqzOr1e8zHq5zvW672v/r9e9XPH9XyKv3sKBsCrRb65Xvd7V
h7pr8eON/u0Q2fDu1q9TyJZ0/i//UCcb/kXdv+jyv08Fph4zbBx+FmY8NrfdEDrrGkT8UhbDfpYM
MPMG5A6tYLSspVq5/kpxm0Lfpg2mfk3tsaKcm2XHYQzAxAFeOUJSrw861rrmSjYH/do0U+8E5hcG
nazqJy+9qTCuBhJe6lt9NJwVttn8rIh6k2YAejnbtV3M3KSvm7R0g7OHpKc8tYYJR92r0ZvuvA28
Vl2t4HzfiFE5btKvftQoexPJ52WeZcmWnBTxKDUrHkBl7swqb28RW8ofFKIvR8trz7JN9qr45W48
ux5W0MLzB9lNT7ASCwm2HGQXHTfYez9nacqsskNaFmC4zFhbXCf6l1fX3f7sWLpPEPU/XNkbUV7S
/W9BbhCBy11xmkBijQsb7Y+TLGM2GS6H1Htrvjbgg/zWxTYVuhQDXQrxVifHyoPs5/2exaqScFOY
kHe1EkaLUcdkAeSpPBAlRKT0Wn7XKXHdE+jLcftuDMjTP7q/q0VcMXUx2lUFMn1o+OPyZt/2WuTc
yrMU74q+z7vTh3oWRNGK9SnfoQ8DhjY89kmAWsMfc8ge8lCyvUUFyu631zp5FqZOv4MG+fNDvZyk
bNybupzsg2yUVU4qNpk6in0F3h7MJHlCjJwsPiJnmdu1d6mXjbJenl0PwOvsG1mcpACePHVJpvh1
/DZWDmvMyF9FRt3ieZYNGyAA/TKKJ91boK/XnBeVRpAEUyOFby0QasJ2WL7HXtGeRaC251ornYPT
u0+y6lqP/NaTlbUuew26ykMGHHljm0G/HOeRsu5yDTnTtVJex3WC8XId2aCW0+esqPHhnWm68gwd
qPs3vu4H6i4ifF65uLRdziVnV7J3kYUF7dCuPHQ5Q3K4B7U1jBRd8wpLeaVSbM59BQPi9+etZtTq
Unb327ofblpNtxdB02dYlhtv3OlE6TyX6Abs6OvBKBvEOonmy6p3XT4yr2V7EGMZT1aUKS5dDcUX
crgkYiNfsIjQ+cc4jZi1aUCUblLXvglnUAQOkeqXrEAdaHbSuPYIbU1DNFhkS33/AfSTZIDPN7LS
md1C4b9aBEBWxW9sEJpGN7kdkDmaI4D8Uh4isqgIVyKLJw8Ismf4yrX9RTSvlHrSc7+WbNilH1AL
jO/ttkE6rmzuZ4WCTdTW8SpE6j1cghTMgYNk8Ur4Xn1firG+l3XaXNdB6sZyiBjtRpZl84d5BjW+
azo/2Pd2I469avVHT5AhXshyjAr9javfFl0x5KtLA8En8ACD030LMbchca9jla0E5eo6Q5fHb3N9
qAvn+Xz99kO1rUYKRtHDfffbJfTde+XNRbT2pyUxBO3dG+by2iEFeHPpI8vvRl5eMsKPVLzlfXUJ
ww99XIWMaZZGLwJe2DafzebkIf19NkpTuWtZNvciuYz4UC+L7KD7Lcj/z43o3GlB4BPWlAeJOTMj
5XQ95H7zVjSDdtEBEznKRll/GdvDxlkGUz2tr8OIqvurvqy05UXtFifvHBqUQAzQNKIIELBWrRWn
eTXGLgsObe6IYx7nbEyjBmOeKa32iZG66oOwiB2og5svZZ967phIRsLogYzuyLoRh7yVVW6oF0sW
owJ5kEZTs6Wn2+gVD8604zWn3UFm1e/kWYYPqD5F3elar2Pddsx0C+0iunoqoNqFNpTW1uG2ofhR
eT0Q1uMvAfW9ihRvzgzMzZHpIVX5+2qyrpkvORQKKRmudr2BsM6bY9+Yl6u9q8/TCnQMvnhi0vdT
GlVofOC743UZQpWKb//QsfMIu0x8c9tcLGtI/Wf/d9/IcKYPfYXzueYyaYWecqCRAugaxNFSryGc
lAc7A70mcWmu7IiIJEiHt7oCYlUxVDjszCMug+U8IpyDelXoLpq5pUbHTFvJGe0h3MkuH4fMc0Ot
jVB9Z4RsLaxqleqOM9h3YNbztdsgNMx/nf3DDuGJaEn1NbRjdD2sJr2r6gTvX8wMNxY8lyfZV8q1
/Lmv2k8WaRqgD4peKwtH45UkOQMNrgeQYRKKM4xYNdBVk62SbSBbHRegg2yVY4uOPKTqGaZXL33m
WZrkyRf17CdFvJ4IfAV+6lqUrdXsRCVbswJXmdoE0NRoqPx63cL0U4g6JFPv5Nm14VoXzq0gOLSt
HcNWkP3kQaDGfGmAu/FjIsM3CUES9TpAXuLDTPISI2onKEIzsex8vXY63xToq+ZUAWsyHLNc2yNw
vMge4ld4UNjBqK8BHwDJwgipYdFpr5WlAbIqx8exEPDzlCQlEx5or06uOiQ/Vf8UpJOKASJf2Hm4
nDVv83o/EO/9d7P6g442hqLg78PicW8J19pqfg8zG3zWAv2w/hjpUfASltM+qIj2t248PRVVsRxm
YTT4c8Wt3mEbFcy9IC2ydrbxmJGtXqJX/ClMKVvllLDyxFG2Rqb6bsp8zEkUM4fbFj9IKaRkGLwC
BL3TPagIju87N7Q3mF3Zn5QpupXv4WuPFODnvowcaxM2FqLLJupUYlFPVrWV6+Qpjowb08mXH9bK
kCpZgU+qatxY8VvrW51siZr6Xcs48PpZXJbqJHx2RtE8JloU4p2RoqJjNodWFYq4/V0kKRqc5GHK
nT3k6PJkK/jZMVGxazQ3epAHD4BHmYDFkyW0LfRTZbY3Rm9iAJON2bDNOtHzkGXAxO//wcnSdjn7
b20LpOgwiWnVQ9l2zkl2GXVf3NrutL0O0O0p2fEEhVUvB/hqYS1b5NMvfS7XnZK7sijCyyQG8o53
4UjiU96FAwwf23bfWsi+8gBqOl2BbRIbc55+UtxyOeCK8KikKzVG27XoGvE4BrW+jATGt7JuAHF7
BBX1w5v1XmVVVZhIBWXqyZmrBOj0TVLbrCLnYsmm78GwPss22d2M4ZF6GZSdVvXNw5j5r2iHiBsv
CMTN6A+g0OWpPPB4VxR8LX53+Nir+t0i+8iiX7RBtZBlpM6itW5N/WXOa5+siEd/eR0t57Xq8e0+
LlPIcpk5T6qog+2HLnaj8kYNvOfQqnFS6Tzz4PZKBHZwUjmVh2tZtsuestlBKuutpyzb156XJtmV
hMS41AJ0RmQnOYc8u14SbwLFWP7Hq8me7FFDVAdBJqp6M9w5CAyu4kFL1rLYeyF1vTHc9e7kLAQa
FJsPDb5If4TkW/Yf64vhEJaZdlPndWpjp8Ikg/uoj6W4DfSgBZyUORuPneU9ovb1wq8nsZdFeUg6
90E1+/goS1Uca/edNaxyDITuirnkmUFwDzHzOqRChePUddbOH5spWnpdi8qAl33VoH9HSzReJn4i
OmJ/cvh84cEMxaaJMnBKVb0E3iPua0cNHyECgKv0H+XBiO0WBJHlH9K5zm0Aqk6TgrnLXCRb393l
gX6oTO9tgN4DYbAwGpRVUNGytTP1yMbO/cHe5se+cH5d+0MNBN5l4243d6j6alwGfTjuZHFqyw4w
mh0tZVFxU+MhLz9lSfp2NVSRKsKXtrM30jYBdVMYBG3c2bcMLdGYvywOVkisFydZFxUWIOJr2dwb
EOXQ6qeDPw+SvWRRHozIjsHRFMHqQ8O1iHeLuQktG4zgJ0Nz8ckZjQCrFJdk04COvQXwcdWKZtqQ
hUe63o3CezVyF/FYZn9plWNNLHlk39Rwg0c5HnL/x/GyR4g47aXH9Qq/ry8br3MACkbLFxC6h9T/
xgrR8EpqLPQWNuSdk6u0a5gZAUIClvhet3FwiGeM9UL27uzIWY6hMZzloUU19VT6DbL27XjObUge
WexnW3lPSExjyWDVx0vJJY3WKNawSOTH8btV3l32H1pTQmLvxnbzWDF/dLmaWDty1QEMpxTqTVLW
B+CCaEsBgH0YwmUazQn/uaZQY+9gD/kv2XTpVPvdOq3caH0dE4giXYx98DaPbEDM+P/jPNdrD//9
frp+UpeGhUJZlVrGsWj0bR/r1r71/x9rX7bcNs9s+0SsIgGOtxKpWZZlJ3biG1amj/MMDuDTn4Wm
P8tx8v/77Kp9wyK6G6DiSCTRvXotjvetfBj4STZYBq9eOT/lNk8PE1qAIQvJT2QaybvEUHiDppzA
EB56SdQUiqS1aahNUI/wmwiETyJrZEBGci9XpPAJTUgBmq/aVeIm2etdupbA+axqk8sdNDECqN8l
5hpJDfOQNIUF6Dbu+SLCIw8SExh7dH8nP3I50g3qRojd63tNOCV7ZPm0O/xAoovb5+5mqgTkwt5s
unJA/w6dOS1b7CWYdyCWrEKgYP5lYFa9p/lkogkGvj4+vimgRVHzyTEOhXuymdQ2aTGhn2OsT8BK
NKfZsOrT34bkoBAJVmu7ndFa+z/H0kp5En1zbDCitfZjrXFtTWcmQCvLWalsda5B/O/N+9/joAer
ARWMZKabBx+4sWjIAOPVygSAWfUeRyY6tPEQvZPhzgEtyEMO2rYiOhtOhOYz1JdNswDGeTI5AMzp
I1fmsOizg8Reek1Dq0HrPTiSNACY5+qZGUjCIwsEwlEVjDf6ZY0Z7zT3qRM/RmhWesYhw8/WxHsM
FC7sAnpv26p2HrrQhprkbYjmkP0QgdBkq3Xe4o1AVnZNbdM6gSJ8up9Bk2JJ3h9BgibvQxOHLtHA
gt0kzHeGGjevKbWz0+y+TqBZdHB5vkylEc2frCwNHEBp/NptcuQ6e7mtjIRfazRaBX2NPJlpWZDU
U7ZQM8W6ruxuCSGHxAIrMLOVh5rJX31kGQekhvkVpKYHPY31s9ELN1lXzxK9YlehXLIX2tmwp53g
jpdASLuQh0xj/yyRJpq1gE43qzVd8/Zh8ghc3ylgMTUw7Eey58IT6wYSH9tlqduHITd9wNTJlw9y
W656NrzM2Zcpi0CYgI0dVztLN9GGHaD+6NvSsKVf3YyGnIG7pf0ihQPzjUiQ1i8xtyVujpvttgzU
ftLVjN8ptO6nJ6TQntFQqX0SlbS2VW/WO1G0+Scw+X1nAD7++D1gSiB40UZIyxAVkNTRJ8NB5EVk
gHpsc99uivdDUw0pmLwUfBuS98PcygY8XQBjvR57i5+LDHigKXS/AN9qhIfIAF06mnjA8tXWmkSa
JjXPyO3yM0V3k/Czlo/HSvyTV5Z5iEHxdEQnKf6rGg06legMrVqQiMEKHfPpiJQQeaUKoTM6tB2a
pBbPx7GdCH6whx+QNLPRF63iaDkaI4nUoxW6OaQyAl17lA0F2qBx4LMRa7upQcJ+xnNkPVhN6f6T
52ZxBBq4RuozKYpjB0TUOnNCY02TOjf3gqTvE7xblY5mnqHVjK71UaIDUCmkqyFYo+TFi8MeIuTe
q9fSh/Y6QxrgjAa8Z+w6qy99kc4ro0rC574HHMkYKvkcNom18kRXPocOZAerKvKgotBpK81Cz27P
0dGEsoF3MKBOu/Rpm2kaLkODqB7AVvNuePNSX93/79w8j5K1M2JLLlT3J+8Bj+FtYuBdwXPOtmI7
QfkMKHaJmuFxjJqAbBMgl7O/uNWUYqiMoFUrmGjoCjyDtYHbavUO9ClukKFt9yvL0qcOLQZXfWjY
ZSyafEX2shhMv9ABI/cUqBftz3g1M76EcyMO+AN0UCopsq/obutWXeSFd8ACzg+1Jq5kj1jRbPLQ
tJAYw0WSTmx6E3AiAZ7N5+SFx+n0c5wjyBXgtnYdajHvoH7S7HSziB6wHQSG3i7tn8kLE+A/oUjQ
m8mrnYIW5vXNGnyT6HyCpqMPCoscPVBv8vNkRKtBHkjp5Geg8ZxL2WjaWossPM3ezqISqVKyJW9n
N+9ylk7VuS9BjpVE9jXG2+se30V+Rwc0sZt3VhpCtRHKgasPDhrKNLzWdeHuKfYWAZ53ZMIsYE6H
PHoAuV/5aLR5GoQ6YP9Vh8axVKvrtTU4+Q8xpevZlNNLBHWxYG6z9xGdKpH81wjiicrTZF0kMdRE
Iw0NHyWoNrdgtynwK9L0+BKSznLsOb6lgxNsEVGOaXPi3DSXI/Q3aIl19MAZ2vuecpDXy138aPL2
LLW6RVOI2tO8m6bWRg14OnbtWSipXTYg4csbr36QACbuR1djm2mutSdksJYIjqafVSFBPGSnaIkq
UR82FLc6VMC/ofRsHMGsKx7AoyjvwH2+4yU+9lqvZLWxJBt9iqUD1/NvoLAzjjRq+mRGT+WwA597
d4/N5XqYW5QlQ4i5kVCu6JCHqziyI3Mn5GeHlT61QIMeFdthyKn41OXsMsdYubatn9GguM5jY9Ae
k1DKAKz7lY1OGdDi0iG2df2gWeoArHmBuwhOga01GVoK+u8F7o2oFCgPhaue9v90WkYQgWzRDou+
10ZO10Tdr0H2ZaGGk1vY1qNxofw1h6LcfBD8nJ0GWoHS2b1T+fwQUqZ8OuYyNlczWDh88s7A7IIG
Nnp/iLJum74t9SEscy+aZxRdsgXlCkt9UVi+EHZ5b9U5Nppmlm5bJnK/Ywl2mnqOxvleh86o2X4f
68LbsEGfIUUAfWrSriab8IZ5PWlTdyXHf7Tpai46/NCaeouhKXnbjeteToZPhccbQfRStnxXx4yh
XrQJx/EzVS0X98Id/ef5Ut40OSTpFs7pvurtzVD1n93EB/nlymJTfh7lMMRBpqHV0yn/GGaqy7gc
kaHLB7Gl0VuoUL3IrTq82WlFGpGdIt7iyW4qgaS3eLokhXovdgMCplqxVtOhqkM76IZ2Xt1sdKb4
M8+s8kBjSzGWC15C9Ou/zhPuiKYgihyzBlJaY+YEVZO9j7mtKEC8tkU16if0EuxD01h3y9+DhmC9
Qls0/gC3fxGqbEsYmdzSQRXgbeoyJM8HGzK+38KobVYGG/WgE7izEbtA3fGfANQPlwjQYmBYjRVx
EHRRU5xMEzyhFEWTnGgA+4KiMv9zkuiy82upxEgMKH2bJdrd6kxCQwryzKustqczjSPI42wGiVIi
2TQV8z4QXdcB7lbOMpvcyAkbqCwi/wbsNQfxUPrLROVtr5WS39NhFoPjO2MXBTdbi/Y6lBD1aFWU
uoltMaTaRyUcRgdkq8G32iLnXU4hGByVcFhsZxxi1C8U8M7cD8YGdLbFmmy3NZCTA+6pc5xlDXLY
peGdWYRXTXWp/u16QAHlm3k2x48OvHP8QOl12N8Wbzz8DGqzx5fPYzswKIESRom2gtSwvXJWoc/a
MS9dCYFXiEO2VxVAJgqgQ+q8N1GomgiwsrVM/H2t2/K/ryUr8cVLUuPgsnjl2NarxGRqVFC8N8L+
VddGVCBFYrNn7ns9Fw/DUHj3QxGrHBW0ZMYI+qqhjuhljMQVavGl8RrtoB3nvsJW5mP07Xo0Q1fr
k02ak3c/YX0a9bXxnBTx85QlznUa8brXZDze05Bad7zZOaILrTtTD0+RetE1NY40oKAYzPToZTQ/
Jarvh+yIDrfZANRUa6EZbN1DOs83OvxyaAbFoAP59VK3pdSlHCRxIbuND2OIKr6GLfr81Bo6Oq9O
Iy5TeKqypYflJtJjgCyA07+Pi+GunXN5JBMdarA6bSF7zUDmiDBkHsElnyJOtwAeyDSnOTSTmTpQ
Eobs9o62Ehk94uiUDuBwDH1hGMaKtilko20Jnd1stxkfbLSAiarfSnerPojRAArIEPjC3pGGoVnU
2bd6flzoxNDu+koYVsk2sCwGiswB4oIbDf2Tm1YVSOesLjZoM8g2jaqm3rwyYj8mAwgalPSSNfqU
nOADTJ6G5K1Rcly8N5g8welRpY2XuR8cy1LKm834JkPbENktdBFB0+hprsHUFRpg9HcHw3oKe/YC
QabyQs5esBVI8tinpmi9B8niLZnjAkJ8fEQf7sQS+2mq9G5f6nXmk9eKOi2IvBR1NHWBENrHywWW
JSfnwwVQTHx3gcTt3A2oTIF6RZuLOFlxtsYQaRcaFhYAfdJg6zwbDiDwdE99KBO/s5Lke4NGjpmB
/xRCcOZmZJUNUosq+zxp7ZUCAKB0QHYR8cttJuQB4++NgU2wF5pf8rmwNhB3wdfKAmt9PhXgh1GY
lUGBXW4HspUQXgG9bbm92b2kHTcNgJLIc0Ec7MNUGmoEplRz0acLvai3heVDmuDLZPVRW696pVRB
B7vqkaii0zYFBEuow81NNjlHsT+PSASR4+MSyzp1i0IxstA+Z619uh3GfugOQw3o0ps9AhrpxCcQ
7fn/nqLlcJi7dzGVSKZtJrzvQzRVd+BKZudW29AA1NCQebbxOr7Ym2JLdrLQmVBzxqxjZ7zb3MwR
BCXBaYci62+LvlvvZv9t0QiCWEPZJa6zZuicUnsK2oBYoWtvpyl7IdPt8GH/gUbhLxD9Ap5WzQS+
jG2SdEK2WA1vsY5arYmTl2UHRN5lPzM0ow9Ak3tMedEgpVO2j12OBj5dm9GMUjQOeIQb55O00ZkO
wpp/IGHnfjZw/0QOzwhPc9q2R8YBhIR+EX/E33xcxZrQf2riQjpfao7VsNc5oaGFpy5KIM2dVTIw
RrmWRYVdMTLaLwL359UAEpdL2w2g89Aj7L7iYn7pHHA/gC9SrvMOXI7OKCsfFZX0AujxtLddqW2Z
01VX1/Aa7HzQh8U90C0r8jCZjPfT0LEvHyYZotXAtmpWV9GC98CVzNmboycLqE7gBRL9Qa2zyayS
P2XtdJdLN/+R8QydlHh7ewC/ZoseU0TEms6f2nG4o/zZ3yLe1viPEWhic9cluoB9t88+g5eiuCeg
Qx/oqG49WbJr0QAWfyJARRXr9mECx9YCcyhqDqgn1DA2fAJ7VQ++3W3Ny2FdVSbUthUSIi2TZVGa
L3xaVAItSYsShgKNnc6yaG/IPkghWgJoMV5TdGe8j/SmPEHbADsQiJMtQxKpJ95YAybkTsCwol53
yK5MbaqXJ1ribR0yQdBz7aSagT8z6PttgB7ReAWSj+g02yy7dEpIr4/j8kcfAzElPO9Fznro59ho
LRGW0IdVDJCOB6Tdxu5SNFC95VNBB9Bdqjo34ICMnKT86c1ogQcbMpcati40G0WbZsXA+aAeyJHt
V9OM9JosiktRg0uUdM37Jp0AqPrT0doa9hLKESGjtszIBg/fYuWI0to8MQ4e4vOEVFVRdXr3+Jrf
GblTbCYUqEnvzg8HqX8T2TOUQosfyPTp68ST850BfNMJDeygCHsNKIckaHMNeD4tdbdS9BtLF87R
lqHl+EiXZJsSRIpAGUFjntyJxpxjgn8P6IegV5mj9W6fMzSx078MMOuAA/3/3E9g+rjZwY0TmHkW
P/8l3lZ2lngVkI0duMgq0HvkWYtfqcpJ0lh3o3aFsrEFQTvkLrzamFamXQhIxjb8uUPlpRVIQiI5
cBe3fb0ilk3wrIDSSgPfIQ1N2/zvkxrDBDivlGckqSrQ36qDBp5KwAuhnyHmf23KkUKmDIowI2BP
uh1IsBvXhtuc0k7Ka6wO5WQFXV2B3V2N6ADAv5l0eOlUFq/o9QvUrVc0AqUj+DiA7IMkcnS8mdKp
LY7joH8lEx3s3qv2rs7EMrNL2nhfttYvSPT0R3B/Qsaon7IB4qBVvwYRuoUa01gj366M5KFIOlvC
aWxGxa8y13XgZbLphC2TETTzMK4Ia2mM6L7Bezk8NKYYOqMDWNLAW5CdbmbQ9wLAWff964S2g8R2
M+uXjDmQMtKE5+CerDH85fo2DGQTuX6acfmpG2LkUS3vynRgueKpBnuobWhHcs6jrqOhEkLr5HVB
/7SDaHW4Jq+LR83Zls43dBbLTxa4oB8hB1C1bduvq1a7NCO4xSiystCd3chS39M6rMVPp7NGGZCX
df14MNDvCjZMfCLgONL7lNUHWpYigIQEYZ/WPNAoKUFEiS1nc6LVkLPqQWLfSNBo2dAbNaGHZxkD
tmFzzD6HaGZFwSMBTRSUSHcjvsh7DhrdM7qycWtuo/pTA3KMlT5Cma3CHy1EwieCXFDn61E67fqo
BOBC5VSxnTbWSRI3YMXDsGBVzFdAM2RnPJTA11KbaLbRTMdPRWqs87D4LTB2IAIQNsVGLxuoAKsS
nKZKcKEqzeXIAXnDJO7IRE67A4GN7pnjhiLIYfcgcqL5ZLstYlg9MLpFf0d2vdNGSNJAMwv9+sap
7ZtyV8fhNZw1E9RfRGkVFQxEVgY4Uucw/VHgWQ5yFeWJOw+n0ILJNja0g1dkhBoWwul0CQV1ZRn0
PcpSkKf2Pe85roS83FIAUjPRFhAm2o4SB+RIOnOCEHbX+rjB8nty5KxDzbsynkGQkR+cqipx4/PY
1ix6764W0DUorASCCuE8r/XWSZ/F6FYrZy7Cb43b3I0jEvKraX6pseHDX7US6CAZml+ZWTxZY1a+
9Br+a9G/LD9jP1D4cZl3136okBAwLePsxtO8k5HTHxrdG6HKy/64cjWZ769sqStrcX1Xywp5lip/
QdH+/ZWHPntK60Jfp6U5XOak3IDEDGzcs6ltzUpq3/iI77nXZ+wRdCBuAIp/74Se/+GAOjpEBcdU
v89AaLZ2uqb+YnX9swJtY/4/oDZCpXPOvmmGpj9Hg5P5DD/6+ygPtS36t9NDkqXdeRLpHFjeXH1y
4hCE0bFpfIeQxuvHMPAxtDCKvvccScAPH0PO3h8fIzHd6reP0eLF5szxnrzuJ/yemxHyFShCFJ9A
BVtducBtRY1MT8cBWL7SkeUdmfC21flex/stDWl6PAOrREPBp2U6+rqdbq2mojEAPeYgRXZmM/EH
HlsQiDeKK7ZaACYI6xF6AtbjEKkkDESQjmRro0ihfhXXFUiOH4EwKq52+DodkmCoJyYWsglmr596
Yb4eOnWWAf5uawPQpWpkJ8OM3ErOkThVHpDzQLXH0Pc6WCp90nUwDWQXUAKZT2CDBYeS/oPMUBeF
VIyKIp0aiipnKU91o1/x3hKuk7oGH6YczfY0KAYVOjAxDHg/Bhl0AvrH/c0BaQRE62/RcmqDSoQ7
yHX2a4782Z6Kd3kG7iswTLggQwXOmrzgvPb2VPgr2Aw5Xhf0snYYBgtwYB7jeBWGo7utEqPlPum9
G8oITQV3S8LuJBZPZ+RlYHFbCeVtBLAz/Sigug6SsMsc80+MWGrVSNr6J6KwJZ8a3XwqUn+L/H0e
BIaXyJq3HI1kgIWFoyWDTIBDiV4Bl7dBMk5JDZ0Q9bJIpXI6LNGm4OjyRWn+dvCkJgNZ4+13jO1d
amocIIVEvgDY5de5lz3LpK3R6gc7cdNmiQcmiyZf7K5UDGNuKF+U/RZvMPMXXt9G3MOQe5kUYzsd
RMbQLTL2CdJtsN28kYorHDED7EC7xTIv4rvIwINLiBGdFtKZvnheGPkTL9iBqjtOdT/Psnv+EDU6
qaotHnLs4K8a/tN6bqNw4SaO6btljAKnEmYdeTddG4n/UiprDAx7NiqvTVxzrrmp80ew7AQanjfQ
TLH6k5Zjv0ZKNSw38DrHYjQRKR0byL6UgKbH3ZG8IrcOErQVD1EUm7QGmQdIi57iAmvQkhx5MOCR
smJVxFUGBas+fqxl04B+B0ClhifxYwXifpC1uOt5AvvsuuEDNA3D0Nk0pv3qzbCtpqlk+tt8FUFO
Bw12gQVNGvQOtI6o1T+lWwjMncpsTvindAtnuW7F7Ym8s6qMkxfVcQTH4De/eenXRMPYYe/n/i2Y
fmu4q2Wn8VgmzrQubU/7pEXyjzM5sVfb+Hb2IU5LoeU+de207cqMH+PJBemO+tICB/Eg60k+WoPg
x7qXOVQN8eVsQffNsXt5Z6cvc/hv/JiCC3QeqtHWg9p2kCACiclx7mJ2lEzYPiTh+YpsN8ffhsgl
sGZF825uXs62L2IoZH9wGGr9HE9cX7gcEl+aEV/oUFT5J/SvOkA8/muiM/C6eWtwyudBRXqZZKzT
DrQptgsKtN+jkxhg99z+fjNzGSW3KxRO9XoFxwJ2S7HGeWsWxXlAM27BtlY8RmOx1zSwbKJ7KV01
xZRuBFQ+oSXnsr2Y9eZOV5VeLS68o94DYqAqvXjSdg8dck6QWWig26oiyFF05t5AD9kyCe3Fvd9B
3Ewac3gHOVKx0nKv/ipqlCMtVsTHIhzqZ+iRLfZWQqUIgkRm0GRt87XGu6phVNUDL0OwFRUSSGNl
H9R0dEBFt+kNJFcfI7t/gshF5UN7L3scdaRb6Ixso7JJZaOz/5s4rUJ6odTBNT1NsbH2+Ay6fXVH
s7bzIMUXk8XyKHVglsma5YWxnkbcUeqYQ78i6GeQYHsQ4dFAkLdpu9TYktDF7PA7y6j0h6yYsvuk
Yz/JTFFu4urb0jTlFxWle86WF8DDVJr5iHfN8mhYuAmgHm89kq2KY39Ck+OVW9x6TCHU7DtAXW8p
giaYEulOJQD7SDY1YbDB3rrkAVwWJQDxZQFYu+NnwKXbfTi0LIhV6suB3RLWe3uFbdGLiv+bfZxz
qM824Sqe4v4uK0d3k7GhCqoyLj6DspDvoEvpreNQFJ/HuEXTshM5K83DMJ1DJCVq0GNSsMHB5zMU
4x05szqdHzKQkEV4dRqhs+UXUcU+sX5MrqMjxt2Q2a6ONJwtDjUelvlqNKJwb/KtYXXd8JMcWgW6
q2PBJnFYwiHbB70ZiFABPdWAhWWupzszqfpn4duTOT7rWicgODXlKxpGda8YJjXIwCovVElriCug
lYWGxQQFs8gaH1GZ9q5ub5/JjL8uGIoigNzrrMWSLlTQCgjB7MjrGPIlNKXYZDn2d7fHLbIjuVwl
yJBAC+DdY5ietreHbzgFqqn3XQD5YlJggXOGzMvyrKaJDDnoBGRIJxPs7thDGuNmUFW2op/EQzKH
G9HH0YVMve5C7zhuf5KPTLdJN9vvk8Q0N0ejH39S/P92UtIDLQa2B3y0vnORJ3Wmi5dGgHrU3cib
77KNjlqKt83HMhTVpzIL/zHUW1fjtMnKxcvkGXSCfBnavw/JewtGxqo734Zjho4zI48a39P2oak6
iyfuzvcYRdRnPPx1xJ2yXI253TwAEsLWVhGzq8sMuYGsdHsCEdxwGDuI5XiO212QX+a+BsDE57mB
kIasmva728T7zgDedlUBzg1+AgiFFvw7lHfiLzZz2DpDuW1ZctAU7aNTvi45zgAs9aP1uiRayk8R
vruJ6MYvWsUGUDPiTKIHbwWdg/FL2eGadDYq21/jKj6DJtYDYel6EkW8IbXvEGmVs+2A4qIBcXJA
w7ZvIRQORU5SCiPNsLpgzvnNTtJiNhIYeBhnKd4Fz24J2eAVTswQz58VpDqWk/eu/xKjA/BzGOaE
b6Ke9348O+E+8Tz5xYGcdT9W9VNnVOk5B0P0aoKuxxcKS5JM24MjGDqbprOq2eDt0oyF2xjNij4a
k80gGWv8X9f53Pu8yqH7QWMpzB60IqYZTBAVgi6oPQdcd7bAMv0MLRntibceoCtxobM3+81E9tky
lniiuCeTpQAjE+x4qkZ7spOJnP+j/cP6+I6/+zy/r0+f0yNEx9vaI7M2HrraNoZmm/hC/nsYQGQr
WX/pywy8783oonRRpt9b7oRZAGw78j9tD5IRNWGJ4XMKoZfUgSpMirv0n0vdLG/LLdNTUPraUwGF
cKWGYFaW+hZ19doz3HxDNtJO6MF8ejfm+ooPDLzYeJRyMzL2KI3qC25sdHNzZXVuf3bAMv85afjr
AzitX8MWGJkK80TVn8EaYn/O/g2bxfTHar+H0fQqjPBfbOPbz2dsjKHAdBG1BU163jjXpEvMK9Ce
I/qH8UWv9FMuwGxBkZ3Jxc62uQuuRIZNiYpv5wRUh3ELrluKkZplr9oOaDqGGssSo64A9mXr3RV0
fwnPx3A+gTbinqJp2cnDfYsvxSG9mw6TA9SKGWrFLocO5pNeoyQROmF0piGo/rZtIZJHDYp0j4Xk
vlQ9rlnOGbqeumpFw3k2+A5kzPrizacYQJipLHfkpSVjCG6caaiWlDk4+WjJEvQ6eR+JsxWFoEXR
PCQr4jWjvIk6dG0BmDjk4E6US+mjeoYmXhJtaGhk8XhkOjSLhiYuP0WoGz2a+ZJKoYC2AeXzbXrX
Nfrac/rAEBwqhVHqXacGrWpMqYXW4wDaCUcAaNwPYH/4M2J0xbGd8Kj/EAHkFNLiquTxlzUc7N/9
KeHQh8c7S8ECIHGQUrG5ieOsaPeHVNsQkf5iW/wg1QfJftOCBdYqNWNrNSaqEgyspqiDNSeHhiiZ
LENC2BCmJh6txXTD1LxNIrQORb2ZaEShbxMZ2hFOcYRW6pRVlz7PjpAfdB4BDXYeHcae0MbVnkES
60CyvHED5LengJzC0byzRMpKKCeZyjK/q5ycgZUWs7PESgO01Lcbmu7qnYGdaPt9ma0mQUpjC3h/
ck8m3R3wUgXi5y19gmlw+2MMPeAVeWkNhhpcqbPhSqax1tBBNDrZjj4C1LWbg8VsHQCQfz8RSH+g
+qU9kEXoBVSf5u9hmgx7SsB1IMjdzk1fLwm8MeHiDg/aKznpS4ZqLETf0/hKX7A4E2j7+H16V9S1
H9sM9M1l5u4TPAeA3XX3wmuKTxZLy08F3pP4lE2XqOH4jlvMXFss7nbkBEJ63nEQJaxpwtt03K8K
kLhKJ3DtKr3j/JFAEwwPIR+Q3hnsO+C7zxoUldtxSr6DBveb3UPfB0Qj3r6Iocbo5Lnxgonkp4my
1lzfSgGaKX1NT9neUhB8Q2vkDmVxQ0EvuivqwtYqrNt844K1YIQM0pc+SzjYTnNUMHKlJKWkXJQd
yFr2zv57PGqGZ+a1cb9H6/IECGsGpILK/H3IAdZOUq95goLGzfEuWdhSJtAZwapZJriHD0MFLo0x
vELFK7zaBqoseD32tgNkbK/gCEDO30br1+h6J4pgYWrcT/23WVpWus692Fb04b9CZ7TTtaXYgVu1
JMXSGrSk1bTQ7FNXaAaG5G0P9e5wQNOb2tnhvmRDxi8Sexq2TPdjsMJ+TrDzwGvLn2H0qBgsKGh7
hfhrWKNWIyDzW5jaxyyrkZ0uqvVmd7sordYPYFQeshHACQiTbcWcZUfoguXHwtDMrQQK4RKPFWDs
leE+9iFS1w2zqq8sib8m8Vj/alLo3WXOFK/4BAh0G1e/eq/5KrW4/Fo0ZQppnMx5lAw/5lqL8wsE
Kl6v0hjT+6vYZpIGqIO1oD9+abj+yhoDpenxCMwWccS8M0MbcqGV+ZuNJikKDjcyILHhuUGO3Nsj
RGKqg4WSDYR5LPORbFH3RYzm8DAaeBx4FmSH2xlcWLd4SF8B0tjpeEttjfa6HJ4HMUO0tDLvLTnZ
B65eVm1gNzZGJlOUsefugmL7BLTr78ZFPJ6MXEWmgXmYOtf9WWX6SQfLye3EsY3F4v178ltMlXry
KRHNC70j09syvSjLAWLzXajvyT567iXmLrAP+fy1jyA7cEvvUhpY2U0GsXPTjjbUeSDHpzqCUgWk
Igw/QZ0RknPpfMfDTl9TgOU9ZaIx13GJZvW2i/J1N+vRZk4s804D4nY5GB6LT15nBkMRIr1FDgoZ
Ibe0LvEj25BtQP+fr1tJBGG6vrsMI+hChJVNm6rs8PdrKg0JyE4e8NIov4A914FEpaUdejVkbNN4
k/Ncg7zmaLlQ74uVdrRRzM6670DhPztaCSas+lctufaiTtysfj0xwI+bdRAEsQxUF0sjN54aVwg/
7jvzMhrQFsjapDigYABGh3D2gppBFSE1wnKd1yDfiZRQXanOehdobwB5MNYNFP3SSTeC/xxDgXRI
U7CdxCr6thidxcW3shQetlv8RFvOoYrne6bNJ5Ihy1Im75WPdpjkaxm+LWpz+ub7b/PAhwKW+8l8
aSHLsALxUfwY89DdSBcYmxE0hmeWeknQN53xVGn9t6KaoGaegAcPb3U/QPfMV5OapLF/JwF8O53R
0JOCWVPTn+ZpWiZBVnWZ1FZIaAFuooVDdkwaS1vn85iukXPKjlE4gaSdPCJM5espueZMRwLFKuYD
n1BAK1VbZaWhETwxILwOLbDk5IVg0NCKrn3QzLReV3UXv8hivDgWer1Ww/ht6FzxCy1T/8Su5T45
OQcPszuZl8zRM+g+dfEBf9n6nEnOgs50nUeWds9JGG1nVT+iw1hJD9iaGH3jNM45ysWZNR0MqkC9
i3lzx24sDzQSOhTnhfTmLUGCqgk65UOLjN6CEFLwIVCy/N3W2WCgIFFqCqa46W0uoY5oPYr7j+tZ
Ld7R3UycwL+B9hTd0fxbhmUw9U9gSQfmRiVpShOgwMqyQVWm0NHqQJNCaDsFN9uceneG9tJg231I
XK/GLlnXJvwNI38ZTmNhX+RYpOjcTTykC0CclKgDOcBkF664Vcbbd9F4W/ZbmQ/nW7DlKGLvrH58
FwYh9ySYrKIFF/gzCGK8c1fVFl8J5AP2Hg+fa8bCO9lh3+IDfr+xORjIlhD0XM2rNAk13F1k4QNP
BFGD2/1pYnkNMuuAbkyC7KbszbsyF4U/qmDyhDkqcCu9A0Aw7ZbgDzc/Wr1g3ADZItrSFduhregR
I1aiL5NOdSI+vLnIOBqpCVQfsBlqCmngvYuLB6OKfQq0EgPtQbx2+J6Z42JbVuCy3rWQaTPjVVEX
kJswDPM+yeZmZyUi35fckpcZQpDQiEubrxPkHh0t0n65Y7OzK+a8CKeY1jSpsNNmN+YGmEe8Xl44
llwmFbp9pjuCWYodckT2MikEru3eS2XAoNC3KlSngq06FehQT80aSSvvzM3RAK5Gbe3BtRGD/gqt
ByBkfI3DrgnMJV3dAG+OlM/qbbJeJeMW+miQN0Y55wLM8HQpsrE5MxsK9R0rbIjvgAJFT1p5qDz9
SiNbmegMvCX5rrdVe4KaSouQo9SibKPXgN85YVu+ruLlufBZj0xqYrhhEpQmNppTxkBIeLsUakv4
NEDQ7Gi1Saa7ME27uw6kCoHrjklAv6hK/az0pHyEkhs70agNPXEumx68f/DRwWv0MbCBuAjSynu1
oXP1/7H2Zc2V8kq2f+XEeScus6Cj+z7sefb2XPYLUS5XMYtRCPj1vZT4M/7q1LkdN6JfCJRKib3t
DUiZK9e6DQrNm+5FVNXyczlaN+RPtyLI45t1GMlqPU8kg+ZqQbb4TPMgOAz6jYElCDKBUqVU/FdG
Gv9qZMKuTgfx7iYAaz3ZG9dhS6M2zGMd8v7RTKJtO3jGSyYNKFnzetiSW4oUemZgY1+PnXn4d9OO
plYuXAkaLpo2DyQ/WAQLrDVh7VA1GKxzZ2w3xEJGzQSx9S/NSDWJskyvq2A99wYSQQmd/wrxWnjs
oCl0aFJ8S2raEaLlheuhEEH1Jo7iiIxK4BJVU0+APWwUTT81kTKIz2nZplMzHKR+Dkvt5zQTMh6X
JOTfqRU2jnPpWv2JjeP42PKmvdGgI0Z9kWFF1zrzL9TXA7l4rQcLnAG4Ihg1qlsssHYBCFYeY23U
gCkaNtSXd6Zx54IwkMYJR9T3Qxsvqa8cw/jBzX+V+OVtZQKsuwh4dy9znoKWK+uOriJ3AmzY2iWm
XUJLB3xRkwuqaSrLcW6plfDMBAYwNjbU7AxguHnqX6hFgzgW6AsECLojNWlK5olbliYPg6I9ybo6
vdNU1JaXkb3FAqOD3E1U7nvU7l/IBUmZ6AINiv08oM0bfYtCACAo1CR0EHncTJOEedXtLUCXF2CY
8JHKLt1FUvlAM5e2rS1MzYkgstX4K1uMwbXMiuCKaslsF0PeaKGTT2WizI6X4kK9dCDn4cD90L1O
TmmNh0uN38A0b+qDKUl30nA3D5qvxdVljAQUtn7KnRUKroAh8UPdPDr443yuBXIZA61N7S9v/z4e
srVgCIKXrb5NRNbtXFQL3YeR8x4lY/6D6z4yB6x4zEGX9ieHtGaP/lCUkwNevN2uHLDpUjNk2Czd
MfDILGIXmvbcCMszyzTr2Ww2Y5DHz2XVV5c+DoHTVmbBZbRNARzfIBllPc+DPppYrSeIZI1jcZze
jL3p4x6JowLlfZBH+nIQAQBvUTdA5RcdtXq30hlk3tkFG57Y6v0VWXzTxDonLYptkHGo4Tm2D1nX
rFk7jZk8NjmWgnEbtu8FYlWaadu/GqSxSjYkL06LoEYGfDZ22gLbQyy/D0ZZo9hODQ8gdjMNHz29
fkTKo1snGVb7tcJCuAof0dQ2XpdMXKjFdLApjG3aLI3BAL5D9QpPfvSGIcrlK6cAYkoN/Rzvez3f
6D4YTGNQWCMWgEL4TtWoZBZoVXCD3CNv74ErCnuBjpn6q5AP1B+A221lWv54pIGZGthSccvYP1RZ
PByYKquoWo9fHHVGzdANcJ8G3ckYobUNFg7wM1aFPJEbeYxaWGxbAbLYPcBHYuk5eYWM56BNtQFB
lhSL2NDl1ei88gLsiwY0K1KnriwL/D5LJU761wgrTP1bEAKCwzyzf7DGa470chJ17F8gg7ZtI7zp
l7UZdhsw6dWreamnBrgya49kkqDp2+ieBZA0wqNN4vavQVbuQbyj/TQc4wTh0vGlAbPAkqHe/wa8
WdrOEXq3Q3kpUJtqEHNQt5jo1X7so+JmDGy+SAcenTNVlZrGgEdLSAJNrU+70zi8WeUyP3ALXIoz
yQxgodD10QQDu6rOD9SR4ee1LjIbOX4zgJKr0IdzBYa0Z/GrlIZ4Ds0+BEcuWNH8yreeG/B/bRJD
9htyAmvrxxjTrexn44cdZjtZ8fhWVFZ0b+YWgPGZDvqqOonvs6aoT3jivFDnGEXlGRTVZ9672cka
0mwFZVwILKqmL/AGXNApHQItwSNM9Qx9ih4G4U4l1OOuydg5b4DEZbf2wKpLBvzoou18/VtU99qq
qEy+p2aKjAXUMeVjaqgtGHC2iwjMMN+CpOqBrdC9PYu85IiqU3eJ5dBCpE3zNOZhdNa1wQeBLmAA
EJJtV1rhhYdCNZVbo9z0sIrOiFdCEy2skQwDCmsFKpvoQM1PN0PNBrAYuNEIVDDWb6jsAMNWWXz3
XcTUVcQ80WsJpJXwLr3PixMq4tzVpwdSEigBSKRcusojaEEpTx7QJCq+h9XHHOShQXEOXETgSMYD
Sb9rkUxbjxVqQPqiMu5QSm/cZY2/qRGlvCGPPE4sIA78foHoFHh2WeKOCzxthj052xZqspuhBuYK
Q2lEreZEOLJe24Uc82Xpapu+c15MaGrtU9AxLVrFDOOMQXmkJkRqrEdHNB/NsB/iTYxS5VVfNe6u
5BAMo726i2+9awoZr2gjT73UpN367Gy3MjgiqJMsKKvV2i2oghPebeLa0wBSzsWhsS3vqAO1NWXH
0gCUXD0yrDSA7JQ6q4c+3g7AAE0zzQN+nxORIqgSrtIIyx4zA9Atyrv06qd4o/Uju60CDhMwBMfe
9F5nU5e4kESwc7kM20wkSxblzSrR2nQztctwVJzlsbWf2kaAl29V8AtNUeRueh16gf2hGgy83TR/
hhJbkNT1hyw+5qFMT1jtfBxGLwHY5/d2VJRgXq+PZKcRbeBboFHViWrGujAFNh+7AILBDLWUVqCZ
C7I5qgP//mLJAYpazzQgdIYwOtKoQNpFcX4/OoPz0DeAyQzxjWg054EsljbuQR8hro0ydZZeLZJS
sCN5cGQkVnUDJbRaq12sqFAq2VTgkKKhEaRkDyjG8hfUREmscfkfrsSsSlxjQFxqZOF9kTmolB6r
/NiqQ9xbaIshyoEZGvMjnVF3YYse5MRWD97GzzEhuVM/eZZjCT6f30+pX6u7ag0prXhrZ2G6It3w
fa6qw0r8TlZmrcuzAAD/7GRZusp00zr2bvGzCVJxMqT4OISJLU5kcz3w6zl2dqTOUXkIsDUgjvbp
Qj09KuhA6QxetVy7ndNUY8eioz5UL81nZbmNNAOZKE1FB60FRaXyoha50sAxaqeBU0brr7nm6f8+
F9k/rzjPZf51RZrZ5Nw6ohYbj088jKoUlbeE4PU+m9jumI9Ji8fK3IvlxNcm9SIhHmVmfbYdTZ57
swn2eLUdWjMBYods06kHgMo+MYwD2ejA3RL1zOqAMgOQlD5HLXYQ4O1q2PCoAX7vJdpz2VbFG7e8
Zw8/hDdQQU8nwJNOJ3/r0oOePUEq46C6uRr5P0zxv+4DCTBUeYG/e+0IxzlVvWsviOghj7JoU0On
dmKHsBiUXcpSdy4tvvKT6T3Eo2k9/2lQ4Jn1xA7xr4P6pLSeQ8uOT5Kj+FLkWn+lQxuzDFqZy9ky
IhB3dWO1IE8jJfqqKzZLXhpbI8Ye1ZXG8GVoJpZaUBXBNGVngKtD71VQQl1BxfSuVRAZ2zQAESzZ
bGQoF3XLOKhBebnuUFO/D1iTPQ3auOWVCVCrsutW6s92GRYfdgbGtn0FfN2TU2AP+Wmf/f9uLyrU
r1H2akp8qewVKC+hyTxMybIKtLUn4dcPc/4s68xq2zlev5zzZxIpTERhY28zJ8WEHb5kod0fyTTZ
o2URoKKMcm6jFqSnyCof5ksLPHC2VRUNy3maOui+Tk0dg5FNU9NEOqicr8I1l6OBCsHGHREYzABJ
uWSl6y61uslRB9AHl6kHT6hhj7qWx1zZyK82AygoAkGypRmmsTTB5ywS7D4oaFKTfh6wPJ1mmk3z
nFWcbvG+YUfqBA7sLnEycepQxr/qc4YVt1rITCsPvPjKwUZqVpk88EzvimwAVZdq0nLF4SFybTJI
j2RzPRAcABR+Q52Tm5rXRSp8M9u4+WueVhu8r9PSIF9DMCuRTYp9FJZBNG0HRmvqpEP7OW3QYKsw
lFhV9a3m7MsWKztaz3ghcBDUpPUMNV2vkyhEQmpiblIvatlwv6QnL8Sup0MF8Tbox+9+iy1RyPTu
BEJxrPGozZSRzugQBxwSsWm9paEBWNbx2lBDqD3PEBQg+Le6+u43+zTzl4sMmR8vmMflBiGObt+z
8N60O/2VQYjVD5z4Ry6Sbln3iXeB4G97Ao0HygmHwv9uVGdycKBKvCwYOOWrvizPHDoiK+pwtxY0
pt6g7Fyt3ErGZz8K80s0AnuA1Fb8wzUfutIYv1soSl9Bx5arZXOwRYoYsYcGwp145w6vuW43izi1
wivnrn2hDmwBUFuhOjSU2E0dpQb+5cBEHUVfHZgRgVrRURCovpF3ZJOtA5Td0A13FSKDGyvU5E2Q
ReaNUeu3jVrUJkglUUu2WrTRwJgPRWCIPIaMmQdEVfZU1DIXulAT6s7OAeTnUyf5k50OA1JLByd2
d7/b1bRgh9YOhdHuvvgrO10gHbXoiIKcqfO34ajeRf5Yl9PHm+ttyA2QSH4cy2w7T2sCU39OPLms
tKY/uy4SOj0w+TddgNc1Cs3iuyb1AfstoNjQ1z5fGrZRPrOmRhmfrLNXzwMKQEr+w09BnsRd8UvY
fJWmOYN+6B2SQQl2KVmzLH0r+IXUGWDcWfrWx++o0asebSGGdYRH46nSeXE0kF3djJ6NRSXIBxZh
7rU/LDNcamOW/wIH95NwBvvZ13oE9xF5v7iaru8LG6X7DHuy24R73VK2uvE62N1eukb2S2fjQQx+
9QrQJgS6wH7IRLOIZDfe6yZPtoFdpYeKNemN7UXhyvA7+Qok/XYo0+ynPkTfRJYMT53sB+w+DX7y
DWGfcGcXa9ax4pkJhAOVq9WO+5h50bGqY2dZhokABbbTHGPPGO/bxrgHT4fzCo1mqDkFdnuCflh5
B5q2N7LjyyAq01XyzEFbd1s3EYDUsbfSfBTXgQAzvGg5j8+VEWGzb1ndW+2s3STmPwCugUyWcjAb
d9iihjJaJ2bKryh+4dciQIEXAg4l4vVOfjWgveYtyhyfeMxuyIQaLg2Zaelb0aLXil2otclGKtAH
/tXarell8QJhY3mw1Htv6ghQLTAGxZVakRsU59yMzvOgrMBbf4hikHh+TsSRMF7hZko2GkFEsKD+
mJh8WGQ0i9yrfxDZ26j4OMtUDMc2X3BHUb5NxG/TkXzo8KVd9uF4bIB1FYZ3gITNwnHB4lFk1mXC
LIyQxkBwINkQxiHkZnNGgcYTdZLJjYyzaXUf/g0Q7kiThc5Rqz1nSXQUdlF/K2LbuDMRNDv9wd5V
/Ks9MdtvTtZ8+FcAAC2JvQK/m29+kJh3fYhqqimSxYOu+eB3RRLkxFxwgxImgUrVcvAvtHUL7onA
vuIPUzx2kGTatSjh3rSDZXwb8eANBYve8AoDfUqTaqdBOOMNVKo9EGWgIFmNRE63eOzVyKZAYCh0
y2kkOTgBisBopAVExY1IIDrO/hpJ19QZIIo00ok8/VsD8BE5YKWH2otwnYe1fQeEeLLBP8M/yTQG
3zDEq3dWY5XIC0QW1MKFDj1qC/Sqlpn+gHTRZijZGKImMVqDo8v4kdioLARiNnlyRl2ufFOaN4UM
tW03du3BrdrhhDw7xMdZUd1VeMyjPK/jL1hGPAQpwL2L6G4UNRjDSlYqVRH7pdF0vvzTZxuF9S+f
LSz1L58t1jSI7KraLyrdivomXzZW1B6m4izVBGq+PVDZV2Nqd6gjafalTFO5QGQVFHIUrvNqVq2t
GIwBk9FF2nbt9ZG2QBqbY9fask0PMbNl1Af4q5OxKWK8o0PnNCoVr14duNDZpgkhds7Kfmv1jB80
QELO0hX9mc7oIJICDGWB667mjqoK3uJGDxZ5zfqNlYTW3mNldOcNqqRtANUvkCcnlHiWz+Qx2JaJ
/Kb1iOofuYQee3jo8Six5rT+lxj/dEpOI5woBcCS2NnIPsK2H2x0A4K7DvNQgxJk60rBihuraRdG
C2RgB1jQg+sAIm2n4zdyC3TQnDpliQhch71GHLftpVVuXYhaPjX8T2497vwtBxQRMlZMPNZ5vkUp
N/J6uPM2phON21w1ZVYuE+iGPKe80g+p6UJ2XBv1F93pfw6J712RaO5vwKaNinXlbxm+u2wEQ+ZK
TZsLviX/IWEf0xaIG+/GHJXtoNYGw+7GA2ZsiexivKetLTVLPUn208ZX9aJiI/7SRCwz3ieVjkx0
hepSj4CrYex0C8PonLXPff3kENoVL4nO3aA84/pxRajTHMMWcZpsNNsTikxAL5GDqPoEgc7A3IQl
isoL1ssN9dNBY/H3xC3Nbc9NgRoWHGIedueiqQqU8mcOGGQ8t1+QMS6aDx/LFWJZNg2yv8qbOgQL
e/BfQmkhLZG8hda6OAsZAEwIfallW0CiUaZA8yN1j1OsvNoNGN/ahYfQZL8gY6166MwDUmZfVOxm
tpeGCeqPqVdYK6ME0LDHysDBa/zY0I2GWyg6t6mNe45OI+++tLIECmeIm9MBOapMIqT7V7sFvxAH
rz9Zvoyk9pjGBjTLlzTXPAZCQgjFq4OZM2tt95mbXUAP1m50cIFfSiOwzrp4NBTciw5kprMxktbS
TQa+jrFSYdiDBN5pDPMluaRkG3xeQ78nstfzDHWsP2J3EoGmzxN8oUGV7OCrA52FqdNyMCm4MGI/
56/J2o61Dfiu8nKYDaXzZtiRD5lsp/hrNE05t8mHmkWRO/Zy7nENVqwMF4KStUTCSPL445AgGlmj
Xh7trPcqEA6FPydbRj3k7tSs2HS59osikF+ClGkcQ+UnAnl6CzT7CXvHr9HM34KbNNhzwkct1p6A
grbOpgZ+QGlFA5Tih+RcDRkH95LQblGEZi6rNjIR48nCBRgj+XsfpmuAFDmwHzGEa5wg+imS6q0I
3fZbPSBvr7mRfocFjwfuyUbH/7FI93hpdWDBqVHNz9K1i5cr7geH42+RyOE0nWqW0A5GjTUVTytU
EqkeOrgSyKwBtHg9doNtbKJoD3QYLwBe3kKss773xtI/oViwXpJdEyBfLOqoukkDa7z6To/1ixoQ
gSsAGaPCOdqoL37wCsjpSp0/hsVYL3ow8p3oMEgtP+nqMNuoKaRolk5mbooRgHDJm3PjhsWjDxTs
XeMFS92sI+BaVrXLs0enb4tHRF4BbyzFHTmGRXYBSsq7oVad1O89r4ZpEujVgVY1i3AfqjkLtaHF
g0juqZmNzrgCFsjeUrP1SqQHEeDeUHOIgwa7sdpbWeqi4AqN98huWEvqRSZeO1QF6C2o13O7+Ny2
WKFSr96b9Q1CBrfUiaVrvCidQd/lmmaNYFtOaxRk1IcWiwOEkvI0OOO3FZzpTJPlN/Bly51pFM64
MKugQwB+ABO8kWNjmEOZWZ3RIYQqwCGIcZibf/Kbh9EIcqFhc/P/f6r5kr9N9dsnmK/xmx91sEaK
fWfcBxFEljWohBQLOp0PIP5wVoVV9gsIJWTHuYPFoKSvivyvIdSeuz0149yks98vkLXISBoMLIf/
72mi6vOD0VXok0zG+apkdOvKLhaubdyOIsbeTX2IeQg1Jxc6pSFlmTxDebPaa1ZcXFtIQzpIBZ24
YuykQzk4QIFoQbkcTOvDJuksSTcaRI3Og7oDgI0WzaYWKWolPsfSiCIBWq5n5nm2jzpqt8cMTyK6
6twxgF5HujK9cC/CylxEnbtOy9hfTlf8nBhRKhRug8Nb0rUzwbFLroxkNU1FgyPxkjEZ3UxTZcIo
11GsVZOLr/kXCyREWzBMiIMrdHGYzljWfZz9wUYuvWezDDc2xtGBf57NNldNM89KHbOtAkvoMrFx
x4Pezb8rOwZuqghM6tQMnNS/EyYktGVq3kTKo4K82i5qnW5JnZXt+XcF4i15JfXzNEgKKAWiiAeR
L0BEuWj4jWdZF9CkVO/l6Fw0Vy/fbcEuEcMJh8ULkubE4gzcTL4e7FndPxIgnWDoocKiIxIw2WcT
eZA9r8YbVJkv9AEbgsxJriDQs2+TOGEXPJDW1KKDNoLNObPa924IU2T6WiDySr9qlp4bgMWA5eGx
zmy1n6/cl/bzLE2MDxuddZntvkTRkC30ImcvU2+41Q3/PhUivXUcJ70F77V7atrxSCaIQ6S3LYD4
NwGeZVDN68MluXXdbQQypit50aGtm11qFfJMrT5O0tuaF88F42DSUDOTqW/AWeFqZrifbV1h1Usv
0dMtuVBHJnIUXRQo4iEbzRlVkBMNWztdzVcNmbC2aQ8G6nm+0MrMPTN64LUMDx84KUbvaLvtLQ2j
rwRcRAWl0vLL7EYFGt5k+gjzV0ixo5Rg/7rMJh7U195n0Wn+ZIIF8cIATSJqUvEHI9/GrYOFprns
y7eqzAAwUhN0VeRCB38EB0hjNMb0rWhS1vkQ3ctzsZwvq7fc22kVcOvzN+3qTjvonvw2/+EQIAXv
v8j286fruePfFOELzTX9D/2+VFHX4WZqjqV9AMOGVMU0cs9MiCRoRd5/T5r2wczy9CGBZOOB6ToQ
usoOPTtLK9rLiHU4wJ9es2lBZbT38tJ+FCC6IyfdNY1l6+r1ObYcbaU5Rb4QEOC773rjSbYDP0vV
ckt/3AArAubkyjfua7evrx5Ir1ovNe7J1Bmg9grzMD6Sre/CcpfHhb6cBjhmeN8bm0AIA0ycgOhh
Xd0le5ocnLjpAVERY0FNGuDjx6K5Rn9Lpm5EKDHru3pLk6PaJD8lFv9JnfRxtdg4IoUb3kxXby0J
tFnsrmkyj6Xyotvlhfzp4CfJ9yJlxolaPZaH24CZHehE8IVGrQ9vgVRZUSeZCkhkLuw66A/UTMfS
2rEYwTpyoY8gURmnj/dk0Bg0Xvxq1Hf0AUDroR9C0WMriT2VjJ/12OpuR5uJaznK90D6/jdIuw9r
KAIOu7BHMxLaCqRbwGgmvn8q6xwKfKig/gaeQhuUuHl7LLsY0DXzdjJ3UOATVQW+EMRolh87blCo
7Sac3ozNT5H6OHa8XHwB6llJAzFxw7rT8LHLMHim/HWo8zfRiOKhRJJtJxpI/CBK6z8oB0ptYw34
ZjevGoKcb4kDAGQq7V+pld202WC+iKQdoAdq8lvXirutV5n9IajcFHGKVAdroN0/pAOUcTkEOn+o
4dAotX/FGM5yBIPxEw02gZXhp5HpKElQdeSxp4HZwkhRfJZF/RM0KsDlDPvsJlX1eeYzpBERUJvc
XNTekxuqIz5mG5TbPFuc/AiI6ACSxwNovlHeoS3y4T1nEdClvvkM2eEKoEQj3zV9mz5VnX1ipRG9
oZ4nW5aAR18EM/VzYQxIrVlD/PY5UmYQo6CRhRsCtm1Z+kpLEiSIQp490RkP3XQ6k3+w/ckv1A0d
z80y+5Jn01xrOIIZbPclqzfl2JzhXnNGd0/ptamXIUu2drQKZSafOTpyplmyqtmRvU+yBR+R2L2U
XVluXdAPPJt5OfFZuZlnrFPLq/dAIUGcNysmPiuspWFPWhBom772pPw9xMlQpQaYgjMU4FE2S2mu
FXZ+Gbk+eLCrKP03bblMxCKIRXD0U8iOACqTFpd8dJBwMeSKOpAnLC4xNAStVTL2K2CoguPsFgxO
tBnCjC17G9WcEkCNo8i77iGSJl+DpazfTM0RRGy2W+Mjmax7ENIYQeCanaiTDpKBMAxFXbfUotn6
1PiYzTbkx2yhpYWbTvAWES/PTBfEmQX5oZP0jPpCrUbPml3i5/WSmnRAkBfEnGFzsSsfgE3l0YBA
bGkrKRGy/WGOyUMN+Pscf7qKVUH7tezAPRkNdnmvpcaRuBkCqJPuUtRarXt1U0CjL1axaHlTQbT7
3pbjUYf46xoPR3aMmjBatt5on5q0sJ500KVPtHWCFwewUJarEKi5b+QWZJV9MvRw65lFh6J6943u
mKaBcEWFmMVtq+vtsQ07b6WHafwm8nNRWf5rl4J2dWzH+KDnGb9XA6m/Tgto6JiAC1lx6u7TDPO4
jem+hwj4RFEr35AtlcvO9qNr6hkGxFxHsIxaxQgR5fTD14Eii4AcI18ZSJ52YOgF94etr3o6s7BV
lVx4CBfgbOpVZ1b03Wl7qLh7KBNSB5BiinDbANC7dVobSVmBJ1GLZQT4/dm49fGcua0YUuuKL236
Z0TtsGpcBF3pf5lFXXILZTmlwXV1fN15zcC1CzFF+WqOvb4UaSKhpRfKXet22k5HpvNGoiR8ibzc
+FL1/Yk4tH0O9s64kK96lUEOEvUXmkzyB47Se5Ru4yysS8iG4pH8oCXiwzb30hnX9WYteQ1mIBsP
SpRo5Af6yIGbZSe3qr9Pn1h9FbcE2Rd55JHYQbEgefTz8lQUmv+QgPDpgCeKugvl8KrsmY63hRlF
9sFloEr5u31EImNRGE21w+OvP2PB359Hx5XQh7aLbWqW8aLS+2RYUA+L4nHRVk60LeQAXTMNOgie
r4JaqjnbWJoNO2Db6ttOHRoQ6yN7ARs1qWO2FQ1rNlVgdktCuRHeDXvgW2a7wZ7wbbNdY8m41YEd
XmRE0zorW/lWfYvcWrPmAk+PUDPMG5462jpWZ6E7fJyR7U+9AJaCPgdYyW2CX8/BQ+pg04ysfKxr
/m4hyvgeV80GgTj5auRBugJ+argIz0NkzyiaDc+YuzT5qC0CLzdOHjEiUKCY2g4icljnhAcy0YGp
KDKdIU0BLddyhBAtwKubhAlUK6uCOwJxkQ0EANC/sdwzAjnFxVePXy7MFxPKcrvEdvBILrU+3du6
hrdElUIDvWtCG2I6RvIe4K7wTNf5XvpRsjIcJ7/4qe4do7Fo1r3gArXeqBeHmue73eS/hqJrH7wo
brdBUOT7MHeglKYmI4/RguJ63DjfEdpPVgEb+Yrp3rADhSBh1Ongc16tA+aYa2pKFO/duR8OtuVs
3TwHXHxo70ceoLQ/jfM9chooMITCwy2UQT5sFTtrQbLnkbv+k2ZFYOFVqzpHlYpnPNJXgCxK7R7R
NfwVZByWK6r9T5G62iHXa+IVBpUnECnWtxGCMZONmtQBdHu7s5YaAwFCZ3fmI8rAu4Ntloqb2kP4
sIY0xNx0QaCIv6t1TqwQCGnP9ZepYhiHVOuT29ThPXPa7NQNabAkRm/3L7sorOxUWEqeCRH4Nbh8
M4gSlgvctsYb+DYEMP9mdmXCHcD1gn9E5sTdve7VIBxSj9oh+vDtIjAaW6aI7iID5NUiQCILe8Px
1dahzNOL4RlyMR92AmKAI3Oyk//Ik2AdaiNqDNo23dkyjjZIciCv5414LiJXDnYbFIWkWbYz0rz9
Rh5RG9vbBOJ8Cyy28uVEPd9qer/9Y5uI55EvQ5WM4/k70wU1XOQ2UD+jP6movzapFxF/uae/fxXL
f+n9bezs3KmpKk8T2zEcD3JA0hVS6NWxRwRgw2vDuueAhEHmmI/vRXBT9jL4aY3VL8vxvEeRGdhZ
hn1wAgq8nsaIvNTWfEClEt1v+mDX20SLCsSe1BpIqAWPVIfMH62lrn+fa6bnuuoSZBL7vIK4j43K
a+nmDQSKB/FRiT37QZMBa/Muf7T1RsfvVNbgpsmtTeYAXBynVXlGETxfA/ZUPdXM+EGljZr7A4+t
9H0eo8djtNIC50W4+GdS1RoQxtVmbvpNX20gjxxtMhaGJ2dA6ZXTPxP6vSg6SNNFwXDxbE+eTIGN
TFwFxvcmnRys/l7vjQWyBRUQIrglCqwwERa2yxPJ0OSq6agm9VodajupF3tF85F6/zQ2dSNkLnIO
AlWNX7BMwLoSArRm1XvHSuhYaiq7rF0QBgztSyW8wvolUubdQY92BYbbML+NQlXAIOITmLod+wdH
DfEKtBr2jVZC9W/QWPoYZkW9hpLUeEbJV3Zwy9TdjmVhXa2kdJad40Yvncnv8qywf6GwH/hGX7xH
1V/DWSQA3+hSE0T+eFeAH8FHKMbPT07bBUAP9E90+5PdtLm7ZWU9qQ/5g5lfUdt95BzCSLMgUV5G
7dYREchwRwgSzR1GaUPwQ7uCwQZMVCVQ+wiuLConlkdqtkPx0aTSQ7wdvvYOf29Sb6KjPOzfji1G
YHQqnq9AbXtyGsb3vlpgAY0IRTavyqMztemgXIJi5PskZfHJwOKT+AwSIX8GThFdXdnbd/qYXogM
weLS2gI2mmzIa8jHn6jSC69Y205eZDYHC159Bi+1cv2cC/wVkxdvSncjvMZaI0IJgHBf68+xBW44
3NfBLY8a8HHj4X9GjQxyUEEXIegirfMIqDjEERvrri2adlkYvP+W+Nb3zmfpT7NqMVzloZyswlZJ
T99dH0KrfejoEGQLcU+HDbhR5IA0SWfE58DQvmdaYE8Lyi418lORRN9pmUYbBA9VrgvP6tIDLdZ8
G79BFMOXa2LzIl4v0QfZWavxqlDMX2Rve4HSDmW3pbecXckOmc4MLwa/WoCwd9yiaCZ/ZpAX54YX
veUByqAZuNguSRbJi4cCakAN2ugtgTSAo4N7w2RxsP37yNSIxyvPrWeOlc0ZFEz8jFUvP2MHkuyc
XnvyrDg+Wkm8Cc28us+ypLu6KQOgRUIZtEfMZVkHur6jXq1z2lMYeq9Trz647w2KP45YHGHX4toa
JC8RISNfOoC4buNIrt1QK658d/XPf/yf//ufP/r/CH8WV8BIw4L/g4v8WsS8bf7rn67+z3+Uk3n/
/l//tH3P8hzHBoeF44N9xHU99P/4fockOLz/m7HzWnLb2ML1Cx1UNTJwy0wOyckajW5Qkr2FnDOe
/nxojDdHso/3cblQ6AiIQwLda/1B/T9Bg94YbkTas1Hn9XOjbTAgSP+MMs+Hm+aXhG5d46C7s6oC
TPqnJh6h4bat/Sepc9Ln2R+dsln2sX4fxHcwVvaxXGH1ptkdgJqZydWagnTvSF057FKNVTCW4X5x
GYzD5pcyPOJrABDmtsyIYjPakI1JMQhBmUge/Nj7XCc7l2myEXzHT9gTg56dD2aWDhd9PgxRU+1y
HnooMv3VmlTtV8T004PZCVbsZmpV4JGcbukix8rOcgLcFMTq3z96Q/v7R29ZhsU3yzTJQVvGrx89
8ni50te29dz04XggCeyDmlKnbWoo5XsVkzSZlxP9BA+6dIzqQfaw4DxB1RbAxP65V5V5yikNnE/z
9GKW2dCHFrNi5WSadfCehJW2ifS4v9hYYt6VBToZI7mpLxOiz3y81p9zV/SnwXjPXYWH04ifjGf5
M1Or8b4NIv1kGBrPXCgN9v/4Xrr67x+OIYj68ukYQEMs0zJ//XB6Jy4doPPZ87JItwoTXn5ufCFD
kT/iKNs9QtV/lY/DsM6UnXzkyeLcC7hW9jgWeBVrgfudGHC7tcw0QzWNB1OQ1Zg1mGbzVWuriz2v
EXkpPmWRyN9MpcAyqOjpOubGXW0/BEpePQC035GwN5/zWU2/RNsWuYPYu5N1SIbF+6ZA/1G2ygFV
OOzMWZefqBmutVVowNvT0zXBqeg42Rmq/V4G5XHw0MzQ+7ha1x4swqB5xrvefP6tr6E+1JZ2dHDu
+G1pLx3mtNZ0T3OjtJ+bOh92Uk/Qg+WvOKtG+J+qd9OXZj4QKSwqM0IAjEIaWt2qg3p4St0ie9Fa
tdop6pRvZasc3ffJMjpHvPd+iTcahSa2mtHEn8Tlu8aen8pqs5MNpSaC//GNMNxfvhGmEI7K/yaO
2TY0ZFuff06fnlQ8WbQRKRn/2eQVhX2cGK69iryy5BmG5RfVrbXvchFmKN1w9k1vuCqByxJNqbCC
jOKLdJVdXGKleexiDytPK7coilUzu72FgADx3ikjzGXi8k4Okg2y+P+sWybzRezt69oBZTPqTnKw
+0m9E4aj3skzY4j1cpWFI2grEkXiYDjR8db8tz5LhVG1+//x7Pn1sT9/mAhAWYawHFdDiM61fv0w
46ASapIK78ke6pFUbOquVPgLD1qouIC+U3XbJW72ngtzK9e6skdVBbD0eqNH4RbhWdKIhQP3uCsO
NXmG+TlbzU/XTwdIRpeuxbyNDrIajw+CTmpAOM2fsnUVq8i7aiJ9VN04XMlgi2wQqfLRQHYmJEqA
rLtitNk6Kgq0bDw3ebTAufz7p+Laf/uK6YYtTFvVkNwVhv7bp8KKyvCzJrGeBHa5F302zEDaJAbC
NrvcSk1U34qizVA8htaUbD5JL+cYGki5ZFmHfh7EWAcpeSmt7NkjOLjBajZ1FSlocaf1WkIBcxN5
DqyQ/TtzRgxG/t5uC/vt1qu2QKfZAuvGfg4NFV6EKEao+AdZbOe63oGhFIz63+pkv2IONS2d536y
bqwdltqG8l7N8t4r25+MZx7D+IpofoRSl1UeZUtY4rHlVdhwydZPvV2jrjHINdxz0GrzV2D8xtep
2EVaPR0yE6DKXC/yweIZQVAR1RR2/Aj2O4DxTWfV1e7wrM0EkgIiMqlbdkpzaW7rRxyUkoawHBZh
gZ8h79yr3hFz7+LaNiEy81Pj3Tmp/TXJ2uZJVuW8ujYJOYydLMoGNYFCJdTv//4d0cy//XRc/DZc
FXMB1zTYhc/tn55Doyt43Y16+RQE6hx1zt6iugp/ZD2gQ2+wxAOZnxB4HgBg9PWCHwWKGOT3vfeC
tNIO31RUMmwrfPl1pFt1gg3MeHZTJYTjihaL1UcVMSnkamXRCadtULTTcxfYqIr42S6cHfGKXMkv
yMQCNZ2L7DCag2PPKjdzMa0QHy0dczjIIkSjjyllESvkbQjUbOvofMslIyj0tHobTlbziXoNW5yV
UVUtxCECVdMxMaC6LdRrM0VIAicwdaFe4zaX33u6+Yl6XfhDvW37tF0uIa8zQswB963F9rum2e2j
pbn+fdzBfx0g8bzrrYZTuBDpGYSC/aL65dELCvUdVZFmxzPV28tuUYT+eUGuq28c8E4dOwhZbxnN
99u0uj8RAZ6Hy2mLNvcJxRfnujUmcKNYN45lF7yguW6AzyFaV9n1cazJCEArsNeoX4R/snzKVulU
eq9xN2kbTxmS+wxs6KHNO+0oZzIbMoC3mXqR+k9uMUBOxier84a1hmkcwWm4yc58kPVm1Yzb2tTb
tWpNH3WyQfYbGKULoS9zOOEeE6v63vGJoGRGm35DAP4knSGbqLkzh8l9B8RorSN7DOBPYJ9qN5V6
GEIC9qqm69yBk35zwvpUe9krZIb4XvA4fBzZGOF5gcG1mXcv5Ll87Oz8/CVPpxqbgKLby6JVJu2x
7gCOyyImzPpDXYtd1Or5IxF2dZOLxH7Syjy5F6W9V8fBfpJVQ+g1G0/zpp0+12lGWePcsXT3+iS7
akV2lMFaTINQN0ysowwYBTJDNtc1gw02uhMQwlksOUi3vSuZ+hhWJkG9vD7qXlX+7LT4ux5NDpzX
2luzTTceSlWv90ZSK+CBJuQaYHHuirDNn/5pniQ+DmlR7glYdNuywxIvC4unYmajAIPEJXkmomRK
jmljnWT8pKiTBxPjANnXmnhKOWFJTn4Yvzp5vpnGfHyNYggaTmmp5FrYsbO6NSBo5LxIZ3FDMyk2
EIuGU181FRm4vuvjSx3l5bpWhfuIPmmw150ixHEmH8+xRnQeSKL9bGkkCqw8cH7AqdomqW/89Fv3
rmvIyMjhwAHcR8MPwj2Apmn3709C/fe3JasGQ+iCF4OlqirPlF8fhIShykYblA7DeJUQa++RXpKU
AeSmHtygVQ9IhRERkXUd3lFB071MjVVieINKvmUX6mPUZawH+jL9I+dbCbjMeLv1AMPvk6j2woM9
S6xInZUWkVX2P527laIq7WxgK8+wcMQYd+3XdbqsI3TQx+vWGONrGzTag2wQZEAe/v1jUH9fl84f
gylYN8z/WZbcYX96H9jDAM7bEe31A9NuuzOTlJ+8wPkYES/CALo2oZd5+9Envr4xBr38/WEgRxQJ
IH/56w8K9OzIlEXrf79lQ/1tnWOrjuo4/OUcHh7G33aeME1VjAbD6Los6CfPrlBC98NvxISTOSiP
2k68L11P7P+qlu/4SgVK9fdqH93GpVrobfgNq41b7zpq7I0ZlhkaTVsZ5kxtN3zVTLRc8mQ7BjXC
waQ8NlmsBk+KX36cYYRgbPoWmkfmq8ZmnM9u/TIs8v7HdlzuH26REJN3Ottgg42FbrmGoPzr17kf
pyGsJjM+jB5UL3OtY8rSTVht2yw0CSDZT/3UY6g7E076Nn4A9FZ9ufXwFGMiP6QNq973cG3UoDKE
w4CVU4DAdMI7BxZoHjybIi1P/dwqi/LgkwgercE/B4bAq+q/47PejOEJq+oP0d/9+3dAm6MLv/5z
+fE6NiohhmbbcLJ+/edCtUhHMln+YeFw6cV6icgQ23cvmp+RuERDpZoP8eTX6IBT340ZnDYEqlex
hYqj33YI8wmbsLWv6fsRLeeA/QLU3U/lW7vkhDnV//g280fS52jAp3+MKTT+Ja6ra0R4DMf5PYol
cPXN7TCo90kbG6cWu/A1SCEQbL3pfw1TFwk8gOeOXcGUNIZwJetBANk7tBhJQIdZ8NUVeYLZkWld
VXIOryl5Udkty83szg8Iu8hibiJLXUe9QNQxZLU8NMWJjNkPwFbRz7S4smjkjZT5Ohkpz3mfpYbX
RAbbJ8NLml0qyvLcJJ19Ionc75vKmB7gZvsbHuXa2zxP13jhz2n6mEdTUHq0SCYWxVX1A14gKEh2
V4D2F8eP85PGr1udw0MtClR+e5mU1wrdjavsJatlcWzL6QD7+busl1WyUR7GrvQ2Ksv+9XIFWVnP
U9bq0K3aLPP3su7TxRy72bdjVN99qku7LD03otyYfYnfpBwiL2VC/tprSZV+rpN9FLPKZw+0joDF
3+8aK2r2hI5w96y0yqMvUEFMYI7h4qjCz3SSbAPbTzPPUaERro9VD5m8VunuZDl3cn/d+GrI6nbc
Jl5t4ao2xeMaAWXeKFaTPtttYF8mw7u3jIDSXNUmnrqqG2HiFWKm5G98404x0p+3Hr0pfiKCbfNo
N2LWi4wkEWcfGxubZTmHO0+EcDqiBa15kT2MpIwPxMYJQM+Nsk6PjS2hq+BhuVLqjrt0HKfNMkfI
ijeaonu72od1jFLcPE6rnWyruqq9XWbIvfJRx9/yNqmtTuEGomexl7MaU+Fdw8Q/OaYw8zV0QBwp
Cm88JGK5TuN7xhnrljfZXc4zkNZfNQhpnmTRCxxjZu2A65xvQR5KHz2NxNLOcpTv+MqhKvibyLuS
dboGHYFc91X2D40QcQ5PDTbysxkH75ue1+HZQRuOZ0y30wLDeELo0XjSJ6Sw8JNwt41lBtl6UOIV
ji3po+wCxkCHwoYbaahp+VaLjGbvdqgJ18n3pE+S3TAZ4dFQtOJLMnksQOzkOwjIemM1uXaH6+jw
pHTdD7X04u/golhKZI16dXw3vmd1aq1kQ2YNP7vSVh5DL4/PU90kG3kBIuN3zgxnzLvxilQfMvYD
fwp5kcR7yQtXR311SPZJ0bv72lCKr1hvr0dReTstqaGWuqRxlOauj0pyDy3BwDVPl+ioxraAY81H
RuRRrIohFOXa4yHmqX72KFtVK+w2Fjv/vSwGigueCePVZaqK73BJjObquK14xhAj3HkagTxZLLNK
3ENpPCx9mwF+NlYB+c6r9T/kbHZhK3tMds01u3D1WVMG4ynV72TbUpPBhEhBvC236ihNdmLPgtXK
fOd6wv4KERFoQzUvTeKxH/c8x0QjknV7eR9tLoyzbmQf99xbzj1w4my55/nrsEPbIN/KqyYmCPbJ
tsmkzxeYD/K+iTf3y3392z3LQUOt/O2e/bhCsJ+8232TDbteic19W7nHgtwcHLS2ANihdCwt5OmY
tBWwVXIiRWibB1e2OEoOWzFLsHVbejaQOiLT8XFtm3Eh8xw9iOqdFzpvsR5gJC3rBPKiwVmeLrVF
p4kVUDsvU+JNEPIC0OPnqC7hc1SovLEESZ7hXSbPZYojZe8+yg6ABvStgEq1lcVCxNoTg2VHOQQH
MGfTB322k3W1Q7K4DddYoY7HvEvWH8OYtw4acDltie621iXPwjeb+1G19rceaTm2/DPb/CDnaqfG
vfCJZN26LIo72U8OrfwBOzYx1EdZlw2iP49G9D6VU3t09DLZENmN9kYzmCcRZ+nFHypW6sPGy4qj
E+fYW4ksXSVBMf4nmHZJZtc/x2T6gx209sXJSS5ElZeBCUf4bqoNNpZa4z8OHjoyWael3zTVIVfM
IACz7HQa7Xtk6gjxN1P6JK88jLl5iqLBOiINuC8cC3khbbLvmij4j95rJWlSBXFLyzEvIW+NnVH4
Kmw6LLPHuHTXwgPzoNTb0kCYIwFl8d3xxRUJ7Tn9SdTGGfiQI4ACQajlfyqt/0eJs+tXaxDx2uhH
77lGn3KDDYOA9jF9XBsWf3H67bph6zuP8CGgzQVB/wWUMARnFUTBL9fDohs+X14XO3csUDBH/XxX
oQGy8RIsdLJOZcE9dup3iHkrr9Pqd7eGah+gGncQxDK+uIZ1KtN51spV186E0ZE+dOp9FsbkcuRI
YpFeUI7PnqsWJxsz6a0ckGb7SYucb1BLEgxy+voITN95mVzrQbZPVkRMVy37a1AQnofdiN/5fKXU
9RH6MuwXfnbNcRBBvCu1yvvmVbtloO50W62d8pMqiHBh8vd1uRFQsysl44OL2RBcNPI363yeEODS
KQ/b7MvkBONBgwq+S5u2fY+LcSU7KDr8PLz70jvEl8on18F8Sl6qNiFv16waHnwwEGcLBcyNbFDM
eufy1HxrHd3YO0iV7oN4UN5yg7/8fE0k7srNFDgJKVwQP3gkl8vHlWOsvgLv4j9ZCg413mwiLEdU
EYgfAknvzWT5+2EqqgMuJOOXKcdnZf6g4xRdBQQw04s1KS4QvEhbTbySXklWvZYjDh4heIJD7sfY
hi2Jb7LfJtoJxLMsUpezEIxsUH37WRkw55zfppUSmU/FfHAS1nalHilb+foM3Y4G54/AGurlhVqk
4bTP0f1Zy0GyVwd6d2Q5eZEla2hdXDd6XsN5ru1Z5qonGFQrG1TMa2IoymPsF3eq1/lvg53z4UD2
XGKRVaUCcxLpsJWtVuonG4XU3VEGH0GS/kwKR1xlaZ5RA0Xxms0zIk+HsDrxS7Pkun+RxZMAv0lI
IWewp865NTtWp105aIfebu+1uQGuGySyT83KUBx46FvHqYjwsAOX5Zw9U/vrdAwsXHam4U9f/dYb
PmLfbZcSBHP1eB3YQbN2eEfuS10Y8Ro7xr3WOfq1hm/yNFUiuOipuP/onCkk/IY23SxljXghDM2y
welmnqzO8CEV0WMSuskTqXEC/oH7n9ZKaNNaJ91qTc3XTF6oNvI/2qJRtyDRxRa8s44SlxW9Jb5i
bVPFzTG2oVj2SLJ7QVycZXHQtQMYNFZRuWc+Z1OxzccsfvODikzGbOrFQjp+wy3B2VfC+2iNkiHe
oNg0HmVrJ+zvRh5U93Ko4m8nXcBYSMrigeDLq7xOmhnlSd5UOs8PZfyfb0q2pkQf5U0pKHyyWIjL
vTdO4ixRngvecy5mJMBXHjuZRSxAdllkBD4hQ33FI8A+d7KlmMBtoqWTnDOcO5lpOm3Kxt+ypV8D
S4qewYFMrzpo97iBHSxLos9ZoqHGLkuOqh/1ScRLKSnGs+7n/YNs8xr3Hr0u516WNF88l0hLLiVQ
lW/tYKtX2Zb56Q81MMNFNVzgME9uxOgvyyVElaz4bXhnqQ2OwGq1ytwRQMh8c16bo1mgJs6dbM14
z6/U1CBPI1vxf+c3lYC0bX3xatlusk7FpbGq+EhqLH+ZLDvax4pQN7LoJ6K5OJX31RZWyLcYn1J/
RG1MNoqGS+V67Z6yWslfhrjLd1lEiF629p6enuuRJ9oytkEnxUleZNc0Q6qcQD0L9/miQdt3Wxwf
ErLvTOSiwHAC/Z9UfX1NdKwFkjhVN+TX66tZ4vMLKIfTKABjMeLYsFsqy8ClqazVhyjtjCOhhxFL
uHkOARAk1dOvVR8chwmMOuKI2bPq9um1DIOrUFQlByw6sWFTdeyE5lYzrJs7bwRx5qVl/izrMLr6
ZqYaQKy5KnR7TOPnjdAoJxhVWAtaXvP0ZfygAp3yAswdZVGO0IpdEHfiSdaoAWu90UzinWwLxrh/
IAyydJc9+gHD67YgkiSLDmFPhPu7p8keviGV05xldaMAa+QL2p1k0a9LA6YRdAFZlIe+0l70Jkku
8kruBL0i5O0FZYkblQdhbvDe2PBFSR56YxBbXbTdlidNucua3N7IgV2uKk/9f5Z/bV2602aEbA4s
j1mmSNfu4yTaa8GYPcvuZkZiVhOT9nH7jm+wBzLf3Bi/qTV8Ufj4/hpnJ5S9bV1/iO0Zma04p1uV
PIsHeweSb7jI0lKF4QZpw2HYQ6j9GI7Ovw50fOzWKB0cg2Kwt4kBz2EEBfvQRU66HLzamQ0XvJPb
5sjMpDVyd8OQffTT3bbftTbGfm5QhJs+9tUL+ezmAhIw3cRDEvzhHWWY+dYujO5f2+V4Xs0pm78k
35HlsjclKaK7toGbL93Rb0UponMrQh1CfmbuDE2Rziy/X2+tcmwNLHNTuWI4OmSw7mtd/SlTwpYT
INFWVdZepoRZtV1GjAieGlahspcX2a9jj16xn/bubvFQ0tTXrg2bR9dwy8dET75IJEwR+c7OLgp3
1/LqJCW7Gi1olZCM8/1NZytRqvQcsG2J4zAoQAH91UVqbMVDUG6Qwhm2Y5/H48p2swd0D6OjBEgt
dRImZQ1NvVnM3fD8BiBSDCigW8LhQ0NIOZgMILsZxBl0//RX2YrFGAbH+Dokce/vBp84XaH0qGmq
Wi4uQexuVbJjD/p8GFG/ePDT4seoVfFJlmS902ofQ2WdPAhLGTYjm7Z7U0frOESc+m606+7FjNt6
25RBvevnoqGo9tGK/HAtW3Mjcu/LyjjJRllVdN3G1YX6KEv45SDPO6b5HR7sn2cT6i70K+sRp+zm
SYkvrZb1j+psf96npNBdrxEr2SbrLF/BxirsCQjN/WWdG1+aqtXOXZRebwOtcRArWfxtoJ6ZpMUZ
BB+sJ0wxfVxJDojSzDvkmuMk14x1AqILKiEs3z4oSqbdZV5v/e2MFf5OtT3QXw3RIyJpRClmFgLw
gL7szLMstYNi3mGM8V2W5AHI/7iOcDrf62mPUHfn+E8d8dR5sJzGCxtl/nWHm66OUd2eZ2wC0zz3
vRI8WQEgqSTDA3L6osl/UoSs9cYILAcJVD4+eYiq6i7RdeUiS2MPj3bo1S+yVNl9d65yZ9onZM7O
oR/gKDkf4v+emaHb7pu4fJc9ErX86CGLY5KsTaOIsCU0GiRoIQFNWNauXNSyr32ZuPdibkjnhtwA
zIogLDT9vHfvIRt/jIDt+nMqNOg6ZnLsZoiCrk7Go4H65aTVT+kMU7B5tB/qgjCK7CDr+lkMSAEL
uwyqc8V4tN1dZl8sc1hbsRYCls6Mqzz07oANGx66uw5DJTb0NATODHQe5xYD/uKgE1KT/WQr4MKX
Dle2g1TWylwLSxTLuZPCWq6Kxv5KNsjy3Kp4/h9gPuHfB3gJZW6vPd/OfGUMNsVcp/i0GrH7ufXW
b8jNM2Y3P4K+L98JzpIO4c9/Je+qPZVkI2V9hQc9YbO6OIghLN8DtknpUFhfupYFDxKcbLnn+tvw
DJeauwpo9kOjoVgz4eP0xkYCAfT5rJrr5Jmsk62yX99Vwe+tjtt/jM0rr1q7faDtlUmHJNcEiCSh
xH8CgLKVVbd6eZZbjX9pHaPeu2Y8vRiJd1Ew6fhzPgEy2csTTOGXGrvCyXexIvf4S7RRG5yUSn1I
PPYQofzLydPanTDrccaeAAl/U2s+yAZ90oKT+9cIh3/pdaEC2Ri3gPHQp42WD82+d0r1hT+lsu8T
P9vIYlKDNDYJ26xksR5itmmsFPwq1Nq1rmi7vo8isEMMdUE4rkp+eXdKo6svcuIqKgmszsXAYmI3
I9buEeFFJ3h0HhAY2xaBNlzdmRwUD1iECtPfdLCeSGV7jaG/oRiGpGGcFmvVTYw3xcqI1ipZCc+t
1N+qon4fTT158Il/vvzDIEUdxSbLNeuSYautKFHMWmnj+6Au+cVsQnnSTxveWNbB0i1zlypath/B
eBMf5+Uri3ptsLOaX76y2OCnup7SoHwcx8Q4aYmrrJGBGr8KRJPWXWumZ0Iu3RuYtMzAM0H2CgpD
gW7mDl9dB9FeBJ/Ss94pspcc/E+9dAUuSKZaAdGQuHszlIucoWjaj8vK4m+XpVed9PmuVHp1Q/4w
vd4OkY4eXCEut5pU5T2+ApO1riqzOMsG3EWyK+T39iwQ9v2apfyWec+84hJmHdKxNHcxmc+vXVVv
khmzFNmYGPhF45wjlGDvhw7L8wXMxEiviuLXpGw+RqpeuoyUHZL/jiy1VF9GSrQTFpOPY94cQrwq
vtfZfkCw6meFE+WqLDrr1USlY5t3fXipSiW+q5RB27mmlT8TaSG3ZXfGH+3UruSoOB/f22AK3xqC
8RtQZcE1MEitqibxO0iw8VNUe8HaT5PyR9g7qDyQOYs93qhKUX+dQrdEs6UO7pGL7I5Olb+z6E83
5WAQi8J4Cb2n0fnGghNMbRv+nI1OYlhv71mq2msvN8MHtfG0g+PE1iHXVZJE4O+x6e2Hd8PKsbHh
3aoq3nvLC6FVTffqlWr+0kEhWBd4hBxUN89fBKkq6J7utC6MoHjpx17cN7gl8rvLX2QPc3AO/jQm
D7LKqtx6HTlOcJT9J78z92WqJhvZShC/uSKP9igvJaucYNhgtdM+ylIT6C58I3xM5NxhWCk7C09l
pGG5GcvXc0CwxTfZd8jT6pqGJozvUNEx0wnTF0JX1y7J8m96CEbaQNLnVDkO2NoJUket5t9Gb0TN
szX4UuDl8bUQP2R3RQWbNDgs7GURXQY7b/r3XG/LA8569U5W42O6aYwohUuRasdcC8qtnLRTzFPO
j/HFyhooebpxBEMWP8W5gW+PAbi7tjv8qfLO41VY8q4mmvxUNKCMgrGD5JX18dryq/aAipdCgnQu
/38OXqaar/aPE6g+LqBRk6O+Mis2NDD70bN4jVTEyFq1MFeyPlOHaVP4vb50q7LhU7fGST53s1gs
HQXr5MsYSktwkoh/hnHjrmpbxS+hmYw3gfNuhh70FyHc4N6yymA1zQ9R1gfd3oWbsZVFqzTJwxMo
OMuip792vtV8CfTKuA6pH5PGZLLOMiETt0gcRt3KIuf/B2z2jdAyghMAm+4i1XW/GTpuclgniifE
WrrdEDfKneeW7R3kbmenh4XyGI0IvgVwvL+ZXXvV5PgpRgaqD6s/iwyLisFuehRa8R4uPDe72sXY
HpGxHg+RVzf36aigKowVyRcSRP9Joy746YuDqencR6lqr07iDLjR8NtTZpJZFJXqHmZAe2qCCbfW
LjO3IdqfL2J+ULB7H34oVo2WNTEx/CK7Q6wL7zAqlb9pak1/zcLGORQlQQhZHIGUHWIljpYiJqf6
QXPreCn2Pr/SFOuzjcgj4zURA9lyPct4v1JszGigaOVLZ5t09aHESHFptSq/OdhEhJaxQW6zzksC
rAbnsYVF9qQeVewf57uC3pNiG6d0S2tqQiRtHYEK5dzqukV48FVlXFoT11P2fqeKpXVKIm9Pih0y
xjxzZZMIwRJcX1pNFadnU0NwXE4VhELfiwYdVVnk3abup7ZGtmAemw39tNdMD9OU+bpqpw177Nug
ao31sXaK5uCN2SveQ8OwgmVZX+SBP+/HWaTf2/U0nH/vIbsFUF5XJPKSvSzWBSbDWWBimjTbR6aG
5lzcqQFnVHj3vHx1G3EUK9yVPuKnslL2kwc/j37YIchSWZKNloL+ZJv2u2gef+saJcSikohc2K1O
njWaeNEyLE1vc9c4s945gXmqQ483nuzmRXBuS7RyNnJiNeXhswphj6ewrO9uF/Ny7EdKJX+I2ZB/
uj4UjhqRoyzayr63i9lafDSdujjf6ltfSU9oV3+RV77NHWaasyYwpi5z2M+erUIVne1W5EEJcVoJ
XFyyx5lV9ld1kgRms5JlDauM/56apNLQb0FyQFfSjQBgcV5OZdemSJRV0ODHJ1v+ZbomCfea55Na
mC85zvNYfsuuSJaNUXGQGHG1rRo5rM3QwXV71T2WPt9yWbTM2GbfFOQXYbr+lwoPN1mvDo5+LCvB
Mhbw1Ve1hgpm1cCdQTkbrynRAFkfp+5wnIIBcqCcHFseciTgComBsKBVSQXIQ9FE7rmaD7LYNGa5
Ex5EcVnXlyVJanL8xUpowiAyFdmXyG7sS5zUm9bVpztewgaxsbnB8uxuS+CL90qcsc6WHWWLGmLb
OPcO5rG3ennmeurHMFlcxla+eTJyNFd/lEm9H0dNOQNpSBwjvcjDaIQIVs0HeSbrQhJGG3DQ1fq3
BqTGISDOY2XnSOn2oyjy02/1soccSprc21Usl5cr/tPF5Fi1cn8QQJwjc4R+k94bd2K2RxznA7iu
j0MhDRQTaCVHyxfbShZvfXrdF2vhKv1eq+1oZapmiKF05R/tIk32feAnX0IvfpSUkqn2Ir4Wzece
LmD0f+/hKWWzGacGeVgXBVG3bQheNX521oS9NXS8dm9VdhIhjnAr30ZUWtwe9Ly8QI9Jz7J+6WyP
wt50KY52Zts2D2jNw2wxcOwYiJ24pPsq+4AtVb4qR7N5WCqLrN4D6JuFXKnL50NdJeGWPbbYyGmW
BtXGPyZGTXsSs43T7O00KKNYJ4nXrm91kRPY9lLOpXfTrUlVkVNdyZGy8lO7LNc1Whi/TfePHYf5
DmSLPMgZLdX5qLsV+dXxYpd9nKzEEWYXQ0DbuGRchlXhj8VlwI2RzE5eirsSborQA4qypfVqrd34
TQW3kr/yTlZalTWbgox6tIkrtE/1vn4qQ8GzRAvto+PGhEv6Kn7UnK+yTdaAOI0ONpHH9a3OMvHx
CDPYdGpsVk8BWIGn/El2l4dEd1m2C8deriHrjEBEiIYE9UHLnf6gpgIMTJomF4JxyaUm9nEIUIEo
vVzt+e46HGWL7AOWswGP3aHjPPeWDXAn1V3e6UiGpYl2ys24q1+8FMNfs8QKz3X859QMh3c1BbNe
mWlDHrrElC7xAUhk9XgaS0j1LBz9B4Q0MWhUYGDGbJ1XfWqMf0K0X0NC6f1V0vZgjXQXzJKBoEAS
ti+KRxKv0yukO2ykt0USR0dlXnfBXcq3+jAOL0UNmDy0UNZXnfi4zITRKcEVD8HHlp9fkmZXb0oR
UW3+L2Xnsdw6rq3hJ2IVc5iSoqItOW97T1g7NcGcE57+fqT7tE91ncmdsAiAomVJBBbW+kN9MSyd
Oq6z5DXVof+0t7Pt0CVddTQ7A7GnOL63/zmQWoP7PjOtFYmrH1S3+9gGv/r/da2cG7Fi2/7nPb5e
KjJ3POPJF273/urfzr76ZO0mdwmy2es7+Ndf+urb3kwmkV52cSH851K3NJNDY5cIbcVWd48wLEb1
TmzsZ7fowjaV4PeLR8+ByKlUvftSl/pDjf3STaWQ+tINmvSl0+eXcSq8FxkN3Y68i8NnwKjZTfbe
IPwP9bXprV66UgGCs90pHVsN3xjxYxu0kAp6inhciLnv2syqsWGLedTxXucYrXK2VKDAMmzt7RSZ
9OkMonXlfczeaxHh853P03VrQeV8Lkp1un22hEliy50fPlu2cyxkpT5uLS8jQ2KjG1Aazjfw59CG
p17etoMOEDYsI0MFokBf2Zh/D7QgKrFccd2wV63BhuG/jiCq4sfMUMevOzToBNzSWBzKPMGM/p87
Q473wtIAfelhwgndqTBDtMfshx7QzYNZOelxMR2YZWMNtGQ9GGRF7gus5/WI3QhRKX2DER+MVs6E
p7S2a9PE1P3WTqCrY+/zMGCalCrznZos064gs/UTFZ5Gs3+2KO3t1KzQ7wyldq7LSFltG2hgm+Pb
qX6MkwWHU/Z/IGS5h6Xrq3OBWQMigF+nKfDsM2XdTgZprFfnXrPx7pqV6ISlAzlnCJW21dYvYgQG
zgrfnkju1S8FAc6hxQp7t40WkAvv26l4Ixmd98EwSd8dku6pXouqqMxI33JwcRxjD1MAGFLYigyl
eu60SH4esnL67+ZPRdoFQr9KfCErBC9lPYtkJf6ruQ38qy9fr6vdEgva7SWa7EPmFuvYAgeahaDi
sRQidITawopN0kfNamHCNF3zsxvtF29WjZdsmM1j5pjRPq/H6JsCjWAGSvOzkUiOluPSX1O1MO5n
qp1B087lbU6E2h3iGCZaCcoLPYwpOmldhldkp0cP+npg19Rcp5XIlpLuD8HAEqR3E64xDG6XsUT/
IX2dnrd7bAdhJ4DA4z20VHBpwpR4myNlaBrLd6OuUdqkkI4r1JAekhFEeDRa4pqi43CtGoHmaxfZ
ZCJofg2ItVmYPdAnAxOmrwHFtpp7BeCm05Qo55ad827EEVrLonUuNsTib9Pw0167IzygTsOaHKRK
0PggmOOjBtcVBaxJwR3VVu4gD5vhFBcUftaBrW8btTS2uYi1cw1w2CZAg9BXCuncvB6EuOuYyU91
yZ+6plFeaqBdx06a+j5vSuW9tJRgu2DBYXs3NJl5t70yKoHqbNYr2Iw8FZpKffdvK4jeylntMuOW
2pZ+IyM57eNCwUHkn77trE1FE6zpjP3iLSMcQnZG4zK7/DB57Xaw2ly/etXL1jAqJgi/APR3mivn
t9MuQxYSd+ehCYNv9/WqZn19bNSj3y2Rc9gGtrcSgX3AwidGZH51xXag4itDJ94WPN9vY63FPgV9
Es6tXA5O0znhdpkbUSKwTY91dx39f7/KGpPmdcB8STH08QFxovEBNgJSHwY+yVSS7r76h6SkUCyl
y3aQy7aBLFfVO1Ksp+1FWz//L6IP/bSmuBzjRrWbDPvk2t9US33fRHVS74DugPNHiTvk+zW3fnM6
xd6NHvg6Ixb9qcMx6ggyy7hZdff3q/lE30EP/2XEwx9uF99/6vxtCoDOKk0jLFyckghDzy9pwG2g
H+dbmWfqTs81wMCde79oqKptilTpqB9iNXHvt9bWv3ZtV3lSRIfPwq9eVgD+TFs814sePSrFEyBh
KC/rQWLJtEubOdlvTeCiq41ysxyaVCJs6Q53ndYvN0sWCFlSdQ+gVMnTNpg487LHhbkMt1H8budL
UeLDs422BYpeCziubXDrgmkB1NZcblvLisgxRN1dxPam1Her33S+2mmMAEp3OYD0YGt++VV/Gt1s
7Xm9pmuUPtg8rVXHneFGa8uz6yLbqSsYmRLyymcFVg+bifl1WVtbl6rrb8jE5vfb9R0/2QM28aw6
6xUuMKLHUZgk8LmZB5kCkQ2QYjo2OnpyxR6LEHBm9qnzx0W1iR7N5J66lLrjDU2PyNrpBLY+8+bj
3I414Eo9C5ZiwW9PGXEJGN7j3vIesrPNZPPowO3Ol4Vqa144B5Ps+t51PHtvVvl7ndYKIH1bCQTl
ySPl2BNCwMmjFzG5a3AUv7skus0ehWZNNw00Lsz5up0pFnCjpkbAUbf5WlNlKrBvr1fRYy8g/8Qq
TSqWzBlL8qRGuB13kblzK50sbrYiyY/O/Lh4a0TkIe0b8/eRwFiqs6G3MnjVE1jeyGecef5nHxjb
rwqJvadaNeJT7BYf3hj/EGnsHaJE845ZpJDbYjvMKpnwK5KvVrLkB3tFM7jdfErbmv8V/Rw3wabY
tPwFOamHGibiXiB7kEWgzxvtZTC0756mu74KImxnDhHZTsXxW4MCkboA/JniIRgnnh6yBCWeUz22
XWiGqA+epyJ/Tp3Q16WAAEQhIgT07EA8reduR6UjnKaBdVnN08sMbNEXVX8/kI6Pydj/zqwSidnG
6MO40pp93SuFP5kATPV8DNCVBOiUfGj2IH/0zXDAv/DUSetm1K168TqwrSxOY+glbelryfJXNPxo
S9SX2fv+QQqbz6L7QGXwkHrlt7EATKLXA1Tc6kkHreZPLebyuvItLrPAahuWlabHfkyYP/LyHd2v
vcEnU3qY5s1O90clTNhZ5htsgOYM5JjdCWYvvpmOpAwUZQp0WeYArKzveqJLAN/ElF5SiYALPiCT
hnXJArsUmE01dXZNbJDVMqZuZ2V4FMzVcAAt+kOZyvJliP5qkNA9QEJ7VciOEifIaz2TQCqSVXBq
zlk8pLNTNf0KHpP/RDaoMpFeACI5/cnTuL1qi4EZWv4yjKP2ajjnEQRloETiRYMXsqtQNtjNzAFk
PM0T9uJXU87nSqg4cWXFderxfNKgyIQy48ug0DseEvCk5yQ+eU0fOjrmiVHVYpFjTo+DlrQEn31z
SGxEB8dxeAD6sTPbZQKFbJ61ylV8NUkKkHbDsyMrCpZLJXdDVLZnkU6ndgCbi9QSpVng68qgHqcJ
jllllgBfwXUhW0+1P3GwUKkpE/UDbnEjrgxJZF9dB5gzrjliaOxDPyRoZyZqYIOAFEgvHKWEx2Bi
AeRrUamd2Za7wTQohO5ReyKH7ZtNv4DiUM+pJ+CHN02ih83SdOchQzj9tp028N5y/7/GpK7SUVb2
eOjU4VTVJLpAR/Kq7S7aNvx5gxiPoDTS/WKW0wGyRwnb2Wx9rN5ndDRkdxZeou+tQb2pet2cAZJL
nrDExS6F/fGuWwCZDPryh7XKhiYjvcdOrGryRAY+q198tnXEFco4iGoHD6rc/f2En9NH6rKBW5wm
8Uv9p247zyIafJ2a3imGqxo66fir7vh6hCcfatNGwLdGu5kKfFWuItmjd2vzLEE/GONVW7yUiWzC
fACI3A5/CgfNEoC6DrKpdR1KJXFvYxudCukqzxECv9GSXDRjeC2tvtqjXPLRl7kSOlHHl4ewI+o/
471qi5ESPoVqraueu2T8Hrdmj5JhYh8ym4JKPQ37aGzLgPebXYpiPngJH0hRo9miF9Z431R8WFou
XoqJur7esHWJxCFLi70koXy0RXdXFBXSPln1OtVqIFZvGHwqsYnCM42KZrbvq+iurVGVyHgYVW18
qCPtPdEdUjVde1HZbwSDHMcQ5qJ1VnRFkLPPzFMuELlo++YvoVWVjye1obZ/odKT+rOZYk3e5Rim
xo99aWhHFHrbeLB2KCBXTves5uKtMdXE94yZra9bXBPHjvetMaEvHINNbb3ipGsECZmbvfetJ/0h
c5fA6e7qPvdde7F94ZUYvhe1u68o91wHIItt3PXX0hrI5iJHgpgaPKxeqGhSdsMrOf3UF6P1blQx
jCxSTjehescpR/PE7c6VsvzxHPSvLO/DmgrsP43pVFJ58hNBuZjFeQ4WCzhfpXtuQBp6PrLzyqmu
oWaTF80lnXrmYHc295hn6P6wOn0aufYGoXsGu9remYvr7dJ6xDsjg5wqpvSyHUZhpReqo5e8aG2o
w3YBjHd8djMIFmSW/MJW/KFv/0oN682all+t3lMDS8w7wNiXGhais5BHNG232aGD8K3DbDR0yvwF
WXHrOrPc+32bt8c67oqHYgGHpyTDoxikbw5FHhYEdTsdYhaiWCkOX9oElrawg0HDWbnRhYEgkJsd
28KN77CliVD7MZKL9ArrFBGpnUWSaed0MmBoJqW8VGk2HUtEkO+AhhsHTYjlfkyKmGAWWivwmGY/
ThgjUmvSwjrNnIeij5Mwbu+bAVqPKWyKqRhAop1BSFw2+BwmiP8GKwoy6DOVurkJJN4SwnqxDQ+7
QCma1647joqN30CZuq89RfugdawBtf0EjeEBGJCxYMmERL76TTbsnLRmrN6Vhpqol/XzqbZMawfl
tfN7psv32YLpk8BreYdW3ANOBvsAThXXv0EY7yxgOCtC1Xqf7WHAw1eoeGta+GeQF3mPEUTxmdan
d/LpbNiyZnzXvGj0C1BS756FFJIl3fY9rpgi0DFs3qGQzYhqI/EWK8YZw0H9iv6kR0LCiXZbMxVS
v5YKLKI5eZd9Vgfwkkww3XG/b8yZRdY0z4nNnjiKzfHaI+J67fhfL7Pb7gGcsVdmAdrVXgHVMnes
e2JtMkregyJb5aXP+MgmMxht3iUSQxlS3vOERjKiMENsrFlQ1HyARgH7jXHQs2dTC2wg43tVVTqM
U7of7phTYkYbBI5/9UxNZ9mP6InsQArZAW5Yhj9qRn5rrMnxF5EZYUYK2Des8aBXmYcneTrtZX0d
s2Y5Dl0aXSX/i5Lad2AWX/MkEg8kUgcfTSqWrFZRb0iho+hXygfbXFiwq3YJSCSArkO5m8IUO1l1
TIcAMkO/N1YT1KFMAxjx2c2ehurkSZxWkXbEg6WW36uhwmekkocGV75wqb03wMG7oZ1SiC88/5EE
8bs0ruBfscGGYDjcS9Dajh1GWRL7UU6itWvRwRGc7tMUypCI0PjSpvzBVrKrvk7dcU7iyi6Gdjeg
Haqgw8bCLSA+kBBAizWygsErHF8tKgqRLA99GtlPU+2RVLeKfTcYtT9VJDUqL3Z3GQZwfkdlOeyS
2t4tbjueEeqw71OhpfzoJLiFjnSZZjKhloTQN6dK70qjAaRr3C1I04WjtaQXuB3NgcDf4p3d0E1r
jhqKGULpokvPo4o4VP3LdOSAEZuwjiNSNEmSkkJeHC3s+6g6VLHIAzN97WyteYiXWffJqH1n9qbC
PInlXFr+uIy1n3SxcrPrbrjO9qz4JeX6+05MIkCzmX9c9c4J1htlRZon69sHst2AGwaAP1WLAmVp
YaDtaBrK9Ghe+ojSuqqWXaE37vlJzNe+o9qIjaJ3jiMXx9TCvUfI/TDGSu6PrnozSeiEhr0svtYr
596rXoWwnbuyV/60M1/UbGnGvVk3Zdgt2e/OAL/TIiqOc85DNbTpXT5Os6+ki+PPuAz0rPuoQrCs
qHZxxsg7CpcI9yAxwpQeogjTNaQ7hKP8MWdzupgR8K25ToJkmK2gE/xOhlovzooYoYAaJEaXuTq5
y4gziFs1d2iOXdWWLZUBVMTAElHHcgOwLBGZKOxLO3s4uswET1o7dgdItmEyK1DWGiGPhZV3QCvr
l76rHhUVwBsC293B6boPTeR6YLSayROW8/B55k0OMyw5GZ/cGNeiNSc6jEkWIgdNBB9ry05l91F7
iTjDUVKpXsnvXWeAlSMs2PFQwKHAZz2Q84z70OB95FFp+r0zkutApmnO0Ybu7Bul0vk6AzJEs6jb
52785iBWE86ejpupyEM5xzab4ZEPaBzF3o4jNRRO/oYh0LxrSJmFSK6qYZ6AJqyUGKEVvb4rZ/Sw
uoglqrBNw3eQhNsr6egEfZH2gYiSAzm4/JwhvWurun0hxr/D7LJHxjx9MDRNOdQ8SH60POQAOKYi
FY8d+9nYotBsuNRNBLySvunYsaqtTqTPzq424vlQ1La2SwHY+MJFTja9xWK2CG+6MShASO4sJ3tM
PHGxLbcNeyRyqVsX6n6EjneUjurB+EXkhDkcKs2YFfsB4Xc52BVyXileDOip76NFDTvHbX3oyvk+
8ixmkkjEISpPHxq6O2EzdNOzVpAWKmDfNLqO1Zfn4VlqIPzVROm8w/zxma/KJcfi/iD9me+FgtPF
YuycHIxMTFIOtL7T4mjSIminRwUwn1m8JeRn4LkGCthAQO19G4yEFPvGQsG8QQkCdHjVPzU5FC6D
QqBHzb+dQdDns7n4KpG0OWANxvzzE5mF6SLS/FGJGhmMqhbdi874sE3q8HKsz+mQiVO5MF2bCnCu
impG7VwcdplQTy947+40XOiCptFQRKoiqHMROKWsO/d6CchrztF0jBs/QmD1oCrsWcbGaj8PlgQF
YVYF1ki29Rh5mdzD0cQMI4OQOkiFnfpcpAABvOaE5eVwnicxnrezr0Nsm8O5SIFOwalhpXZIt4Nv
Pyxl7h74cuuzkav12Sbfte9ldV0Q+z0jiSTPacGmzYOXFGx3c3uKAUM+HxoKjMjQXMheuD6p/qvQ
vPacNeVb6xYkUEpzao8yKdgie7Ca3XxBlnhYzpMxoGXudHjh2lpR+JaFOotemqdRWQ3x6sO8yPLM
KlKyCZqj0BqqNzsBFdCPccX9SbV0+OwWZhUoSZWwl3Kj83YgfCUOTbKrRdp9Hylqe5ZDi17WZB1a
psNzq2ZgFxPCUr9pq5c06391fTl8flbb2fYxJdJC+3yJpIvyyyAO0epGue0ztjN3ba7WfHzfu7Yu
Z940B3uOprMdv0JqqpnoQg2pf3YXVGU9J30zyrjUgk5tslPfSwrucqdN2aOmeClu9vxjFN8sZChR
giCC77ooCpik1jfQ3Maqu2YK0wUSukGSLVHhJ2oUHWTeHKeuQVihxBUxTU5TDy9RIVgDBjsb5+0d
IOZBXdiRr5TtavwqDFcG22mnJTXb38jwkx4QJVIh0L9fqtJjazWZ5GswpDoDdNDPAo55UDvw2Jqf
rsx/kndx+WQjNORG3XLZHdPGAwsb1ESctu+q1ufq3K6HrbkdTMQ8+JmvX+X/Go4wov+vqyfH6/bL
JEgulgetngLMlj/YnAxBZ6IKF9qKicBImR3HpvAo6nBBXOP/XbkpYumL33ot+EzhNEDuOIwg/vbL
b4GnBBXAWVP6uygfklOuFMi53wZsAvdDMj6WUX2XMQ+cUcnGIa0ufiAnF5Mo76BpDXjMSv3WoQ1P
OlxxQydrFR9gNOWEOJVPUVOUzN2y2GtT/OhQFYuKZ3zXX1vVNQ7jmiZQLas4zzEykW2rXxYNa5sD
RATneWh5hr3RBS9ZVC/eRoPEfqCMIVKO00mp7IxHx12uYkGQzXKUjqiJPKOHeEMz5udIFehy9wph
FWSsCx/NCS0YxfIlVWdfmQFpuYbuZ15sPqN4VNZ1dvYq+ZsvG38aQKsncyrx1tTTfpdQItOn3rtO
QhoHkso1rLEgZQuxs9quuqkFpMaRbVQg8jr1hzyublZKxRkhK0T7ywNEe7mjCuNxFYLPxoyyLR43
uiuzd1D/7SUqUzPAErncdYps7jKEMwytUt5qptm9M7fuKceX6BHvTGrSlux/zZk4OLLHe743nx1H
VAcegfIYkUd/q8oIxYRU+TFEZh0gTzuCGBX5VVHZ93TeGNZ5In7EdfJKJinAgdv8GGPxiCCq86cQ
5NNYF/RSsW95RPhSxmnjtyq2bWZn/yQz75ILYI5y1H44kix5ojQIx2VoIFqRLdlVcZeddBTnd05h
yiMqpvIgKR3sQGkaO6n0XUj4uKvqKT2ozZrv8MhIlWRaezHYV4D+2BWK8amET2KkVfIRKbUNE5xi
gv6c1Wq1kleSUDVs+dRN6kffae/l1Deok0OYpNpPHQavltRNPXSApnKH5nL2KNKsgNyaLUxSYb8U
+aUp6ulirdm7BajvZLTN0Rtb5RXr61B4BilVGHu7aMjDOU7jV5CCPwVGU/dmqysvhmop2GeoU+gO
BchGq0r2eTu7Hy3569ZzwdZ30XIh8RnvchM5pZEK8hFF/p2LkvuPzpuMwMkc7cYOwDi1ddIdOrhn
z4nZw3qnEv6nRT7Y8tLfLYbExNOa8ehVeb16j5hHzxjFo9FEpDYUUf7K6z/ICiTUSJPal63tPYM2
jvZx4kAYbiQeWzKTN1IMvxe9P8lF9M9T17uPA8IWSQmeGaPp9oASONPRVv/OebPnreadUUvL/a/2
5/B25da5tbfDdvnXq7/6/ucttmFbRts8j1iZcorJfML+WE2NP0+rCbvjrb2dbevNmKhctLX/6/Rr
/OvyrW87/Ktvu8/Wt2h9uTPUevbZ2+Vov5VlzaK6nqoOIQzp1P/0GqNJQLCO5wqQ3RA/tr/bny/9
PIqFMqBiKfs4E815O9TrMjuZFeJjW9vslv+0Ua8mihzTu2rR4ydLU3kc3MIIABHFT1tfXdjM7qk5
Hba+7aDCTVeTKbr77Crs7CFmGvt6UY9z48lEzf+zbxsoO9lS31m1jtebf/alSudr2qievvrYcQaI
2Ru3ysy1MHHr+GDVSI1XSmNd1dpUr1HhJSx9c/+jdbW3AiDys64q81lGoghtDIgeq0WyfYoXH4m3
6iMBcXFIMYA8UhiBtQw7EZO9naZ7425sc3IpUXlvV2N3Z6b5wWWNveDkSYgks/wEc+yQseW/lEi2
HhB3eS3b3LlCP1RDhW0X00ps30/9nBLhq/fZ3J8RQykuuPcKLHUAcoOikqHhaTamJwX6cZX8IRxk
J/mgvWcS+vdl36of6K2VOzHZZahK7YFy88AWc0CmscrmoEPd8GC2FZUeFUEmTYcoR+i9y8ZRfW2c
CcBon61sCjJJOf5QWFDFxnta/za6oWOnDKBxiK03OZn1roA795QniBTUc/WTXP5y2braWB+uXl6c
ttZ2gCgc7zuo37vt+q2vH/RXzxrbu601JpWkwjTf9/3igVPrxa4qsumpFFEJDTaZQiWepqetL6kI
dgFHXbeWhyvnJWmKP8jQ/H2BnJGqJisJBmW9x3Yo9L+SyRKP2228WiYnFetC/+uCccDuwVTa/LT1
NTy3d70SXb2OGv5S7dBLjB80WaiYeGbL3nHjNT3BtL31xVbyWJRUULcuqxpB3ebVr21e37qSSS6B
Wmv6YWumS1c9LWTFP+9QYoGtA1TaMK8byBU46ENap84x7ZhfkWz5D+j285JOEp9r0bev/n9fR4q/
BA5p6Pvtfl8XjlryPFONY2dTTAEKTtU9koHmyZhX/Zwmmf2tbzuMlVrd9+shThXgnPoiV80nqDn/
DHxdrGXSOda6+vDVtZ0teVTdf/W5afFH9VqinzbxfLft0vtKp2QsMOv9PPvqs5UeEEHrnbcrFCpM
n5eVcZMfFR0wTK+jOp7WJmYoatG/xiSCwoiYYb81NVEVuCEM8K4dq3sVUbSCfNZc4XpxMonimAoB
qHptTmKocQwGZ4JUE3svYb8aXg6+rTLJMK9Nk6L6Ue9A7vfTYL/OZTsdhULEto3mc5cd+7ZedrEJ
V37sbecctQQldkZ2TlU0gUhabr84Y8kWzBNvW8sqtOx5rRNsrcSN7BfDtFBJ6ovHrasaYqKJopZ3
WxPElBng4fjRoPOw0+fGe7GSUUESLFFCy/PcF43Q6KiWBHVbs0LqBf01gpztYoPp4gEGw2UbjEB0
vHzT+VmPwbQYPFd1/aCuN816wt3e88q77UJsiYnplgFnJIwL/a1vYuUJRYcKlcf+3kvqERINS968
LWzb2uTqTkS6cy3j9CN0kcCwdXl08m4vnDEH+xknhxK1kJd4eqzrtth7CsbQ+bTqXk72M0kCi+Kv
NoQVqKxXJRvJTuXqtyHOWN2Xsni1tHkhzmeWwzQmJxY3nItMoDujI5q/jspMscWL3pCDxoJjRvzZ
G8zD1mrqqX1xjBOzYxLaeFk6oILOjq570LcypKjLSLx2M5msvKEkBY1GP2pl7ASCmsCa5XOCEaRL
mOTmsCeNtebGXML54nkZjDIw9SI+evoO8VH3wV79YLaDnh8NU7kZZftt0BWseNxmufGmkeGoZvLV
OXsXxYAWmVI8DmK7hmqooyGIalb1oy/Hhyhq1BecDDfEjd+aXvRckNfKGmJ1VWn4fBYNdNF62M7E
GmPYlXkfl3H+2aXNUXJWjPEp7fJfte0axw4bi6uw0IdbCHEvRVO8E3t3v1xTXMe50P5gs7HPvM5i
s3TrFukTkJfUsPseuISV+R7iyt/iFX8tytaP8cZ4NdPulADk/aUVCMMpDzk2Jk+6XV1Q5i33lUae
tlTSMnSntKbonXwj6GsOowuRQfSeQJ8+6x/MsWpJBNjJr1b8UGNpH7xOW9H5pbtbVHKEZSoqjLNd
krYqyFhb6o8yncqXaUhXdmEuzlszb9AbBTRxB/PefoiGhTrUMDVwNYz5IWnNlV+WdntQwemxa9AI
sZTyiN0TJg653R5J+rWhudLK2ZkbT4T+/HlJDZICxQ4QVJgqFPopauV+qvcJyRvbN/VHXAefYskM
ZDDV7uNIr3D7LkF9KVr9qjs9mrVF+WixW3sdpas99p2+38aQPvUuAx7a/mz/HpicX03heM9FjTw/
Fhmvo2UsuGhjwryOzQjBkWvG1XRtqegtPjUjmfu1NVIsfipx4t1a6AHXT52X7UVUW6991WC2WxaH
bWzwLPXRidrjZ6s2m8d+kidTzVRkLfRj1uTyWqyHXp0uMu110jW06qEb96Or2GgZ6fZ11jWHPe9S
+GR00AzYOo11JLVYY5aluBR6a1/VSWM0WnoZmkkyIli7treh7UABE5un8bo1Pm9VNJ1FUbUijVpM
4jiNBWnJTmCY5lqtgDCEctjWrNY/QBHA5tUr7JmqBXAimnOvc7V0VXkaxPLy2dxGtLYez4mVXYt8
fDertDoVZLyu49j8fUAB0wnxlWuCfw1Mqjff67yVr2t7w9EMv5u1xgdAjrTIepekJxk06ymCAWYU
34zMnfdihEyp5Wp840mCJGCPcrlbPYy2vu06F2ug29Z0G/MBxh1ZhvX1X/2y6ZAvam0FXca4JZSL
tJ1YIgHjlEOZ9iUAYyiWU15TRF77EpPZEyGgGDiH3b8UVvlaR424bi3PW6IVWokj+To49alyUCY7
ZSNdDi+qXer3Nr4fIEZ6QC9c0QBLZXP8vDVES40JvXp5tzW1HigHZLz8sDXrpUxP0eSBHF5fiYxn
cZNT8vmHty7bWoKkzeOnrWUVEynWCU2UrZng/R7a5pqIXl8ubKs+w8Ww/a2Z64710ELB3Vrb++tj
/ZjbRfuwvfdixXnNVqrgp7m+7xVYtOhaHW7NGnN5fpolbjfbe7MLZJBShKDW1na3JBof8poUL4Vl
SmuWVqqB0nTt2aZYQCJ5aZirzao7qjaVoRjzz1dnrhY/jWPnBwDiS8sZnnQ8T50l/yJv8baQCf2o
B+giFOXFMz7fLPWEhj4enfUVBEd+rCs7OveGFJcoUpIjdcjyWCHiedOL9C1Hnu13vzhP5oJfu+PW
v8uisrFczuazVmNq7Kagb8j9JL9PFOI7MvhsDLTYTa/5XKYgceL4Qon0kM7yxZal4SPHCXyjzu37
Xg6V9ItG4+fNkzrmxW07KLad38iGIpEd/XBQeAzGDAa6OzXU0+JmBHAF9BwOnYrG5gCLxevnC2B5
eWq75ie2mcrJ0orlxRoafnbzg4Yf/Bu+a79K6QYU6FHurqO9sMWfZiiyW5Im6NbmjrKHpq++1Vaq
EbT2e83V7VdhHyiJ5d8MKae9oSRp6Cr5JVa8X4Tr6tlskz9mUv0cZmFS3mmcowZilCqbi3EWQmNz
m+YoMEF+8ISRfZ8oEuWL5QJFaihWOjzYWTN7O11QXmoAAjxV1YGMfErJD9Pzvkwxf0GdmCqB9q2R
sXe0PCqfAN/zsBHIY5oOYKUJLHzXjdGd9d2F9X2dSu3JULszRPTGpwoV79WKjJiF3CWJl5l8r0ps
3jrGbZ6/6zieGP/H2HktR44r6/qJGEFvbstXqeSldjeMnjb03vPp98esWYu9dWZO7BsEAYIsiQYE
Mn/zXLS2e5qyDvnDEYByvSXOqJw0hbwanKbqAHdeRx7ENy4/gHqoDykRsB36SvYut/PFR3Y+83lE
YtMOvlaZW7/OOh9tmvRHh8Q94G4nJGJKoZhjeB29+MeUY7o4DmjnYrX4e4YGU7a6hxtg0GytPmyf
Sd5qR6uywktg5UTlo9LdBblqfAL5+ddgxeVvExVMckG/oq6rIH+HBOuLEnGIoe02KiJ1Z5z7hhe1
0KKnCpSK1KSorFY7QJwnOLb0kMIvdZAuo3fnQ1Z5QUZFA/YXn8BG7GO8GB57zVRfJ1Kre08n1y1V
CyHFhyxGC37Z2YMufB0MyNij3V+lyYB9cHQiu9o1bqK9er3RgvIEQLTUpEkzLATf2jS5yAHL1+ds
8GVm7hKdCs1f1D7L7nXygbSaUfksNTypgn3q+ljoLDtHVjbkq9uL1Dxd614jJQUh4CBJL206HiHn
3sttWDQcIAWTkgOvBvaiywGBq0z7pEpU0Aj0YFYdP3U62Ydlp7IU40DgT4E0cJYehLqHi1+gArWe
MnDTC+Krye1vzqKh2Ebe9DrFhDsmS9NfGx9rtLwOL2kW8qUr2vi33droSjN3enFC+yUdfpZ44r4R
09xOhjViTZIbb+VY/ggThCZkHyFadYs4pXcCMWq+2Rp+hkrvDXvpmxt6cKmwqdnK3kEl04P9unX0
zSe+9yVgmHrKLl7IDAIqWvQiBeIoxb5K/GKf/LdNn6JsE1Qe4t22Hr1MwQjKy/fQ/jaPaRgZr27R
Ga/JrDDog2k5SzVWvO6szcBDpIs22MYrH7DJyaJb/7whjTyi0nqyl8OroD4Ad/cRRIfbVimd8yJF
EjeMds0wnp0gdl5atNEfxliBZq4DQCvMAHY0jjRH6UxEMHxGS441jd/mW1C/zZ4LNO4BNv99vrr7
XWSKv4fZDzAK25QXuHQ6FndNd6tKW2vWu1rjeyY1TEyL41wBsLtVdZ+j5uzoA9x4lKbRmEnndbGK
rUcVvErbNPsXLefFkFrdKv2pteqCHvyoFL09PZaAQ+5vTbAgcbQavI3h5NGT4/Kat2hn2ZNubsjt
kik2huBFCk8Nj2phzA9SG323eYhq91joaZRs52aJAteVs5G9RcRXPrV0QmdNEh/WNsNLfnmqykev
L5tnLYJV9svBW3Rs1BcpeI5Q8OjJVq9tvjm815E6XlH0UV/6wI+vtWZ/WTskrFNQ3mia49rmYlfW
jreTNv2AYAUyQltrtKerHsVP7ehlD3wDswdS6JceEsRFahhl2upGNr00fNFasz3/0SaHWU3xV936
wU4rqwyQT+48S+HWRAkdCAEw1GkrVQWQLrmYetglcFRf69gvX/2kJLzmxdFR2rIoJ1YZAzEP86Lc
TpWvbnj2/bN0Ng08WgtUig0T+E+pYoeVMszugy6qX+u5fGkJFN6j91q/Fgkit2ao+FsVOiheD8Od
05k9F4CdIfCpHYlUkFKaXb+qUx0/NrF7lp3ShM+YRvC+8c7aNJQPkzne2XXYcz8H470xh/LijXUH
KmgKsvs6KPd5uVfUodw1jVPvNCuYAR75zcFUDOe+T6BoxL2fLPZje3zcPjeGX8CH769+2d9bfYBi
e0hOCl7CX34XH6wQwYPEYqVTMAPwSq06jZH9c3ZzEGz1We0DmBNKCKZb7fVdyxxk2zD7yD38hfRs
M4MS3o6RApHU52su2T7wMbDrTTDoqjJcQEy8a7UTHQM+CAS4VSDpgJT7Xr9TZ7TmWk0xSC7ATnKV
Yzrqn1h3MdiAXtiVhvqQdekZM2rlWnUl9Nh+cM9ZDwHOMN7jZohZ/rmsk0F7Zn3ovs6ZpV0mMtrE
O1qCiUaxyfKphTO1UUecdFEnJn074QbglX2yaWe+kSyG79X+WQsb72kR4ZsgMdhTZcJ7DIyr2cTq
QcEYZVNEn+Z5fiMjtItarTwUduve9RluMAQC2FyLaUAB3jaqO0TLPoOwGHGha/tD6YT4uOq6/9Dn
PzlNeEFuxdig+zxsHdMgc1so2jVjrppZo/pspJx5qLL5zkJwNggBiWQKlouJDidvSk6NNtSXuvPr
PfaRw65xnOCauvW8U1v9czDiHwBiqtsHMxQNdS6fLeAfz5VuvitxVJ0y1BqvyCSCK+Gbsk8bp72W
RUGURB/gb83+Nqim/gqQ4NTVCDK2dbLN6/LoZaN3zo2p2qXMG1hameHGwE1rW/fdyaoWRGDQaXtz
sJMDAOG/kGr6vpiJnkyy5FuuVr8FDtdtUWcjgsdzYzcKcL2kbe80SnQSgGuhJcGKvTP42hs2bBv1
ryrRJ3h1Zn03ADQ4K0vAw2ieZUatLdNqpig8Rh15kDREmCVPkIyIhlZ917Pvva08pCk8X8RRtmn8
DHr59+wa1YX8m8qXMKnRXFMvU1FpLyYMD5PHnnSvXQ8J+Bun2hp5GF27vAouwcgMI9N4f6cQX560
K5HbG5ant8wIWTk9mhRO9I5RLxPMhBiqXdX1MbSnv1xTda+jm7RbQoFtSCj0BnbAW43cku2cgz7E
ESKATKPlmJYV9RIp+QwRIN8OcfSzyUpcsiPzxLe8T0CsIG9VH7igv+sUi5iRMDzZB0w52sp6IjCi
b2LQZTs/bl49t4Fj5ja4v6lGcQ5rxsFYMbfz0DfbsiMmUOdPaJqq1z6KtGu7FI6JYaUDCTPNN6Ee
+HuzA6kXajorFMXpGHutZh8kibsFlHWIiuCnQuYBJYYIRSFCGT96ayg/tcia89E+dTk2do4Lp0kP
yIGoI/RUj+nxfdAA5JmfWZG0W/KeVWk+YGuebXADeE9jNeTnHWuBUO8myMWPo0eAvda7iaxw8IKw
Cp/PtgKh5KsdOHwzvo4gLzfYZjGrYFHYJSocHrMleD2nwcH2FvXZqv8ZuH6GQJkBvNHVU0AMZg7w
0D+GM1aNOoT5TadBZWp/DZAGI2C/+8YDzlfbDlFnZ2PmrbpFaLrYq0UHQrlTMGDRVAX5SPRigsAn
sVC6r1M1vYyh3VwJNWbbuZsQRcvaR9jLL0Sam42FnvzZm3RQoLpvnR3bvSh+712UxHcv1oLTqeLu
e+N61zJimDUbhWEsrarTjMISFqrfBoCox6rrvuF9YMAJtoO9UibT/YBX0dUheFwsBOIg1V9Tx70D
/zAxyx59ruDwbWTVTnQjAL4Ux3vd6PxNU0CiyOKKQEUbmGTdSutUuVWxsRK7PQJdLwDFeRagGz4G
B8jMFycnKaUXaG4hHftaWp1LlKfQdkkcH8upNY99XXlfUu8NLlOntv6P2a53cN75lnoLREb5ERn9
Nrey4KKPAf6IldrsWKl7px7g2dECBwruhJSU4rN46yDcO1ZB0EM1d8wZ773RGp7SAY0ihxpiMsm+
NYO3PFPsu7WohsK5VW1m/me7hiKGzdeD5TN39AYLHKObAfSsPO/gB763DT3U1zSGvi1L5o2uBryK
vmnczXVM2pTZx8801/d5kEwXdUa+CaGoZy0OflmLQxRUnSu6xfIwsjrjQ7wUi3iOmY/aVTXr9nno
2+mhjZeRm5pXBu1zHTHVrer0WAaOGm5Th9sIJuystKw/uj5l5mFFn5JUR+fQLJ4sY7QPYx6x/l4K
372fvQ4eWqvF+6Z7Tp0muYQsDy6p70Q7o4AAABs7urNs81kPDNgb3sgThd3jAOKK+F68H5T6ecag
ksAei7NuETjTspNgwOwlIw1VGFiiaS1eVyAw/1soHfmiHm3TwsMuwwiR1PJLkBpj5rWEWfBrcJA9
XxIByqzvdR9bVwy34EhgBurBsQ560FhTMEysOH2OJTRyRVD6zINa3DXm9KSG8wi1w7d3I6o022mp
IlMwbXuTm2WmLkAzJ0zhlXRIT84a6CLPLO5AZJyGCUYKcKWHzuyelRb/p9yMk52Oiea8FcxcuBD4
LfBne2eYcjgFs/swpprGVLDLHj1Sc5e4qT7NwI3e8doAbVh8D4cofVdzXGK89qdb+DzcEiVwllBB
PeusdFIeKMdztXspJj5hAKw8ZedLbzTAsVcrpVQAe/ogBaY6Ny9yGlwr36I6yM9ZXDJkj52zw7Ab
eAgpBUBwxbwtUEyLnMLmvbC3JkPe/aBB6a0BCuC/NhySht9DcsS/jwmwnpI5/BQiBYf46GHCWm7n
OCME9wVvBEB7l2jcXfR/U2Wb9vVv1jXtXTtkx3qs+UyCCkwcLK3VBJJQC4+zrs9O+LXIS+MzEvIo
co4vehJYp3RQXmaCAAu9VT1W5mI8EH9TO+MUe2NItn7nxbN3DiPrISaVtk11ZJVaNUf4zwAxbt+5
pj5dtTR+G1VWqWEVIKMYQhleTJoqH12bpOH3gAJ9uilABFndHWwS3mC5SvsmHJFOv7vB0V6B7bpI
YysTCwGTcVpbcPV52je7IrW9J1gAzqM6vc0g+J4MwAh2HjSHKk4+l0wMkK+MgFaWJFOlOqd6xpyv
zABoKsox6dyQ+ZORAn+xdnnQGduqLPoT7IjirTPr5jTCFtlKVU+cBrxxbeEXqjT3TJf5f9rO3ull
8HOylelYxOl8h/DHUz8D9jZdO3kMkHJ5DBqtJjOMFKbTO+nequ3qWEIDNwLYGUqCxFzGn7cwNdwB
qWAnJMlYBBtnHrM9q+hHgzgHo/guyx67ELDY99x+w7SsPWcLZqZccHUhCIuz6TxGC260Nib1DDAi
XJCkUkx69ElRDH8f/7dJ2qV7trx29aUMuK5eC51ukxUppQA9Gx3ktFZXwc4/TDhCnqzwLW5ACviv
YxOkhwA6r90acIuG8RWhctQN8by76WoIRkhwQ5nJgsGNHZS8F8EN2dH5KSTJ8a/JbYILuCxr3jNZ
5S+RTXmjrQou2Uk2k5kIEiws/r2hLkD7uq2OglCpHKcFUshcNrsUPXDroMHrwd8kirbEEWgNwGLt
yap8dZR8l6gBDrk/zX4AxbxcuGY5o2yt+ERbS9R5L1BFaRznbMpO0jNyWq4MsojB38e3y0mklxaq
08Z2snQnf2WC1jQJWITPFle/Y9CoR1EYcbwtJPfhDIbzR7fcv9GMnFOOGrXkgKVI5PrLZswSmZQW
xndSzbLqGJaKjv/M8jfl4D4DvDNO8pPyZ+C8HEbVgDhJX+29svwpx6VjAMd8uY23OyyNgpfKfbIu
1kIaXdvGUu+OSK3gyQTo44b9lacB2i0Z6nFKx72q198FDyzFAIy6q+HXEU9FciSrBhszospJGePd
Zi9J7xvOK1SDbz3Mxb3XhNxRGwnRQ5s0r3Lv7cR9HIj7HObaYFi3hgi9PabupLeKS+qw/GtDNNvW
mwZ2WAdC3QQ7uV1yN2SrxOMz2cimPAVWqPvklbuNV/T5BV9HD/SZbC4FRASeDeVY4fXO2DIkM0AE
YM5YDWME+semHO3gSAES2TXyy21zTnvQUHZ0kt8bm4YYdbOL2+TzPOoXuXK3qwS1dFNY6bSTay1X
JWkL1v+thvjKggGQeyJHyJa03R4HqUthpDiGNF0IRBPRx6F7kRt/ezTl0qxPg+ypiXxuKjDsO7kU
8kfqfc31aYNC3xJBZ5ZrVX+1i20Icpe362vmTj8DvDIOGbMBnrpXrcpbmLbhIZ8hOrf69KIvQ4d8
trPYdo5zMIMExo5vo0LnRAm3QU/ISvLi//nhP/4G2cT2CrK7Huq3nre7h5oMDqW9oe9kCJDve4fc
+MkGkDW+pHB5bxf3Bqf44635A1Tx8QoapPGKCNbk3ByMMNfmfeyG35QuU/frFWYQvOiOC6V7HVzU
/inDxPIgf0vvV4+pPasHNBr7edtk4bUddAWYxzIOLa+1HClb/9rmdeWMcECY7ORJ6OP0wBSGpcvy
IOgj0k4mHOv18Vk62NVMB1PfDkiwneQJHjtrOE25xbKk2ufOgPGRu4Ar//V37SI9+yFYYS83gCss
gJT12Zvje1dfAIxGYdeLvA3D2zIsy5Mk1bWtIPqzjEiWPjt736kGMCvpkxMojJHSX4r1bf3jEb1t
yv658oaT15hbeRJuh2ArcFQ+tQ0JAhkLWbA3RxS6z+sbvj7L0ibVYHkK1b4/NID0jqETHWSfKQ+7
9FiP//gISl3ummzdjpH6bfPDfql+aLs9tmVl238PPdjKkeBPzXMAV26TAo8pUkBuvQ3Ceflw6B5E
00BnoTrpB3woyNMzL5A7Ptg6xqDOYz63zw5zA9aHV52IxawWeGwnzzmglKHu7qwFqzqP5XM+uN3B
NGemEo2u7tSgIHbTIzCzIcF7EN7BlC92keY81LsgKh8dzIvXGy+/KtXb67TWpXF9TD4cUgxpe+qx
H5SHUYp6Ga5lS0+gL5kxnCe5+nKSAjzjBGaFx673odVv5S2B1U6rbP7ROrjGl9xCREnWLROuwXtI
dV9t4VKEXLAuVtIzcXCoIfGCbxgT/T3qgbsjY7KXayyF3PZ4mZ4glMsaeUr/yif94sVGdlDn8S4x
SwTKvO4kg4zGqN3C2S1Rz92FRXD7AhjtT0j52VlOKHdethjp24UNY0fDz3nwnjCLc2+YZT+xX308
zw65PBHrYKBqqnPmuPXv09tR2/UTxPv1KpaZw0iaLJ+ZzM2snW9BFxJSCbyAL+CSDWbiHvKj0oXc
GpQTA12UUbP2Nx0zmWyB162Ok+ucJ4A55HOP0CPRKI7sbYZj2G12dVtFRVpQkHPTtdsgDJf6oTYS
4yDnl7/Lt6Px3OqPs5G3B9U0nuWurrdWtvKu+xEbU7QZiwKlfyjkfy/Q1oFDkW+/1G8TO5anJY40
LB/A+O+1zM5h57f5cI8gu3kCmlZdhLUzRF114Vn4XYZZdru/cifWMWa9MXygf6XQM83Jq3cWBGlk
MRwDh5OCl8BlBN+hELgvuWRyZ+SxDlRijxbwYL/AN+S/g7l0WEf09U7eHuhlvF8vwrpXtqTL//9U
zNVG2Ev361Avf4xUb3PxtS5bt8Y5wvaDCS3CDDLRVTr7pOKxKF3kZ29TLtnEYZNX7bZJXvtvWP3t
Qyl/5x+zjNuxZe5ugQVcSQhij8GHXuavJEcIXctrMhfIwWyDyfyG1grx5LBPTkUThupeut82/eUL
GgEG6YL0No+TJ1VmdGuxtk1zRspBQylSAya2TMLk31mLG0pS6n/MZW9/fTmPMHHuxwJdt57tBnj6
wSZLNW/R6y1IQv3lyh9i1hfd1dWzTMtkUidbUtxOvUwLpUoiCM3rAALI2lm6rFXZWov1Nq5t6298
ODbK3zuEOhjDGDNl4OwAAuQnqcubxxVPWMYv+29//FxqxSZSBvWPaaTcwtuTN38PINqf5XGNUNIF
NL3cg7DrkNyQJ+WfN+Xo21AFKKc5uWW6+0gFCWCKrEu4D5wQIXjI3nXHugaUHVKs/aQ6+D8Grc7P
t79+eZJvZI/1nbnNZ24Ps7R6et6RP/nveydbt16y+bEuB93O+kevjz/w8ShFI7HR2m/ajNSsjCvr
7EGO/ae2tYvsvc2zZXMt5H6sVdmS4/71rH8sZ6S3dPzwU//U9uGsH34pWAZ8jObqLoTRt7zieDiT
q6jm21pVXngpCKVAzoRGxOJ9CbOtxdo2Z3iCQr+jT9UabN46yXArJ1+7/rFHNn0zACFECv72RMvL
Iu/J+rKsL9W/tq2HyXsn/f6p7f96Kn/OF3J/EYP2G3cuDm1Ma5e5sHy41uK2kl3rf8Qq/qn7h7bb
emI57e0X5Dwf+tx+YUi8q6YMv9XOC7cyNMgaVLbWb7SMIWtVttYJ2dr5Q9uHqvTzewQD+h9ajSRC
UtgQ+Xg5yb0zvZVH+LYprVKfCWWzrM6q7KB7xes6vAOmgja+1pV5oZFLXUZ+5kIBESUrs9xb6MgP
rHbeyvBA9B9J1gZl4L/pardBw1aJIcjoUpQzJEzE33b/NNyuj4Iji/61z/oYrG0fHhepyt4xaFJC
Fi5Mr0GdzV3n6Om8lfVvAsCAcFEyvgXtEB1ub7xclLW4DatrXS7Xv1Zlx/rqSjUgkPL38C31D2eQ
tjlLwE5oCa/ROtjfJta3/XJ/1iMbvEpYvGVni8CIsURI/lg5rt3kWClkYrBWZetDPxlE17Y//nHZ
8+GQwauU/Wzcgwp8qqFS4BogPYiUGxpIjuXDVeKI177K0OVnSZad5MqUSZ9np1l1Nk3mWCd52dc7
env3/whm/jFVWLvKltzeqOiJ6N063YJcuYPoiRFHyKToaGUPs1eSjkHNRZse5BW9xSnlCRhnPW6+
yIv8d1SrVoM91tmkThqSg3menRMkgmGJQ1qTom7IVm7Wum8FCvpnobUpF91hZ7YwIGNAXiMflq4F
R1P374SzbZEAiFS0a+Sqyn2pM6hMelW8lTE8E+GT68sNnltEd9pbPPPD5ZeL+sctui1db1dd1iyy
eXvNI5KTs2dOe7nK8rNrIX/AWpUL+6HttqqTPR/JnGtP2b3+S3oY6lsba70NNoZYxQW5/6kr4vFo
IAS412HMUoV6hgBpccZnkr2WTu7McJDpWfZ6HjBPPUnwbqqD10jLjtpyDjWps/syqNuN9Jq7bDwp
c2nu1D4DpDcMxaaJeNWl8DLX3NoeAE8NTNE1TdyDGoVWvkcyCMNlVvZ7opKghifn3OhB8wgni1wz
orEQzzMH96JYvab++LYg2l8CZGBf4N/UO1TjRlQ5qEpbhuBRlpCeqEdUIGK7Sl9iz0FZ0Ozupxgt
BAfYwkEnt3/0LH9+SqvmB3zHU29q5acxN3HVSv1vecmUvMYH/uIHKkjxrHnrvdn67hGtJ7PrByQc
tBZ1nGHYBE1df65nML0syct3XU3tLYo6wKsiZLvUYrEFMAklz7lVod+kqrsKiWCUoUpw3BgxVg/j
sodQEmYCA44CYaIdm8IuH+YpqR5kS4qsKBx0z/IcYWGC8FYRB7uyQn7In4avJsmzY6suUn6ZWhnY
kaDEsVsCwBvXZ+UWFzGq1yqET8PHSFRFwXDXZgWYIK8dWA83hXsBqUF6zSPY3qL6NfVT9DQsBUSX
6MlXk2/IaipnaSozTLrRXUSVq0D4zLDI1jjBU4Ma9pNKJvQpVTRtO41jwAqCHbHtAa1Kba5ljqUo
HrKbaRi6By3pvMd5KeoM2J7NswW7mh7rjlDP0q1WOriiDWRnzAmzuXHU0YXxf01JND/caqA5UP51
eObW46vI8h5RmYm2Vdhu0D019o5mmbtpanI03gDTF4ZmXmwHqDOwVm2n23rSbrCCRwYDB/DSC8tr
BdXu2izFWuX5PCYFMdQBaSMbblqpX/LZTI2tZhraRYpiCv7TWPSVsp08WO5emBJsRtTgrfcBjLr2
2H9NhvyLQSodXDh0f94tEz4zyETQCkWFSkw//yLd+TnME/3r1CSgFRDEeQvGDNg1OliPs0Yu2ZoS
665y8/6i93F7StO4eOAWaFD+W/WlGRUeriw171Wjf6tRDbp3o+RxsKsG6qtSv8Q9iSMHsce9VGUH
qdB35NfzfT1ueow7NtPSPdZSTPlisFzLcWSwaXIUaLeMGbs/Drbyb046m3dyqroxtQfHC0+Qw3Dq
zJBFO/DBqXbrX9AGye8wnJPbeWtjbh+brt3nKrI2Wx+L5T7IXjEqnAnaFw1rZdu8g2jRvMA97x8I
HZ+lhtFu+4JpHWSobESsaekhbY5Rfjwocd9UFz0uXAMBakP7IWKxbCow6K7op/XXeiCsXKaoncgO
ByWLMzKYCWg2LoVuKu0RsU1tK1W5PFmqLp8qB0zYcn3scQToUi0Tvfhoj79v/06a5P7RLmo4Z8v1
Q3UaRF42efjT88yMg4lyimxKUQUzDPe1Lk/b2CIh+Uej7JY9HeSO3fAIcAYEXjBswHVhqVBWDEp6
/aWug/DU20OAxntYfSvLg+yPh7A+pDqqTdWsOASsFRe3cOKB5yaIgmu3FEOC7olr+Mc/dvR9ip3M
p8C34z0UhviuHDM8DJdCtqTNZJWNZYONolqsRQ1+g//SUQ659V6P7kbMAf8vh6TuAL5C1Y4fT9N2
BSK3z+NDqRIN3H7466S3/MhUlHpzTduFR0Ha0bRaGLAoUt5HS5EjMHEv1cn3USyM/AHyuhoTXF92
lyrK5Zu1k2zhoHfHh68jj8zBsUtUJSwrD0+MSVEuzicLKD7KUrL3w6FSlR9uUR09OQiB3w6VX/vj
iEw3910JQOPjjuWvmsoYsuPzXNhfUuxJQS7NbnrXTlV6544RgBMN5c0uI8+okq3YJ0WovaplOFxd
vf4rDzX1dbAL9VUP64eOAfaB3DRMF0QH+fr1BvpfTt3qdzbQkk9uxqlI5pT3KWoGn6JK+QwfOXiU
nWYZ3PtFbD/JPpDC+xRC3Uu+9BzrT8mgmW+aHxXvWnKWLnxzsle1aaBfPoR1Ol37QEvvx6VA3E8f
NmZSs2k384YxGzTeUpU+EE1J5PjuLzUZcC91iV3CXEo/ZV6NjrZmtFupGn0znAxcU3elaaGIv7Gt
rn/BxgrpImvU9xGEyk9Njy2CCl/vuPArPwEFK3d25punEcvMp9Ie34DQdF+t8vvsNu5nS3HbS1ZG
SCfZeve1mQFSqI6VPyGig5Zu2P8OHLv9CmRL380xLuJ2479pgM/QsG0H8J5sxWG7n7GGhS/8nyZo
kX/v/NCmWw6o2Gy+loNX7/FrK1GYc4q3TLHsS5N2E5rbffGmw5h+wfp9IzsVYGxvIDA+w+RV76XJ
9hvyC+5QHqU6oiZx1rwp2Uq1jl3zaSZLJzU5Yzeo9ypabzqM6LtgmsElFFZo3NVoxUCLrn1U2Oz8
nqB73O3A4iHribTsvvIH5yJ7+tb39qY2WDx3uJ3MPiMPgjHRp16t+i0cn+giVSdSbWAKUX8nVRsj
Inwgdf8q1VmZvrt88x+kNvXZE+N1/mTE4Hv8MTiF0aA8p1mr3kc+NOLQx65qyKsngD57ZCf659Jr
35O4Ve8AKwzPut7yqsSoyleJe5UO0o4u4qFU6uxBmqQwUTmKbAgMdadjuFrgHpvZwbN0j6GjPeXm
c9MUB7dzKwwL6z0y5uWdPTnFXdRBllvEgss7RaVouspFZladdrHXIzpuR81jqDlYgU/WGwph6VfV
qrw9upnlSapwdIDU68Wn0hyRpDR6sARLN62f/A2afqBq8hF3ZbUFKF6lX0FRZ0fo+M5BJ/fx1baM
u9xVrFczzJz7MrEAWCzd2kn9NYGWPPNp0+6Z1mm4EbHlLsWspf6WCF4Dfvc/bWsX2bKU9lfV69rx
n47XWwAwnR0/1uPcPIxKBVy6cJG+A9Vl8iX6lav+uzkO9qfGGdEHyvXimoWGjbJxlYKIG+bPfeU+
S9fRSK91ZHhf6iZXd24dW/dp6WHAUteopaAL+w4d6YeC+NU+LrYusKGrWvJSuWP8vdMAiFmG2zx6
ZhdcFNtJjlEaqq+oqtQbOb0zf1FLr/nRkTcCRmTG6DBOxomYbYnqbmk9ezaa47zuDsKWWr5JsrpA
GReNqmvJmHq1y3DX+3p8qREn/3vHrY/sLtdWeCSAn5Hx36lzoMY72R+Ce7zK2WLHpdGuoBNWjnm+
VWW37mnJeODVjm49A01/tszEOqr2AHd7PYXlmHc28PKLE1rKPtUKHVuqwTlZ4H3PeN00V80wnYOd
ZNPThI/Lrm/V5p23UQX64zrfmDs/o82j/G68N3dImJKOhXV4frXbwvwBJxGxSJNxnqePlzZLHEgq
wbyvq6p+iPW2PplGNVwit7Vw9/VLbAk6B30swKoMfDAz9RJZLL/3v8bB+J5EpvJLAWl5+6Es15CK
K6yfUzp8DxXF+aLZTYbasTa/hjba4ExRgkco1O4xW0TFVcVP7/o0to6EA9JHFyoQGOfGIn7GQGb7
c/iVAfgb5EPlpx7ggww6iRk2k/AkcM1fGcrIete/BVhzNO1L34FZRqe4efNa1oRdX2mP4DY64Dk4
LMG7cnYE13z/pOsGHlSjs0gaqClucVqX3cmW49SkAJFAuO8SZF3wr3nRnMF7y1PvizbFyr3Zex7X
APneOkzri1Q7A+W53Im7sx73CFNpzMvOXQnUrWhc7z2AkL6phlC976vSf4/q+atuBfqD1OYFAe7o
1qN09TTnLtIs/0lqYR8c27RMX8xC99/9mVxiYTWvpeE47/5x9DPna8yn8tiOant02iH4VujHeqjt
byWILCxzqvo0BEPxBZu7bW9F7gvryCsmD8VD7SuI5weQN7o+1Da3tmVHVJBxxll3YbKMR8SOJl4i
hNeMyPgldocWYmqhE3Tva4fGqI1dZXfWYcBS8KFbCh6MadfgjbyTquwgYVs8NDNuW1hW3wF24peD
rgLdgOHohthd8WAshY0U752rGPe5U80vRAG+dGU0fZuiBejRwudABwrJvVT/Es/D9G2sI2s7Lu3R
0v6/+7tILq39fdfnPMDTtk3gIvj2n/Ov7f92/v/dX35XrwaY2565N3Mr3g4s2J/LYaqfdcfUj/bS
hlxG/Sw7cha/tzbpglBk81wubR+O5cuJnJXiHWOdb6IU1sK29KpGPfBkZH+3qdhHe7l5WLvJzjH2
vE1dwzcIykclay0Ik3C+Rq0egr3Du77r0bHZZaNWPEoxmtyvov+kb7Sm2uthol6DCiIeg5RUUGhX
r+1SSNU2FEj3t3pW7XqWa2g9/mevtK9VOULa0La7yyMAbWvT7UxrPWXQm0f3seRyfe+x/0CRzPua
wGfioSrzs+fDJdVH52Wye++7gQAd0UJveLRcF8PRBL2VIlUjsq+wiSEen5tSORi6N39GkWE4dpxV
BE8/Qcs6y2+EGXC+vmqte5ywvQe/00h0LefGvOJR56q9gxuxcB0wjIPetONFr0M0uxfDHXHUuZnr
WGEBOZfFl+yQokere+8CsoKJ3jtnMzVLxHVa/zlzEuUZgehup588bMSSeUbTxUA7BhFyx9wwBYEX
E4/1Uamy/sjiD1l843dltt+QGBk+RzFO8EnX9o9R02snNW6zsz+m5kMY6Hhi/A9j57EcK7Rt2S8i
ArNxXSC9kXTk1SFkjvDe8/U1QLeuTr14jeoQmSRphDB7rzXnmFI5P6Vh+o3oMPvmzSFx8EdJCOhY
RP/ekSez08YuuFZF09wVy0KTGR6GBbjEZQNNXaxIDZINvS2vSoovHmSyvBnsoruu26+bEfC0ITRy
IgANOE2yZLIjmSdLtk/uAmAd5Ko16S3QIQIidILRtE4et+Sg1Vc96JJdhbXmkmSYKrRRzGfTQlmM
O944mdkQHQpQxidbRPqBskdxtKd5OGbVOB4kOSpPmVYQ7OP30TlpfBBPg2mdk3Ii67WmSBJ1ib+N
21YmgUGut5ZdjBhdgS4DgOpv6U+UmzQ2uzsf2hPcYLSDXHFQA1V9fz93RP0Q7jw+RDp45E44fRdS
lAoK+bGhB+2Go6w9jZYFyxvu6TPZM71TRdN48cmhAkGdp141hREkLPhx3JswfPjp/JE01sYnj+yF
7nUD1yZavPZzdI+W9Dsy5PlDSrQPCr/Yy/WAQnlgqdus5ebsD2LXL59gxeR3oAMriXgYmVAZE5BO
JCYfBbpEtRPvNloDpoDZcIKNOt7WBKkvNP4Z6Fp9sfWpA4XMGcDMqNxnjQJIBnjfeI2htTAoH/e5
kKIHX7LNq6ngpl2D4EPRY7nT/WHfp8P0IgzmTooSPFgFZ4oy5QXYAHl8iRAAboJy6Pfru9Q4OdTa
oBxzUxk8aonFEUdQzFR1UQbrNoEcfuv8rBITQMR1k/XRPyuN5ZV15f985XfzMVv5hHzB7+es66rK
wodGA8/NSAy86mVLlGMrdU8dAZbH0Zcz8BXskgzeNnXLAafH8hSinb2Z2oKcy+WpKiZMS0IvDutT
P60VB3di7BDygEnOMJkULAs1D8l7KsVUnkY7qUiw4NG6+N1mfbSuI2mcrRsVidKQo8b6/3jfDDCq
xKD+/3z2+vSfrzbJETgwEnL+Wff7lvX7x6icj1n60kxh+MA113eK2NQPqo+3os+1e9k2/Z02hJI7
5/ybTbuIb42q2K/P1jcJzb5vu8y+6Lq0B100X+2uwVLY5u1zP5qVow1m8N4G0gOGIvtLKMo2t7gc
wAF3AyVXIzYAyttl8TfFjBvoIPFHFdUxt52mfVni7t1E78oLde6TDMT9glGguuRKFW7Bmc5OIuTq
8vvC+ioDrP9sJ4jkKVrTlbsnJDIkNy+fsL5l3fD3aW+MpmMONT3L/37J//hoaUzwC6n+U4pGFWDm
8iW/H7A+TQd5T/MrPnrWIJnnbgwIICI6lMQXqQ+xkKjmrYDkeJsay9VXKVAYiND6WYfTl0il1Nqb
lAoupkxwSSyD+v95uqwjqXu4RMtiXYcEU9mQi0YXZHn194V1u3VdVcvZVgykAqxPW0PLNxFYGK+L
J8r7Vf0RYVywC7l+VYIJ+1tfTk9myaS9nhr/Pp/z3kMq1t+pXQwN0xyzG0sDqhIDcbtMej/sC1S1
EBwjNPvEVh301IYJslzFB1OOrnkqV9uMue6tDGuXigHV61SvJQrrRfbIrwtdat7Wc2JAQNFnId7I
FH3xm9T4LHX/KFPIDCDh4GtK6oSh9GNRtgb4PooMNDS673Gyz36eF59aE79Lgio1V0sE9KiGdL0n
DUuAWtBBemZzNjz69dDANGcCsb46mmF5CjOsgOurORGeZ7+fG2d9NU7DjMxLmHLrq1NrpNdaEm/J
8kl0PPKbtK7u19diYVFzArTEmDy6KVtZusYkCfE40OfoZn20LuQseJ1VuTr8rlofkYYaejE5Pj/v
+n1VNjNzF9OIctZ1ZhOCm7QafKfAQd3f7X6/Rx6ySyMK4+jPKtvOMalUOJHux8QuaRH5NE+UVDnZ
VqecZHxUeNYjZZfOoGLWF9bFaEENcqVlm1qSpmr7+x7Flz7LuYRs99+P+WcT3YzxkK0f/vtpPTEd
bm9OpffzuevLfhrzFf9sORuS5BKHJTzNsDGCLR8vDTUWQRys/7xxfeHnK9cfGGayv7WFePpZp62/
4PfLJzvhEPTNTj40Yev9r3/T79b/+VzlKwvgNvz8hmUvrI/++bHLj/v5TesrP1/aldlNDNgVq/hO
by35VCybrRv4oqbMsz5cX1kX07r714fC6kA3DB82HaGL1A1bRhvEqY3NpUmiyq0JsAgirGZBk7/r
RTPB0EPT2MsHI/TnnWl3f5HlTl4KWFGOPns1ITpSGORR2PDB7KE7hGn7VWe+vWXMdLJAmEaVGnmK
MS0oW/vTkIjIjjtHqrmQA5oV4PAtmxpjQ7qVVSdPzDP3mPAeRdPbTs9pB9djeqj9CnFx96gEIx+G
zQ8idnLt5eZsxvgvK1RPFHQ2KdWtQqjvYTGcJbqeU0Ek4gSCoVwafoVE0yHB77vHR8w01U5OkaTc
1W0i3coxU96SPKPbyj8JxiLEyy2rhrHHJpUml591CiEuzlwM2eH3XQGVPC+rQS6Rmyrdri/gQXtv
ZxxXVdtj5Zzvm+q+ScVwOzAQas0aFnrOlHyYkYwAL4v5IcGjVBKyQkIOsQdVZ0J2aEdnxGoqbPSG
enrtlZEEsGUxpf5dPeDjz4qTGQw6qn8WBdViF4/ZuFULWGPruhwCw24mZY2C6f9d180MJECaqruK
FL3C0v2bbFmAo7BLs7ptDXBNaQsXZ2QMczsviyjVyr01mZOzPuUKot3G0CgwDDU/q37XN4Z4jvRW
O66rLKlS4ZKNM3GhTbFZ160LTfVV2kQwG9dN/nkBYp42NT9fvK7W1YL+7lTkh/WL13V+ODiG3Wpe
O9V0rJcfub4YJXJ+0g0AhMsqnbL61TQlbwjC+K4oNwWG4NtWUaI7eubfY1T5h0HRLoDI0/NIWNXt
urBmWP9grfTt77p06nNC3CDzJ7IUS1gafY3M6+6Y6Il+S7Ff/3lvFxmbufBJPwrbhhQti0mbn5Ix
NOultft5TkJSta2LVLjofHk9LHX1tAye48a6mW1GB/1c0SuqOnFr24l0o0enYHmiRfF/FqNev3ZU
LY+TSJdpIX4f0v8QZvxuNyZQjtKZS+/6QaZcGGRXRLcE3nXXspi8nyNqLqMArXHrQEVuboo6C+4E
RbI7NS7uSz8YT+tm64IhmeoQC1Tu16frtgqUdU+vUI6v71rX4ahIsSQkF+Zwo2vLgX2b5pp9C5d7
Pmpa9xb4NZSQZb1qZj1JUrHjxxbO/3UzCJgHOvfhZd2Ckd+tHCnaKZo5/oopavdSYBu3mEXNWxLE
qo0SWmQZjLN5u76gtMA95ZLmzPp0fQFgirhWKQNGkjckyLFhSytZ09w+4vqb9Pr5d9uQ2ilhZo25
S9Uq3loTiglwluFdiRvCI54l2WgmZDTXbCt/q9ka5HD4LXegnqM70TZ4Q7WE+sFIPdTSUkKFliyT
dcHYZSYtizRPdR4ZbZQBcXgSYSH+QurzAQ//59HyFL7ec96S5Ue2ho3+bolW8QmHPq6PiGvO6F8f
28Ul1C0SxvXRuhhWoeSyYFKLcHJdCbq229kqHe8xBvhSTA/hj/Bq0XnLDLvrF1mdKbO0zGIX48Pv
gjEyVof1eba6HnqRPYvFeNQtTpp6+QlkE+E8Mlb/kV4BdoMGSVEA7u5xXahVO84EHNULf+O/D9XU
/owSFQZGk4N9XF/u+xmH6PowBjsD8j+JaXMAzqdpB2XvZ49ZExEkCZyR2DJoIa578edlYC+npSqz
g31C3AEOM+wLYiNNmoTFrvs7deLLhxaRFtVuJP7L05X7gFzHY9H1Lya79RQRB7ZtFfEWTsLejIuq
NuFjCvvEFSfbrH/v795eH63/AXpY4UYE7CuJlLST3KlenQRi3xLUdjS0ojwYTBKSKq4dSe52gzAe
U/5qXR9x6GPqkPkPcwgoNWNyCyD9LOleXGNiXkxp+aK4Npd/1vooA9qwqcCCcN/tlWMD2SKoDBpd
WgmJL0nH8z87Bosy+82wGxCKpuJKUuZT76fgVoX6p8hCaaPp52Kox2MTGsPPQhPRePTVZc9l01um
qNURy291tPMK6Pj6MLfsXtmsD9fo1fXRukhMv0LtZEPDWLTzxRLHUmoVBh0GHf/rgVXaZn6IMkAA
i0d0+TPXxfoH/z7tMg2yjEJupr94mOZFo7jujmL1nK4P25mCV56Zk/f7n1mP09+n6yNbGYi3wsDL
xbuAE8hCW2R/vwu9E+GuE/opWbT363GwLqLl6UCLYztHzXldVfo64Q6BxWhkjTXo10QDQ+r5//ZF
8SdVmpr0US3HA7a4xn4emp06HBIgX5jk2acLH6ISxBisi/VpHEEhViLpu2ZIOZwIhmyduTF7UlGk
eDyZVuFpxHS1xTg5QUa0bkg+tSdbFbMYVfZ31H6+7HR8UMoFrMt4hNzYgsA5rPQTrfONmvX4RpNL
VlShA6OMRulchmcDLcwl8DuXfnvjDFN2zRRuEbld6Z4NZfUkV63LJaOkhU5lsay6A7iBZWo7y3e4
79X9PJAgZFhk0prPbd3mW0ETBhV715PF0gTbqCWIUuSO1Gf0R5AJetxwuWjEN0JVDHdSJmnjSy2x
ML26hf0Pnm5+1ER6yMuS+h2RRFEjXquhIrNwSrfgl6KNjtGvaLtzGNSyw80RZ3JYFF6DISPszoBf
0ZPEtHQlmdZrEFNUwUvlAmWLtkO1ZES3GipcShQ0p925VAfyja3GK0FUNBa1xn78bkx2jNXbRKXw
/rm3z8GUxG5EwJafxzJcUyJKI4VydS8DvtVi6PiEZlb9d+zjyJZRUrnjrFs7H9aNVLb7Vg3ZCXDo
ImGwp0WIV7wZBLqY4cm2ltIlQZCMx5ovk1v3cm1RFNgxpnHIk50mTRiBJfT+3SDtGFHMLv3HNwbP
4caa8O+XkpHAJkKmY82MPQXeHAs8GvJN/vAgt6d9Yt2NIJD2dDzlM2Ja0jMsEhjknH90iUsXz3wX
AAy2Aksma6sTMKdwPYXSd+uTLVOPl+UIUmOjvaTh/FfnRTdvuFFWTLIl078WavdZZdCRVE5RVxl6
wpqmgX5jaJKYI8fCoyB6LpKGBFwDnxgObi+lnKAJTOFzIqeu0S5IEVjLzqi2zz73Cw/Kq0MuM/mg
GS0ci+8yKjuCCTH3LqqcCaKXfukqaZsFjX83QVyfK+ujTEnVC+TgfeqlbWsxERyU3lsGgL2hhSe0
clvdDr8kOKxOMZJNrIzzi11RsKAAqUh/TSIS4Rpp0UFTqOTZsXwHccFytSn1/LB/mBRrSxAu8pEQ
KZYkZLqtzJCk5DOplG47V2PnTWFabiXrKZTy3NHjzN/UaU59ps+3uiEV5znkA4eWymCkKDfBGLeg
KadDJ78z8w9dezL7TVffNwlRrTV5XdTzN4ZdviptD54FQJKlEXrc9k8ocjVgR3HokuKZOYwGFXeG
v+rYBKY67TRmTmyGe11IstOD7DJi8QRIrBKIJMF8pYyPKtnLY9JXLIihstLtFS3QeW16Duz+3Q+q
GqhT8RXPL7OaAF9Lw0/EuZnXqI9EKD726CXpukBLHU42yNSlt9GOneVRaxunzqRkhgjY8NVvyjcg
TIzXeNCvxUjTPrXPQmWzTBkumszon2t6vOlJHW7L5uzPHQGy+bQjntcgXTYP99MHydnUqx+SvHtT
OgLl5Xa6FTEj/25ecL0FhUCi0Wn0Ca7QOZDJDs0wYMOAY8Ktiw4gWPzes5OcuiQUWNKkQzkyyAqF
Urntjn0ve6lJwZ9IgZNWbutM9+/INmw3tHZid6zMR2PMPC3vuBBIYGjT9IWM+9RTbBreTd1GTtNk
z+hFMTm2zKHHJCIvCfWmURMkvOTEooweN42UPgHzvwOdZjnNc29AoKuiBN/9cLAi9auQkq8sUj+b
SiMssIbMLzOHosK9y4du2loZzYJIQctupeiIwil4UaiCjhmwv2Eq7uW4ulZLoSqflkbsX60xiV4Y
+MEhUtmmFw7cu3ozSsZidy5v+jB2osKgWrIIdatgPBQKN4UMjZABvA/WC1dNI3Bj5VBn0Y2JEMMp
0+KaJcV3ppmHqjLem4iJ1yhuQyvNPCGne4Qq1IP8lryWwcdXbw3HljSzAFS1V6FA33RaDJFn6BPP
kEijV6V2ciQ9Hz1fkz4tyEah3yNEj7SNIFRKbU1jN431AzFvtKEzsaMKsNNnKplh/piP8laQ6r21
QgP9MJqVSOcwk4oXWy7iY+8GobUwxP70WghtPH2a5jb14M88hPX8WYzGs1pMd73hqplRbY1gvMyg
ORMD8lxD/qRiGJcCjLVVNHAGC5WOmmgOie8j0zZ2QyR5VkTW/esUlW92kD4YZXceDTSN8vAUtum+
QYOTjBwTcdtsQbKBpunPIeBABG2A0epU95KSGbhUe1rN+QlVXk/3VVMMFHEnmHHwoYEGkF0R6G9T
O76RTZ05Zio9NhYgmzZSX5ss+RzA6WnV+Iq/7C+yXXSx2m7uo0MnsocJG7mbysWfsgNeHsFh6hMU
1eyPe0GI2K6gDYDmT6N21Mw7GpDA1JpD0HV3ZBqRIWhRHx9a828jGtAU3GHJ2CbqPRcgfwEoO5IY
iLyUc7BN6Vlt87sENI+jzIO+Eba9Gw378Jo1APqgDR2KUW/h7SeI5SfkESE5mqSxnwjFKK74hpHw
mWDTVc7I0qeyQ1W41T/lrD0n8vDS8aOY+j1HiDAgfaZPdi2duPLdIy4rna4z2fXBVSGZvtDVXRsP
+7Hwt82+GfJtw27hIsHMn97h6NDbixj/D6CAzfIaUaXat+SpyQ3BYqN9TgpYn52W0E/Jt0PE2TtY
/t80JUI5QZ+Wj/Wz0bVn1W5vOyt1yXO4K9vgTc+YN2IhI7phSF9NPPXwSYvepTVDyoMg+nPm2KAj
ADY+Z9hQKwMjmnFjaTIC424nmGccbGbLRXYlerRmHBDJ1Ko4Xbpno6WoPKfW6MDhuUnjsXEqEyKg
LBAcaVnwUBjp37Idaydr08Gr7I7ESEyHdSgfetn+Y2oMIqcQcnYe9CetYZRddv5b13LezZ26NYB5
m01/0ajeQU5JPBB3hpTSDa18UKJop0DuPsMgROgUUELTqB3WvcZONtmNRJ7MXNCVzOtU08bwb1lO
Hw+Zl903GYyoPpHkrarBbGjq6A8B8K0P254bHCPJO/tLHrvurAAiYzam7y2/fZDEBHbT7t5EC2l8
kiJ0L91b3djboAcp2kRkFNuJ7aWUCGoaHCnCeC+XJU4eBmGViN0qoCLQyXJGxTrZZ3NvHQiZfDYj
4D3cwbu+/FJaxsbTwOlZwNeJo7OQChLmBhiKMYdLFf1RuPx4uJNQNZHfM0fVOYiKb0JGQ0coHW0l
7dFvLIJK8g8Fcp0117gkFBLB/MginzO/dEF1MhgsBm1+7W2ahuSLgLq6YCB6Yqz9ZNG0cPVgyYpQ
x89JZwaQWP14tWxuNcbkJVa3JAxyNzcIkIobOKrVc6JWnB2Da9SzfKP32chgPE0cYTEGM1J0G0H0
3VPPbk96sRCy9BHe2zg86sWwUVR9ZGBFaEZkwnYwultpGMtDJCW3WsCAnEzaXNXznUZlqqrmgQFt
2O8waWuNkXkUhB6NMPiAbwU7NUGzFyoVZwAHjfRN0e89KpKDb2gjycAt3cprVoIxA3EvnBS17X7W
g9prIGLaQ+zGs36pOxttavdXl45ELZ8jgllzitAAH9HeJeUGK+Nt3AuxlfPqFcjCsctniM/Fgmh+
qwTB1aOtYNYvwsdSmIyE0EBZFAmcSg4YdxYRmEkk6Lm1Q7SkEw1pDm5sYO4xJlwh+nvcgYDsh4nM
dkPdCm16UGXjXMWcgSF7OBGEStCV/Kubfu+lLcThbBMqxi4yxrd5PKKceUxRpDrkglSbTGE/ESV+
xYmBbGRmvm7gVWqnpQSvP0uQ+RZtmws95EVtTpKyNQg8cmxduheF2PYAbpeLVOHAQcUKNSGg3i10
OdI/Ei5sknYCHfjah9qHakjT1ld7YMlYSCEaMj1NU/B2jAh1m6O/kPAOMDAhNjHEv8IYv41CGEmJ
9q0Zbe4YI+V+HWoS101KiDp4QVW+iyxZhSpnegkpp45kc5SYuvpOweUvGcrlqU/oWqs07ieiihJV
+QOwL/OQymCg1BRPTgp9ecMmokbsqSqNfSvZCR0urTKOe1PpLcYBcemCmmugp7QvsVKBo25PUsTR
VtTCadLyMU5z7EjGETCmNxeMn4fWJtWXIoVjpOFuIHEcaud8NZCwl+JrUuzPMptjDyFbyWHa3Zn5
8Go2wyck0f08Ta6hKm/FGOnQkgcQvZgv/LHW4ZMMuUsfRC7FfZ+Yd11jYcuIs0tvdTRQKplGtv0a
6y2J9pn24Ld/OiGD6oYhSoIYiTuy6XtjmF9SXZyFYnDqBi15TvQxatm8KZl19EU+eGEk3xI48qj2
pGLaXb4NwulP6Os9WkDzjoYKAS6xD7N5frHsP5YhIRJRFxZf1o5u28YMsBlggq8LvFgtvAmKLTHn
Tl939BvCnVTmlzx9BJtn0+z09xyTbl2G2maMFWZivcKmapRvJNXQXOvYBAA7KfqhXSAb3O7QnOTm
ZqjkFylNabV06s4fYe6NPmF4KRi0yuzcoG8/wwrpva4dGF80ecoAYzAdnVEls6/hRk4OjKR1qMMp
KVWR7SpFb/A15CGktuT6aHPzSlNcy4q/JjN8CelTTlOXuVIPGzC21elgTs+FiNKNr+5SQUM6x4eK
BzXYGOTAFKJ7SfJgqVAz8/dj/mu2UbvcEOiV1AqVVvLqpF2MiXQyksdx5O6tk+q9LQeGHL3R0iZs
aA+HhETbpg1D+av0ychIwvLaBuFWI0hka0/jqUzUj1TCsBvGkN8X3lDVfqJIeqQhXmwlNCpOxRm/
sSWTuaHNqTQMzTWftjYU4Gmi3I6eq/L8JIDOVmALrHAipHS14gbvX+pTC4mir8JPz7IpATWPS5KF
fJ3WU9TsQwAbDqIl06kL9WvQwE6lj4ph5rugUN5MRdqb80j9xEbNo5VfRQHqFF73F7yZd0bUw7ZS
w+sMchiyb5K4pMFCIZhv6pAI19uRuymnIobD/B1JDNLv/pt8y6tvE7EccY1SCDrPevPJVsbTVAMj
gTNHlrxW3/S1eM/5Z4FEuYsSW91JS+RyWE7nVJehvkd5t40i5mkyY/+yHJ44R5GBIKpfLofGpg6m
He+jC94FgG/DA7FCj4miSh4JWLsnjKS+M1Q+6qEve3yuLO2Z2vaDmXWMNhGm6jOKM6KrsU6c0sRm
msolytcY8HJuIrKl1lvVyGteZUN9qxS0VBmaCQq2fwp2npMP2p2UJpQMhfbS07dUgqH3SP9ZeCp2
cA518RDMxl5JGaCLgFA+rk6MACDtMYe1VNitVachNIYkTMHq1g6Du/IvF16fzs+As3IM+7tUMFMz
avw08UAsipBfwpqghkktyIMaHgCQpls0XLex2Z9pK2D0k9KrSIPWYxJ4HhZy66TdK+9Bbr2bXfPU
yByYif5E9sW9auSeCMgpJAIYCjhBstOxqTlbsHWhEN83mvzStfqHZPbUlVG6NRrZdbFMMSbm/m/O
kYZjoj9U3TWp4IBzAUAGt8CblVd/mbxaUnCeIRWC1D4nqjFTuGs+y2rcVqb0lBJJ7JihNrhDwcBb
1lEz+BwtjGK6vLCxigvZ0UV6LPz2IxdYKMJuBkqJ/Knu7s1UnLTMaFxV6hhT5cjvZQDVYyxJnljy
eTtb2WAFJ4o+Lj7DLNwDrjjWUbiVE/0rtGrqVDVdQJJUiVKMdupUXhODQNG6Sg9lT2RqJ5cbVOHv
idIgF1VJ6NajTZzQeI5b9G9+DjhY3/ATTl14Y0Y5IuHhnEsKfCdDCR1Mj/6g/fFbLBS+/z3n0oNK
lNBoFOGDlLzBTMz1WXWlQEaNNajXCfaYp7XKp9m1B9WO7ouBzjoOwK/WX3Z2mL5NSv+c5PiqSVuA
flXwN0fDdUqGSxEjz/ODd4YQ7wSrho5Z9Fu9nN66cvHlydzIpcxGETgXsMdV1HaMzZdK5bijixd6
2kRpVo5UAuBVqgnhm62TSJE0+TlLiVMq9D+ZNQg66NLrHAxnuQIhbecXlUu4MK1dWxSWmw1A7vJ2
Ew3RS5TWwv2u9PJT19IPvyzRWqrFXQatsTUzLi5GTdqS3oLHO835sPHJj0flhFdbKU/4jO5VqUec
jvMXl8V+GsAShmSDxrFMUa/Le45GNOez0DyZnioMrgAvSD64stvOY0xSYpRs58A84aB8N0T1ls7z
TQ/ni7aaceEMeTYSaG1S59l5gQbTCnZqHbvm0CE4lkiLiucr5qUj1Np5V+naRgdvwP1HIY8ydS2V
s6uf5X5PpgMUfWTgo9UBWeePKjX7z2hSvDGppzgaIzqO4vyipU+dSDwCVG/rsH0Je1rgyyE4T0RM
ISyRt4HBgYJ/4jqn/o6K+Itvtlcqtzc+oHxmCfjQ0krZkEJ0SkV234bqazYagoleyLAWP5VlQ3kS
LTfGPLpfpQKBTFGG4nG5ZzZ2T6j2S9nGn8x+H3CBtgew+WQqz76H7+VFL8916b8yPECPETJE8SnU
nyUaObVC2Eo36cnGytQ9KiPKevGkMWSoAvIhpXNhltKVuebzmFHbnTtzS1527hW6MTCnH+1tNoOi
mUWa7PP6khcSDQI+YGMl0ifzXmfCCyEi39qPs4RvMgNZSUhWMFrBsY8GJo2QE+jtS24Z68QWT/pu
ajLlKKV0sCqcCHQiTCZqVihjz1B202RXB+xxkVNPZDCNipb9kaYGaLyZNLv16c86MPQx52WT+p6J
hQMQf6lyr2oJGzezgiyDJf1pfLFEBIybAAvDHCe3sqdDYWJJx+T0ZlBHVgT6U1PrpD1/z3ZWGKh2
wqfSB8Seqc3TnNbNrmeEXg/cw/qaAmTU3pMv/N616eLs4u4zS8NBKL29M/1vk8xOd0qVd3Rk3Gsa
5G6xLAJyjtNXqQOoWmgM7Y1B+evnFicNI+zM9z+0WHQuJSLLAxsgbA2Is5zzNxlclqzqGA3LkC2U
TqGJhs83P0Nb/ewb5NsTF2G/8w+QmAGkU7FqbfXZToB+69tyki7V8nXR0oHRDORTA+R723qCnwf2
MCdZYs7dforPs2z8ycqbMha9E6fDfR7QfU4t61CXgpKmeZOouMlN66sedSD+QXU76eldvLQObCmj
bDjWJyEHg9vUGmeETQo8rrIj+Ri5VwXVSA+/9RhcD5zW2iHvBYE6OrO3vRaEAtgEyg7ZgEigmCVM
1EQzITQG9SbWy5s67l/GbAlaHON+52vZ9xDNzaWFtBFQ3pZ1ZspaYHODnTT6A5q2sUP5JZrMix18
q41GT7YmD81iwllGVs7lMb7Phidfi6ALWczRwkALHCzWztjCchiL0bXsmLmzqQ8OPdVdHMnKc2Jz
tYYdy+yWEsuYkQ+lRCfRUX0xenFljv1gyNlzk1npRqpFhNAieIExgoXdUne4mWQXoQeXwUV0aBI7
ROWQIlXnLmXPTa9iVlf5H6tLt3WWCIbUk2RHkCnvUk8avbCtbBnvM07+bKBU6fc0V0CoYHGn4z60
I3M4idwlK08tNzEMBUdT/6CkAAFlDeRLX5TIqihY6eVXElewX/Jhn07UmZVUtw+qOLRZ2zlTQGOq
mSk+mWby3lHk425TSE6O6KFJi/AQxP0ygFZfdSwuDtXKANzJWN/KWUZjRdU/iqX15L9VVFhcJZEY
u7bnhpolMtn6GGAN7BiM3PkGR2VeUOzsZHwn/bXHX+eiUSk3dq5DSZ9oexhLYk1XUfGL5m6gX8YB
Axkh2dUhlAqGd85YJ91dRWa61xBvtAD5T9TlL4FeuWlH3WaEqKEMlDUZS5WHuK8gfnBHCCvhu1UX
yZd2kLcZY0pnMnFORzOJ5UK+sUuh7YTcVVsIkYe5ik3HSPJNqBLYMgfcHIJANKeBentiIXCPk/HJ
yBGZyu0jXTP+//mM9IeKrB818TEtKKszb4VTGxtEr/RbWAxQJKo8Orcm/dOqpmhfaqOEKRYeZGpn
m7nVuBkPzQuInk2uL+PPAmvc3B/0hCtpGhVPuTFre1MtUDOLYjqKZukJ1chpiN9Aw2cmNePalDxx
vBsbEXJYSIPAgN1QCOREY5pl6E9ZWmeuqeS+C3IlR8uJ67WMXSLbcgBQyyl5k458RTJxCmtprbtC
iCVPoTrrIn5uDfatr7TGPo4SBEyc9th8nmqDv7jS+Ur8RFRiAoPLGi0Zw+qfdVtHWJxkZ1Cf4yko
7mRKKBxRuePzX9mESQPuu6mZ7vHdSjltCRrp6TozyjLp9WwMqyzcOOj3gok78cIZEaudyHc0izUY
MVu7vxQh4S14Zd9lQ7R/MtXf9PH0rA24Lnuzf2x8vJ7IgOpdThANl+j2ZoxmNpK+BSlBlHWCj1Iz
Os+0umNAD5XCoa0CRgn+D2PntRw3kq3rV5no64PZ8GbH7rkoXyyWo5V0g6BECt4lPJ7+fEiqRbVm
zo4TwUAgDbIMUYnMtX4zEja3y1f0m/mKxvjSqa2C+bQLA6Zzsd3IISZUJXhanQidjtlIi8Nmzp1s
+cit8UOC9V8ezbFhuhlyfY9QSTGxrLC458xSex0C60XVv3fD9Ir0DOYWCIVb1WWqbRVlHJ84tP+C
+BZXm7q9UVMYFKQMUa+pIZkQ91D67tSTY7Zx8YnDbl2HymdPmO661QSGa1FSHMn8Oet0cnHHM8np
kPZaqhorHfY5kHtZsbKv3SLsYy7RxEhWPLb3seGPN7avkttg62PmQHKcoBg2Clrw4JDvGyVVN8K9
oHHBwlAdn7pB2021SlR4EI9NR0bE7pulHuT1cug9jYViOvHug2NYN59TmxSZ8V3voovLbp9NME/F
rhuAGrEdaAcS0KGnsGbfCXjj5wA/EqXAzBpzp1VfK6+i6D4bAb5eqX9MWrCVZvvauwT0y5gQPOjK
h4agAH5vHrq/uU3ww3jsfLaHMeoNawg6L8rMXgud8TA4WBdkcXxVzBL1fGvklpvKYlEARVlpHXs+
Z9bEr8v8TTX6r02nsmKx+53G3LOdRbf7Iv0KdgP3StRPyfeyM9Ydcccnirmrwpjwi5VuQyRwARuu
EiXeZSqGzsI3LlXtxTdFzb1tVKuAL3kxlh7wQJLgWuVZ67Dp+1Pprg3Qsyt3MHHbaF/GsTjzhI1Z
BRsLs4Q+J4ocHEi5GeOZsNuw78C0DYD8VL7GkKzYKsT3uur5y7Ai9BoWVsQZgZM0KNpzbsPMVb4R
a++/KMGO7KuKtJN56mrSbNOQf3OcWZvFZGskaoB1Hf8VTZ22gTfV52g+WETfMpC0N7LKTiusjIg8
lInNp61nCxp/2GXAH8Hk6sylGKu7ioeKv+jGVVkxD/ul9hC3Ucx9oD7XyEusNF13loGxc23bWpmT
9xxEoQnLjZh2UWf9WvhsZLIeHkS8EENR7auhfuicctrqsRGtO5GeBiBj5I7Jzhkirbb8eDA2dtsE
HeGBXC2ZOJZwzLGw9JGpIDq8NkTdnrrSvUtzvtB8ShdZqYlT4zUlHt4bl4e+W6LJ0pDeQHXsLPyR
ID9hxiYcvvathoq4Q1o+brUnwwZZWNZfygolFxhdLIWytSecc0ZGbFVOZr1k0br2oQ52pFjRzJmN
Nvq3WIwr3+4a7AtvEtEOG4S/QS76J28KjoHNXoVt2SbRy3DZKwnxGK2/0fAfYJEzvDHlIh7luBfN
ENeqTQjD2MFTOpL/NHkuBShIC2X8PuAfHPuGdooso1s1eRZslBRnhEpzvzsWGM2seRqazl+YyCAv
nVFdOvXI/GxMr+bg7oSBTXb83bG5Qacs/VYNcGtVp2Htp2BilI/BoTfKR5EApmi4ufT6AR7HwRMg
fAI/XPuRQMWj1ReOZ36bGScsxFEnqT3dWPq6c6uDvE7Jv6y7wN57QH5uICo+arPNeFAqZNsLvgDH
fK1TyJbwiAqCr5vBdxG1idMHzyZPrTt4FKEFcmMX47kzyB5Ypv85vIBAYVZZ+v20bnWg+504jm2S
boFl7MfOP2MXAvWFWESiDUB1HMYMxvE5y603MQ1H02zPrFKRLQ4PiU8P7k4FQFC9ScyWu3tenZFH
OdtxaLKcrTMiJ8auspq9NuCDng33yjhpxxYskA4OeFNEu0ywxG08401PjHaR2/WzUjQTca6EhwHf
mw4zswL0JNzw0JBLI+b2optNc6thFhuH7rhRmsZb1VOx9MyQuyW6pigzLAPm+kJskVXag5nkUZ6o
Ovz+8ktqYyfmDwaO08pbYLUviZl8bUQ4cffr277i/2JGmBfit76xp/pLYBCEjOOZTh+TQTPweNIL
N1iaSJQRYSBja/E1d6LbAHxihr2Jm/iR//+d81WUwlsFxAsI0xL0rz11ofRsq6zgbaiHu1p33sq0
eXbH+p4shL/UYwWdfAfjLA9FqcpnO2BqM3qHPKqCa7BtAsnG8sBdtNlUseVXyTo7vnFAKO2r5vfu
ssrBic3ZrLyBns9OLV1hu7PvBhvxh5vRGLcOv6A8KLYZE7dvK5+MNvqOuFlO5LkatoUKrA36eyje
cqd+xmeKaHRenCtzo/k8OZnTUVf2dpnZoX6cf9UTF2z6sG7dCEidapb4MsA7LWf7GWUEYOdrr47+
RkLTXYeTdxyApK1yDWkEoNdRpYLp9cKbwZq0RRyFx7JQcK00slsbtlqSV9m2GS11DWzOYnXRL9vc
3mr9EKA2VlZYsFR3OgOjsMbPPzFvBJvSAEYn7o4hxGuvapjht2MZv4VFNYtONXsjV/jcuHKaNlEc
lrdswmYPtLF/0qbQOxDZWA413uOuFWnrwckfwlJcjBYjCGSqeRvRqs/AurpEy+F7W0c7YStUkS5f
RqOKcZWR3KKpdwX+jejfUJKxGkhiDJg7gZzaVo1Srvvy3EyqdsizbtPnSrCqEhZlZb0rco11KzHh
KI/47w352g2nY5QxAflhla/VsrkJXIzbAxXbBRBHmqfUay9VoCt3n9JBrEVXswRogouisejv8+I1
IKFXxZhReoESrZRRf7Gb6myqzS7z0nHdaKx30yaxiQcZkIVSFFn8/tIExtfSPAQGsyY+gQ7psO8e
GIfCtKC5d94bHikvBL/Myn0ig7IdsIGD03Iw2JSGAcuIIdDPEFbOYa+eo74F7aHtyyDNNhrhATuz
L4PuzVAelqNlhZHiCNa1FPpzPUQPICxZjqJDZTUdRI3cPuWTce8b8Z3JnLJxnXabiGnrldqNz5Mc
suiyLUiQYU25jmOikTh2xpFY6NVgrIBRUnIDFjsluJg6I2oOlzsqwu3YaRunaViVEGz08CxYlEp6
aw7i1Y+716QmVxFPC626S6u25UcD5c8vPumh/RoN1lvbFej16ytDTcst4vfky0aEFSp27Xb4lZAs
CfsyFwTPlLNRTA+h5TzFzrBTdWNfhSxVlUa/RX4HuocJRqflgWjVbru4/a6ZyrpSSx4YSEN0nrmx
Kp6wav9V5MgGJl9Nw8SHLdkT1L3aDpG4tCmeJ99biXEyt2GjPXr4sFaV9zlsZ0R8FN4qPUAKgHa4
QGTDrZXhe1roBLgz91FFxa31izOCRx3Iq+6+6ojFNAFk2MKxjxDHMLTzy7sMIsPCm8bbvPVW0WTh
okQXMia3BjoppFndjeWKO8PKXkSNV5miOmjtA0hTuwfPJLxseNAKLPe+bzQWbNaKKZcMNBoJwHDN
xwSDTugmyItZhnjJ1XalgFKtcA0dIv1saw6eoegGxsTc29LfzY888gLPU55YCzPM4aZD9fEr61oZ
9ckSg7sk18i2G9O6hVIZl7S163UOpqd3QT4OzUFvyQYHpFOE8g0lB6weia0ueoGCJLhU3eFf25Mv
T1ONfamzJwTP3BhpJc+1adtq7VOmEgJDFWlmpG8ViN21Z7MoYaHYw1aZ04DoSUXITqjBSHCA1a9f
f6lcbdMK87Z1HPRQSpwhE+ZsBC2cgoBm2xz70myOWhG1RwIQE2m9XtkBH+kXtVIO+6w2y7vYVJI7
ttXzuawoaviP6BTx2LR9tCD9MNCWwlLr7Y9mOipDt8bWsDrLKuAA5CEs8/PHIHEfxMzj7rC2prq8
Iw5T3QEXuy9VxDtklYG966ny1N17h7lXioHphncbrj4GIpAOS7/Xlb3sB9h6uA4V9vXzqPIAt2QX
Qqgkbc07k3W1XTdLEHYWMi5/1aWRu9QQ9TnLHmh3jaBdYgLaVtKfzaH7cWBvd3XNvL/5rd5kbYCU
Tk9C66/+WmWjYmHekifVTx/VKdZqpwCEkRxU1qfFiPVUaF3Yi2xKvfIvMZ6eD5UPcKoo++ZGFm2v
SGYPuGkdDXH74IkgPegVscQ86FueHI17xQNhmUK/aZa5Mxx7lclXXjoKr14GgPX2shinXryF2GCu
3gcO/P4Wr0KCZvPLihTVuUR77ypfyvXKZ7Iu5lG+Uh9h2Tj5bkBAgu59W2U7ttPKUhYjmKfH3tMf
s0rhfajq2ai0+l6Oo3EloQxR3cqBrBxQX5V7/ka2NrG1HMH0wqpJi6s8WGklNongp4VUVhguW7tA
66LP6qVsBtFcXHnBaCfwYGYWn/tk0RSCuiKp9TFOUo8D+4F8S5BC3zSNEZ0JsYeboh/SCyn4GTlQ
llck6pxVEUTdXYKk5qpGVeF+FJW99GHfPLD2Esugt9Onhugbvzurfw4n9Oyc1HI+5YOVL1KlLb6Y
onzDVBa6pMif3S7Ovg1lDm0wNl7zCSB76hbfm4EVRUZOhQxHsezUkoljUi/+wIpmIW6JVgHJzVCh
Me0Y+AHWxCx3OnpPxTYkF/JGIuJgNFP1mgrn6oDw/xr18Wc3D8WLyp6A1VvtfdbJ3S6SOB03URlg
jeJp1RUzeXQ1U4cpaDZclnVBUkKpnBQWP11VXWWDFmgOk4RfrmVRNoiI4FAcpArLHYZ671cGw9oG
YraSxWYeoHB0d90NLop6P18Dr+cC+DR5NKuvinA5CUfdKIaGCvHcR47vkRPcDpXVvb9V2ZDXfrvN
a3Jasoscf1BUcP5dSL6/qMCzwUjfTV2CXSQp0DNuQdmurawYS9AyPPIzU9aNMsT3iBhES6FZzZcs
VU66VfYBOeLr5Prh9yqzXgB4e8+9rbtYIDfQZnsnJariVQclL4yDo/fuhs1rx+8/08mLG92n3u8+
WQVSLqG1hj3AP2hKpmvulPbnwdaLZRD0052nRcXGszPkdrK6uwHd725xbfbP2JrWK6NK1CcQhTGC
SeGlUpO7fNL1k1FmCC0Ydk9qglxgm4TViRuHRFFQJKeErdPWQGvhmCRmum0rVFLSnARXlvTjMbGM
ZmvkoApyk+R/a2rZUWtHfYuyTXDUPN3e8kNxbpMEIkDBhMuv7CYHdLItofbvDCsOr6xGWNJpjv0t
SG/QlbBfG/bhi7oJxjvZNbImhajMX12Hrv6tqwHN+U7F43vbNRazb5vcg56Kb/E+2/Y+2qaoLRPO
kHUEPLddVfbhuscudFUKlayf318zvcZZOfantR5N/VUesJd1lgZyEhtZ1OZ+WgcTNzBKa1sytWHc
HRPLRtUn2OtRNbxfF8YElV3dFzckwV8n3PwQqiLSD9b/0pQesjfwlNgNursCFxUwlj1kYHgJVwNV
4RWgnWEt6/rC9a+s7sHoo7hJToh+ss7pjVU/Is8kS33oZyckynayJAeCn+btYtzzgDMzhjxYpuVj
3Mxv6KMOPKcglWvr+/ZnP/IfKx1pu7OsKj03R9JN7AqBhfqQps1K1XvQFQRQmo0Sm/zvsIMM17AR
4WMqU0IsS6/PDo8FgABzJbHJZPleriuBAB9x3PeesohwPqGm+fAxhGworKA526TU0Zx2kYHp67Pm
j+pOBu5zJeVNcGP+PyoDy1Z3ikaIX14oO8qDbICHSjp4vniaSuDjiWfvg3kDWoXCOHXEf85BVgFr
QTXwC1HDmiSPVVz0EqEKa4KPU7QkHA0nf8v1wrtGAcQbryKeLuszx7tH7kO99+blblVBi1HClv55
cShKVKGsEbdpf8yrtaxvQ3ZEfVs+k8VxECcasFeNSV1mFpazWtgrh9rhblrI02bEuTQfOqTMLeUg
q0Sc0CrL76ey9qO98yCupZny/bd6WfytztJdbZ9Vybp3iaHiezUeQn38cVDV+hq1fNbJBC+ehY71
SYshH6hlUn4hafdqmaX9ojj5U6Npzd60DXPranG49jID1Q804J/MQiN9BsMj113m00BDl0mk0TOO
l5gaM2GCylDWtTEeXFS2/DE2VqDCmf/y4TRWVfY2loh6trX+KbBqFQRp4bJj75Wb/nmnax2yoiqp
+4XaG8HOz3K21g3ULlfPXkpP+4w/uXKHYHZxyHVkBiNnApAwtJsqK9PnTiWJNiqptlGgcH2x/SUD
ZOv2uRNBeaNVIt2oEMT2RRtkT+447glG5i9abxSwnnz/kIVdfOebwXf5cpPu8h+shuLsFFl38gOy
DMN8wfw+QFCS04rBBuZ2YG6Rk/waI0l6lAcjH9pjZbbAay0XiQOFXXoFQPJo6JE5LGQfuJzzKTBt
OHDm4Ufx5xCye1aWz1mWFruPoVMDWLCpdM26raAGDMO0R7fFO8lSnkBAczpk72UxFqBYgKfue7c+
OSQEm31NBAR0mBoti0oRz2NHXjXOzeqzM5G3joa0finS7BmYR/8Ni+Zjy3r0re5sKFl5gIN9MS0K
F5rAQmEjP4ejvQB+SzaAkHEDc6bbZ/DEG3jKs7hc4VQozOlauYiwlt7K4kdDkioZPsjgLDvC3efo
SemwETcQpL517bDyNnUJxLcf7HofGu2NLMmD7GLN/WSxmtlFZh8QL2ucazSoyj534XVlsNTZpXeI
KOiQr1bR3Cz7CMVXl2lKTFRYFn14rH5jS6/cvF+ia+lS6IF1fu/M/+mk4SxhCcu5QhhikJ+v8X59
72eCO4vXqIEUHIay6TfLBhz2XZBk+Z0/bzkiVYDV+Vnn1m2zSgiBAd1BEg7min4RquveVnosbuGy
PLMnth5UaFXojdmXsnaQlI3BkzvciLey0ULVfgUOpNypJTjBpjPKbe6Ad00bI3iM/MJZlx3iCHo8
wKOC3ol5TgfVbcjshykFZeMVgfK2Ib/mv+UdS1JDNNZDxlhrALLJ7WAZ4aqMUwhEIAXuiWauB8a6
GJZh3U/CJ3Dq6OwwIdmxN0fU3TCbeCFbHYNM59g4/i3peQRGoyg9lbUtTg6INVLoIvpaOdmNyGPr
SRilA6ciQA5kyqLnUiGAMHdw/n4ludSaoLobfgUv8n6lzYy1LMdav5BbIuLuVOlDn8JQQsAzusa+
j26U1hSkSFJn24+2foh5RgCHyVoy2nFxy/zWbMdMdU4m38/aSRLjWqTY30Wq4jwMs2QReryLqjLd
bd3607jIZg+G1hm1I6nOlMAlqltzVQ6C/1jOh/d+jTALvC2UH1fIlmYccUjuTR8LQsjt5LjXIBLb
O9tow/vSRrMiQuhtLYvyQAfTsds7VvYzCwjhoY8Oso4Omkk4kAhIv/e91sSZtgsOdp6KYx/22TrJ
0uZJj+Jv8l+tGd8jqw9fY+5VgukjRhfzNS5SRQdzviZ1iCmI2KyfJmNOH/T+m5m/X5N7qbbQ3ezH
NZUNLiVJ8wOUKu+gNaN3IOVJfqvXSUhUcR5sEp4NAjdsmnLZ9Pspi2BjpbTRJh2qrMWkwITHh6vu
oubTo/KMj/oYIMKwsFSXYz5XfByaNMIAGNTrwwSRdt0OOK7X0WDcFrmerCMrVp4hyZ977sJXK+ou
Zt0bz/AWctLi9b919bP2LJeuZjhcSi/60fW3Uc1JxWO9qBLCiC+6yI1H1RflQ9D9Uoi6F62z9fcW
zful5fdrSq/st7XwAaFMVYezeK0OPGNh/JMQVc21PE00BAGi+VB6MQqT7llFt+sgknm/Jk9zNGgV
PFX/XivLKMOLm8kgZO2Nyk1uBQcoI+Y2JVV8Q1ZeuZH1EN8JnspKLRtcdJHn3iT9vHwhe7W21lo7
2aGWtfJUHirXIlfmtPGiRDnjR3/ZMmrBl9YT4WFknr8E/DR26UBgTsuq/OLnWn6RZ6xCnxqSqTcf
9YMfaDvXIHEvL/17X9CmP/o2aPcu0DhokR12g6M8WAh9ch9l5tqpMrRLmhbutzz96FOPpDt+7yOb
bdVCrKXDWCYCZhg8KIi/H/K8UYlPz6e6AuJLnslDHfDsAp4ULj7qOt0dq+NHObGnZBNn6JjJi6E4
otT02ziEK0nS1LXNdOWSI/tlDBZOzjIfBxV8TQlXC7m+zosuCBnkl0AN80uVjg4ccd9YeaOe/dqw
azoE/D5qS8NwVmRajZW8UB6QVs4v9U7MPWVF3YMPs1lybOFpZDjNPE+kG4+YIVQLWYTKVGxrA6Ul
WdRNKKMKXM1bWYzsaMUDUn8oPV2/JJn5IKv7CO3WxsRDLh7z8bnWSPWyhXD2slWx1DNOmtMVo2zz
vs6n96G91GwPfdyW6ClxERmPcY2uEPvR+W1pKWqChaUYpx5fpWfdx5nk39+tOb9blmHhhkzS8Pzx
buWQCe82qxFormDpb6USesbjYtMUAbjoWSz9XR191lP/KFZ1CBPNA0IjW2XDNKTM7LKcqvnnVEvz
nSyNWXVgqoTik2prL2atCy0wii5ouw2rmnj2eqidEShTmC19hApOBUshrJN8i/SDQD5L9n6/0DFC
sNOVO/t6RBdLqaMLeLOArUV/TfC/uEVA/tAqg/us6rz86A2wjjzvUnXJYz1X5x48G5GQTm/axH0e
GiNeEoiPbmVrY8d4YozJU6CBnm5MLHaGXnGfBaSxTS7iYSOv0vWecGQbxydPSb2nKb6VL+kqnXqL
0isZwPml/DgmkStyZSuLYzJ+nvCdRcOqLh/qwF/Ll/QacmPahPN126X6kwlrLIncY5MaZDxUFXIx
RlZHnLKdY19Z5F5izfbBhZr345iayA39bB4UMAwfl0zTNDKJIrFv8Wg1LFgnYXcfhG13j9ESocMU
cKgfUETyBgOZfnz56KG1/mMfG+lR9sf1pN4aHURLWRTzgHMWdx5LXtOLzFqiKeJtPcPaNu0ozkMO
354FAFB7ofBrVRHJbA07eA2vbdgVr3g4ZeAEg9lrwIRtOzUuRP8+frTs+qtnKPlr4uvAX+zqk6Fb
1bpBmfCWaKR9LCetwgPJc77ESrWSXSuXPJ/eq+7dlOINN6oRTxJL9HdT6XUL+Xo2JMW0s6sXvwSq
qFQDizElsQ41pMp1EdnuM8CBo+zaxPrnzlXhIOq2xpsioiM/Q+H31dJhH/XXZ0jYQ71/hiJjTSU/
g4A19Bjl1Vfgu93GrxJzk6rJtAMckK10hD0eZbETSb7SQ1V/NJv6R+vkBcYvRTXRqx1Jo2wD25k8
iaHETyo+6St1VMUJMHy/r7Sk3iGbjI6oEqUrB928T+PYPQOBNr+79aFOlemtqZgmECGPIZRz9eT5
4lQTzyxaBBd6I3/psyrcopeVIX+X9uUtkTkso+az34otIs/YDJvNkn0AvauqH2FHYAPtN5l9SjVj
7Q9KdEvayF2mxF3Xsr5ydbBAEJ3zW8Mq1kXTYxkRtFxheBHGL97gvg/Q7w3HxFVLm+31HEe9NU2w
oHOpigNQPIUY3xs7EWprIToUCeYG2UW2ep1eHEggoKIfk6BCCWyTisA6msQ3j/Z8kMUw7e3DhLmk
LMl62UPLyB+R9HFQps5jqO/ztX2Bx1FoZZsQ15ulFGCH6fpYIvR/HwUAJmsNnIUUQnem+tH23OSe
dHr4Xl+mzrLV9PoLahuwzbtX1MZ5hgF/uQal6e8CpIO2bpjm90lPkqNR1O7V6NUlAtDti4pq0woZ
R+2EdCoOaG0abYZKqZ+Eqj0GIumR1MEoa8y9ZyvGQyXWnOS2LaseDxBjRLV/DC7sMSBj58EVWnl/
a+iNfbXmg6mDW7SK6xhH9qwo1h6BYB7g/4G1FGYi9vrEsuKjf1vX0UZt2LLJOnlZF4LCH6M228qi
bFAj8YZsvXXz0c0BSeXURXaGvGlf08qvz26nLD86oCzD0iwev30MUxtOtW0mSH3yItnQttGwStLQ
h3LBQLJOa/IBs+so28tiV/j2Jo9K0BAq3jheYD27bOkOvQcIQBbrcQzXKNWoO1l0kuKxId11gUzl
38NQ39RNaz2XYwCBzbvThtg8krpAgj9QvwPDUrexKNnSyDp5iKK8voVzBW2ZvupUGBt/EuW+6fLP
YIGhnnu+vtJUN77rx9y6mPrXltgCxBnsKvbImEF5nRsLUSR3qhmpK5Xs0FrWvTf45Wdj1LWDLCGl
aF28/KvsLmsiS1P3LFp/HSdOCxVURKOshdN1EEmb+nMAh+p9DDYXwLWr6TPkF3cpPDLTMal/bZ6A
IvRe7z9Kvv9eknPVgMrFR1v3t9LP6+Qk97OnvI6cU3+v9+Sq5wnwZ8/315vbZsGd/3CdNwSgH4N+
H/RjcoTZmBytxL9rs7HbIceSHD/q5dl7XTWQMOtBNtD9ozoXzPQLWa6n7lsaAMzHn+HoZ1ZxlGfy
UFcjmip62mIg9leDr6nR8EvZdKJdoQbZTdzjQ/k+zMcIXa2May2etfvm8eVBjsWioFv88Y//+tf/
fBv+O3grLkU6BkX+D9iKlwI9rfrPP2ztj3+U79X71z//cEA3erZnurqhqpBILc2m/dvLXZQH9Nb+
T642oR8PpfdNjXXL/jL4A3yFeevVrUTVqI8WuO7HEQIa53KzRlzMG866ncAUB3rx2Z+XzOG8jM7m
BTU0sweP0N9NItfaud51PGCA18ou8uBmlbvMBXjfaqFEvcdCBZOAdBPEiXkSk2W8H7JJO5lMrTfk
hvmuUUsyT6Dyy62iBe3io59sIOeGgWYRIZlcRgRFrXxX5W5/tPJsOMoz4+fZ3APllJxlHLjTkK3J
0de1fRO1xbWMgNL65vhLycvVvRV64+Z//+Yt7/dv3jEN2zZdzzJcRzdc9+/ffGSN4PiCyHkV2Lge
bT0rTn2rpifcLeZz2Ns1+Y25plpbI85kwDYGpEPmw4/qWHjIBla1f1RIbq4yU7UQvBnqqxc5AgkF
6gbftoCTql0Iq++vctmKb1UqWtxnwqcKuP45Ihv+pOpPadK0jwakqbsELLesddsmPmo+FENZTDWS
KoOhIJ4/X2PBPVgHaS0g77fWE1iLdDk5eXqQrXmR/DL+UP4yvmKo+74VEC19DddT328Q66i7I9Hn
//2L9ox/+6JtTeU+d0xXg/Jlmn//ols3d1mwBvkbEZEevRi+P/kNB5nHl2ohZQGxD7U8+R1/NPcF
sqh1nt+89wvrFqYwOqI3oTmJW8I68GETbrjMHltMM+fKzp3xw/LU98351NF/9Cot+62rWHdVQent
0awy1p3bTC9Nsxhr4uETBjEbNdPbfZuZ7oPlaxfZnrHLIWKulzA5ffskkDde1p07vfh18jAQY35g
DvhtwBT4wZ3qGQANl0OKbulkDZfOccLbti+PsoRI4Hj5Ud9d8HlGga8rc3/RGSg/AnMxVr750YVL
GzN/v1RXTLGaWJ/sihiUR4h0CBL20XCn+tXDOGgaBm8dsSS3mT9LoHxynPXYWupnFfX/HWAh+71o
j9Eph8N6b7iYBEWFlWGYytX/adT5cmGghSBvjf/62/RXy+nwW1GOIgrC5rfivx6KjL//ma/52efv
V/zrGH0TRQ1I4H/ttX0rTi/ZW/17p7+NzKv/eHerl+blb4V13kTNeG3fxHj3Vrdp89c0Pvf8/238
x5sc5WEs3/784wX9LMKsmLNG35o/fjTN074OLY4Hwc8HxfwKP5rnj/DnHycEy8J/LF8Q2ovyl/9w
6dtL3fz5h+JY/0TRwuaXZVuOrtsWj4/+TTa55j8NXbNNVdVMZjnTYH7L52H//MOw/2m5rmagVqoa
OpdxVQ1lZ24y/klXDVaEgeebxtz4x19fw4+n2fv/7z8/3QxN1//247dMTzN1w/AcCxiBphrOPDn8
8nwj/l1lIq3jHRYb5tYeykfLHf2tGndor+jtNTac8BrE/U2eaelWJdyKkYVq3PFMBRUPh//GQqER
j1r7Dhabt55mmaRoUvLbfixn5WvTuoAld4Oyu9gtvM8gj+9hh4K7jPBfrFvST4Y44li2TDAs+eK3
gO9zr69O6EeVhwSIG8krhDmaSHOulTd5y9Hys3snaVdJgB4Z4pbGnasjgdLomo7ITeQdQNC3G+BO
PjvACkokAFS4iPXwrfGUY+hqmHpldko42k53E+5W204b+0+qECuf6O7nyC1BzTUWmMy0QS3fLp7H
UQeTHDrd3kgRCM1wpRpGpD9CAtzHtpmaR0iAiE2VDcIibgmgVNXCxzxIVwiNbfFgzA5gg07jdB1x
ct53bkUwgDBYDOFPY6+8gVvogp2dwq1olU3fr8uCXYlhRMCQQ5h5dgggJutuvYxZNBkPNUteny/r
SW3EKi1tYx97E7pPzJuK1Ql0E803pXfXRcHLqTWi0QkKDjO1EYkuEophGe7yqb+DPeOtHf2+d/Rl
FLAXzlWtJrUJuwWNwrhuvSf1EF9VuOWXoB0++X3Wb7Ih7dZjFvcoe7bFztsmfUBwsa9J92g57ped
dgHmcpeLTjtlLUs4wn3h1uMj6DYEZfI26HaxHoG23QiVgELDiqh2Im/RmiJ+8tEONJH7uyiugAWH
EsEObRd+RwgBx5m5c0YbYK3ns8YujIc6UXyxdur14IZsfHTAMI7ll3sWhuBeLX3YlnozbMBJNxsA
15D8xm5je6rYkxPANCRO4DpmKDsCcW93DSanC6W0wv/L2JksR4q0WfSJMGMG3wZEQBCapVQqtcFy
ZB6dweHp+6DfrLsXvehFySorlVmSgnD/hnvPvRmr9g9x4a9e07eYJYH1rGtJtqTW1TBbcefMor8q
/tKgTuHTgTXMaMlmAArFUIeLVWgXLS1FNLkgqcpFWE8W6KGTWFCLpVb9OVp6ddcfH7x9uqXVUsR5
O/c3vap57smxENJKgPx1CW3SXnsmmczKvLfQmIayxkFW2OVrVfSXgicrIW7MxwGxJT6rn6cCNbM7
+O6zstDtGnnLLw9w8NhQ1PBl1Geh4y1j8bGeentTTyX7qrDRPEILF2RQNqFRWld4Yb5rczh123uL
YSBc+JEHXkGedJker+k6n0pUwpFJXtLJIi/r4mHmNPpyPr2tqp1vasx/WelUX8cBAJIDeaX1S1T5
+ugH/gD10xtHRjAvazGhgOi9J09nG98Yx7e/YRYCszLGShugzdn+FE3Hw9qnU4GuH1KhNHro60vl
34q1+q7n9vgkOvPVzaqkSC3r3swO+mba3eo1D6XcmXq7WffRIC7wCIcMWk5gsiHd786UFZxcBmrO
en9GELNdyWXl4S6YCaQopxkC5ue87QgXmlM3gnrXh2WZe6dZX5CpbrUfpnXFG83mmBhRb4RrrRBN
FcVwX1o5LW37yaxlCDsfEiEGXKm+aaI+A6Sd7zuzZJ8wjv5VzOVZ060pyf1iI8dof29V2z+SHohf
s9MDSUxBou/iwxdTEe0tjKvSaX4YaRpCbkwvcP67H1ToYFC8C+v5/j5rYI25QqmXvsDcXnsgfz0C
WU+Dn0+Ixw0gYe3h8MPP/TgRWPBsV/qjOUztI3Kz532vNJiZOAT9zD3kr+mp8Qfv17rkB2bjmvXl
e7aS6cjOzj/DD1jK8krQi4MhtSqu1FRkGSN0OddjUURFnjMoM7HAlb32C9AavW5qPrIMvdhs3+9d
3RVBWY/dmXuowwZhPbfb/F3fOPmNv7qXm3CUHJhbeqE/SOFAPvahz2WKfAzMZ2aQMQ0Oi8VOk1Ga
yPO9n1mRine8jOmDPRrJWFkr1sl0jeeSqcBaIgd3G828bCxl8LuU+IJ19bTnfvdZOqv96Fnat023
bs3ozt9YdUszta2T4fmhaZTLMa35VxZivmi6CTtJdvmd0yJX10jeipvK3ohcrz7qAux4gdMXXV8I
Jrp6G7ffPX6jOTf9b7BPPgA43PreK8O9cvOkQsN0MvPZDAhv3M9N43HT7mRmmnmTZJgZqp0swl1v
PzeXz1xQmaKqHtg5O+gys2xjhV1MRSx44qE0EgwotKtlW3+yLhfvGPMdMC3ZU3Gss5nR56/lVmE8
3ooXpVdD1I7805baPQGrYaMstGYMeW+2NPO4GNqPNEeVslYNnO8qXwJq7SZinlJGS9oDXBhLGrTc
jOXudG8z5EQgwY2KXKMTRP0ssW543sUbPWaci3PooXrwCOCfI39317Onmv2atfoa+rkNoXVrs4dV
E/Z91bmfpqFjyaT3Xo1OJUVpPO1FgxHFdp0Xm2coW9eL2xmHpNFA/O6YTsRN3YdmrYlwHcx/SJR+
NnNlvG9k1SyteCc89IXC6CdkWdylmyR0uJLfMqjKh+dglnc7Nvq+8n/mjGKSTls/eplohiVCl1SC
QIq+ujdt4/afi4R1/zVHrR5spWec7WHU41FyJ87zBMaqmYywGoce4IdsnkTNMHI3f5qD7jxXq25c
STay7vCBFZdy4KbO7QEohGxx3E3srUcj7966go2HYI2If220Tk23jXFtgakdTQvFUZMRolttiZ4S
+sTbHQMSCpv6pU73lIh0JAGTgU9gHCrjpaqz0JsWcbMGMIfrKBLprGPiWY8ZYLOXaXpQsmdjbxTJ
uHUdAvvJOs2ddltUuiM3w1LuyF4+S5GCJEvTuy4lHiGvmopts3TvwKIn7qBPQdlDL/Pq+i/YD6oC
rUU1veLf58nuM3xgmT6/TlJz3kbYzfXk6gFZXPrFn7JIQ0d815SftaW3V3/a/ow642302RPWWIzM
CBXu1V4QEylHxHdOlREFoHfziT4zjXidQU1mzSfQKf9i6nuAvtYPMDqQ21cfUo5+bOOcveeFV9o6
+9kPX2SSo7Gb5dmaEGuuewlK2Rfh0vnz4+LOFI/lepdugxGna3rQfh07tP3BP42Lmd+5Tvd3Hg9Y
mgLnB/T1JG2bMJPVx0Wlad9XAhtv9vA6eVr3WkZfZUSldy645hcSEEAnD0MVrtXcfiwDagOONm1/
Mpzqt4dj82qbMgQY7xGcbRVhn/VjxFIfbpD40TovWm7jCUjtn46dz1Gzx7DhJUbvUj4bdNlqmryb
X9eXgebnTsfkYqOsqJftH2Ia2tc0A46V7VwKXmEFosCvXrYN0FWjD+ci3c6tget0GsvpqaHUUoih
zlk5P1GzNiBlFKkDnkILaWdgfy2AY7qWb7TLmXGpPfcd5aw8adWux03n7Fikca6oRZ9uFXCexepw
MtVdFm/+RiTQXESkxrx52ljE06AXkVOujzm1G6i9HS78nAb7xHt+4ityTQ3zcGKm/vjhDT1/Q9gv
5fDYo9ewsvVZoLi9Vijz5rKL9cpOQxiReuKY4OSpsIfSNaBrzADOxx4egbuol8bu33NbnJgt91d/
abg7+/2lgq0K9Xq773B4qEyppy5DOYgx5yoV8ARNiTMbW3KANIrwka3GeZGVfmH18Kc94BCpZkFQ
bbf6VGw4zPPJsx8mn/xDV7l7RNfVwN6y2KrkmneRKOvRMHGjyGr53qCXuX4VQ3y9p75TyNmn/lUW
RKzSBZiPe9YfvlZx51UrBB8s+hEzkVcPmUNQGEV5GfL6mV15ec/vJ7XrG6FbdTXJDWYTIJ0ez/Da
rVMLaZXxFEXZ6q0ES+QZIH2XOSQQInEjCuyT9LvmNGptfTfM5XBdDtqvpxXVHcnp55aeCKLehk3I
HbazMIUVz4SQnNylYg7HMg/1n/M6WocSvwNKCcizZ3iXnmEsd+uLJTbjYfTono7fLBY/58uChtf0
W9SmGmIVp3nJhMZ7l+M4d4kw74DABNsC6BeFuLjMTrtTYgw1VaW4ahgeg5k8T10bwR0WTRerhqdy
0OwCS74Ze5N/3wqGbPzNkhXCcsD023M3fy4mFZZDH3By8WCWtvrn+b0fSsGdimPwt23qvCGtfjl5
fc9bpcKK3AL2DzJJGt66j0UkhD+yTalA0GpNUovlamYbMlM5mQ9db+Cuwx2UxpZm8gjkJpHnWflR
Vn52BiNbc8VyDPDSsdZ/L91hf5S76YTowcfrhL1xz3Es4dpfY3c00GITQinWtn3DdvchRirgjlCg
jIIxJO8aSuKm8put1GujA1DvJt2P6tSCnHC46xQNC0Y+L27m4m2X1Rbg9u8uDsvhE9NsKNhIx/BW
mj2Osb7CzeWNSEwWNx0j/NJLVMPaEOVgPKQTqQC1TNdQHI/lgcBD+rokTVXd9xu85ly4PH6gDvzW
KmCxbj8kE9KAVUd3K4/dki9hga3HagwY+scsfBJSxSH5mHd5WXz33jG1NoH6whsF9eGldssssVWF
Vtcersbg/DH8cTmjwUqDDtA4pK5aixWWIu5VJsbbAq0mA+t3NNyFT3YfO1R2/cTfrYvxr6N+AR2S
l+c8W35vDjt54CwnkPz+3UTzGeTS5ptjRB/PbiHu9JW3WtHo82lFrn0ZBw9/f9UeluvFD7u8OazW
PtD10Y+l7KEvGQgqyY31YmjfFHaGe19hyLjXbJJjiB2j8cVKYKBVzE/S+V1YKkj1oTubK+LFLZ3G
2I2EIbMor7juJ87tCyHrP11n+y13dmJWAYdDift+YRLata24H9KDcF8hwYGDgZzSUqCMlctrCFJ9
6yVt+cQh3BP20rKTvAcQ8EnnyifUS5rsPh5tb3GvPfujp7F7aos14hafHlPuo8hmlBMOPT8XhlbI
YEJrh+m/H5KiyeW9iPYVQfRYAYTNFNZJuf/1EeqFasBXgQ8pYCvp39WmZry5mWvxiux1VJAYiWoX
cyGJntBRx6vFSvWxxnByWiB0Rq5fhQKN8HVsH1Rn2ncm3phr0aaIIDxE/5ToEhXMtsvzYS/BatcU
gMbKItJs8EB486H/OK3xoE/9RRMqnJo8fc8NGc2o1Nm0EJ1sWFQ7HQkXzIfvdjKNi6qvHugIpmgW
NeEddaaf/WLvg2kjhde1TOBHxxXINFq/A0n0zR0nddcb3HNbBXt2fNqaabs1rFz3MpVvUIcbiSXN
y4VDPCfMqan1n4hYf+lr7ZjnvFfIZ+Dx+O6VvHm8yVPDoZobdSjKavhOuENPRl7AdQnwLnXmcych
KRejucQebWbT5utV2/1nA9/YU+d/Yo+mYV27p97AiiyR2nZ744Qa18HVICJrnO0b+ehajBZqDRrT
VZeqZ0jl2ZrgbVxcUaTOtMP3RbV+1BNrcnQhDAzaXxMO0Fe7Lj7wDjc3MA+fXzdWWUMKkhBlDWNo
wd5o3xYGMbvhjq95xflijdZ9Ze7QXuZpiTjkzCvHCiX7s5VN9XtuoQ1GerZagu9t3OBwZE3UFIv5
uOr2GnSECUYdD/l0WfV8APcgY18YxtuOPJRGRI9xiB8oIvVgHt+tYqdC12wXgNVXHEm5N1wLoACK
ei9bjS1eU0BycM5weEDKiysj++fu3vZU126sW5p8UZSA5vZCBm7/o8RL708ExLVWBTFI1cym7O7m
tOW/0h71ewcPFlLB4WQz4r2WBokkgliTaJJ6/uCebTH7aJ4PIWoJz3TAArVqV1nspBUqWDe4TaZL
pgYP+l4HytyfXzux8vWPFRD3Zowd08I/mJOIXVZlF9pHKHS9OiaWI6KIsg3wnVC2/WvGBTbY196B
LGVIclcMppqk2u2PiOXIkC1TSnzphYTBiHu9++OrKVJqYKcpJz/MdYzUGj8tn/lMQLEHCIvb7Uk2
xou+V6TtznQzVDbr0/Dp23t3WS1QzSOxYnaadnc4ApyXPD/SSPXvLOStTzYeWDLnW2E5JD+56dU1
veyGuDrhm1kfXWlfGeSOkU1OXAz0isTfFiaHBoECZa7+rJWEdfSFB/bIWK5w65jmWkhC2nmIxE5i
tHR6dV4Imga7x7DWWuWLU4wMM33iw8o29857abZBZ7ccFnr7Lqtn5W4Ivxz3t2nla0LKevto2x3T
yPWtgFT4iBQoY4Z+J7iXTWNNkdEqlEnuEYQkyDbaXZzssNfLc+P72NbMmSlWC+GwK+s5USCbMGrC
KdUyVA+FRm3dzlt2aSsiYHpAg9hySEpyekJJviYWyw7ttgFpGGlFBy+y3iZ4KFpzGcaxuvRFB3aQ
tzpA7JAhUP4E4fuls+jGyQF+mNW8vG+EC165nx9W2/+9OJ14rUpDvPY2EwJwPJVvP61ww1H/gGJj
5Fyiw3Kv2qwTx+Cnw2sOt0OjuLtfs+o7IG6ZcFwWQcOc4Zn5SNCpDvfPrpqrotZjrA+gqtusGHtI
qLEgSMh1AudhAWAoIFn4qwmnkr10ObtndjvFd9cjaLIa3wfn95EDd0w4/BC60j+3wq1vHOMPP6Ny
zpW4em5F+lM/PLjuSmELcfq5VN2ru09eRPWlrvVmP1DqEGqqV3ks8ryEdQ0NKa1RFNWdycR1MN3r
ooEqn2cjcbJuZBYMYzzFDxJrRHn7Xkt9xF1RmuwioCX/WvrCDdZe487ZjCc2kpjYtfanr4FF36ss
Kswu4cbZKIc5kolpbpNJeVtcj2ZQ1dxHrstQIfPWqMzIPNcHCcU8ULNunWTJ2LiqX7TdOlnosxLj
+KD/UQWjwabaYpNtYzIVzqvOCOUypeknijrtbHcck7PRnSju4fWPTFw1Pkk7Aqn8OY+3xtfRIpCy
KBedGCvfuqz2OCeeROjlz9oYSKl1sTMPZ3fi+vIk4BoS9cxTUQoqf3d+nDOqapXDMyjBZpINd1ZW
tyYz1tFEHXhgfmzMbsfq5I34Q/MaHYSjRVZjPxDzCEi9dB/k7FbRug/PdmrS8NYd/Hh8ojDy+Dqr
xSUasXLosesJoovFz19037y5uy9trPtqcMN68VVMSc3hCtY6MAqnQ1Fs5cHviUM7cY/8NBJQ16jZ
YI0Pu0y+PmSU61Xn6dcNt+1pRSFwBhm+9AQdOkv1vRvrP33XFZxFUFClOyVtQetoOfU/r5vRkmYQ
Xhk0g7wfybrMJ7JFqg1Xhxp+Y1PkFiVGVQNxMoofe/qRH2F9ZCPacWdDs9M8mXjHh6yC/QLWHTpG
S3q8rkGOYgRG9NPxiHx9YORLDCf7lxAS1pIQAF9F6bzAWy4B1SgTxWQObCwX4yUzq1ePOiig3CNP
Yjv2EnZ3tdEVZW2z0jTAVu8Ng1e6rV7abUxPbkGmlywIs5rdhOlgx1L/0Og3zd3mK4vMwMBShPUd
YmeaLMK2qvUMDQ+keSt+ZUP9p7P3aOq9t72s/6a6dtEJkGR5wyKDW9LlWbluWi4TA5DnBQHSe6p7
S4LyGarDsn06OUPKHiXkutSRVNqTVNgFt3497b5pMLhptGSDinNKMwVnZOOFGNpvurXbIQRJCV/V
nhNfPfHkcgV2oKWP3EnXLokel+mtW+ccNAKwL+YTPDxZ9r7Yi/kNeahxyisvdjgErh4iw0vWk/qy
99s3UVsW2BqGA7vsxhsIXf5fD3cG2JoHmG3VD7+bwlKj+nA8qSW94bzlmjIvWHSsBAP7u4lH7Izr
TDsp3wGbCH240lbO7DmzP3D95HSPSQYmKLQqptxMrODW9KxP6GVcP7Bzgfiz6bOz4Sjcgh2KnYE5
fYF+Zz0+bJIIbFrNl/88l6aaOEEtAYrN/WYjnB03763BOjm9w+KAjZun0KCHn54wSFMbIfe3rfvo
N8Ra7HP1T+lbaAvCp1ztgCoJUmbMQwR8fP1STmSqVenEXse24r71IEjzh3OTZBpb8hq77eQdlzH0
wI6iiIeSLENmiBfURqH7mzJFuABXJV7oQrPv1tp+YeIIfbMeEs0WP32z/9SLhTdvS0oEBbD7quTT
nqlP1tEcBV5Pg7MuH1rbf5e//ZzIQXc+a+mdLsvstMxHU21+w4r1ijMp0VbGMtvy0h+R1qZCkJTT
EjELcuc51A2kU8BAv1XIMlLN/0bO45J4qFdXAmBj50glVWm/xis8iEY9ZMNgXdluzAmcE37EBFEx
pJvZCM1UvDsTsmEAaMBEmyVz4E4FyOe7FYLeeTAIoUFn9EyClxGYbJKa0DEbEdKwEvkBZ2/PMmZ3
GL+7IntBW8w0ojXmoJHVg02aHAFiy1a8ZkdECUm8JKFw7WQWuWC5tbA63oV+jDT0xMMl129uc0ZR
86c80irbuM+n0B9HRgZay3dP+kO/WaRT73acj46IMhoiQifWGM5SMOdEkRrH2VNn3FEk7yXz0Cum
aCaaS80KMhLQXZw38bJyb/d4j888a3+IB5Vnk4BhyHfmSpPP6Iv5QKDBfIh3Ie4L1/ugIM5QTQ2P
PgdGMvc+8H/lGHE2Zjp5iJZM6nT7wWaCFqMkJdMBL0uUt17e2KFkZ9npEJWb1U4E7D9c9frdkton
RT3JDG/WI4hjpH3maYK9GMi7B8XPVep7Y4jlYvnbe3/8sTSTXHgDr47UnqkQZibM6aPO+fN13X19
QKo2J/aRqlk6/hO0rZsyc76/tJOn0SZ7k4jn18FxOGJTi4IYBVm4HKDsbhnoVUz6wnpJOjbUx1cL
kVYBd0InjlDuEdUCZLaUog+b74MOCRxaSdIDiOunvYrcijd61W0/fRIYkbARHtiONM3HLX185V//
ttY/IfvBwZPKBECsfbDA7AK9bd7Vs9UShsgPtu/lcNkofHvKGcazYDLNVkbwEYL+gDY33gv3FTzE
aXgRXWlfaEr3xNFnlgAGWR97490LZUANLpfvptf8nDMXSB3Mz0CrKX8b07TpkK1f4qhOnLMAxRdY
LUs13xahRnmaVNghk9Rb2uu4isA2DQv+z/rugJU5c5zDUk0r5vGChPgRyDnMxME+A5EuQfWRp1yL
lKuLTO0g1xaR1Ib5b7Cdq+0wx1S7FX3d2wyw5qsmf1q69kYY7WN+PCm+ld6yzI0Hw36R6HAiD5Jk
QPb6zrSMLQKi58dZgmpOy4vSXZaTvRvZ1vCO4RiYSDk+VMBmLSZCQKoh31qj/WKN8BRLIg8odtUd
ryQYNLHirVsfqWyf6db80HdGoi8EknO7aP85BgcEvXIodBsaNaFRPu+kYe7BYS3b/Wr38fS90mfz
ussNG9UKpM7N0HfZ+l+5DlRPXSEDTro0KhaGeWuavo60gFCE5Qg+ABBoQcsi/Tg1iTgRJKgn66yi
uh44BY/BnOV1+BzfhhIGe5vnz5wTKWNFxhgY1GufyXZvcDIambwiF8T1UkHFnDwf5VmH7rWByay5
ZIZaQxoBEq7jDOwNtvLNDkxNu8yNo1/xPl5QFzIuaPwfRe1XV92giPHAJ7ISuY2FzzQBxc1crI+w
9cjqAhUwzj+JgPul8xKfXJ9oHceYZYh+wzqty/DZkr+hlUFtwTDWe0Iu9PJXayBhgfaAWsCHn65w
Y6EYMYhPp7OGv4YIc3npiMql4yEcELy30JeLXVgEHLCtCUVFelW6kYpL5fwuVnuLjfmPThaKNEx4
6D1aGCKoWmE4T2XJD28CiRwZjQfNZCjfPBa2sdzmuFpSI1mdv2mXEspuZ1eHXjIYXcJdRfdvJJHl
QyD262VzNWVefYpoINzxyLGs49Vu7ctuOX9FT6JNKQloIbSQ6X16K9DJg5IDv7UU/dWSRnfmG8gu
usuAzHaqE8NllOpgtoOJQLCTfZBBU9t95yEI7J2BUC57k/4IYQBxHs6xmU8Fsv61zmJzetEXpDva
2AYbkZKygDB/TJ2JObUoWI91ym9XkIOm84sVfvVeQFupJ58DN50ZNerkomjg2nnur8JxVzZERsqP
c82YNL2OY5nhIN83Yrht+TCXy1PmyQsZOPBkjT+M750nf/bwkA33026QpoDlhtxDxnWzZOhe148G
DbbTuG4osyzigCpjvyPShlb6Azd0X+t/8BAzm7BUGRVCoEnSuz5KSRhLGQxxWlGl6GVY7/c+eOJU
kIDq7XjdISKQBkgyJFLgQNmotiwb2ZhpdyHAkTZ0fJCsk+NNsWl5f5f7/awK5n9jk4IrtyE3dm7J
snwP1VlngXZJS/vTHN8szxqv84pGAd4T3B/vy2WpTJjLLm4DhlwddAUwic+IK/yLV9UjC2UkDI0f
V7bGdVSdGT7SQTk74MFO0cbPLB2nbWXfCLwcr+FNgSwHpArKpYhKDyudq3cfngL04s7ixCnoDQsL
kgKgZsUal5kFh4Z2BPnJqvkl1pF0o+MLw4hPkNm23ZltaseFJHOtyM0/PvPgQb9p2OLOWV691f1g
3LbOCawBfJK3VDjLNYpkrjkPyQxyMCL0ILWV5TiHbTa80OVxSevk4/VEQBk2gaXFvF2JKQLwLAmv
0FbgC4Rj4Sp4bhgUhPi4fnkj7vxpBJKdzmHfQ2V8BOUAMdlibcTcMajFfNVHmIMQBYG14YXZ9Cqe
5laglDEvZbqyPSTpqLYteSGcnV2nsb5oI2b7nKcDnlvCYrSGQthHIN+MCBX01VF6H6CzxCfnYeHO
pPGb1a8VuL1nhbJsGMSY6omQxCZUL3Q4Y+IUe4DGpLjY/v45FEQSd+kwMfRSH253n4E8YX9j/6qJ
Vwr9FQLUXPA+b+BLI/4hjwG6ANBoyJilAfh6bM7+FyXFVy8j/A0qPYUM6fhbVle3L0PXM2pD5TR1
tcco6FpaoKTcpn0CPC0S9jduaKfbv07PVWy17r3lY2emhZAUjqCXzJyLtyL9zczyx2olmiyd7HhG
ntfUyx1pQMCM7QWIPk9rD54o1LWORTN7C1h+3L8MUoilgXCtZT9G87md2v3bAeHkibJXSuvVNI1L
UQIMlR53kdOQkbh5q35SZBmjG7NCduLq3OzmaWndjxbTQABEAqGLes2akuYesjOEUII39OZ4GqTH
Fr4GPpWitFun/azr5dvsGt+hiF3wsTFfQSbqG13Oew5jntwvSDRo03k+EJFZ8tnKQduyprpfER6S
puWSvIUTx3fT77no0nCevEuZqeLm2mNSNU4eH1N8GBcIY+aDz0r9vxOZuhtsjDCgdJwP5Dmjy3oa
+vox9ZS8GAaPjW+PKeK+QbsMTZFAWcofxn77UT6o2f5t1bxdt7791pPgcdIX8VnYwrzkAkcyOevI
4IjR4Ni81TutRbtMvCdQgy1QJQt48VZ57ofbxCq+MLmXBasw6vniPXXcksLDzII6Y86pO1OyknRw
8RQ1NGdfzir4qNAHfV5ISHS/+Z43XfWjcveO6vrrw39+6dE4uZvthk7Rd4m2DRVDjvq0NrgngfQz
WPj6AMztf+fa/z/+W8MU4zTReO6YocPcZ3Cbdsj9lxJ2n67oMzd3Ni7+6L8C3w2qLt1QG01Rijsu
KctpTb7+Lf/vf/v65f/1374+5X/+xP/1KbataBbIKg1BF1ecNINJVtqYP+ai9M8kY6pAJxMh2LZ0
DzXJeCbfyaXNx2/2av/J5mx8LMqCaCIXtiR41hvYcaYjrk4qPXLkwOWzbBLpThD3TtRKaIj6xDcX
BoIba9eZOJ96Xco7nryII9a8qI2aZBa5elyPGKS8sUOSGXQy+SCnSsYcUEu5m+bilvH7oGnmCzqW
YN5jhm3p56dRGeLerv9xZqqg0znmAKU6Z3eYIscW68kk5Kskb3dLZRa2K1Mko+SUhH280hMyfDdI
0jJ/gBl3iNIMW2V9gk552rLUI3iGGRVLbG1ef5m9a9zSYgqNiSWo6zEX2vCOVvnjKEqLmSEReMuC
osh0ffCeVJRuqr3PzT9diuZ1NX5MxvaX4SqsFz39lg2Ty1B9iyw59eTcViVQfnQ1+2gSoe1HVQ/R
I13p7FfV/dm38p7ahWtQl+/ooZlL7xwFm19jMuXEpCOCHubByzDml4bUiUV7QUVkhXxT39bRjejS
AfwY+hiYZvFbMqAg1qVQFyWWJjZH/63VcjIr13ULjbmYAvrlR2tvfvjz+qrIRTwRQ0bFA9IXTY/N
sCXLbn4+W1Gx79gkrcFJltl3yPnz32qNfPb56OhUozCgVB4kF7X5FzXi+Z1nLRkEAVnp7K4shv8M
cGtYt/MXdtKCZ0GG2nV7zpjADt403jqcXuyqYdBjRCeNwCzCoqmIoeuI8MhV87xv8yvEMMl63cQx
tnjEqRnKS0jY7U4+zv2zBJZxLVm3VAXj1FXUUcUpyFfHLL1ptkiMBLkLYV79XNS3TWCsr5o1to8e
j4AXklcW4NkZhPCzIECYPLvGvNne/p1GETCKANwi1jzu4cz1PWlOuzLir+/fGB8tFyOurvQHtuVM
MjeXzrv5DqHmyVHWU7mie8vf7RQVkK/3OrIEBssMpV/mknrHZPz09RcJ584iB4xBDSPn3AXZzcxg
yUc3RrexneqdWazwjAw1n58mk2ZGjRJrPORY30jgiyxH31hamWzVu1tFwIdVP5QtyQjNzP93YaYP
0jLz3EBz0sSD4slgEXTexqRQVgAI0+XHmNML2h4xJ/5KElNP+VZXUKeKe98xvk+gMANLpD9lb9yR
vBNNtfdjb+sPNS5oGlUXg/3+YaU5EQlGOb+Sh33Sd/Dcc97Q1bAyAzqM5LkeGBWlHwY5NxfPOmKs
i+1H1RNR21fMo5ZSq85pmfLC6rn+Crzrr954BNdU5cuMkOGkQ+4kDTpaK7t4aaFyA3qv3z3fE/da
Tb1O+3DGlU10pOOXRAWUsa7hetI6O78vJ1dcVVvokWiYuqz2XaeEFs/FyMZxFAci20HjnT8as0E7
89M16+qu3X+26Iu2wXtRjHIyNo49oo6L3PJnmB5LuHpdx2QK3YLP5oG9YxmyUHv7SpQnTMcL5LF1
IEboV4n7ADUXiZmGT+KgeTx+k8OoXkh+7Fm7y4D1MhS4nvq+YrqlU5EGKXVGlLbyIc9c9lZ9+b3s
e3yha0lC1DHJ3z2CzLi3s53Tj7g0DJgkKGTogEGrrozCzzXmlWCHMUFL42Qc/9yy+bL+AFGiEmtW
638+iH5n4m8yN+gLAsuMZYkMNhG+hSioHq5tvYPfnEydNQJwT8O5TsdC4+vD3CNQcXTM+oufvqtK
uSd8B+SAOMV8thb1p9EhPBIP9Z7B5r5RMnXVcYNUU2ib2VvbUCjinCCmnYF14s46Y6fjw94tjAgn
NouzLNrEMIv3vedzgW5yq7nmfDOxVu/N+IcA6JbhKn8GBQCN1XGmuYTCgD6egrWw3+1RnQoejVgM
FjvPZbz3/4u981hyHdmW7BfhGgIqgCm1JlOLCSyPgtYaX/8WkNXviLpdZT3vCS2TyaQIAoGIvd2X
o296yzFKs+8A7ez2L+XUwc5sMkXVLvqGXArqrJ2r17ZC/S4bg2JgoDyjV0xGN7ghMq6X/RTYrkoQ
Ch0IYq6aPX0AlaSc3CZpl3KcfxyVHwP1enYSBjFCgXV1alraKRSm73a+JsINyOjS6LDca/pr19Ao
VlXEWGZnB9fIKE7Uz+MtioyUdVlzTnj3oCeze1eaX/pKf/AMf3xTsuzoyK7/nujB2bl15ui/lQk9
7VEhvRE5AOpkO6xWdO2eNX8ABUCkWBtSwR+wDIw+TVRHw7SqNc6b3pnlt6F6kX62jFP15tWGxW6p
M1dGqv9wJWLUECIZudt2uHZbjb1himBLx4uyEr7nU/N2v0ejgY4afIE/IAP0yEs7DxKJaClG50FO
EnAY4/a76PZ1Xt1q1by3iqBZmaUX7Svb3uDgfaJGReMqntwCybhBGfdhhjejD/zHtISvYZFAHNDU
58xgZpNF+KEBQziaLmpKeMDNhlV2vjc9RCVTAn2GRg74EZQ6u4JdYBX3HbJRw9Hbr3YNH9um3/uY
+/khZGUL6/9+Ml2eXDGui0Gk8JoF2FMfYddQ5B4OGIEpiu/R8mW+92xqsNrw3dFjOMjhdoZbaIW/
t0sk32zerU3QMVBOo5vXxhaQmN2YhHoUFg94vtjn4mn6bno7Qjry3cgKdyW9sTl6voljphG30kSq
3Ze0FaVlnbQm2w5ZV5whrY63xmr8baSRB9dTbjvblnoHAkFDvlylZ6+I6K6GFFNbuHXM6Y14q7Qx
2ASRJg9yalPMNwl7wkP00vl1fk6jMD8nJaAzO6e6+vkrhfxtVRvDUmetMhhjd7Nr/9Uf8HglNh2e
JtfuQ9slpdRp0VMVAdFCSjHZRMgrJsxg6SqmZL7rozX09HIJf7be17LCuzlGJ8+cxjyncmNEwjgV
kfJkNpqzpg6Qrmv/h5DWdIkcnmkHtexRCWtqDdTSJu3gxqXdxJI1J2IIULcfj4fKN13yd7yNHneH
wB+im/3QWRESIjNNgfg1CCScHnxgKtZVhxwT8wZLYs2glpRjmsmYjHcKiTtr2yWK7hef438xxJvq
3w2DJn5GDdsgGHhD+8OW3fhuHOR1EO4srcLEM1baGcwC4NXauWO4Ng21qUNk6ITXU7dZW8ZQcRWn
8z+mmFJYSiFmj4cgRtESPreVzQI3ibVDEAXKDvlKkixtK4kWXa7/ZYXSY19bZqWMV15e7aw+CA8D
S3gUA7H1WMdOhfejEUedbKsjueAqhQSVWLIabYtGOmac6t25copwrzX6NXcJ0vl5YydptYu95tET
BX0tg3VSiwJOHUDe0l+r8nWuivtGEp70z8NomH8fRlsX9LsMaesM5R+m687HEDFqtberO/kNkrZ4
a8g8XEZ6CJmJOAAqHG3wOr5CHkTzI2MiOESv36N2BMEex9m+MWL9nv4rEF1j3KBZwMBiJNhfKHY/
cOJixmnkozoQ5hU5cE8oyd36KLRWjH21zizrayzKCupb4N9p2BCRXPjvMejRLez05FkEPTnDGdRv
pmhS+qzKvUjR7O1+KI5IQm+1hk/PqIp9Td+Z9VklCJikf/7P46T/zl9gD8QY6TZLQKhhliHl5F/9
xZ+a6qQz+OgCdo1GvjqhIWvLrbZ5B3naCrWBpaQZLlEc1cdWRcrqt9AYNXXb6U2wpzx8cVNHPZF6
v5ZDXO5mA1to1sXO9ExnDWTUW34z88S72uuiH4enpA8uvQpEzI3QMipu8qaEYfugdMYRDc8/fzZe
9+8HAR+OEAnbQi4sjOnvv364ARdr2o7I3q043iMvpXy6wVcfvPt5hQXSywpOJb4IulfGRi+qfpEr
gfLFJlTWbcF40XLJd0ZoxuuJRnqkfwp9f2jUJ3KPu5UsE0rdHFakO2aIV+jYXj1dxr/8FJn+BfhC
fRmakNQKLaq/kgyKE2tIXwjlKTcwKaeWBK5ccRmzKl15nirf3DzZY8PHFtirz2odvgVkuT2xummm
CFZ7Z8hGu48Rgi/QIiHEhIuJRF15oepjPWCViBYkNRrrkj3HBOIR5GnpSLZja2/pK4Et7aj5t9LW
RrLLhf3ARe+AtLxZdkXsn3KSJi5sZpkQXLyUUMPcY1WkLxC/2+8tzS7XqN+zZhjQuCMF1cz7ukXH
EEmTUBKzNh5yavnbPOnTg82GeqUAb1iRDpCxSmqt1wnGK8BnfGdq3VH9dI+WRX6TBWNlUTe29xi6
Rky6nmldsNnhuFCSHabLgOsENUh/w3W73MCXIb1tUwGFfsP2hnC82nPu4t8FlHPSSOeFDM/lqCvz
11QCZ3EQKaDFMg4hJKRdrZfD1qyRYrahJlFW1fo6Zpnhu5l4++ejUP/7TGRKKUypO5qqSvHnGUaD
JwB9Zcc7h4LpTkW6rE9oYdm+xK12CyTpd4ZXWgDCRu0Yiyij5Bd5OyT07Pjtrl6XU88xULUviUmd
FySJt5UqfXIV9HabDANELOwdWoVToJlU9ZDIFrKukmUyUIOsSnutZw71e9d/Q9iGaIPq6BJ09Fmt
eWRsd+YuoVf5Lx97uk7RNYL3Mjn8p4kFNQWuN+jSBIyp4o+JRTELhTht6e9GCRc4GrSrNgTe0oqV
4EIw1jFJtWSXeuljpoE4M4h9fGRHc1W6hg1mWTW3ysBj2UqN7o/pnRU3tqZiJRDmEc9y3qL+9hLg
/90khBz7D4H7b6ErOAC9MHziJMoJI1uoUVldLN0/aJm5oxwdwSl16U/LwlzFGqD9wiTFK2DLSzvr
X4aAD/xfxsAy4Aji96D6+CfcBopzjiO48HetlrfXIfbsc1Pq9Mu0V0vW9d3oWf6h8IKv0kC7YQT5
Sxe4q1J6PcHKKgW5xMnf4uhat+IhBph9lommPybSI02ODFCbi8jRLMr2xQnIljedW9u1X4peVXda
MeBzUwz1WQ/lCkUKZ1oV4lch3bDWXeT7tLH9LH5Oabxdx6B8Ubw6WAZuFB4qpWzA4h1c4hQeGypC
qyLpyctuslucq921pIV86r3h3VarFplpsqnyAXW4aT1XQ2hea80wrsyXr/HEgrI0GOot6Il79EP6
CdbARSsak61hgj2kUwDxUs4YPQMwbjfm14pWzaoetPOsLWHO3hNGjURQ7aGODcV4n5vi3m7y7NgU
5b2u1zaMYx/NMJvB3BlRHKOX3NJrJdIyx3NSk9kOGQY3xWhvm9E51mpBq6BTA6Y8+86EY7lVrFpd
+jXw605BkIpN0csNFOgyt0+aWSmIlpC/9EjLNtQ/vkngo3B+JDHAdpEuuyZ2b3EirlQc4m3YxuUa
tpq6rVLClgO272sVLuqqtyXiO6FEm4AE19uE+ENyinwvYF/ujhS7TUEYyOh34RFNN2mICkVz07fd
tSiEtiWUiangmcUV67+Yip7iY3yuvpgip/I1gvj3xvZNlXq1HX1EKDgjWfs1GBxz8OZUT9g3lCPJ
F7F2Q7d5Fki2rh0h3gRAIiBFmLMo2Hbdyrgh9FYS8N4PFFyCQUS01lO0gBK1xRCoj/jMs7vY74Nl
Z/GfvmuxVh/tZ5RiC12y70Nhap2SZqDBk7vK0z/PLEL7nVw0Ty1Sk4YlbEMYEz3q98u6LxQKQ61U
tnRT++VkIrzGkrwwFN0a8cnGt5ZN9H2ah+5qEFW8zqWRHjpfvLep9KAnULhTQLGeM8fpb5Wi+fvG
4bIGAvGRoCnCZUAWbFrZiZ2uWy91qi77fEgAiZrVtR4UpHtFWy10P64vjqssHdPO2ODdej/yb1O7
744FKd4Kocl1kKL6dWnO26oWbu0W3E5St/yfRzkFHGrMVUiPzhbRZ8vW7BoCJVTzbBoJbfOM2MbE
yT5om1OptjPgjn6Oup/jEWKavGhxXSx1K6g2fkei3SCwbidD/ZJ0mryBBlrruM0mn94m8Q+J0lRf
5VDtAwf1rVBumvaF8kW7UzK65Vm4GVlEANkGD6BVXbcDHoL+xCL1kQl53bW8iqdZgP0Td9yBwbzV
aYjkhi0YrblhD/fCXM0+eFMedYuyXuzm4y6hYrOIyVR5xkZ7JvAYOoVxl45orlh464QqOdgBa1ns
sM/7OBMcsvOwYZNvlerXKGVpjjDphA5zKeAdTzLXQxmjjOmwJoHI9tQNMvZJ1DYpIRBXo3cxH0Oc
N1S+7GTVumgxyfkYd0ANi0uAHmQEW7E2PMx4qCRDj7QeJ0IYAJ51IUqInZrEqzgfsX+BdH7jwnzN
/j/mZyYAzYsA0+HU/b9TfpYfcYDhKw1+I/yY83/9BfgRwvgPoB4huYgaumka8n8BP0Iz/gNQTIXj
YrFPNuVPwI+h/UcVtuY4QtWm7Z+q/wT8aP8xdd1mVwiIn8nIEf8vgJ8/pyKwBZaAMmRbUmexo83b
0F92GPWoI5tvmv6CMMlZw5DY5HVvnLjw91sPUdlTxvaCvWSAiQtDHOISrkSiDvJt4FIId4FDJWr8
1UuYQXqHLq6eXoKJRYOhA97oNVEd5QAP7j1Q7Hzrl3G77x1jhzH+qSNN7Yq7q6dkaFv/Roeb9se/
LN+mD2aojjYB+lSqETO375cPZqTDVHNv2oun6cmWgL+lVhtfR6M0d1wo01MGzmslYM/AM1CAATSV
fSq7Xlxy3/he+2POJra9Zlben4liSHd6o9DRQ9Z5LqN8rXZlc5MBmcOO0UU70RPlXZL+eXZt91sb
dcFO7dP7TDbiUcJFXQqtain95yw37LTe0m/8UaPgRvJoM+ODnFfSAgtJm4ZHveH6GdW4KXsEbVuM
hx4GYEF6lt/dXEVhq+C2+lPT0zAA2eYf/bVJTOY+HWwFx0NOW8hATed5ZfAvY2pxrP5tTC1pAZdy
TJZv83b11zENpM9mdagv3nS1bhufXnxrNARmS++x9dSlmY/DYeaOQ7cJSO0M3+us+2YbXoWep9CO
tAtJnYMg0raNvquzulmnFtXughSMHslIaMXRvfDKBQOtPWGQLRala74STdweWubhRZu36dHr1bWH
YGNSMY34N9XuMcpKYEtW+NCDvbVo7ngBO00akHJiARo9OV2FSVgEJ51YKJkdX1tyjKa2ergqhJxy
tTqB4IexdMYbTeHkefDMVStR0NcmlraIKJGhxSmRI24IhrEmQMi8hxQ97kK/Tp61+lJgmzjpiEYD
AsAPP2/mTsQAHfXf1ud/rCM4xqWhq5KjnEUo/sE/akQSQ2mn5HF1Sc0vkTdmR/wyOkMXKrvSJ/Ft
ErYcW8O0zn1rBMSC+hRH0nWhERZclOFBS81LUxvqKajxwvvK1kHGWBTq8y+T4l9Xj98YmX8cNuwZ
paBK6mjMMdxMh9Uvh42pAhHNCb28qJpSHUgxPKdWgvfN7wIq9JbzLy83Vxh/PfWn13NUTaUKaQlH
2lPJ6JfXyzn+x6L0s8uqUoR/VcT3oqZOrCgaoWdISS9DHaVrwrCcB6yv7LGMikt/Q49BrQk1g24h
7/XB8Z5rXU32aofJEKQN7KcFviTlGVVGu3BLdEeZq6bryhnkGZ9kSRAi3dtKda3zv4zfHzUuNt2c
a5qp0UW0rOlq8vsHklIPwC8mhEYZ+ruMff8ofQ5+TBMl05VXLGmeoeUCG7iu2lw5AQSMjyW71w2W
yfsg0DyMU/66FvyTPjAb0ue8zTeR4XwXlMn3KCnC7SAwr3fq6B37Ma2XlU9oTYMxrhV8OokbZdM1
aEfdojsUdolZP2nFYSQT76AGZCBX1GAvqnSRJY2hfKFb6y99H5uC619om0rcyPGk0a+XcxJ82+as
yfLOXrjks5yVLl6Kmo1Jivn4IGSuL5Wq+YEU1r8oJaAQ4mTp6ASBONk2qe35MEG9rbg6usB8oVQB
MvrncTf/KAFM4y6ny6NuORqlRWM6/345kFQLWoBpEg852FQfehZYitndof997XyFiZfay7Ir7Q6K
3PAtEnb4XU/ESoNb9FFEbJbKyMA2oYTqnkykdltr0r0PB4VW3fRYMmjAgA7fmgb9f6Tv8ZaF4BNs
XL/2gLzLHwaSFSh1l2bMTATQ6sMQ7gS1RXRvs/0v2ecN7SiXbJZvYFS6E2F+dJkMcD5eKh46jcbd
oBVYAEa7XY6FmqLzU4tNavQoBFOL0G5ooRBSCqoyaUxZo0YJWr61UZ9fY8Syz4a8K6fQArsy67Mq
1v88wBpdfIbwt3OVCgszgoVCgUIuRabfh9iir4wKsNbPdUKFrBCxODo21XoV00SB11FsY+wxaLz5
w3zT25hDsSDymFJB5rT5+T/CVb7mI8W1n3f98hBThmi05if/+WxtlYTLljoku9vpeec/u1he//rx
85G4N5HRBjbeHWq1i/lOpSuTvYJP4pd/nP/w+ZLzG/QT1d04hvH8eZ8+v4OfLz44EV+GKxt1D2J8
9V8/089H//W84lvi2cPh8z1MozD/9MfH+nxP818+X7TJk2soVqJsGzZstkoj5P8MqGuUtvI58vNf
5pthHv75R4NTlq0HSkdvK1oahiiRTgra+4CN744mZVY151Yw9bVOr69DJZ9SoBpqsaxjn1tz/DHC
w9gM9dOgdD/azBD7JtJPoTH+UPvaWuF5eawj/yPua5wuUf8lx6S0ChvCrTtpR8u+PzaOmj+5jbyE
FZXhuLI8XM7pixawXAUWc04bdR2Uwts2KPC44OfQxWIK/amyBhOjL6iKIvKqUT17BcsEcg0umoYS
cOjvOtAkiGNC5MkU6jqLDawbBMuxRvcdSWPh2UZMchfGEVvtH9Ag+uuGAAKyxCRejPA7q7NxSaVQ
XyMaNFIEEZ1mvVS2drGCb0XYXtpIhmdwe1C07XoTWeVNYE9vPAdvXdiR5w7FcplYWLFko2wTTgPo
lnaw1fTsHuYZFyQ8nJy+70b8bpOnuDIHMmlw5S1NvTK2hQHelvjERUsxgHeFuCrBTpajhIYwkZ+y
qLDWFVSNBeDY17HHb2brh0iXF8+r/KNSq3RNSfO1TafZlVa5rkDKnkwgYNwdvUYu3vsKfLmIJ6tR
/oCHr4ElRzfUA8pZYACHfHBP9YsBrnJU8OR84opRUvfRJRFmhTITWVu3Tpv2q+z7Ff2jCMpUXON7
KPSrbrxHNWSaLNcJs88VpFv9AuMDygMr3cKUo2WnMjOKFZNKsC/znVJYx9K3rANX7GOEiG7V+ED5
Q1AqZkSOdiv59sL+K4zF+wTUw1mzmSVnI5vsN55Q1P0gi2ql9BxgqQ3axYUh1SBeI30MX6uXL4wR
RoJX70Rocnn3i1NhDltraN19U4Sw+aOUka7J4YI3ry3Q/3ursQlZ3RDKrkXySRQxrhfNS9FCLRKC
55eKVjUo1TPJ4Kv9kgbHvpTYhJMOfQaS5B+yiw5x/4zr5ZuVNeChIJSYRnifUnI/2bSWM5XePE1x
e1N0zTrU2i9wV0+xApdDCe5rrvOwrMQpLaKHVl3YIZXDwKDvJrpBWxjxzlXEkdjZ5z70i2uXIw/2
m5KvrL2VhVWuanZ6o5o9+Dpaiobm39or84tiQp7JwqBdBJXoztJzNm1heAcsOyBQ0kcSSbaqHZCQ
gCx40ajI7esAEdTQp+aiNphawzH+Nhp0eDTi6NZ9vRxzDORYCk1W3e2lSUjpMzr15OkIk0sFgOxg
XUxNxeooQUrYvrZwAN4cOjFs0lB+aRUPrEgZH+wqeh4aBRcxjZFdquEnJwlzbUbqIfFwBBso6fGJ
endG5iLgg5voux+JBXVbZ7EBN8HesFuvDyqwedvyhkv7KMP4qhNBqjIhLujMw5Aa7WhB6nxHUz+8
NJWhLRP4o4AAqkfyJeuNGAUClqyjEsapDIpxN7K+XBB8/cRii/hN56mzvHCTxtlJqJhFaq144xia
tMJ0wfQowTKI6XNRdCMgscJ8o89SYJcDh4QYT9sYWQBRsYlRYEcEEmZgTCnUYiozHjRWqAsu25j0
VI32iVIoq9Cxv3dVARjKpBOnBPLIduiLGSfLbBppKtzj2rCVZyXQmf0s76WV5Ni2Tb/MUQLiMNma
Aci0AkRd60mVCTJehZnPRmkYjElHRjoPu6IxNMK72A7WqEKqW4UjIyyNPf3pgC9AL7eWBRWH/ORo
4daOsxkpNvY1qiGwmO9R23YLBrKyyD+N6xe/ivZ91GDGoE2NTjIqV05Du9G8EQ6p7Wl2kJpKd3li
CYiVb93VI1nN+sCmsU6cYzkgJnJQgA1qTBRKrOpbQ+D2KwpIdNeutbUj+GHp1OZDoMZbsogLUDsR
kiSX7FGtTB5SrKm8T6NZsi/aEVGcboX53jgtQhRaW1GqP5JmepIu3/BYI3ppoRsMrhNhsBkftIKk
+h5AEsnOot+0+gcnGLyjJniKmDinTpC2wOsJiM07gsNIgcwZ0G3AAyQxFVSHpheM3BwVC7+WMn8u
IvUes+H4RlISyLosWKQOlDlFt17Lor9QtF3nybhtXK3ZSJnjKTBQICemjTwwjjZdBC3CCJRtH1bA
VZR+INoAZJUaOPuOFvOq0fUHoUDbJZuRGYAYsNWQ1Y8NPT5WNgT6JEohN05No8HNTUyJxU2G/UPY
jjvMIWe1db83afQdK5e/EG1P3P2YLIXoX1Xi1BAJQI4LDKwJQe6bi5BGYVF75croMGt5zeTCoXFc
5kzSHOSLluxS0rwWSFqKvQ/uGd8YE0yQ68bXLnB26LjFq2Yq7Rp7XXdsYXtdUiyiy/kR8838Kxho
76pafn90zbFdz/82/b9gYL7aHq/djqNyX/dNj4KDIEYkiOFjUKs/5uegdHxWsrZ5KbieboxE1Q6d
I5UrMa4pfmmeI7XvWmIMv1ghzqrMFP6lr+FHgK900QSVyhvElfX8XHJMkKNyDb/TlD7bsxVLUHh1
0Kv8VF2g1PiQSo6kLxFHSt/162TlWcOnzk6UXbqzQnMTL2GTvCuWt5kfytDHcBs9yiN+O7B766K9
P47lXUlDZ/H5bO05BIP/VZOoEGKiKq4qQsGDjadyIyi1PLm58wqtrPymNtG5daX/igoATJ/q+aeu
qc0zkerVCvoH4FAvXnfCKr71JKcuhqZoHljyHHt2zcQMAA1rWyHu1AZX7vww1XjBbWV8QUmioo5L
y+vg9SA0qrrYdGoZPBOu/jw/0hyNS4iv+qXx7H4dyJ7IWaXyLjibFCNd4eBV3tMEz1aBRs/2wOip
lh4+OGWpbEFzTjg2S7kzCo3UgemzGGA8ShUSR5856M5H2782MnMO1uDS/1DLmh28/TgPkIiLG5er
4iU20elxHnTHIirKiwkmBdywVn5kWb+cH0oIJsEOWWbe55Eb72httLu0CYp7nIp8s9MLO6x2bd92
P9AfOkubtvzF0a3oqCixsi7szHzGf/4wPxTPwX0XTmWDgoZomePJTDjuLqWeYDi3GuMDidJfA4nl
EeVk2t4LF4WW7fn5TnS1eo/fAq/n9MJdmyzzxgY84/EcJi7VVSMGcqKwrV3qCenjq0n2tTNelDHW
PkilU1cF2rhTFmf1RaM6+PmAVDmWuhF/CYO6gZxTuqdWUXyikaFGuIOeEtXJ/rITXxLLhzhmdBmq
uE4/t5nwQf7wEsmybzngVItQgRgJ/9m1ZHXuGitZFeEgv6A5/HwrJTBG+t7O2QazfxZ5A1ots7km
Y68+ue1ufhRLPnNZ81qXDAjTaX6AiqXjY1Du5/eDqAdJBM27SxQb9cmpTLI9xrH6aKEXfb4hf2wn
rYh7GWDnndRCOqu0Nu13JHifj6AOAZkE7eWVydM8AuCYAHlD/V5BmZhfxXS6ZMmmU1xjttNHPJjQ
WJnx3nyOyvlVqtILlgyQf/NsMzkm09Q0be7frCDjoQwM6gWidBy3ukWebh/GWNXWgxH7b+huNvOr
uGClF1qG7DRUCG7Qi/HQBqkDlz0YXsPe2M7PUysmfidpRXfmUBYHj2vuxrKU8LX1UhKt+Y58okpI
Xir7u0ojCXywxwIoC6cXywNywXlE5NUNumCyxcciRxWYqP0mRBeKriF7zoS3NHuUB4GNJ9RUh+BY
mJl2bxbq106J+g9OHiTPruVebZ/VvupT0oBf1n+oWnyiLmk+xZru7lSLjY3ra927qI7zP2pm2K9r
6hoHrufxWlf9amPZ6dP8xzyzfQqouXXpTBuKbE5uxfysYTTedx0yihA+7N4sYmOdRcHwgdFCYy78
qPsy2TSqn+0dULhPGgW++e2rVo1ldUimhCi3v4oYh8D8hG3bv2P6jB6gt+rwDmnszvenwHvjqu7e
cmwYmzEN613Xm9rzRGqZ32KmD5AavEGcwjrQb6bn15/PaEV2wFovtu+CkCDfdmCunp/Sch0AP43/
ChxLIGcuxy1pQdGrGhir+Snb3h9W9hiIo6KW7l09pMHCsdikAX9xbnkK27aoCnHLq0A/jcgKlvNn
73N/T5lnfM5Sk/0ZzpBN2DvjW66ytG+G8Uabo1ngPo3WfV6ikgyN5KGxlbfPdzWFh2Mf765qYBpn
W6EvMP+h8sdL5Mn0qR0tcrKciD1u30QfNXl00zffjJ25LqrA3PtAVxcZ0dUnaEb3n6NTAa8iy7xi
LnflxfQrvPbTYVGK5qmjMPogRRcfetSpn19grBw1LvTvtlc0G11POWT6DC9bGbA95QtWhCKW8yHW
eJ2LvIPDbrDZGtJxVjX/a99y6fZE1B8cQyOcmyVB7dqonnJCompYpvsytN4xRuW7RDeLc4ZMeyFS
vd1aRibPeWSZGxuoOTNhy1W1uXfABO9DCdShIxDuIAyxhRfnL8CkAMdwWvsa1uP9UJcGLXbUD3bu
QLxG11OOX6whovccGONa72gnI543Vk5vDSvaL++fCFBBpl7S2dlTZjv7IOz6ReIW+qFvQTWn7AHn
LEmps6v2DChWTkDjbdQQEcbGO2UMzKe2+dxovofdCQtMY9U4DSXn6Awu81tMBCNGxaNbyPzzBktP
iBnfiaYvLT1IO0DbMf/YmyZ2kFY7lj0Zg3YAkejn/X8+bn7wfKOLJD18/toY/hb7xnH+t/kJ5vvH
tuQ15h9/3sk07pCAbRrENGB2WVQGjfKoxYEIlXjZKmgWR1xxZ54LHybiu3Ubpc+pREUaBOyAfKUe
t5ldPwc+hvAez6hM4EdZsK6qxsgPxXQTNSpr3RyA5ABM7CBwHR26OmBwVWVl2qO5sBkiuJ8fslaH
veKImvhIkHajkeXrFl4WF4E+XNstytgGptn0AAiMNSiLuj4k0838UwQDfAh2eq89RDAZzQqiUa1+
z0DmIGiYbJbzzYAJdDTx99CN0TYOgjeffLR1ULSvQeVlRxmwAXChyMiqWxtmcU2kfpJeWSHcYng4
y4CORDinsmhiMylsGMKifZo/HNXRHELTIlFzZo4uGw+18YVM6+yInszdpDJ4Ei2OGixxj2qILA6g
MFwwVINUCFWQ1mEtToHI8FxN981/TSuW6Jaer3yk2Ku0p0gvSywbqVyxUPDyGunN9MZ8rDGrLGcX
l8WTiXQMFY8vDcNZSaQGd+uVcvNxV+Fxby9GSI5tw9ZSIoEQaVIdbLupUEno1SHzuPBmqdouXatx
Dy4MnBXVK/Pz+Ph8drOsGYvpdZNAQPnvTeyNRr0XbrhDQIW4XeAt8piqaLGoZGTRtV5ZJiWHEH7r
whwlERZtiMuoLu8aI2226iREChsAIFolT7DsymQRENW8oAtNQyR3lM1Yds+BEWxkBq4VUrBzYLNo
1GZw8FVAW8JRy0PZ9hQhW1Bvpt0LkCr09vI8Y/5FXrwWvg6BqHe/dlX1LZQwgeymBIpd6BejTfNt
mVnXeCy8ldZ3qNk5OdXpjKwmYNX8U0kPghI/EKNN7Rst5j1r3KWl/jwGjnV245MFU+Gm4Go6jlrM
+jDM7X3Dv56rroXnVznGpiwU9umhaaxDbNsrJNvN1pXlDsxa5y1czVpqbYReVJCOobeiuSjBGO5R
Wz0TTTsea3Jmj2ll5PcjtuFVMHjW2bRIUcSdHi+HhqxampByAwxDxygp9IOLM9IZAHQRZc7WmEvD
krRufYuagFyIxtykxQRniVhZ50VA/sWjZ3TuLcqcEKhbnK3hCYz3CngBSM56fiibKSwIOMZBDHQ4
QrMYF3EnxC6fpP++4Zxhe0oCGPA8I9PFFt0UGegwPTrO/KP5hiiCm1Opgu2sdrKnCWwGsP28iRSB
2C0DT6dK5asXBU+qg3+KBZh7ULLm2fIV4Cg9zQYKIjOOD0Q5zLb23bQjsQG7dvN1rQCWZ7IFt8Od
r7PRWRes/DmvWwzDfsQAaaLcdjpkS0SAh583GdSXySDbowHKvrh+4sCuG9Klb9mH+f13FWdA38Zg
9PPWX814ovmGklNzCOSzk7U9uct5fajr8BqkxGLEGhyw+a70f39qHUTG+KeeRyRTVBWxKGN54DSc
4UvaoCtrgBGvXkRPnGrNLRGQ4CoDsnDcuCHl4MoHyzof5xLlPLPhzKAzkeTV3kjo3BQvZJKMAVXU
Waiay+IIEvChAOnweTP/qqJhiVEo8JeJu4RbL0NwzyeZbxJdMVdumk7FLlhOM9Ap99p4nZCxuhCq
TyzEmF2yVn0EVg3Le8J2zTf2/7B3Xsuta1mW/ZWOfEcGvOmo6gd6K1ISJR3xBSEdHcGbjQ3/9T2A
cyvv7dvVkT/QLwyRciTMNmvNOeaEkpu/8v/1FX8MNrmgl5/EGM5rW+sO81dm7//16fwNtXRWWWyX
u0DYxWF+IAaXeUVkL4Gpx5tQ86rD/JAJxjGfFdvvp/NrLmlCC8Dn5lIRsjrAyGYyiIl4DV0Hf4Fh
v8BQGmmBGgO4dn51ZvZhZSqWViZAfJpOvx9bdpJaWR41iKGI4DNgYXTdKI26jO2wQShD0wLVN2NX
vJrtSKHGVB/9mhjfzEc62mlpiK6Y8QINsXZQamTTaTU1SjlW8wPOLeqEapT9PiRNlngU8T2qlNNV
MX8SEN4pNv3LAOWBqBssZVHyoTZWfMSzt8IXRgzKNE7Nw1bD3bkqqBnSCPGvlNcaIteNFKZI1x8s
fPkHhC4+3QBobDOqDMhGsE+kXLJFYtDOHG41PVezP54TZbMI/Cbd65PXU6WqhqTbWGZQmg6ktGDr
9JmLJwZb3ehGukidIN+EfnObkWXDdK/Mw8H81d9eC2wuRK8mvlbnumjqglAg1AbneMzidRpWIZa5
JD/RK/QkReYCJSqx9mSe9FsnU2u6u2zG9MK8JXkiNmofu5fe1jcN29wPejAEIXmmRWG6Hjkbfrfv
hHIS9KTPTY8odqwCXjeCnT15vwxUPAdfyE2En+7uZfo5osV6y6yqP7otKbBkFU8iwlyO3kOOxqAw
lPYQezQEDXBizEYenMYA8jTq8+HSiXIAO6fkKx/PCAVCz8YiroPoQJUQUovVrZNmFVM+fXjNuiRz
Wb1ncACygJJyPG1XHOsBxUv3qFPhJRJLqKs27bpHx7LYRmmqvwvtYaOPCoGkE0nIto2rP8mEdY/W
TYWo36H48kPzTKSgYhqtY/hkVtImJw2d2EIbjGIzu4udEtduE7o6htXAu6Vt/FWpfnmen1GLZwlY
MKik8aTo9Czzrc/N5aA42r0xFRv1p4b6Qs+it94U6/l1p2zpIuihhg0kqV7Rpm+LIraevK54r4YA
h3hiUFMSyMX1AQGMPlq3UrWqNziB2h6JZrpqgly+Fdporfogh244fddN1KWwAHMY0KynvPHBXKRa
qOxVtKULpx2qN8f2DyznvU9hapwPY1wTcJPgZa3BhBibKOv6p/ohsWN5mR8MWUaIJ2DTxoKcdRaL
2ketVIgHMusWNH7DxoCFh7TS4drQbmfv8SpqxX01BhntCCc+00iBeViE+jWYvhrA66zDyYtemVgw
aNUnLOfM4TFMK4UgIBvr5jhMmOe25lDDOe9BeKGaVpG5lSPG+JERKCUZfk/4PPE7efqLsC910eRl
+eq1JPxkkaTYZo7KSodYvXZds92wbqgXKnPlZxs8e0m7C0pDfe3d6CB7QrhiOxA3hwCBfd5jVkTB
RT2Z7CWpWLyJKX5KgyfnmZDne6+vzyFYsrWdpP4ijROmQq+Wj5XAx99rhf8LxzRQQ4mUaK3JZt9V
onytaHA0QZFeTEAegdkbpFXlT3Sm9FsUGvXNjhgasCZFQx3vq76Rl5xPYTvDZJKp89N8p0ewh45R
vnEGWl0Dv8NZY6rLn9I8bc6GXp3nZ9DZ+dOqoHPjEK2LeW5p+GN42Sl9ar45fbqt8El9dh51Nh+I
3EOb9u8CbfWJtii1b8tw9o5r6Y/W9DC248mKqaNnqpmwYyHRiNwJPjOsnyvap2WDtALNbtWtIt8e
Hg1rLPdtSLfNNxKC6xCL5AMNbd1n7em3ufFDp1i5CElScUot/IQruSDYbkFfu3lHd2WveimtA6DB
4uaRJmfZwr0HUymBUmVJRqtolg7cOohdlkrrYxh+uiku2BGHtedBpIvSMFsFLoL6Ui2mjL+hfq4z
KKSNGKOffRCt3NKxf5GC1ycbpe0mj1Tqwl0GXIkJ8x0BZLDJ3DA7dI3qPTZDzL6of5tDpoWlRjQQ
mQj0UNVfLCy0v5/O36XDSZPUYqkIsl082z2Dcz+YP2A/TeT6AMnK9FRU/Y8Wj/Uu1rtvaanjQxuC
G29xgAyIAY5u7LHANakAW1hEsdYUIDqrgF5pNFA3obyr2j+9jPY9Eo/wZvo0AuiSDLtAdZ2nUVOn
NgzUBdMYu1u+tazA/Fbr9rOgmfyW50O7QryTXYjhYCfhkdeNjZg+zpDEP7qo2qBNjF/wlryrSQFg
uScWSpfuo3B18auzAZ8nPhafsQCfH/kRbAoHU7DFsFykUxpV4gMTDuQBb6l980fic2JWBIQcjTpm
T0VbGz0YwijV3tMoGPfmKOuzOTpgPePytWRkz2LzpbXt7jnjns8Ns75ECgk0yuBqey4ik7PhFutK
TbJVIxvgpqZtHaGDPGP7uGnCqNexMd5TvQCm4ursa2QdPUkFimvVtMouGMv2jd/5kVQ4iWvBjVHR
Kl4KKETLoaa+NXglWzTTdN9GEmgWplwm0rB/GHT4s3zfC1W74FHcpkGoboTpNxRMw51BKWlHmQnI
GPSdXU5izDS/AoOuE2sdTvg0w0/lha4wG8ZWx/oFm3Zd5LrzXE32e0nW3yFNDHp6VoEJO2mCPdWj
cWuk1jlO1PCdJBR8KanyifOCHl3cs3cNBmU1MCL/lP2X2Xf0YDujPBsKiM05lVLGzWuv6CSTFpl1
iht5ryqtek6Dsjz4U33Tdivrw33vC/zysra0W6fp6dGrM+0pZ/JcMJqmrHxz42UcnY+41FZKWNQL
27b19ejrASGR4L9lHMdbOVKYcwtR71uyrkEPeOzOahfSiwI4WleD4YRUhrpCVDhbul/F2Ww8ojNM
5Rwj0l7TLy6fysrAjVkX+vKPM1jrsCED/WZnsl+5XiI/JDk/qJGVrdWF6d4tpqOiGs8iiYz9nCoJ
BMbcg1tcGa3VP4VjrzxoBC/MzyybmFbmFHmWsK8Lm0i0Bc2tlUUc1FcyFl+VpZkwvUxsX4Skso1w
PjokseMCW8uUuhGKh7qmkQHR80X2CC80NzLfvfYlD+PhZHfugKBSKmcSqLPjMMhJSqQeZTb+10NV
bB2l+UUn49rFPsJCxWBpEY09TqnhlIJmeYmUwTkqyOfAb8XeZUga78JdOSD+1sC6otn61VupuozJ
mCays4+fUyC5lXQP1WA7h0BVnqUBHDcnDZLZXB8fijw55xakWNnDFB39OtwkTYqhOgQ9NW+mZdYQ
z5nq+66T3nM6ceDaKLo2GbKH3vbkA0OUU7gPace2qpw+IfonhdQVFliiW8fdS6YOhBu2sfsga/iJ
imit1wpzVObBBul9rdzTNC5Xo5AFhhx+F7CKd+DPvSRq9xaxqXrV+yniHZwA5N3yfeo8fkShwKEd
d/Z6kAMrNMKdNnya9GyWHWAy6gsQeQY4U2X+kwrvpU4j/bFLAneTUB5blTJWt41rBbA6bLA+tjzk
ppCvtkotPchCUP+Et7aSQAU9Ev1jMlifapnZ0xa+e0Rinx1hyoF4CbVoFRRyW0Ml4ZNDjzJ61EXo
WH/604pS6Xc4pfR1EZnLwn0Ex+RMpLr202VigYEYrqkXpciDtOg6tlP/3ldWqj42L4TQYNEuIqY6
n4rSWATYiexuEwJ1OFnSeDYduix2pIwXXYnSVYcIGxMl+WspvQ9a+PIDr1EMmin7pkZDV01zslMH
uPig29GTcMtolZrEgllu25EGyoA92ha5wFkxLBojcPaKmhY7CfKCY98gFxuVboqX6o2dGZqr0inS
NytXKbFQr89rAnco5nqfKpOFGgbZc+nEl8qR6spsbY8MeaPelk7YwmeMgiPEVnurFfRT9YZelt2+
Z4UIaN5m6bF3tK30auawKPhhESHAG/ZRfSurQivlOYpnOzCMV3Aw+VWPrWbJW6D/pLEV4mPzpowX
ACY1+obgsYwTbc1bT9cUsLSnTMTqEzdwRRBOTWfUBAs5mNVplooTGlOtlUgmK3sEK+h6ob8NS7Xd
Mn8gi2rg+Ruiro5lxCxfVMM+QIC/ZcXhL0jaSUn0SsFj8J1j5fbVkb3yg2KjyfLr7gWM51ngq9+z
NiG4wtQp88WhcWSZxewm38NaxNe+scRRTZQz2IfkwU1AsioDACQqXxnIBzU8wb7dmlktj1rk7zU1
U65+ME4pO9zKILjstyqhR5k3r3WwidIoI2QNohQhstq+tsLr/FKWaMhpSQqGVzQ8lHpyCyLVubVq
rSEv9d7aqLIfI/HW9tue0slTHE2pwLbQt20Pb6c0k7VbUCdxtF0dFtww5Ujkb5VvA4WlTmZtddoV
d8Om4xsX1t2yG0ibJaO9zDL7UxVQlosgeCZdQF8aNTaaILrHTevh97XzXR3U/VuNLinOe2+ZZWa6
V4hkfk4sLljaH6TcBAQVFlZA6S8zBGqX/JmjQVGKgPEjShjyXz7rZtruGvc+gL0V976/60aP3EzC
2oaWdQ4IGwh/OCs+amTFrZoAUk0c/diE/YjxgyMRD03/hvGEbBT0FDSYnP6NNQtCSr96akxjpZdB
8sgeIl91QKjWdmFXO6KX2XGPBp7o6WEKs4Fkq7UrL6iXlVk7t/khobQ76IAzo6x/6zLEUAK32zYi
5AHqM9FwnaIe/LBJz9JnOjZzFDBaXye7tA4JkfA7fZVlsrxTqbriGP6hWMqOvXjL0oqhIG7YvrqN
mz7kd31guIubIEJO5RYbSTsHQUqqINsin2DIiBtRaPvc6pFGDRDEt1YoC2Yp0sxKCN+2YrJXj7Kb
4iXFUaVaGwdIt2s2NF6iDAfot93SLavyqAN8BeiooiHvCASsEe3ltaadB8k2EyKoYG0y5aSyO+Wa
ZN/Wd+ljY5v1OW69U2D3hCk0BSKzjIazgqjFgQ3+VgM8P6gUvj0yuUkVMw5mErG6JmwHmq30nlwJ
tTgN7tJwvNemcMC+sxxBI1r4ryPos80rm/wcd0uaXxCYrPGsd6dwq6lFcAlCkbxYYbRqNbU7C33q
BpJzcakC09kLPNJaFWoXdCxHXHVibzR2/uLg2817EdOQEQH+254MQjeOPnuIYPG2c0luFN3Q3XS4
f3qVfNHHqs+KFchHdsAZ/T0ii4jEobyQAX5ikhZnp6PxqsoO77nV0IJQa1DasMN2QNTh1fp1uqvJ
HWGBwYMtIezVRn/EGZSdLAAXO9ZAGpjgnvJZYdEe7lTyG+r6EuRm9uHproH4C0FKFTyX5JMt2yYp
3vMyoIHjWL8M2ux2Tsz6wrBYxUPTF6RUHzKr0M6UqdRzRqvljBwPemelnOpcrHPKUu9Oi7BW1GF0
LAL/raYmvKODR7mP7Ts152tUYWMSRnaDO9Y8glhYWBmsP511aKZW6kejEMYKbkA7NhqIu56u6d5y
4dxQqTReVZck2GhQKP8nlv6Kt5UhbnDS5y7TKNW78isa0xenRKbTEgDG9lWWG5raJtEKdJJ1/yS1
1n3OnPIcJtmaopV16AuKZEM17CKLkW5B0YPVmxoYG52qzgV+dMCeQL7ZsjAv80thKIl1LtpyZ5UF
NUNmzTRS/TXTKgjrsqOqiczyNOjWT5OS1rJolLdMjP3Bb0R3BVDdXzWrDDYeFkA6Nw0iIrrJseWi
++/V9JUd3wNWJfKioibZ0Y+BpY3wckf33aDyEdinWBcXBwlE7erBucOu9VRTz8DRqJAYU+MKtkzS
TdR4YyiGc7YBcSJwLp9si5spB+mhKziXdS+lKTJQnMwpqu6AS3ukFRc60WfFiz4F1gVjdhU4U9am
6THGutqLHUViFwQJCwatQMswlDu6YogRK4LTiwkjlJreHw+RR35ukhOwwjhVfpB5ZR/nB0XWiCHw
BVJy8QiYr4H7aYV4RuyvPTpNkexUuNmLMkghFlbsQxFARKzae9d8JCoyJEHuMZ4eBOxnxUSB5IDc
q+mqrjTtGHZq8k6uWAMPVQOMM4zaoWa1QqkbkB/9vBjNTYPnPYvzHb1oDS4/lMCqL/VLVAGqx+1X
71qFsuHQKd1WDr2zrqikYuDJ3UPekQKkReK5sR33SEnbPXpBGK9kPIq1Yhe4oIm8PkVKPj7L+GZO
4y5seXdLvEN1QxrCRl7W+lKp5RdQcP9CRNm4Kru+PFgpYg3bldkOlTpJEJMKJv+Qfhach3YWgw7N
pYu4MX31xWib+oxRWlknQlf2ihY8DaPiEPzX2Leh5n4HqaD93le34TAu6UhTo0YDV1d3T7Tjew9y
mHnJiDfzUwQiJ7sAINtTIlioBVHFeq+Zl9IYBPLSkXgXq/xhyNq4dt1X12nNdZQBVoYCNVBDCfbM
XnKTaE6BnQpozQGszcpFXULyrv8Wm327IdFZ3etRc+VGo5Ovq+3Kb9CL2hXgVm26VENY0fR0xkPX
Er/ht1MDO/Lhhc8P/QNVH3Goaa2SFIucB4AnbMGE7OKsA/NadfkrGR3463PXeLcFVvbRsB+FjXGA
tOaiMOwvMKjoipu4f+occWJ14O26SEVuWyTxC+1A7yGa5OSuASa7Ym3tmp75lENyLitqeglQkoxy
VBX7C8eP0UIaZbPNB9JARz3/ikTAlieSD2ncEWwXhO1eo6ByAKGzMEzde0I3HS+1JDRhtfMUsVe7
crDmXkdXO/VljmatBd2duNwrhqKeUTMXayql9rIdUvVcqK1KnJ3OiA6vekfSkHzum3fC2qMn3ZHy
uWCJrAT6e26r6ktkcygC8sp+fzW/prQuaOjM2Dq1gnwS09WzkXpnyijt+zhQ4iqHFmGTVi3zvvJs
MH8MGRoaJMyoDS3EYLhTGH0G0dM/R0J2lNETDAA2guWmy6qLJfUINvhoLEfZWi+mi1hzKOz6Bx+J
xhiY7Y+mdl+qIHiMuNW3oTVSX1TrazNiP6HNwra99gHXW2Hvfk4uWT12UGiHQbpPVTRPao54h2qc
fzMl2mk9tAm2SfsHUjLabRjJyTlQpHtMttVBVzX/ADzGMLtTnLY5yYSN/1FbMdr40v7RxpazKWr7
q3Oo/GpNivJFR4AlUlV5ooRcLtUxT94RLr4FNCeP+cif6NiN7+0aeULhKcEj4ydy+wQbX4rciBol
rYJU9OHz/KAMBfabESwLyTFiNToeKbilE53mh6ihwSFC42Ou4IboLDVgHKuyaX7pDJF7Aa+B0WuX
KH2zi6m/0k9vXYCUtJkJzl4XdNqQV2u4ICMRo2bXSOip8XsJHzalbOuWflaisMEjwMWtHSiUsUL9
yVSsrU3vC7qMSqJoRRtPhB5bIDqTO/cTD5r3WFPgWsrUzba0A+SaIc1YFhYFZc2YcIzhRZid/htr
9v+JC7eh/PWf//j4yiJIcxLF58/6H//j17+ICzpefezB/2/kwvmjGtKP/Ou/+aU/iAuO9U8Vs6Zq
26qp4jdW7X8RFxzvnybaLsOzLBVbsA7uKC/Y8PznPwzvn45uaJrjstazsSLiU5RFM3/L+adLx0Fz
bMsxHdWBxfC//uNn/z+DX8Uf3mf5t+d/9UJrf/PQ8//RQ6qqq3oqUGbb/JtnO1ebuMpCpr5ybLpV
05Js2JhT0ReO56Bg1OhJL6BBYi2F8NCX9Z1PcZOdPEw3XOr2l4dM3sxrcgGd+N/4MbW/uTGnN+fA
lIDSz8d02e38n25MlMhhrYz2sMN5e4BgY04Vrnxp1d1loJy4MLPqdTAddtfQczMHjJVt/Dui33QW
/moJnd6E63E2TIzppqb/nTJQW5IYE8a83VCLaIsES10QZZCC3+egOP6ttOgmB8aDX9m/PuMiJyC8
NdiivakJbzH1sZd4GsO/ZLys4QwT670s1fSe1ncTc+LSk7xnOr7/jnypW9b//dY1sLse1WX4l5zg
vzHDmmZwo3YgZoRO0Mr3Gvw1abnWDWOX+qBb4h7FoJtF2LfjCTRcWasp7Moe3yOVT1kr6bXrJz71
dKzHBCMXKiSI7KQg8v92VE3cldFlL+zFbnRBqwMSIaKx/XcOkrGLs/ro5PwbdhyPtdd2OB0s5Koi
2QZqQ1BBo1MHFfCB8INgUNtpDvmW5A6SZ2LQKhwKgnnIhh03bvmkm4YOJ09LEN2YKz+Mu/XgKOwj
A4rK6kgUpLl0qaf0UbX2VSAJgITwb7fDBu8jHjmMAqvAyvdmUz6TaXpV+qBcjwU/k2Y2ZyaX6zSx
3CXaoV1S8eFTnxZ8n5Z3h+oAQG6xctpsGwMXoVRpUd3zOtDJocC/NR3J6acr1sR2fCX3hF3B2BCf
AgNskZRIySUpGiwugmM59RIV1VuF0sY2lP4I0MztQkqjAH6wcrV68E3DLN538LcWlDvDLVjje9CZ
PwqXmAsxXeC+DsM/jbBvKAB1lx6Vm26KXYV77tjlz5T+3gouZ0J7iCJiaF34daJ60ASxrRRwFsEJ
4bImOM8oR/I1XgnvFmR8KzvfQ5xjFugBY5ytciyvwg4J9ZPIO1xA5MAoUnJucHVK1NUoAlxyZ/Hp
CDls666E/N5hBC3JfkAUmIGI1X/ZDhvJGnngAkwiRiWkAfNdqrTqt0LFX7r8E24H9Os3YRJe6jrd
GxnDdysPH8ocxIuX3Cu0eoYwnKWfebfGIFhSoAKDQzVFo2EKCdQdXgHuSZDEXQv/V8b9Ajr4G4lN
9/k7VC+zZdt1m94yn+EmyYXXZOQepGSLJKO+Ttxm0YZthb9VqRZ5J19M9verITbBcKFjtf100+Yt
OTo5McoJKWuCY+eU3NZ0nr7RFpz6OH0htZACjIWGsSkIwHC9dFEAPkkwfY467VWHVHBMlghJGTyq
SAmRmYkHHwMUUVzuosPnsqpNckJgQe9BtveLrtAYlkt3SsyazACwQYp8eDa7HqiKx5UaV7RP1RZE
9nTex9b87ux2Z1Yd6Pju1o0ZlkxWHl3AqSsSm9UfjrKSYalSZPLEOjTEkdgrobPPYVOtfLvaQDHF
tGmUVylIF3Icd+VZ/pnWBkfYxRljJoKwq+nCaJ1g7Y303xyEPyxYChow3fgetwRy6yqpxX3YgsOD
DSN7fj5YIxIXW92xCDUSuC48hcguoPKxpVmsxIxPHez4gtggQs2z4qWq7CUjx6+gqUDbzinjXfea
D5akXGQh0EVda5DJtI59xF3o5Ako8fJulUfZS52x9ItSfjHLB0rRdbqi+sQpdSG4z8N4oVpT0qme
bFQ2Vsu6w/PEJg83M5cSp9kJA1JWpsFPkHq6VHz9Eiivpur+bCxS1lITRI8gKK7Ch0BqPJbl10Zj
ZHMRMC7mc1M2XB+Fl96HkRA0xd0WRrwVUi8XJZZwaomxh4ORfxDadPy0UgNqYH5WENqnDDp97XLv
AA2vGKq5neNL60BBn8PSzIRbez4jTc3A3GEUpT32izLCU9UzRgzQvF3EF5PsAr0HNYSyIdWFT5f7
4zLXW3DHKX897JJthsk7xCGGNCf+Lsr5MrW5jmsOSllk5sKpVn3xMnbhl0lS+dgld80Q5Xr+R6xS
uKPRXDWEngku9i3L7VfpigvJBdZyvkyYG3QSy4OnUZfRJKRLFy1yW837iLvwQBfhx3yJjB2jWaoG
37Jwl1kaqosI1L+rkTflRE9hxzt0yvzupWRKd1ryratMQOXU8WHTSJKEjrKl1dKLZeUFiWbWWiIq
XPTTCTTsjPe7QvF58bF8Lk0SrlAxr7xprlCyYVVr+s/AUHHERSGiWa59w88YCAgD5jNwQPHb802K
3AvcTDLVaDn3/n6+MIlp5UoLkm/SD1TaqjkZOuzXilF+1pFfLjy9QuvfPM9XkeExrJjB+GGEyaUC
Jur4zBKqzukU0wUuEzzUEAQpUhHx1oiQaHjaO25D7DzsL9JTY8YByhl3PSVApA+STdXa7zmnztMZ
VLJpiC6qkWqzrSF1zQ+5oBQ9f6/MkBUG4ieZ4t5STA5PLZL+oRNrN5tb0tFS9TimSj39oRY+cR69
2tN/HkjuwPN3yYz8XjKt4sMZFnHr04HgrFiZUmJ/MJCKoK0h3oTZsJwmDo9oyjoFIB4EzDuxiFca
zS+NohNVpvjL9PkZXHD0X9WFz8Z+6TTQrITF01oPTgVTHyasVQWPhGwfLFeR56zmGVszGexoxv2K
MfNIawoWLiIyHDNjY/rWS8unX7Vudp/XAUrPdd+rTJOcE/bYOuN9/gB7leAUSrkrg6q1YFKJEziD
g0y+CYx5L03nip9qaRX1aSjaZawxuoxx8p33N70oEDQJ/07mLmOiQ7QVacgtIeNrplqmQXubBb2P
cpaBTB+zfa5ihWPVspqOmUECHg2b3fxBlJIyEbb7VGEWYrsNz6Nyf6JFi7xm+cdtwTGNdB26OxmL
gJaZT+cliEbprRUZgAbGMYhGLLXADmBl8tY08krD31KW3IQht3nQiee2Hl+9KanFXBB48WBM0KFy
SvXDOoVjxmJ174mdCS0N+b5LSi8XUuOzmaVD5lvJuTIw5ClfbEpa7k5ulcavk22KpRmfJveg2b8F
acUdOQ2rWsgUm5Qcnaoo717AaCcMfhEQhUSsbpBIPh8L2ah4szOfwQdp/VJxukWQsb4ygH2s4v4Q
9g4y/emW1TESB0ixl+TJlGsl4I+ZzvAVuOrkOGIgrdmKLFmI4dyzlF+emdB/w1+bjFNQuz8tdaka
YByAn9YjC8EC2RGk7TK1Wh7XTxEpGYuNb/YbG8LrwlXFFDzkOlW5HW6dbEGJ5RHPBTYZFdrxOK3j
e1Nusjq9gVIcN8bAh8yLYIeRYS91RmXFcuwpN2szVXG9jOMJRYdzhnRy6lCBc6O+qmdcMLnMfsqm
edIFrkERcZsbdLbK2HqjJowuc3zQm3c5DexxrAFtI+DD7Jth23SvNCjthWi//ZRbZzTJTDL65sgt
mC6Rq15orJNHnIbf7vT/s5YoEPrGttp1a4q416ZK73GcX0vlM53S3HXfuxTxPI8W1xplzM5xuUTs
5E5csrvKCewAuocUNibKMcapSqyZeRxI6FRJhwRowbUqjQwFd8ESMSnu8+UHlq2AfoXTkrLvKD6y
MVhzU56daVCd13NFn13nZVCkvyO1JyFoGoxjzb3Na5B5EI8lk6sWIzw2cIY1lFcmHvFdDyhwcyph
5r14U8kk17hFKDTeyiy6Qie9xyW7GlqhTv/Qhy8G2pdgZJnhBczOmYr1zZfJz3nt62BuIpeZOdxQ
jlnLGrw0RbFjPCAWLkq/1ZJ3NS24U5m8E4nJpN2yhLRVn75a9B1pyT30SUAiDvlR+OaywwFSmGgQ
qitt/A2Ub+Y/CA7YIyQ664TEuWmJCp3DY4eVTBpwFFLZtNqgGkhb/R2HM1uLCmOqtO5JxkRqDvZz
6iWPpOpJlgDp3ZHEotjV0kAaZ0ptqXburYm8W49EAMazfYT4fJ9nx6mpzgaumYqyB8ESnA0F1dnY
uprwXCLJqqZwxi8WKCs0fSxxMv+mB3zk6bP3XXjygvbaTusGLzNZf0puqiL+ZpXINoR5zzKnMCk+
kDZNAfQfT1Q+WASIU0X2KOJ30g4i60PPfzURg8RY2MccfG6yLZXk13ztO4R6gQKIED9MP5FGK5O1
Mh0wVjF5I58zUZ0dYBWLMgHPk0c/pvWCZSLnJTqHo8E1g/8BQT3Hxu3Gc6Qg67R6RHP1PYHNjMxi
GsbDxwTUG2cyGDd0EK6B5kIIT09dyNgjGpqwkvda4fiLjBKRU+QVm1L+nFQDQ6QxWMff0xZpRU2F
Ae25Gxnt5ut4moeFae7UgbeVNSzbk+zadoRya49kyEcsDlkiDXrzi6Xm3bTtZiNbY5NZ6XdtoGhq
aXgO1bTP7UKYKUEbou7FK6FQFQ8Tc9/Vp1LNojM4jiMEV1RtBQwWe1R2iiLejch6qVVisDzvwUnh
S9vcX4UmO6Cx6VduOe025srdXBKVIUa0twjDJYNS125NjGccGXXapUQFMS5+txxBiVmgcUYvWuhO
Tt3cX4LOSlbzonKqAaCLRSljES1pasHvTeeU1Qb6l2UeC0KtjF4Ty//hoIhqDPpKrsLSAnHIi80E
iR1DmTxiTJKjj04/I3NUmJQzhT5skUefmtIj8MtHcwcKwtuFgXHJU+8bYABZcR1t88RKNt6njlaN
SFbumibwN/QFo2Xf5Ccm6xPO/gSsPbr+ADWSVxGITcphsYhQcHJkhg+14iRN17njtHvREmul2qW3
cLP6mZuxOPzGZjslba8+xVFQFEq8UPMMXngPin0VEy/121aSGHi0uiupwIW6bjNX23iKDXcJY96f
D+UUraricmP1r6MCKYMCHetkJMJkgeXAsXZFlAN9wHI320DmN+HrLFZ2mHWKw/wihnFyUxwtWus9
PjoEXhfRBvYG4RZgShZiB8eqYTUZ5KUlI/iBRTM5J+YH0PJIa93wt5lifun3j7hZ59EBnxIZ51cV
GfKLwFzYAQPRS5DZ/uXPzD/y5w/PT+eHdhjxak4Pfz6dv/rzNahM//WW5hfnX/nzL/x3r/3tr0YQ
9iEMVcMfHy+bP2RrTS7PP//P/Pak4/irGvD572/M3/XVFDfWUFA1VCqJcZp3m9Semf31oHhfBZld
e6MQwwHxweSlURK5VBGurbXKyEfASQEnpO18eUymIMr5eeDYj03pQlKbPF8Y7/Vth+lP1HlzUMN7
Q7V/w7Ekh7IJSsJJ/X6ZhjTlGsekJYF53T7wvq3D/OL8IEiRQDoZYysMCPWjChawiyNXXEpi7AL8
uYf5K4ZTB1aJuqRPp+0sTV5r2u2bAicCJpwS5xoFGZz47SOwnnaDiISY6kr8TFj6lj4bjj3a5aXs
G3ZfBCHaUNbXWpoRUq/GW+5bPqDKViRTOkguyH4Kr935OIloWSRASM0yXzie+ZIqtvfVDOt4MA5V
NYhVELtyGfgt2NkyW1t2Zq+xZwJvYCtPsPOoLvHwJFuhk37s+/+bsDPZjRvIsui/9LoJcA5y0Zuc
J0kpKSVZuSEs2+I8D0Hy6/sEXQ0UqoDqhWFZkplMJhnx3n13UDWIVu0wtrOhxTttAJhSaLAJWxNh
nmfx0McUEESSgyfeknR4rgZUzEZbPOJWRDR34z8GesnkhdQCrJoyQjKtoE9Y0HCwbo05OBDmTUo9
JqquvMSkw24y4f5qg/RaWRiHGZ4BPW2YaWky4M4UznLvzAhygvBp1HEj7xkKatiTINI7zL352hNi
dpawoNnovAJJuffHnOxfHkJiyJMaSmOZ//ZbJo1t3f2qczhZw7glK92mQsS2M+6uMDof24pUshIh
WxhNtCsuC29NKkrV296RMcFD0THTazHJISFo3Mj+d2ZMwwvxkxiIkOqxrnKxrZFfAEJ6Jy8ThzIw
MjLLJUI5FAlNZpVPYy5gXxlUgFMoDvDFMcGsjPSQJ/4eSiXhvsg/wXZEsTGb6GVkDk7RktpndCmM
CzPSpBnMI4VtoVJK7xXZB5ZY+fTDjLACKQarYk6g7OhaMgh8C8+8EA3OmE+PQ64ZB4ErzEbWcNZ6
nMvgVvF64WddIwS1yT6AdlGuy8Gajpj+b9qKsDfQW/QHw90gDhcEhghA/9WMgaEl9bEpBzgCqbxU
neVtu8rT0dnjfW6RvZW7NJkVkZicAf2KEfioC6uzk5JbOuAAX8eQSYA0POLA9mQQnVJfJwIjajpO
Ax5nnB7nMO5uiW+Wj+ksLkO3KYKKCj8tf4LHQdqFWgwtxTn6tYChTKpl31a/aA0RpZh3m61xn1KJ
4aSsb7FuwlYOX4MhaXgpAo6BU6NdFMKKwFj7ceECxsonAJISlxCxjj4c8MfaCEm+stN2hC86xt1z
VIhOaD/pErl1CynJaA3ycC357nbRFRjhzQ3IZbBYLNyovpauDx1I3MieKElCDahX46cWnu1Na/Uv
GlcgFTc591r5YUR9tCZLFM+HESzLwLjHrrAwwdvvWPg1mdMJ9i/oyufJ6ldAqI+iw8Y6lUyfu0Y6
eOthRmV9AQ19kXKLB6N11jIEenHx6D7ijUPUbMicxJAxm3G199rgAp+FdQZ2djFqz22e/jT6CkC2
DbltA0Ab47FQVtadC1wVunBZCyIcPOryQ1OLD+gf2ZPpeDuFzhXu3B7rsv6T+/l2UD3vbE4X6KSX
Mp/HbeDH9SqZR5KXA/faYCZ6qHsLO9Lo1lX5g5+MOP73Cnv0DXy6hocpkfgasHBbccrI3Z95UNEJ
OYl39NoQynxlMlef421PTm872OsZbOEYOe0eP2n9UqDoeDDldExGLT52eXqVXVqxdhpY2LlRc362
Btt51WK6swRLRcI8r3rnAzaFWbbtJvfdsZ03Iik9bLqRoQxbra/WnSnfp8m/Uslt/MF1sVBzplXh
7ee4/RnMD06e3DDg2rPU3WKJaxpeWHEZfAiGe2vhmB/dAN5bO4fOtU7+UJ5y9AvWoPkrJWJOSyTS
UMFeqxwDW0ZBwXToYoKxGRUk0MOrnFlfFCsS6nDD7BhihbjqcC3IlxvXnjM+o9X9ReL3FvLG45Qz
M+hJg6eKr8dcWXpuUgNTVYQEsqZWsftfWASATdSIBLrcv/S184UpK9MwEEagdSYl2gaXJ6Zkj3Nr
PlRldUMyiyeT+cRsC1ZkdwwGQueZEDrqljbwtrsMnhZdutLaam2Aa0rALk1EYVWyW36SnLQdhXYl
8ujJs60H2IS3SWPZ8MsSUuPGHsyvyKQMNuvmQMD3uwzNZ+HWuxAGhINIA1jLQZBjUJa3EdFbbX1O
E3yxqv5gD91JXXNMMQ/xbP4wxupqZOHFjOWT6YIfOAKgfS7NUwlBM87yZ6FnF+RAJ9GxxSZrVCE4
Nxio6UiJbld2Mm/aTLxY9FzYSPbXbMapNxq3SdO8a7p1JrfmubDtd/XRqEPFgpBaVjYPZMxsHhLv
h42QkI4df85m+ESg+Wusxa3d2H7PmjyKt4yPox+rz4lnCPeiLTQyJ8Cgr3XJdwg3QeYw8YrQUGYC
eb57gl568o1+Y6S4k7q2hCVprGxbpW0bHKg7auN9nIZyYwGdwt2CKR9u7DH8CZ7yMr1MYUbPqBOE
CeJpB3a4yoYQJzrINzkTCpalbp9lNa0qMZ4FfAwu/JSxssXiufXyn8UcwjC6eoA6WdscnaS+awmC
DqzCicoFFYMpxJSJzOvZMLDimrIHlNj75qEbzQteMeyBCZoqo05fRmf6Ayb2QamyqavqVxOj1uI2
LNiu1uAHx6k0UNHn5zHPD2NGjLffnue5DnaukQ7KBPJ5AuAQ0onosBEmN7a1heZfrzNDXO2JjJOe
VhJQNL8EpGWCjjhnF3hNablhZamAti7xxBabY+rqcDO57bxx4uBej/WfCgMot2v9NSay7gaf4zrX
HBzP9ENSFawGBTlTrlZtOm/8atP6y23Z9Qubm1CHcs2euhXVJTfGrQHK7aGEikpxGVv5HQ1Vvoc2
uG4dpETkEdFGOeGn1LjXsHxksEp5QNjxFgupcJN7zrzRe/IjexGhVnHroyaSN2uiP6pzFYts015E
RQUzjZYqb7J3TLnIETFAjhPtBYT72dUsQu8zNnp3BKM1Uz75CZeUxHiZKJIU8pJu4D8AKNMOktxX
Tr08JNBnkEXZe1a/X4YRvDsh/v1dNXz2hUXQJMZRK6g595IBaoRaFSlGiUUhIQdy1RXs6XClLrbM
90iDGTzaeyJbPwaTe0Qm+UfvA5ymFjY8RSzjlQvcxub6gBUB97zsP6cogteINBIfDjQ2EB9wW9be
wszmmmT1mzZMD24coZPpNsIUIxk5OCd1sj8nprOXLtLVyXzCq1ZfCT2sGOHFW6Zl8Lnn4Rvj6Wy1
cZh1rXCeutWkTMnce7PB5Kz0y56V3bb14ApQqSmnF07z+DkZ670M7INtVp9D/0RgO4zUrxrzXPVn
ghdBvb7upckETu5cZ3jVmb6vvErujM5ZMeNVRCJienKscGrLXpG4iwmYjTMNudj/+FmMbNqmvG8y
YHRSHXsvX7fcIDov4XJ4dTSlKqgrg2jWn82ALvcf/9WMKlYjyCLqV3xmVyP0T16udPyDOkSPNgux
4XoSCIc5HJW8+qcJ094ihm++quOG9YQLWbT8csBr9BgYrAIjZSXkrGDlv89pv47Tm1duGsicFdgZ
EnAYnybuse6m4mtLS7bL1+pn/KlIkvS5c6ACrpbvU6QSh71tEgAL/QvicQl13oqWvyvGu3QV0HGU
CIj/F+Lk2YBfa6vKEHCCSRrhcfR5raTwH5qhPSAtt9uzaT+xDqEfY37f6d/qxODtknTOEYhKRc+C
aMIadh3/w0jOPv8cch8IB0/UcV+h3Ve/oV6viqpTVBYbda5OW2fbOQ/uFsaR6sWrpt9W6g0wuLbS
8cgseURSpQ6nzku9rKbeTpH/fe8co3b2Id2W+t+Rp8OST7dGDmLCrzYyWKvLo96euoT/91bRTG7M
kWoO3KzG6MG1qOAYrJWjvWX9RvXA3cb3WiZgk8B7gK/V75TM+3WkIrQtmBWeMLLatenfX0disNfj
YB1wuNSHSmh2WOtTtGMyFomd+lbIj8vWO6hfIa11M/d0KHrDTounH4fSoSjmBmcD6D41zZcsVeIX
dxS/45eP2fykfkOdU1H+iR7/76RCvqlOOCydo3opXuJBDgkr9bxNWmN5OXU4V/YHDmM1yOuT6cWf
DzLKqV4g/RZKpPJDLxliEVl5HU2ARcjppw6Z9qZIklXRwwcfTCYdoRV/EwZxgwC8TqRmIL9yCZlB
xcd2P2FswoSm6pJvttubNnK75k69m6P8Fiamf9Zz/dAzMTdh75EcgtVdBxatF9yKXoTkIgjGPXSE
78pvydximj1jp7ErkOm60iEgFA497/VShz8TAD02GxN1f/aVI51h4C6eFhqEXXOjDvkjmyRgmRqK
2PXNLpFu4xbdbpp2Kmnk2+JYzASK5NHRCovXcihQqXiLapG+SUrghuzUlsOz+pP7aBUqRRNTVLAW
0pCZtPMOo09BaMzMJrKWUfStB0O5i8UvTakvG2f6IK1zYFIDRA2FHD8lKjYHb6ut1Yg3a04+rUJ4
a7du1hkNA2ljDArvk9O9piH10OwAsrsm0yZrYs9Qls44aaOXd46T2rCahPirsAY0JjGHtSvUbwvc
DWeY3yxjsdE2TZ5fNDWvNNQEBsCOiGKbeUxsHZAxxAe/ITACjJXbG1B4ytHQ9AjGk6x8CDEuWLlq
ZAbxtV63RfrLbmJiakO6R1Ny/sWf0isZ1lrZJ/yJra4RpeYy3D9KHNX0nAGSGevpGm1C3VUfRWUU
F2mnySao4hVWmMSSMWjpvL5c273+WmVg2gzT7kGJHQ1hXlgEM6RAxxEfaqXUWIaT1M6HgkyyVREB
dGMmHK26wNojEmUSm7ENI8PHSXraW25Z7GCsnvUqs49Vo58bdET8KLYwuWeY6ZgYRCsIPzvmWH3/
ZV6VUMVWeiXh/w27eGxBSgOwbFxcsrU04L1l5WtIdCQPKje6JzAj7Al1aAzf2WJ80+9yOplJDPEe
yy+cvvKqpcJi7tyrW77ShEs/7iQ7p764k2MdJxjRK+JY1zKlbtQwqC6cCdtvqiXGKs6TLk5+qb3P
Ae7q3mxsYx85sXrpGq+/lZtqMd4ciGQHG4dKnfraIZUTOoNFT2aVj79pBVVfKeAx8rBCc1N0sKLA
liWWmzb0MEblvpC6+56NXoNRMsBpj8nR4FO3zPFTUJbTnjg/TAwTZ+3gPLSCEXbDqwIDVdboJN51
I1aCismwL5z6hpeQt4mgKa/MKThBM0cCOhyzns82/nDQyOC77eM20JC/bkTFXo6/qDjL7ZRM5h5O
w7lrMfIZzR+6wXAiksSfO0xXpnFOd70srlZU/mLeHa1g3viQiatTH9RXjJEvaPK/vezB9ymN6qxR
tiagzupZCBD6Q4AY3+C69OvKZQ0wUndlDjQRho6zqXE0QnDCMYK9leOjTkgcLItlnKoGigtLKi85
H4q8dTvHd1da2Kr6LyKDItJJyqMuoRpsuZWAbSI/0pUsUmemKBl1DRR6WXzqvQQKf3lZhgZNxlyO
8uOeUjCtA8VqUP/Cz/3qzA560HTPsIfBDQ8wSeiPXW+9OwkNXKHt0Qfi6U1GjPKhwQFbJ8IJ5K9P
saBiIkB+46ord2lwHXXcnxtI/jPOz4hpqcrUi0gm0UVgfGRVeW8z5zWN4AEplhdbB9Ujw7KZcKI8
5gHOXeUD5GW7INf/qPnZQsxBhYphnpudHQveBFjxQzgFzGnp0ewo3Xgx8Zo0mMvMHg8LA0qrd66T
9G4a+dVCWcI4P/rUZFSsWobaZp+IXSYFz/NIRG+vb5yADR/tX3/BD4Hw5/EjCtGiKhjIGWDyxJHT
rDzFkYGEcjNmMKKCd4iKZqQnsVLE5uRKuiHESqJ0f0MQsxiq4pUdApFpocuD0MOJcBt5IImTtHaM
tC655u0qx7zY6fCCDX0MdMgN4g4067H6kBB0UkbgOV3WyE290nqtyDDHG3EikKMfVy4SphXWONnR
d+0nC4kpkqlfmO9+6QkzZLKPArAdzM8GPgIfF4U6XBuCcBm1T9XkLUaB2UCqG+QGTg+JPSmuGYOn
eFpqzNQ3dA927+0EM6mc4VwTtu/p6O/REbCqC2baovsuEu/2lzwl259F9a3J57g8okc6I9GFF6tG
flnsPsymgRket3mraBZpJIgRMMBNqgFCTdtAGgmLu5rYuWrIPjK8weE7/lZDQder3rE/ek3xDOxU
vzFM3L0AwWTBVu4z980L+W4rHW3Ubpmd9bBEqtL/0cj5hxxZgMg34N37EYuwUYWIOJL9PxHU/0EB
/2fKtwXh/F8IzYZruDQmFjuPBe+cn//6+RIXYfs//2X8d2PyoMGB7Q5BBYdi6pehKJNfz8P5ih30
lVgOPuAWGNFW3mKzv164C3gXVttCY+qu6FF6x8I3srErrlIdczeUTXnFOzVbCxKDYQIhR1f/coJR
3e7ZnWtSnyJE5GbUuQ/4Aavd5JRkPf0beagAWsB4NSoiGlAiPLhu//mNO/9OJ//7ti3hGLx3X12Y
f3rj0LjKvEpq5Hqmc8hYOMbZePAF5FEk31RrzUNafZdKMUTGrrOqPcNacSSlQEp4IOjkYAVQrpTQ
3ydF84lgAmyZLH1ThPysW1WAzT5p52QpD96ud7h6yy4KwLbGYwHhONsacZyvQxPwIEBBDrT4W5VN
kbpPU0VFHhHe/YNrrwgORQEUFNTTlSrrUzas2GqFy12TlggNk6fXiE6jc/WnjuenBsvW/+eiWf8S
6gZtnDhGwzIt18O8y//Xi+aReSMGzWoPhDRAgKuC28yMUqiSaJnljs1rZzIWW8iUCz2CqcuxtIHj
1NZCw3IRJXKlwtHehkJ7DGtzt5BjZknpNc8sHsKdStq4TMUMcuXwYcUVPHoGJv38y2azrbfBZI47
0yIpckMo48OcNs/dMLKpYklc7sIIUFo9gf/5nhH/fs9YDosGKgwPJuO/SRDCvk5NPw7bg663JvL8
jRZ44VpEbBM5JtcQM2KY26wVupmACXqIaxVJj3gEVsZckcAVmzyYgifCCC94SRAe7hxml6UuH45t
BcVyKRjGenoeYRqUalMJ7fyOip1tyfdvBW6na2EAt8CBYP3RzgHRWmGE48pCHcJiG8ocbQVh0iFG
v0RTCIwbQxzPw2SE4ZGNB0HUVjJPCw8J/VuNG351dL0abqHa2+zI8InasI+lImJ54VDhzccYyAI+
imnB8ViF/Zne9QDuUTipKAkUUyj6l92VcVVFQY4TxlIom9i0wuMGALOPNUyszX/+RExd/PsCJiwT
0YqFMMNyhf4vshCHbAhcEGRzSMqcFZJidd95iEJNG85OIR/d2bVWXSfYSmtEiLggbJoh+mZPRsCF
1VQXvk3q5qsUz6qoi3Pk5w84i7hrFd5LTknx0Zg0/wXzq7+LUmscbbdftUOdbDXD/KnL+beIQxK7
+51s4xuC3W8vZeHItVeADzbUxmSGAqssbVx93WL7nNj9fc4rEp/rgM/DJXeFu8YOwIY0XLa20YTZ
pNDecHTBrq/q5ZMvcC2fu7NWd/ouHcyN1xTOuTCkc3agu6aplR8axiQRh74MOSJmf2j4TmEcldtA
jLF8C1Z3sMYspfBqjYAiRodNDncWWStwY6bn5Ol4iDfKu+Lgi9oF7GTBU8ywhc5mdTDQHeu3WvGb
jBpJFWluk31nfrjrPNYmx6YKXJhUy89NCjmr0Z71IfwucgKGE5wwzfb3UlCGeXXFZw/QoUDmu+gs
FHGrEc5tDpqL6ovDKv4hkubolwGW6vldtaZ00dZ6UtgQaSM/pO/8CPRqkzo9lF5k0avZb/bAkJd6
puLycQKjNR4Q95WfihhExb+2tYgyzUm/7WFEm4yJmR65NIlw6GM8D/GZ+D0V4XvYZEioYap20c8y
7L80Ux0roocgz0EUSCKcPB9pNzWMorlTZuXsrfd4Q6V0onFdXBpX3FINBq9idamKs81aU5FBEPED
0XsZgS0hJuj6X35br/qOYuCh0/OePrKpD1jqgcOLm4iAOhSBzo4YO6U66CGedmsTA6Idsye493Z1
6w34/DU6XU+1wlSy2xZi5K7trWcvKH8EahUSMy+ud/V7XJs/lgc8aqoIi4vxOUoGGABViACmNq/Y
MWIq2HQGcxVF1yZLzWs+vFBeHUtjsaHvwXsn2Tv05J7WUMrllH+GT1tkCP1lrMuXKi6vk9JNdIyS
UTojbmLz14MMTzk7uGmA55vAIInQqolTUm13pwGcDAZQAHbYV0PRH0uN/5iMxyiWlz78CdKvactt
S9CkYTTsHsyMMss7Vy4M/6Sz4nPDRbbnCpJEUfyQ+bytPYRsqWRwzWT8DfsETAugpzmYPEqivK+J
KY/T5MlDaRJr44ncXcl5CHYI0oAs+vSlLAb2E9139vYcXYnVSI5a6mbECOkMAD15kdP85aST+Zri
SWClw0WL0IJh8Fh34s2LapajJscarwNxiuF76pjZkafTAW8VALJdbO+KqCWw0bSI4u18b4NIntF6
tnc7zWH83+ebEm8gUNKOTtVmcNcpYg8kzeIgWgerBthJHbKeCVkvnwS2WzjXwio7WWlV71KtOM1z
7G6aUbdwWZ0fTFDzfTSQhG4VxXFxAp79+SEqMIdBAnPVeqPicNW8zud0P9uzDqHrRzXV2II4dYjT
RPs9mnzX0cAYSnIqT4vDsBAkjy9fMTY0UizdNVN/ng0sSqGvYWmJLVbkWjfXxy/c795lHbvgS1BR
5FQ7ORU8X3YMg3pcY0si9+ArEpdkigYTD4n/cTBr51gk4tTM38s/WvWd5SsUdQxBGxuabTElW/Zx
Qn4s72GGvH6wbeGfg34mKL6wPuLaTy9jOGKbMecb38gdRlOTfg5bkuDpfw6lnB9DIZJDlmQGypEe
unlW5+dMK4g/GOJqDYxITsdgXiHROfvlLJezsATZRoXVfpcBHBbyPxvIDzEjFW8y1gFt6LqUlrPP
vWFvhlN0dLOM+U6dXrIg8dcOHnprvcQJQte7Q5UBnBsMD7eWAY+3hSF49vL3uodeZzpY2IrGPVeq
CAmMEj7d2I57xGbPdth1B+l4e2EAqaTUnQxaxnc/0XdzPG1G0/xtySTdJsoSyVaWSGNk/Kohp+9y
nAnOUYV/NgyZcFe6ZAGOg3EUBAiecUh3z9K0xToJGRuyFr8GofeexkOMyE6HzoLL7pC7617lLVlW
cpbTs9NN5CLxuCBevppk/HkgJvAHtTY5jK/Y9xsnLDtnTqCf8dHNk8DYQ3Ia9q2RncIeFzA9d+mS
8WZrT46GZW0fWGQmMURZJ5NxXdylIdgnx6QM4B7PWQxGaOCZT1uYIjI5YWzKR4JCfbMcI4TKe5DI
MtamIAUvi6PHGIY44ahAoDRjpFpRmhWtcVoYwPgEqvCWDmaWRrhEGwKri+iwSLjKrgMBTodv0gDB
p7T6sqxahSr7oFf/ziL3zc7nt6W6yAc8UJmT7aXJOC/sWuJSYDt6jPtgchOhOLFMzWO30ZWewSkB
2hMbH99gu1CjccuO9xGCqkk5vTTp1xSG54WeXZiZuxYU0ozrGh5GRGvS1R7hR+2Ws1wI0woimoP8
OkYbSI0nIzIeDbuGZEK9Pvc+46/2ttRJzcT2IcN8jzt5RD2LJzmGyks1bwB4r51iflbb58IhR/wC
q79h7eddYCyZvOAfCOW2Te9SUYN1aOeU6c1trvO74sMq9rlrwUBH2MQocVT5fPcYEWRQzqRwgZrj
A7Nh16eUdjlSJaHmlNmlDcBuOkSIVsocrkIQX2enBFxx1eNFQ5ohPWUN6Uzra1orvrOIZOaw0lf3
hduPbXkXC/z0MzCCPJV7o5e3uYuHY5Gn5M9Z0UOTyXKnt7tFs7UQhMcGGUGj04sO8Oy3okZZBpHy
26pCOCUtOGdu0d/W44yJqpufjA7la1IqDapvHkatfmx0/xY6M7NK80p3izbElTcH5m6exRi7ZTyr
jKB67ZaOIA6ui3agme6DB0Ol0+utOdXXGneOYnIRmjgYgbCHCsU27lvxBFviSeattRuUYWcnmmO2
oGlKD0jQbhM0Vz0Dv8E1GEmEC7pKjoGPW19mvWYK0KyUukZLwGNwEzjLqKdosS6OCW+KTn9oUb7w
dyzBKidRBCsGoetEr9NdTYIeqPHJwg+WgQySjDD4M0SSuljdEXNkgUVSRq4Ss8LSn6HqAraMAf2J
GLIP4Xf7JG5+IE07hsxX0BWncqMnEiURJ90e8x66io0hImN46iIXwYCF+QQS3fzeatquzbSP5QVC
J4DQw/pgFTj/J8QfKtEOvuQRq239oWrPBT8IbCqR2iHtgPq8rZvXlNE1Ihlq3xzQBq9L8FiSzuJG
q9aeFC/ZZD3WWvcQC1jQQaNC9Rr/htkZpFrmt67PpfN1XEXjhFhIF3ycU8Oi/CadDB+w8UM34EOb
gsvRST6e0IlNeAj8ogH6vNYn8RtwCz6/VCKwHL/6znX/eINfbgc39i+dkqLGSooU6BanZjOnW1pE
jUP4InrwhvC3Fj6UaM5Bq990K/iutDmFN5nuS+Q7m1HgK4kE8yoLzjWYEgzSI6x+7aEkQrnYsPog
dRmzbayFX0bBNVRVKhs2djziPsv6fign/1PP82/DRCygntvOiJ5dLz8MXfUnDdKjoQCQHOSX6o0s
6an5PYCcWuocR+rfinhLoh8x8ys1H+ZQQfeRzyWu+k11zC0Tuphr6zQaB6nx6PiB7Ww0TW6iwULc
2Nc2niKwda0x+V4QEQ+mQ6gF7VoABG5shu7Lt7VoWgWD8erha+uN/iMY1FbVS9HQb/XBI6dSQVWL
dKgM7wVeN9u5TwdAvXOqGva/a1nIBy3L5O6P6U8vjP4UkVuDRlcoqXtMzUVQ7EayFiI6eUji8Atb
dBNEn44Whiedta/KngZHae5aDUrjQFahEq2ofly1JM5Ee01NxotgT13Dn5nKiVZB6esT62ecTggG
lcJj6Y+qiF2bmDXEMx2P/ODfFuHUosAw1E1VT9pbYUJNUj5ACoBbcGtTVc0Cb7msk6hvMFSAV0qW
haTwyxWfypZFurZ4UFOAyENPbEiOW/bfAcCiz9HROa4C2F+GGKDSqq7DNr113JKYd2zwmCT+obwO
BMuhfX52/cd+7vZ5aeIOBffkGLcGZCzXY4oTZ6d4igq2lrfedvkwnHNiYy5rE4JqtSIjAt6lH4P4
j0hXexxmF4Mssk0dpSrTugHU2/o1qVU2pQeVHRE0GtZMbCrsmKlb8RAVB3vcVRGUVj12xVbZ+nV8
iosiVo/JkMkJL0NOO2ZGu8ZuCtqDpNtbTgH/UUY6Qf1pE2q2Ug83pkpPeKmyu7IiJXgXrmus+LhQ
rHEtxUEqsZ0JpqsxGRAwUF30s18crQrrr3JCSIRY47QIRGV4sJ2e1qjbIPXUiqdlwLk0uSY2s5Ul
LgTEMmcHfW/y8tPqtF1Yzo+t5EFdVLeBYF7p1COpVF+9P958TVnu2AjU4hEjtkSX6Bbd3xgqWrsu
F5eqgEA7CYD8atKtYxl82cor2dDx3A2Dw2LTQSjt9GDa7+Sk6utcDghLFOKDlTSav9YrLmDTJ+Gj
PRhZQptJfpeY2uyIKeOhwxEpy65JDEvIo2oqlcRw0SwvypNoro+saDffJkRWjdymib3O66bP2Seq
TJ+fh3xOVlDhAcZ8DN2NsNjUfvK5wFYoRdlXo/5LBPPTCG9bluLW1YQOZ8VWpO5NBsNDUzp7T/Wv
PVAFrDE0W8rXIQi1cpsrlZcaN7s1YllOfuknNR2/BqmFOEGVKZAPMXgYj69QHOATpXa+pGqubc/0
mGnmTqkxl6crtaYdbrJnrzChLqVveGiyTCb10e/h0BEpkqnyru5YnpdHLlcTmWWooQZF/fCFoT9B
kZB399n0ntn07h03l5VcY0f/XfQ8lwQa7gacyZhp4HagkGMCOtatTmzucmJeGn5ppNIuI8y/I2mj
IbVQrF2liepn7RJoZG4qGeryGUK1YFafADo3DEmaqjn2gtlEK24MmthZVI1U6qxMvYdcDv71cRxx
yFLDeE3X/gz2QG6ZfAYOY+CAX+YmOuBLRYEAgLHcDVoTV9vluVgwBI0BCyMfDgg+uZ908aJqZkib
uIqpycUywOqcn4HXvS5aIh9p80qD1OjMSUuifTgBJM7vS06gF+B3Rz0M9si5EnOCED5z1owaOXwK
BEVoNTwlsn7/gpgdVcECqo7zJVQ3ZEVUGWUjk08LPwV60KPWFFffU9peFl4jY/Elnh0JlQbjAbY3
hdB4sNSO50H5RMqdXVU9ZpXjJse6RukF8YZQ2JeqtAxKz+UqY838Iak7vRHAZ5F4GW9ixoE4THXm
kq3GLpauQqodI+jPkx1+q1lfHMFPmetHzJ73y7EcNdWdKyapSVPfaPy/Cw2gadQEwVTk/y7C4lyt
46z6wHb7rI33CwY0wjpZ8GZ8USGcMpNQUxf4Z+6a6L6GCW61S9Ae1rKbyQQBMlPT/8bjY8mbK/Lm
Hy3N7Vz7b0gfGFyAZcCoNx/SjFAz9QzVhiF3YmwQrGBpFqr09Q6FifKoUZI4d8QmPPPC6yKk9ZQA
X6l5hfY7A6RAxeTv0ZZQZqgn0xuyO8CRTn7cX3eDnoG2MY3blEKJeHJ1Md6XEcecY0pQua9T9Nb/
cTAiW402ew8Jfuhy7gUtNdaFPK8Y0F7qIvu2RHGPc0wafQJH9NBY5t+22JHsNJJZzj2MzzbgbsXO
mbfFZVJmArlIi1017m30AKVN36Bu1immtu8UOqXKFmZk8QZ7zN2iKlT1HNmXyEdz5K9KgbjQRhwL
mzU7ATKuGWpDn0KtqR0sUa5dVEFb/POBjRPuWvVgMfY5OaNNoAnzMl2b5M5G7CwrnOXC8nshDECx
Z2aKb7m0wm5zbxrs9FWjFs89BUro3tHCHNQlY6X7ofvTTrUzsdLW2m1+jQQ7vxp+q1UvqfotbP+C
5ii0VnLMfisMUvbUkIuCm/3jPcRLBycH7msvRRqso/VRdXoF9NujE50D5yhdL14vbyEaRmDvYl7V
ZeTCC39dJhiFujdHL7gtvhYpMmv2SNi/XXgo8QRIK73HRtm8+xPtUsZzFZfg6V44v4wag7Ma9yJ+
jrcAbUhlolcNW82FDIymxUZtTgtRkwpVv2BPSDg1fWvb87H4FfrY3lkNGkJiboulWEEJdS0KDx1t
9K2uqHq1yGroyJSiozX1v5h0bpsbpmfVynHSSwGCPDtFtltgfp3G1NgUTf67z+IHVTnNKSUate0u
S2JUxYQ1Miav3nUDGAa3ZnglUhLf8lETkrEVAB2uKiQcE+JqFs7nZc1olS49SSA0pegnV+hYzkEz
7oDFt5wujR7D9L+yeCqbsRe0zh5YroHDUuPS4pXjPK2pNlIkFXS7RDAp5wtgIsY7SuGAV/IfnYEH
OU/+2hxYSPJvqKOAu4E49oYPnkIHZivBrYPBHFyyBA1IOsPGGH65CUa+3O7LmpiSUUdoe7Jb5iGu
juo/E4yUKMGWMlOPPKj8JFWXSCD6/JLYUURIYRGcmGmuZa25G4WBL5YFXuwQLO89LlYFWOjn62gC
5cXrGbERNeTy/ESWQMABzLvKs9zaNnN4UbWXLZiHksrzOJJFsW7jBhafeJvqtoLG/baACQuOobVT
CBPIfF3MMZpsgm2btrA90QMNKcsott/00JY4EdzwbGEPPM1sNq7phbv2Ntts3WmKMiv3euQa35ON
AVKqIT2tHec1YgK+KrT5MHbcA8QOckH9wdhhdtorm5dclA8a+ZEIZaafnvyzqNSDOoVeQkDf3IPV
eDSpThVfIpS6Ht7sKxyTq70v/5e9M1luXcmy7L/kHGFoHcAgJyTBVqQkqtcEpnsloe87B74+lzOy
MqvCrKyq5mVhplB7n0QA7sfP2Xtts4F0mvz2nIhow9frfOQhqkLakDHrkBU2bNdJz1CBAKxhHcVA
xpm+6+TaJlBFV8RAvPYsyaqzUlT0Y4x633Aycn1Ef4iHf28H6H7pnixreB0naRO8o62zLE92N8ZS
yLhEY2o7DdZGTiQr0ldddRMHDHJ8f7K6Osy5TglIPpjtKqmvatSjLvuYk+KLYBR8EDr4hWnRWeuQ
bJku4gwNk07SBHaNkGvKxSkJ9RlJnf1YKMVHPo2XpjUX5jXJxfbQYJFRQ2NMiafqiOLd4amkORuM
bC3RLEg2IoYeLiKxHjqg5ZvkohceNY4T3QmKlHXjsx6Hy49LYYs2B9dL6ZYlhC6qUX0p3osGNwZE
UKZBLv+eTJ0NTyjCrkwEN/EQkXas+hHH0y5kUbLz/F06ZIow04I5/JX23XpI+JXd9tMiGZNLSXGs
dnI1E7uRdxLBAKRx+Ec1W/vVbD24NVC41A1VydsNrpJkjQptf1L7ZoMGncb9cIJQhY1cHeFTpkOu
wWPeRfnfani7LaG39axMPxPBocCq0VLab7mf7MKE/oAYySWQbXt2mb1uOeZ/arETGEX9GDc/ozd8
1Q1zdS/lmuUmJVuCqm4tXQyYVnbX2UqcxEJzQ4VQjNfk/K3pv36q010Z+XsvmVYjQh2rFDR5ol2z
3JljrPAAHf0a9MtbkKtEiIe7wsj+3KAchcYKV6jWNB6CVatEH1HoPfs9FVhoUYF5LOeq+wVL9fem
6ZiW+Agr+x3FIc09ubq1OWtGPWv8hDt/dJP9DQx1U3pNDTko7AM34YAa/mUCEa0XZT9InqiMQiK0
7Cb7uYGFHMGO4lfWhh34bUjtn7TLXxTASG2bepVi0qhIba+6MyLK79u4DrXfbu7qt8WjDoK6U8N2
UdwGxGhKMwTvuVp3THZj9fCR//mMRfNwGwAbLhM7GjQr2/cfYAHeh8j9AkwZLLURmvc+fFLHJykp
78E4ok9VdrPRVQQrqsNCSfwGuziLzDfXS6n93JrDplB2YglsGdQLExKErA7X3ehQwpeth8ZawXVG
QPA68zlMRcN2RPy2vt2kDEbHtTOKNSjxSg3ir0OMela9+tzc6HoYQBZ9fUeb8E5plXAv7G+13+3s
VmmXpAiDxWOmmQsSqvF94v8i+6lDmG0BaEKim5AlkO36VLwZJksyatM/sZLUxkYb+J3JiJQ6xGq9
K3j/6JiM9VtveM2G8c7aF/0FrRlCeIUSU6c0qZBI+P3slZ18qJ7vSJZmQBNr2ar2etU9dzaa69vx
pleksdsYdRjMb8cuy83gfOeOxFGocBLqZKO6owk7YNnBY7AkURjq9JnzZVfZZ5UUxEYako7e/Tzo
4IsXpAIW5zPbaY7QOllGS/dLPRBpgTTNxFejquibAC7rqLTcJflo7tOWA0Wh/tBYVQD9cK/tRVuU
QUhU3cozuscbvytb2K4Tb4tu3uMESBIea6QZCKTh8FljnuUQfv+McdpkZLWuB4ybpnhW3fGlcr9J
6P5SRCt1ZmTw8YKnZd/kzYNiilSJc7fQ9KCJTM0obaan/hPY0ndchPgwWclZ7lhXHkimeb6xD3P1
6/vandQ1PWgyPMSdotFBEil2IUkcVXeiifl167IYkpUj7iDK6u1LRZ8f42mCDDCxNuolnJcM7HM6
Xj0l5qlIXGWAggiGo5aVl6+5fpuq3ySU6uB5e3IXRddTZ7Bb74kexdGiesnt4q+l+qfqVfbq5VzU
3tGtGdct4m8xNdhkkOjqxe+saHGu/W0m8lFdHssR2TZmvMlyzzCAGAl1NTSaTMxsyGaRA9fUbq5Y
+NjQGeOpL5uUaBKXxqpRlZV6mW8VsWqn387X0uWhv9GK1HfP0OFQi1My306AoIhNnMfZaVYLhdrB
8RxlPeS9QaaIJOoUKBuRSjh4WQq1gCibYsep4RNf8gc5L6geWkHBDaeGV2JRpban2vewLu+FxK+m
VJ4LUONV23jX204yovIBd6RTyjPfJ1O3Yy6QfgiAhcVSHO0wgtnGEjWcM9LV1Fpz2/vh/V4shEcB
OlF73ioU24AcZ2VGyW8IB2Pl6MnJqGEbJmX93ldPs+U83whSqugVKl6r9E848BR+0EpWSxS99Re9
iz9qzfquH+0tsRfOpq25oKqquG02mocbdJ63SCK9UJWqqq1iXjpgCSt7HA9pOR2wSd0j0X/tCKdb
4a5/LqdrXDBJxhLx3JimxSAxZenKPm/1rVba2roIV0nnvFRtM/2zG2eQYEX1jrPRjKx/qiD/P9H4
/0A0Nkxdh/H7vyca736qNkq+/meg8X/+zH8CjT39H56tk6fp6qZh45JFfjX9dP2//5vmOf8QOqH3
uusKhFk0D/6baAyb9n8QjPV/oKmzBdhjz2UObf6/AIxN11RyryoHeFIevv/935DwoOTkf44uDLrS
7Pv/q6wTf36J2MXL911R/9Czg/NPrbw0v74jjlJjGDn42QtyqDvdinaY+xISCMfhmKP+5AS9AlJO
bi2mbtUV15l+0mb0SDmjsZOSFBe6AZMgk86/j9EbjI83aBdvQuQVVZa+rj2Ltil6JMt2fxaGB7rQ
/FNqjcmWgXaMnte+aETObjqeDRJhELDgQC63bdyAYEvhzha0CSaHqMmlm+PAGrxLYb5PBmEIDlY8
EtlsCIAOhC7EK0MGIh0g0BlGlLdtNfZJfpJCIEUUPoXWIafPt4oz87uUzL3Sxdp02T7Wk2ndZual
rOxPo505vla4PVl5t3Oqf9l5/EB8O3iKrjxinz/MC5jJLB08sgC9+5H6OMmEiwixDBhY4yTn5L9L
WHQ3aRw/jcUI6wp1lucTVtgmHpmG+sYERckcJiw2fceyBEKZM1LqXDE58+vWL1RJJBplp6pcCA+c
RubHnWLzzWxQtV2Q0zLZ4H1BZSHAedTE/GPn2l2K0S1xrF2GTsEsl13CcGZKce3EeT0R91JiH1xh
4H7MhH5waFA3hcGwb/YecHC9egh24Z80kHuXlnY0NLK2J+Vx0qkFG1QYQ0tmvSvoexRWxXwSmZ00
ve9iTC5tpv2aIyQZ7ViBQ7HMeIcZ4S+l/z4vy7eS4XBUiV00OH8zN5qYZdT3M38WjrYHd+jfwsK+
I851Ta0YbQhGiFdQUVq8Kpylk+Fx0WZwRoV3nXqbLB19bRMvZ9l3VBzfxHLB0x3eiMMG0rJQVLne
XoCNDojZ5HRo39n4iYOmlgz82p02Jz99Pm9x4NjcCtnVtOpvNn92ySSAF4gAZl72VVUc+5JjrZTE
z8+mCTnXp/XnGf6mJ5R4643dYWzQG4i8e3JCg87C/NdyfgiyNTcy1om2BKZkRByGspBXPc96Ju1G
f+5quz7MNo9MOOXnGkAYMUGhscU9gvTXEcCVqvmaxmkBpzeMz4OeHuxsHp7yjulB1uxZWIrHqTn1
puxPfSKf5Rjle43YPAvixXpm/Htw/PCdFq629mbHXMlumzdkb3qpZp88U55Hcl7WCUA/J+0itKpp
HpCjJ1dVkqBGic2Trg00p7mYDZ7nHeg9P0DI1zBIpRD1hvgAk3ne0Lj/VNDiqAyyvmHfazAFx6I6
d5n+WUJXRkRmvGAnMshTFXQg0mODkf4u1ZK7quLelYZYdgaRHjHFVxCP7V3Zs1Er6I+AwrHubfu+
ynAXucjSVj5pAmGYaEF4syC73SOiAH1vfGvMrQ80ZZ2NYZIGRW05rqo4DPw5g6DWqz+6lg9emWL4
nRnM8w37iDRkhO3ejtG0v5sMg5S6oeNYGivQFMIJfO7W8mzFvDR+/CfRyMauZfMkZy+7FzqHevrI
R7SZ9aNroD6rpdWBrYN0g6gXSXzYbIX7nmm+cXHqYZMLMm18atXWif52fTbuCKx5ndpEIKzihY0H
dv8mGpTNDMqQZRsIWrvJ26o8sLmolNWrwb0dYe+VZv2RD66ztZk5nPJ6I1u8+Yv8i9cgeXYk1ZPR
4s2c4PNJo9cZCGL3wRONA4m52KS11kosGn9PlBHHpmJoTvQcUDot36HbtkFjiBEvrX9O+9HlpxVk
Js3b/aTbpLHoMYuleO1ty4WiGm1HcGR4lrOtROpxpb48RJkvA8xzlNkTKif2wlNHkxq3YNzci9bY
d1H5YkG52s6+u7NooZ+quTvYMfYonRvBXsJrog4Dhisf9YY87MXyme3JFhcgxjol3FtpS1m89mX5
hRTonEp7ujc8NhTPD/8WqcZ/v6WfW7bxmfBdLS1J3ALYHQgH3jgJgC9ml74WrWZtuzIh186WQQfr
iKwqcvUKvb73uA1MMZaHqa3XvuUYeycZQQWMJZpQx/O3RFafPBnl2yEM+63W6HAkcCYxYXmYIQzF
s24Tu0ZEOP2ZYhd18iMmN+RiuNHrOJM95ScIINpq3tBnjtcOvcFNb2pXZ0E01Eb6PXaQazwlA4fF
bnq3TSIuYf1dR04hR9nzqxpxiD3KnUge89rlYHXJ8lJp+oPXFPIkM5o6kYSmVBPdUaWL0vqM8j2u
jTMbWrc3Wys5zvVDWS15MGe2sdfoMqFn4xUx0RBlS9jtvLHs7uPqYBL9qPps/q4EXZKnztdgDsmB
7mowoL/8cKaWeKPSQBI5c/04ySFN7eL7MJovwGyWoHfGYdM51R/2GvG20IWZzWeSWeQpb5MyKE3/
CcYP2ZRIarMl/zsSK3aMk9DFz+TvFxrBAgeMuXgx80GYFbr7DepJkTfFexoj9zXq9DJxbDvCne8X
AlUsH0a+rYG46wiqrOcFdXtgAW64lkTKwnHz7z0sSxsOXenONwhl89iMc8StFy+1z1Tj/pGl2qQS
mS86M4/NoLXas84DTdey/0hdlxZQo5e7tsoQqHmzxQtLCoq9OM7Gz0lrj5ZYW7sZvXdAtyIgudPf
FALA0QCVly3rMKeOeZbttBOVtgu5qw4t0/P1qOXJBRHkvhnbA5YZygy2E9NzhYoTojohWjJmnlDV
H7pPFBbyneEy682Xh+vPgPAHCQbLNY1xh4cWqrG5FnYbY3nFbqmHXbqevbrftkr6Xfkgbpa6yHe5
kX5m2shCIiq1L+XaSnqDwAUP8srKlIpLiEALF1ZLXdd3/A3xW9S+DvFv13/OsKnoUHbjrnWb58gl
IyjF7MvgIZCtWxD8TiFhxkYUtNnCNHvO0XLisrtXs1LGvocStgieYatGILq8Yie5DGNKV3+W2tEs
qrOhlLetizAzq9wvMoIhCsTqGmd5jUHwKWnzExINjJOmkBCUuDVdvTYCUec/lEM+EtrG3ugZypes
5cVYUoNNczHxMpRj0APU3RBNM2z7nkeF2UjbknXV186hrpKjXkKQNUG7G+6eDNX43S6ksRNFAkNh
XKixKoLNwxDmA1FsIGgWK9xj/BtWZjjV28GsYWuX3d/Us6K9VTv13hyc7VSQ3Da5q2ZwJrKRLp4h
5pMeFt6jumXqLHce5QiBnpC9BjvPRhPozkVJWlcYzkf0AexTQyKO8LPZmMf8CumW1GGqW0WSOkuX
Ut+U4W6qGdYOhqvt5qxKIB24CCKYmrZlumGu86i7ffdQmG1133vgy42BJsBiPZMs/pwJpNntXKOH
NBrIaLEr90ZugSvxU6VB7IlYdIl96vnddkIQtdMNwuUWqP/0UZWdJKJm5Qr18a6joWKYHdSlad77
4rOIe0I3MG3v3YJ4h7iT71FV382F+YHpnVAJLJ7rdIQmQ8w8BLzIo6nBJj0Oi8HBurSDumYrkDoS
Q0/eVwVB1IR5fI6zvzbqAoX2kt5HcABGgywmpx0spnYHSemiFRAOEv+aleOXqGjLxpCVhzk8a3XJ
BMneN81rY/h/XFQQbjnsBtM8QCr7E06wE3pwqcmH7w33zEn3y8hx47X1HeYWMKudA5EWOxlZh8Tx
z7dumG4fwpAQrBAahQSoAQE9umVmEIlqUUQMFuAEC0Xl3CGjmnZ9omZC3U5b2m2v9VDnlldHMjmt
UnOjW3R1CKrZGMuyty3napG/jjzf/UNw88aLeig29RPfyKh5jLe1WT96hXhmp+1XSfJDGgGk07l7
C9FHtgMBf/EQnhgQ7cye/iaSPMCJg3GuN7XTvKpvMuvsBd/bXs5o6dPpSgz4nVcQW1raZLYY7akz
gY8mhk9oW8NOa/mnfBaPaLhgPbm/g+MHEUTbdVZv65rm+Uh+3ogpqM6ZaSw2YKT6iVC0t6l9jPx6
xx373EfQ/vStZnjBskQncCw/wn7oLAtaEP/BBqudMXLu8JeT5OvOyLQrtcketDOked6RAzXy7o5w
QfZ4bY4YxT21MwJGonG2KOpIDUCFhwC3LlauhXzKU/mH4IHLRlcPyFn4qHhc5gtzcnLRTVeVz4EY
yuFcJ3viDiDuVofIktA59MrAl4E3rMebbybnglntX1q4CZRtQHj+60jLuS8NOlLd+9R2d2iXpNHg
2RhfNMQR2dUNDfNSw3OcHfkXVchhgXrrum9hHGN8LZ7LIbmWWffZ2ZLIWwBXxXKHP2VnS5wDXfXH
mvUH4BpnAbBrGjA2izhdme78VErvWcylRa/SfHej7CxU5owxHIrxCW9DMFDiUNDjRWbUM1nzGoZL
wAT42RnzfXxft2yuQNy2WmHNqp9J066E7Nbm60iD8EqIGwLh2uNpSEldax80s3joQu6U2qQ81NGX
9S4osE769wV5dG3gVnS6Oemd7Ajzr6CXP2kr7TrW6oE0H5rBPAoEiRFLBEGK53heghodhd5E166A
bV738qnw5mcPP62Lgl2Qj5z22MgG5zKV/RF/y73ezPet6RbrvNL2vddcGhciNscw0h835I7c0Rp4
Gx2X7hoQkcmhR2lbx6JLPpAxPaKYc2ej2CBxP6aOfRXa8A6j5cQitB7H7ke3sMto5dkXqOwXScxw
fMewbI+xhNkjlkTXIpXSuzh285PJ5xbDeqNUdOB8ogXucLdrJwo9TGG2533XZMpYlvGAz/VFQ56D
g2PjF/4RC/56xklN7bZNCyVkZE9Fd/HQSm8fWcDBysyDODF/jHF6WzLL3Eb72310mn4VXvyFAlSE
xT51hr9VlAS6sJ4KetrzVP3RLQey54Dfr3v2zB1B3feQzLa6y+So47hVFAfPTh7JHVcHxhd+11/D
CR8xOXzCu/M9+enilAJTeFiYHpJA99zm4psE34j733sZC/tFN7pvJl5/on4+lgCAq1DHqOPfpQjA
xPSXfOmdnpIYp26WyEk/qrT+wp54mWL7UvQWSpT43Qmf8RqAwdfbXTvaB9lEZ7uqT/U4aWs5oehf
HB77uegeK4tBkDH/mhOPnNvob0ieE6hdqgKuNrVrvPek9hWZsn75F0kxUdbO+2QhBYblEtXjhZDz
oM4/Bi39Krkm5Iw/kcoRpL5+N9sY5UK/3A0aNjudM7ozPLFgRKtIMzZaLQNwQEdNyAeRERNdxLvO
avZ6P5NtZG2t1FiZfviUpsxZbGMXmfOZMcE5FjJwhgfp06EnQNNdUK9zJDI1tSzu3bEJYpIx0T51
J83+dC80Gu9hAplrmmMju88Ur+YEuxr2+RpTEBT/+BtD5rYZ7fskC22O7TbmRekQzsKCmY97wysF
/v/s2rC6ErMMIItB26zJ7yJPX2tCIXeR5xurTCXqoHmby5bVLdOeW7bNVVjU57k1j41ubSvDfV1q
7upZkdISfdvi16kMcel9OE7NY+ag8unq8qOD/YRlgUPb8rCg0zYz8BCzfp18mk5Ws01E++bL6rGx
2obGV8nJlBAmK2/RNswJ+WDTtI+0PR25hRMxCwfdCT2lRShrMHhkkH4alXg0MsaFUDCT/L7oi4PQ
9J1B+lk5aveFg4Le6AIj42gkG7KwX+ypeiGE8QRkBdp2upmJlU+78t2fl+e0MJ7sWiL3ms/1ohWo
YEmztpo0IbGSI1HlBLMcIPRT6GFq2lUcA22x71lMRBpuTFFBlSQwlUx7071riv49tnYSnmYk7atj
TQ+tW77HxT3CfxS/7Lic/nTiu+cp27f4SQbr3cgHymT71HGPWLrYNk54TGPgSmP6jPOstXcRa8Qo
McvSBCWelce+6pBAZAFwnU9PRGcKYCqtKQNgpzCuj04b9oH6twjYuIvpUjAWlOs+0R5Ngayv+m6x
WiC0Vje+i0KXwomrAlx2cuwfnRNtFA6/nekeMe2Ckq4C05/fyFp/HPnrBjYKozwBtw/w2f9EGdMc
UlmA5C5vbVOepbUE+YKw0BofhHB53bRaYYHQEcdYtqW8U9erGaqPUYyvvtl/Fl1OfrCzgya+wzZq
J/XVrHF1wz822Y/bczl/Q5n7TbBw9Xr+FYL4hkvAnN23hmuYcRS2lzTZwEImwzss10aKTaDku2dO
UcJGE0m2OClF7lM5hY+G2R+9FKQ5ALmFCqt66tunBbF1P6Nb0uDQuIjcTdntibXK90ay7ehko1Bg
OuoAN92WNe3JlpG80jticdnSUIHg6QxnZEt64Jdo/TigP6X2Z+fgWC4cCqZcZXjNj/lycH3gUR3y
jmxc3tvRIiG8qnd6FKHJLdH6iI/eBNkoUSvNVvGddfNRDj9RU6oF/DUfhb2xcg2B6wwy1PJ5Ngz6
pg2pXajtmlMb0lcYvNJYtZzqN26E8VyYlwF1mdGPxCV247niXj7mDgf0TDbEu43e0XYmtBCJfqbr
TFWH3nHC9+xC3gwqRD9VSn1ked5v3pf0wHpz3/kLObpaqN8t3EbCoDJyym5rW7H/0Ns6fTufpQ72
DdQ7jvDbrI7CFYlZAGJxFbOqzQdOACvQBj3xNX6O3M0gEVZWZhtMmA4Cp4sY74bIpOPomRPBnyVG
ft50+KCHkZY5blfEKbG5srw4OZsqQ8Ro7OdU+GRmNPDFbetBTOjYyd9a+Zb2StCBw2WMnhdNPsBm
eQ0dtMYOoimybgZtE/eNDUsyk/A2K5yXpkHdzLSUUJ6V4fpxIIzWQ/revUK88jeovN9MZr9bqPmH
ln0Lw+W7o1mUPxz1Emo5zDKRFjCFdTSEgG2d9htzUGlqRbstIh09asd5yjPJairqG7qF1HKCsGhl
zlCSZH9ZhbXrgxBrsDCN1kuV/2XI8NVOFxtOz2C7L22N/bBMoEC5XELEC7qpaQzEmdBmO4IPxJ3v
Ar8UaoYT+RzGS8yCNA0yBAHRdEDM/hXXAAvnYjhA9TCp32r7kOUGZuOCqPicmJiIgXkfVvNdOg8u
V4NMe78DpBCm4aczUZ5GSY1MsmudXYxObJDcSqgczFWFUokaysUhLiPMHKI4YeZ7IjPlJx0J18z9
busLfr1W4ADOxUPcyt8CrdjKeSNVnhNAhc/JetHIm6ti0hcSR3vq1J3ctoxFeo/wWgwI1SqvPHA3
HuldET6KqtQXsuS2ccbN1kLPUjIc5CbxhpNqLItgytsHJInP0qhe45nUm4d2wdtSl/dE6wXgeBU0
CDNRF04fs+F9L/ZO4PQRedzg3iG0cLEPxHX9DDodXsT8yAx5BZ2oWmWyfK0nB4G3Mx8G0z7VffOH
Le6sT7NcG1BKVnY7deg823OFWmiy/ho737TJU67/FGa3GTytQeHIwuRF6S4Luyvn64ITVP46uKp1
WBsLRFCfjG7rO6+Zh+Uo++CEWQGI0wSCiweOpnA3eqztbLSvPZeg4AEufPMgGTrYmrabpPuMhuwj
xKAbJ6AC6gySg3MQkfESJkBLTc04sGU7K+6Yy+QNxoqB4d6EyBtO8ptjFaOrIf8SmLOzCljolMNZ
0rPyw/ChrxCQMenGdUqTb30inW9unqKUELt2hteXUWuV8q8unX3mTa9WwqHEdbFady/6xO7jt3/B
blujHR9Cdt6uF93a5kmmJa2tCAsuttyNJFDTlyUrzeN0gfiPKHJ7myIswGWn/YFdc+zS+uq05Zom
yArt7oUh15ugW7hahPyJ4/Yxoes3eVdmKJtGx+KOrF8RS58imT+bBTjREP1XCm9lAFrVh/Xd1Ouw
ujSEfy4qJvrVZWBG/brWBO4lyShEYMlfym8C4vaZjI6ckjYuHOvWn/B8CfPcjPlXRH0P3sJ5nLJp
J0cQyjr6Lt04SDH9gLP7cML+Xded+16DaxkX+VOUrDORAmL4gYfICkvdaPe0013n5BbGWfMF0aUK
17ng7ZmHS4v+kj9k3uet/DJskLAdsbXALIdNrafI90fvqUtiUqLqL0ty1PL1hTom56ZbUCq00zma
xhlZrZLDGHIHnONHS9rjzEyxXcwLZprHpHc//NF/wYm6W5wcKVeV1Ct9ohhpkaRoxYOn2aha2/41
AotgpOOueYkKeZ+6gOv8Nt6LheSQQVY/edkcDFk+jOUcJEbPVBYAstsjOqGraDGlSEA8iC7ehGgu
j7c3fpsRE/FfH2rqw3/53L98+C8/dvuJf/4DSbfLZlwuXeFRioon8r6Nrb7wErbNSLDmLawC0uMR
NIfNiHm5lmkI/UvFgZjqze29/37zf/E52MkRsiPaIu4ETr9XaRlzvIgNsoAcUn9ZH2/JJ7c3tw99
1+0P7vLS6sPYn9LIrI65XvEP4L6INk5coMuBwb+sE4+4DdSW/Fqy8Jbg9i4BCMSK3N5deuM+tD25
Db2ERdkvJORq9UZL4BP8870OEa0IxZ6UdfzmdXPwHODrLCP8mv989xbqcfu4nnvVsCNavm6zNSVc
C2Gnao+DMf3nm9vnbh/evuBC0eG6/9eXO/Wem2cK92NPIES8CkKO+mRdvtpy7JloJvXxlu7S2yYb
mz6hMCAd9Mg4tTne3vvvN7fPFYRLYFD649XjQ6hN3xiBofq01QY6UXbnRbTjXCv5szC+uVhuNlMA
xH2QTNiwSO/1ZxWSsKDhYonzOnpV5vSTYY7llMobj3NP3lXNqTbmeeP7GuRelknLKUMM7W2LzNgg
/9Ar7yEjzMfWnvdGq7O4zuMlAzYXuI4r16i/PqRTb4yITZDTMiJ3543wzfw4cghIF6e6uMWcgjUZ
Z/J4fbKBxUHLs1/dbY6W9OyjP0zzxZPL1Uun7GjaYX+Kq+ioz82fNo2b/UgSCmfrVdpN5aVr6uHS
243PiipIH2DFpzlPQNF4cJsxxNVk8J8hooHHjYtZFUW6jZhcUpO6bFWe1l2qudiIoiPUOjf1gzbp
j9ZkdJfRac/wFtDDV+JQm0t1oA5fEbaQ52cdIGlEBPZlNC0y8vqIp98Cx6OJ+8Wqf90iSwJ+ZLgU
ypNT2uc2SQQxmdVD0kvv4BpWeJcpHndtbUIQ6oZPG8UjO7cz++JcEm4Cu8k6D+A8Xf4/9WRIt2Dm
Vc182r8x8JTJ774m2eLusqryXuuWktTV32pw8E60C5gIuovpqGdBL7gqhKpQ4ur9gtegKC+x6xYX
XXtmuiTPzhK1m7jOGanQboPUILfo9pX00XTPOR3pMz3SQ5SUVzNS9i/Sce4ULl7/tWgRwKtEudbA
GS1NBJd08nrQ5ljCaTouG/z7lIwm/X6j5rgZEwtiSAbCpT/fJeo3YfaEzdukvDF0kglD1xt2UkRc
Fejya78GMIjTJ79AQ3pnv4OHTiQABUigq4vIRAmlCQOVgpkc3xWDBMEWI6zg9rl/fvn2FYew8I0c
FD/jtCR73CHo/KfizfK970EsREY01K5p9WS3khZaewljcUy18EUSV6XJL9FYPySnP89FdM6KGUVF
c5qk8Zyo1OPeNl4rC9ub5hMfbU60bxa6ss1yBTEznIrc2tiafuf0VIoGCTQVA5g9KTHE/BxrK7nr
Suq8tNkOManLiQVaHKDeKtFHZ12545tdmfsRUtom180awGsX+HFsrYn9oIug+dcmwrBfJbGNQWZk
gmKMzz57FXF7jxPwLpoN8wNSR5BdJrYDkB2yogTrndcpnM7enEGDR5goOHjqonswCqQzRnvM94y2
KUukH4QOhk4IrDaJCPV94Z57xqijtRl9XGBtljzVSbjJB9pWo9v0ePRhvtP8/js1FGFuoX8Odb0D
F+4HU2WNG8044YDjYi/Wr8PZDj+aXWydSF7DhJV/lhWdvgggPrWDIR7CMXLXvpNsNbOSpylbvLUs
xvdBWFd7uS4xt03cRg8DXKG71EezkSuGDjLneqxOxG1IKsiLXvSShdCmu9JU62bU3sKayasZl8x2
M5K2nOUrDHmcsrG9eoYdTOnVcS6s+IjdsdWkbvkyt8RFztZd0xhFMDji0TPiA3jnv7bxMI2IMBNw
FJvK6z9LFB8ZVJXtDA2IWuCnhPh4aPtM5ZBDl6wHRmq6aZ6MamtBBdwDLwAGwjlvi0voHqqVjYGC
lyGfdxIIp55SUXbmYWAQJksD/gKAX4jYUNskYY0WhxwrgX9s4S52an1Zx8l0rqKTSxW3wSVA1nhB
gjMNCrjkRfPjRvYfQrIc0gPpXQ4WPcnUf5q7RO5jBykz2DHjBFd6jA3zbXBouDjdsXDd6JAM0trM
mfZmaBfMCMxxUaDYbfOdNwTbVOOxquNfA1shIHzCrdr8gTy3esQcOMwRWjEtMVZI64GQc4DW4myd
t+zAyJGPqpTsLP0EE4xMMhcbr2gHpM+STkQyd1+pRwp9VOMDCR2OZT4T8ujb60RJ5nyJVI3DD4kx
KvGIdsLKnL29S/DkntNueW27+gXF1J/RTn/S4T/YO5Mmt5F2O/8Vh/fowJgAHNdekODMGqUqSbVB
lKQSkJiRABLDr/cDttzd3xdh3/D+bhgkNRSLBIHM95zznJ+O6wH1BckbiSUhk8gepeTNWln5NmH7
/cSOHz1gegkaQDoFCTdmZ32/fze9ati3jJd74S67uaW9pe+nByudhh09jlnU3jhlueNdvffUcJa9
x46Sj/uhSSzvW+xZH226PMA0t0+VoAo4o/cBI/CwUWlo7pbR5LvdMysUNstmhh6A9hIUzcHYlH3s
RqlDEUOduoQwY5Li5cLRJZL2qWDruTNsxeUXWjCpmHlHlPyHrasDQPTls7FkJ85I6TmxqnuvhrqU
mNan1GPNbJcVtI+ari5/aI9pv2IBiupjMvIR0MvMdpgzGyNdcZd5WHTq+GoG7r2bNDjfwoLJWKdc
tDO8X15KC4Wt3obZDA+iUU+MZcMjONIHiSilvPS5yGO5gRph70IzeUazPjIZCkAwQXns+sY8kcCD
rTUP5TFsWLgEHjT3uqjhstKeRuTpl2iX13KsNP+3OHvCvg4AL16L4SF1u5/JpD+3eA9YqKlIj5C2
VWwehix+ZMpCZ2LSMn3uZ7gApXvQrI2JhFjfIf+PAKzX3UIrPmomwHA3/BGSdL+fzPCn2ePJ1IMx
sv4xf8Stwa/gg5qqXGgwPR7HsmA8EbOllqI19211yvnNtqoP1W4OrPhiJB9V52OvC3InQhizL5Lr
7j6f0JtyaovuAPUHd3NhRNYIdMlcYndX00Z1ND2f2HPvGEcTsDo5g5ZwIH1IZ5+syLbhQ/S7Oxtj
0jlLNHWxujh4Az4dc1RAxtv8e0Fu4uwC1dkQDuoiCs4KInEiU5Hf8+rhZWdYD5LyPNZfSAXIy5/P
rE8vat0FwLZ2+A0rcyC3hjnsQryBS1XSUBg1qPbLnw/xnByUa43HOR7dPZtsxMV18TcnKBYrqnS9
JxgiH6nr280rtEwWIRbO291FMXAuC9IUZIxeq4WyvNvztxsf2t8+q4avPOqP5pji0TCLSwe375Ku
92TA1qUvndPMPJWvINzvZqkuTdfVkTQUOb94YWvfw4TkpCJg/g6wvH1KwTb+tLxRWQQMsoYIycn9
klbEwvmArg2//YWq7urSGvG4Tz3jy+2pPA3oUCiLagvn0s1PY1fKU2t4O9HZ5KuSbo+bmXqI9YaS
QHM7Nd6a3huOZKyMyFeCs1eVmXTU0QFBxDqLigkwXaJpFZipbuATxw9oYMOq+AtZBk+yB290KfRQ
X/CW0AnGKZDjuvxuJcrg0kVmUQb3g5oQF0ts+fD+3Sg38+6C3dGMBoVVoJQcPp6JE08mk7wQoZW8
xuwH21aOB1ykFyrHiNdOCBeZgnFjTQxMhI885c7NhdlCc+nNAUdHYx8sx6lZSoQ5CCYqoyKmCyGT
R4hM9jQGh7pPrn3G6mgoE3BupE+3VpesZ5cEIeT2pA91mEOKIbgMab4wfbULqpYrxpzSqugy27n9
QDhYfuudAa/UF72+CcmEYDB08q5NwuGkpBndXjs4oelyu9dLrq1DxiKqm9VDFVOkojTfNEv9gPmw
nEI038KWCnCOf+prE1h4O15Sd6VPN6xnjGV46EtegDSnrzYSPAEOBXSjAx5gago3Bv3WklKk1Y8W
UpWwnJtt8c4bvV/GobhD1m6iINjX+IQSw8MpFTBNElMSWXGyQnrGCasEZERFj4P75D7HI2u9OWwP
ZPvfHN29ZgRLdgZ0qrLBcqkXOi/ttT3bz35zbv8rDvGfxSGgLfn/rzjEqR7/NQvx5z/4nYUIzT8s
z/dvMQif3MHvHEQo/hC4sCwB6Sn0beFBsK1q1af/87+7zh8eQYXAJzcB6jxwCWP8zkW45CKEH3qB
KeDh+eu/+l//8WP6H8kHUsUt79D92+N/Yr4Zy/Nf/TMYYYacjl1H2A4QZ9t3HOdfgxFz2cPT8WVw
bp38ywTXs1cESDtohsO6VqG57TWwZ3ll23vFW9nBAMTn48/2OyAAsLSr7BI3tF1ki742wRuOaDz2
UYai8yIpNBua4tc8D5hG5vDn5L/12O8uLjUAw6yNo59L+7NjLruJiMSlMdUVe6l5P4wvsTLzUwkW
aj+MjCBN03miifAK7Qa/5lidZSLlVlQGtsEKlyTWJJTLAHNc7yPS0WaSqOCaKGARSk8nr8lphBoM
gv6x2+8TRfNbjUUCv4c8VTmtJkUhvuD8Nx9qmwFS4RS7ht7ne88nAiFipvuN6zy1lfjwRUH/aao/
pNfTvaO8qwz76eQG3Qu4N2reim7YODEOercG5+0y8xjG/hu1GcQph3WVgTfEG+NDXFnTS26QAXNc
6DtD+d0JxaXu5BEVDdBzTLW8NfSnANVhy3xgAYVH13SMvQflihp1oqOskfxT0DYFQbwVPNU8jAu2
LjcjED1JAOOrj5+rtEJgj4LRRoRYTaAqd0jzn5hCRBPbPDYMxzD1iQrIdBfmDbUP6fxdGIV9Jfdu
7nyS92wBq3tXDxZ7bci1qnpzVYd/VZKWj91DV6TlwYq9n21VDtuuEN05blgrjjYrYSK8+BvHXJzq
/LHvUNHZiY07a3ke6HSjJGaXiZnwjBdkh0L6Fyfd2bY2tyFXB1LGGs6I6/5ynOrixGN/IQh5zSYj
vNJguBeveV8lhyWc7gpAKVAe0+/u2OpI2ebZ1flKDfXuXa8u95XHZkXWH9RMQKJMzJwFVUkbRDZ8
q7DWR3KZaYUknWxVwC5s27qMOFtPnZ8UyMNMzylkptqB8B7CPWAQTSazZnniu/ZIODr+aQk5Hh2C
ods8wcicyxk3syXXqbj/5FVstMmCowsmHm14Qr9VZkpLndvf5XCILzGbK6ce+1Np1CcPofKy2ILS
AJIQtDPWMxuCLnkS2dHReN9SVZ9zDrADO+HIa4JValtYkiAgGnZ8KnG9wR131gJdje3kF0OK4i4l
0IC/KTW3yojrqIMi2viu4nI9VnAozCnKlHkp3WY4UftURX0vvwyC7ko3R0hKIeBezfqHMXWKWHb5
LZl7xglBwcRcOSkEwa2NvHZPyckVWF4WJbKNOermb05QknjtqQvlEvcwlq7PV5vuMXbuLM5wULPq
0O4nPDwVTaQlGQ0hxmMVCkBUxFS9GTSZG/T+3qKqMcyp+OrnDuhh3+4nv/heIawdkNESiIRFcgiz
/GtPcDL29X0yecN2fpOFDPG4M+RNg2c1cuJiYIldrSWUCI6dWRc1aTFHTVa9wWWQxzFLpk1aOlFJ
adPOrInw2ssvFxtPkJeXRKL1hqC8ATd9YDk4YV2msTxu4ojk0HHKyh+8bqTC3F+dsyS1225dsTgb
z6/ry8ICuWYJEtX0rmB2/DYJB7BIZ+y6cq0FWILdZFIdx0l7I2aMn15Ro732a+1P18zbZ1W7pCTj
gQEAUua98Zy0K5umojS1KR7cbtR7hg0/dJoiGFpZsotFW2ESI0k754N96nqUxL5AJxfZo+rIOYQF
Rml3TA5VL9qo9CjUEUZwzNwHESqIe7mFZ7FOGEfHOQtyMFVhi0mgL782i8r3XKjabZmh7xBVZ0G5
XDsboEZBI9bOmH+CTacPHprBxk6SPQIg2Eih3sTE8eNO/JbwkMFcLf6X8oNih+KQV3j5VV+yLMX0
IRFbQ+nAyJTVj3oKr8BM8vscahkSWE9kRSOLx8NJsjU61pphGu7EEH6nja/Y9vAeGx9wNwWFRKtk
OZkqchhj+2NILw5aZSed5JVrLiKzfFxUKCOzt1SUzWi8RJAORVV+d4XxYpjxxRo7BtXewiYa3EBv
6C+w2Fh/rT2MWXwuFA7CKrQvadEln8JSP7e68vbLhAWcGUK+00Pr7Gll8Fe54tMcr1hR2uIjv8Pg
xGxDv85OAEMFLOYWz8kUjbPAbcGAHW+8ywjW7yvcNYxG3a5DxPYrGqXc5THOVb8LB0Czccfh44H1
WzJ/fsytsuZgV3w3soXKU6xSceKHZxxuJR5wxm5sOKDjhQX5ohZrvBtiFkjRN/ESUjM/nLCPlpja
gyUCIs60N4VfF3ZZf9b9QmbdI10sGtrNRGlHkA5hfYxcE4KJem7ok8EMfMbQ7QthIQt3bpfufD0x
4Z1hGgymzRFuU4HRL7xvasE24Om6QFabOfmSKMGTeicHiipF4l4Yc6otMMar6PiaeOi3DzR3HwSF
wUsTjmfb6KIulfmlkmWys+VRx4CGhNFbO3xmUCtKm+KQsTrgcYKJ1dTGPrDIX2Wj4Iq89FuxqnkM
lclhIuUabXvxewYL1JltJknRW6D8ED4s2ffCkDipLY7crEGWSbkAy7KGs+tyIATMpVI7uBsa1z4q
+nsb45g6mPpnmXyO/XSl5i3tQcRUJ48ps0s1MGROoSx4wrp6McOoNMu8O/ApLh/9vm2MaeUz0Dyj
PSZ62LDEqPT6KsuHTrIMCHPwmO0hSQrjEzaA5GT2eJkNg2ZlYozFdejmw0xOD0fcbJInbMFIjBZI
GeS7c1AU2fCpJ+3oJ419TBbfWraUazPdTmYPezqFT3EKcFitItOggp92P+NBpwp+lZ5uz97u4Z5s
zz7sTsJI1a7o9KcJcN85GOYJUBS7GDtEHm5syi+9NMu3JYfZWTTOWwYfdJNVeto4jbNRnMSOJokt
9p/z+XazFIO1I+X7nq/dFYmnfxhL3HIOW3U4EwlxZxcr/V421BV7Cwk5z4jEZDWRmyaUzciQUd+Q
4zqzg+bQdwGh8dbtmejnPteB3KOhwyAGZibGvLP6/nvPGhxlrSZxvr5IOkMVX0dgeqCkXQxIXrqd
NDkLp3tRpdizVzPPiaFe4rzPIa0VLepgAE057K5ZPSeH26OkCa72oo195nAgznJoz7d7tjJ+37s9
vN2ULkuuhlbHf5MHbw9nNO6TTNZmA3lJg6k+1+GzE5sZwHPYq5rzCTViFkjmPNtWmUhQt7Ar9qxf
90RIHm8vd/SdAPNrgvocI6HedNT1xhn7jE3vX49Fkvq7JBZfpnn5rfDqJimqY7x+7SdqgzeKvQzX
VkWuX1Xq0Bktf1ErnrvdJdWMbL8ygm/Hm2l9sbSFlLrKyRpg6EwWjbuFR9C6XbDY3D7Wm7D6p8b6
D6UVf8vjIjALgff+lqx4e47P+ny79/fNTSJVNm+MCxNSIMURlyNKafsa/VTTeuatN7eHas4/zKYj
G/jXUzkCLhiXgXXWKkDf3gvv9rbc3qvOZlhry3hvf8Yjupwp03LP8eIC2lkYVMAJSi+3m2691wW/
2gE9IB2JueWm22zyhD1KTZrmPGk6sVnsHP8W8P9W583Cp4UsXF5KcCznBg4Q5KT1mJN8P4lHwEkY
uvPtJtBMRJBiPgqTifAWRO9ySDufNFun0BjN3zfB3/dotMJVvdguBoX+W8/c5Hy7WalI1i6gVZmF
I+e+oWs5q9MjkwG2PAs53MdKJUBfYH5RzKueQ3+c97c/1OuX3WlBSPXt2hObLB3qdoETzqxLFuTr
2UOspwi1/rTbPYsMFhiZ9bHuk1dJ3pB5GJ/R7bO4fVA6h6snKv9TB/aCSTN67rkV4d6XFvroepT+
2/HbjUBCmi4jPfvXge2H7LJ0eLKHtlq2twP5T+OBC0jsqFgQMD3jDeE6/s/3K5waBPoyIy/DduLP
t+D2W95+X1fay/nv35zTdkWWIz2Vs0a/ULAyTednXeDfSqfKPWLjeLLYEftuQOTYVqy9V7uiubjf
cOHRzqHFru+z/TzXLwaRh222uhbtBR9KGPQfNDwHATavqRjnryrPOcEGAA2rihRJrkInUtA+7v6+
AflukcaXOGnnDTmpYSeYwKGiMBoGgmJL71mnQRoN4V0Lj9xO4kcl2LsZKRd6dzgnGeqeYYuT27nP
NViQ1t1zxaQj111suFks3q2SuqUQj6umVq/6YfnWK9BFjWsUC8M4yi+l+Zql+czYsvma6Oqr7ZMC
yhy+AlaZ3asUPynExSdTAVlqs/04lVeZ4AAqTRtmk4bZ1LHzVKzeceZ3CF242k1ahNDjh+MYzyx9
fP05I+JzSVR/1zsj6YAifWmtmVgVC1XTzQn75dI/WSbXV1CCpyHwKyaSzBjn6TEsaXtz1gqOXF6C
7wZzgt1Mm/c8BOOzB8p0nAN97lz3rlA/JspSl2dsuXIfg/zftGVOJ9f0nQ1JSY7cuDeGBB2Kukrg
p+zWAzhHeVlijI39hJkDMLxAfcoS76EqHglQ/4xnuWyaOeUEWtBhMrBYMWaTHvEBZ4Y3IVr6+uhh
3Qroulm3eiRQaRAWgLHq/jH3S9YJ+Is3blns4rG8Q2cfWPXpO3N6jXHJEJQWdzOLjF6RTGUJKaEZ
4+u0qKRumpeg4Frn4IYxM9ZVQS5PzL3LCGu0m793nv7cieBN8yYsKbHsYcQ8hT3xkyryc1Caz23R
w+ICxdCo5Udus6fWGQpdNnZPbowdQYiU3wuVJynk66oBTtp+mWO6eJKQ5pfS+1DKUeBSW6yBKZDi
bngsG71L6/3i0u8RZhTLg2SXfUVXcZhGK2CG1uFrS1CfFO22HtCvrVb6Oxr8eCPN7rnEf7aZj3a2
wMLpsbXY+XMWzs52ysVdMaOCoSJf/fgGeT335XzJ3WGfa2b72p1+kPu6T0v1sih/bef7FpL5IDBK
vqlevJO5JvKaNngsVtu/WdzjWlu9l0ihYvgKK+GZV0lNHXnMxMqCQ5Wy8SIbs58cIg6ziQk85hVg
5TznPs0fBh9DMj5OBaSzKd+R4QdOv3G08PdyxHbvYjzzXM9Hfw0f5dR9XWgE9T0MlzFJKpVgThk7
LFMIBVtsovToqoQA20Rax5YtDaqL8U0RwKJNp+ZScBrY9EB+9/E7CTa3rX437YGTnzHsPBsET0+w
OBIrFNQv+kcwACRssAHnCrU1Ya2MVeYiKuszRGjKhFqM/uAZooxWoa2jNL4OQq+sk+VWlXq8DF03
RwHOxHm1AnRuP23VCFor0CA0supX0Xpyq0XzNXDtZkvOfldb1kc/hx1N9Pq+YYnFCB2nSLF2xw4E
cLeJbqPRTeEyyuc5T2cEAy1BRh4cHIabpkxDuu3RS3zfOGdERq+mnVxTk2LxZDSzx2bA3hQq59B5
/nOYkuKqUZkjHzCDW0ww2Wfxi5VFsnOgDKCxPqKFW+epfEXlfmJfvFwtF2RDWK7RqeGXM4TtNmwZ
SCjnffKUeViU+a3CM0dmz70Mvm3BgljzwzShDc5Pt8BltJCZ2gXJyppsthOClqSIxiOFN8UlX+SF
Phw3I2SEK2Hb0OuM8l29SDk/dhXT2DJ39MHEO3JmAfvKVYMK1JhB4EyHVDKyVfNxigzmM7nU78J0
qjvbIwCy+AbRlIIyXCwRnJyxPcvS26he4xHRyalM15AMDZ9xHPyicIRgjsDw3BmYJDNfFtvSs3ap
13ztmFhfOa1FcuLT9BL1i7HHvMfIBdgmb45mHH9qOQedq7D9lRbjmjPg8lmqj3Stvm7HXwHycGRU
18AseozGxZNMod7kGvePV5rXXg0PVIn+5BJz7TiRYQvn8i77r4MOPrikQ5KbZoq2PPdslWi/2c/c
E1jzl2G8CnzEU8aabHDhj3VBx/Rqn3WI0wWXNL5IHbntHGeHTwdfXi90gmvK+WimqYPw0dKgZD2D
swyrWuRacyQl4QZrQBMH7aC8qJkDZ2uKgfOBfFa5V96LimyAKEUMbG70QUZurMJ//JPrHTRNZLgj
hheXFo+7GpYHYKI3Nfk0TOlhPNSldzSXDxXwlS+tcB/WFCM5Vg+XgZdW9xpAF/Pz7dgNZyC732qT
fPDSR9iQt6keqwcHEhB9Kyi1SSmXnTMluAEkTnfXecAOL6Hp+PzCWDNq0yrwLohnXMDYEoI8O7be
0XHa8Qr643saenc09nDBdctmU7mfKT6X7Bpyn2EpJ7RkwDmone2gmuMoSQnb5XQ/J9q9cziq5TIe
FvS0q+vgLDdme9in57wkPTN1aK2cJbYGICHeGnAkCylX6e1KaD8XBt54M4aN61nPCYd+Ye2dwgcq
P/7InfxzPdx1FWk2jZKAUSildWSw2TNBQZzKhQkc4cUq6A+SdszHWR8mazHPjMmqjTbDZmt6Xoho
Jp6ktB/xkOFMd7/kzLc33bplvN34gBHbvIqP9FJ/djmxYdT2sS/4Pd3zGcOhZkjqHbNgeciQx2eZ
c/FPfpVT3FyQrc2DvzY5kfVeT4bT0XCKOy5z2zwdQoqDPLEppupTpr/L/hLbrUfPMd5wv6GzNHac
F9UjKjeYz4guvYcUnxOqkOo4F/obfrrvrJt2VlK8mZgq6LYOnuKsjhzNukXJJxJi8a7zx59TCvI/
ma5GGbg0A0J6it13z5sbsD2NYKN8Wky2V7LHne/6z6jWetN3feQ52Xc8LN+hHHBdJWLNuYit5sBR
FwTGnS11tuuht2zxvyVbPhNOw3lVMiBg9W4Mgo8TbpCR0JRGImBF2T47bZttVVtCunN2vYW7UtTj
3i4wqVHgyShpLF+pn693A1g5hpnOSTjULxUeQPSpEueUzl/fSttdCaAH12Uook7WzUNfULKQE8Rl
NwCvVcPAm1TeXlMYQblZNvRvpN1eeu+V1lVkUjbV9HEU8jmWTWrvB2FNu8YM30dE8Iymk3at4XQX
rI0jcvI6MB+s+eq39+PC0II+98+4M2AuGTO8TYpdzz38WzjYSdNjheMxYdyeURNbr9eiIyWrbnOE
UmbQwtbHf9/IBkCF7XGmN8ijTLPVHFILxy6JjDQigdqdDZP/UN72bAHHWyozyqn4QdVUPaGJTHsW
PPyE9am/b/Q4LltsjxkOPn5oRhlOd9SuGs5mhl22/BYwyiDNGQ7nwC/YZM6DPld9RU67ChaSLJJ+
N7/OEyYCSTKeB1SHM57QkT2mvC40MBxuz9M/mdnufJKlwEoz4KcJVj7PMnsWPVAYm6e2I8fTo4zc
HhIZDmnHbKC0r6MNuQ45UrMtm2PDciZpZXZC7qLytCIS4a/jEW+9YXLzz5uiN2W02Ashi3Vj766O
5yl2nq2+YKUmyWaP+K28KR4BqHPTNtV0XkgnZwB4j/Fqf8+yfmS0xc3t3t/P1eb42I/YUZRvMZRf
d+BJPGsK8awQAuT6+O8noeZAqC6sI+1DKwiuB9ohmqPhsTlapibl6h6vKFsvGzbounzw66SorYje
x22WMWoDbLIbULeMjH8nyDefm7Wr7HbPXR/e7q1/o8XOenRC3426nqhAnz4Gjk+Oox8oO3FuDh2b
mGcmqGVnwWafS2Hb52a9p7M2Ofkon7oLrDPxPzj2HgTmva/yh9tzdLLx19Y/xUiLOX4QDDir4QNb
xrSjtY/VhJFaGJKoc8vb77cHt6fdvupP4OeIGVbm+Xaj/rr3bw9Z8Ha7vHFwd66vysCDwSEbWR2/
MNAs58+b29Nz38eEb56GbvHKDduEnKxjRutYysNifbG3V5yzSICz5ljAI3mN7rxYZ7He3B7ebgQV
OlGrnvOGK3FZ8DHh7Lz9/H+8iPXlCIp7ieuur+P2JzMHgoxZMqcjoWjwxG6rHkI9N7SfN4Rpsk1N
irpM1uJQv8WnlSrCNBMbL1iqaByQTbCuOqpx75cypCqnZqQNNoZxbdxfLdvL4OBn7/lUfGcNRCiJ
9C7AVxFZtfzwvOql7jlK8hnkRw0ic8nNAaWH9M6S83ZNVX1hmc9ewkA81LLDC82gYu/M7oUe5eee
Au5DrvnvlJFGv8xoYr95wAQmWZzgm+Iz4BnsLtZLbekPo+A3IOiCeT0j0zv7AENYKRKf9M/J2v7l
a/OTYVj0lQnq1W5OiP8yjfwnphEsFWvn8P+dofkFHOZ/e5VwNKt/JWn+/pe/3SO+/4dve44VhGYg
QhJK2ER+O0gC+w/hOS6UzdAFUx+uf/R/HCTmH8Ix8b8HcC+dgCL3vxwkjv+HFQbCNH0Rmq4NFPP/
x0FiexZWmH86SNwAQ4oVsA/1LcsNHWttYv5HY3oyu2NRZUl6Gg0vIyBSf5S67bb2KB+6lVQ0Opgp
aMAhmjYM7z3tI6fZuOajNdxraC+uOI1AjjaI+JIazm1V5XHkuRAqO4aBjfDfZRY/DJNJ8lZMMb6x
JMSw38SHIsNAPSbxnaTsciYyNJtnG/TWViUh9hVb5UxFli/ju3C9ZrcMLU6v5RisZXsIHXDcwDyB
rWr3pgjR/R2o9gRLmaafXBcqoJ4B/qJivvsJ5etuMFJLRVLXiqcLMbnlOi4zJwe21wk8t1IvxgZY
GXJrAE8R7zt52VMIHQpYWAXz3WojN2PCZ9mfhrSUkZMPem+6+q4wneVxQkAmgCAANHasBLs+U/Ac
cpYEfRPuJodsvGfhsCARhIC5JlALmTOKs6dP+YBwCYwGmwvxz6rlHDC8qxn925X9/ADBQUaFTTKK
tN/MRXwn5uZOjRR5EqBEJGlzn/PMxMyKeU6UtCzT20HuYa5l+zRFxbebZJ8u8/TZ0cFzGXQ0VRf1
aQIpGtled8fofmMdy8b+3PTQOglafrZsazf33atIxyfPVbgeyPELayMUF11o17X8AihmQ0vLrjWN
y9iED2wR7vQQvpjk8FwKBXUz00TmgP9BGmJSEpzWP3WKhMpgZkVJ1b2NGTtir2J02pfrHNVy73tJ
CMUUfQdEor4400RJgkXrDpe3Y96L8wgKaTNTkEtJa3EJTH2HzeSrJH5+XWY7IOWOuz4lNwkGh9g3
wiQSNnW8IWS4Axld9rlIEcxTAD1lbrevNUPFsiP7X3OAb3qvhNXekkUcKIX9ujgsjqpL7/u4Z5Ok
xhoIlYTE6rht7XJbz3YC04REYzD96Mvks2mXzd5iHcfqKr+zFRAbGv6eG8u+5mQkV1hbnQMNaMc3
NymQS63sawu34kGhDE5sxNiCILHnpJJxugS7gdTizujCvVRUr2HPTq9M9bhOynQ/VtYhN+2FdxID
jsZD7Y7hwZmHOWpzke4SB2fVkEAFGoYvdlGUJ66F2W5IVcSZgK/ZxB6LJcymUfE1pstb2x70BK6i
qTPeoQscrI5e7Bo+E2v5GoCtH+wsmX7CHWNuAREwlOwsPJQ+UayyvSN0v9d9P76knxkHPUsSFaVt
HGq38jbYc39mPcPOqgb0DtAG8tc+rEy+izTdQGBgkoNmAOd8UeOOMEX6dfSA1Yr+iAkKoXLp2JHE
/jGFMC7zr1n23HqMlIcRQJxvy51jefe+YqMiE7A98xeMWR+zoX2KkL174OAUp1DV7nOhrr1g3i85
FJd00o/zjO47gCKkJAiCMG2dEUtF2GDYM0WcPGH224dm/NTphxhy4U4BB+bAu/exDXECEMwpGF0j
CPjtVi8eTs8aCFbo0TWSgvQ0u3egHB5m2PdpounZN30aKsx3c1k/ILh6W3pX9zQeHHydciqDYno0
1tkck5kfg20WgCldjDFYKVo7tK/UblDf4cTPUxvGL6Rpz23xqUzbetfL6n1mmkoiPE3OXUX+XNXp
R9OYO3JmzoMcAR9DPHtwkpj9RDq++qGDeuy+xoJp1YpP12Nwkpidn7QDNrHRJfoo44sgZBEYJnWz
K1J8hWNDwWngfYjslzTEK4tqyCJQ8wCT2B8jgNixNFkpCVxPhmd+9skD7MbuB6T58d4hsbCtb0nE
kgwM1soo9L8DdUm28BRT6BecsHpn62QBck7Dmamtl8NUYx8Do548iYPFIOeOHgp8f7Lh01US1r03
4wZHjNFGaOBcMa/4QsBWOZeJEeRlLRNWqftSkhbeOCmCZ5eBPi7kOa4gQNfUEzhQfElJkLeQlrlP
yTeZjj/ctWXy0prHLmgfRk26uWlgt2UVBQNcJWMV209laG5zl27atinHc+cZOrK8nQc4EUqPvdH2
RMH6anTA9w+iv8QXbIkomCtG8GreFiGR+CUP30SITFD+ghnxNQuIK/lF+9TNzXSyjtMCKTHI54fC
vHcLITjDcXrpQbGmLmFC1TtrzyQDXjNRIEibchuHbRrJAuaYF5s004YM1x2OHfnKtaDdxvjED4Qv
rHudOietuKyNZUv5bhc81hbZenQR4UJ5mWCiXURqsF/EYjkwjogK6jKuUjR33bFyhPHg0uedpULf
++7AFVKbF9cMP8nOcM61NvJHCMfcFGN5YgN1TJuOdbmPOj98Yk3+4rnh5xzEPCr9lxS6N3PW8Uto
cVhaQKPGZphPtd9C+xfOoUwMirad8NTKZjnCLOa82sKAYu+9tDDDUv2UUxU/MshufXUfjrgRaxgE
MEr4e+Ao97MOnxZK5J7ioVXrXuQnrDz2BVMb7PmqvTVqfB5wRZw6oGjEQmA2AnbEQ+uPsC+YJxHO
PKf2xsaAs9Nl/eBBRYEk0kRDxdCxHhuQP5DJ2VzuW4Lg7TCLrWgxSq34BfBPihHHSOHQGJw79g3s
59Jv5eR8VkOQ77XrMkMzNrKg0mQIQ7LyMaLfUAdbkzlpPPdUKZXEObkcSWXMESlP/EpC3/n6q8Qo
Ey+Y2UoqRUTJ7gdp9MEkapTC1H9rfZ/ximUQLtEM8uslfdE1MywYhW9pLA/jWgiM4hqG3US6AxuZ
DcDOyv0v3kC0ekGGPdcka0A+Wumu7Sv7KMJ+2GPP746M/PV+ku+esYxflZn8qEkbHlQArMN2LqId
O75AvGOmwZDescMXDfYFt7K42pir92EyWhF2aS5jnv1aFqy7aEp+z3qTNroeqRWW8MZra7GFrv5c
zj25H03eDgx0VDMl8oF/z0nYX8EcUE7s6xdSqVC8GKJsu9HI72rEQeSEpbmrJ4yIyEd2892MW+fe
YTb/v9k7j+XYlSzL/kpZzVEGOPSgJxFAaM0IqgmMElprfH0t3MxKUVWWbT3vCR/fpZGhAPfj5+y9
tk7HAwHEEO2mEdlmiHgIz+o+LvQPgo8qV6mma4jmONR9ZtH+K4BmVsTy3QChGkcN4JoArILGDHvh
AbrajIT31lpcAyqfrkmot4tSjfSrZym/YLVQtRlEhCrTDEgVLEu9GW0L9FSJFSEl9F7i+UKtRLQy
+Zy3s3XnYBErr2esdWHvAVmpS99t6p5USZ/5WRh346rECbsgP8hHKrWazM+Is/Ri6JNi3dM5j8Un
EVikXIsC7aaQP2tfvGsCezPTgXPCLrpXyCPCVlZw/j1nMkt01kMYlsbs5pXlWTHrfIHF6BZNJ9rY
V0+LU/zFISVlwhgYomy4VKYqXRR5ege+tMhrbSZvgXlEZkYCHYzGWr7lQ5edmhmYNLNfbIt9rC8I
dBLz4h5p5XqaTw3tTZd7ZTnk1dXET2elzdGLJ22RdzCzE4nJEKmu0UKbKda2DvZ+GNCgsyK17lRP
1VuqlS+UvNR2ddcu1W5umBX1pc1wwfeKZC+hPWwLTS3vMTy1BQjd9qgk4LhqVYJ1LHi/TTNYgOS8
+PZAomDXPgaTgTgviEkPluzVNM8c0eeEjqai+RxUf9tMQ+8QXkSPSfpljQGmWbaEsM12dBo6pHZV
iASlyKRI1cSp85lDaLzmRT/liKaLajt2WGQH2wRuAesKny5OpZnBQhyUtaqZWwBDM+Nz5AGCoU4q
3/HvgGZUi3YzeQBbVAm+kJGW0Gm8/lkLzfVkZscRBwmDiLR/Rcn91Vkz/joezrP0vVWBUUSa4Ttl
ql9kDhsHvWVFCSNnSIHcq54B/3r+Eddf7mn11ujDz1rt9rLFNQobhLliIj6DhM61zkNJebgK+vJl
1McfUcZMKtB9UrGC6h/EoT5qkr7OoGmhuOM51TWS5wiJTk3GjykHn36MJZhKBHZWtbWMkX3vUkXh
rm5JsIntq9GNzwC/wZowiMVDS/LIeyOBUPMzpVyEk31LO3+NNcCH5bQIZPxQk590y+lmFPYNWs+H
ZSGVx55X6RV+IDl3Kv8D09V2FlnomrLyOd6YWo+3LqGxo7SO3SHKSnDWJSYNVJg0yDvW5Es7Rm1s
wDh92spjQB07cXrrhuKN6dZSMeyHZg5M6V17sO/eaH9Rfb6ZHWsI0mPI4W9COdqQvqrZLs/WQouM
s0F2mRqWP9O7TL7YZ2QShlLnFlK/mKz6otk+Tf/EvOnR5CQB5EVZmeVIhCwwMCOKmPOm3+3mPxUl
6bXQGrScKgO2eCQBnfmRkIazbgQHuriXaBKvGRqSiIQHvaNR7bFCS56LnXQvZ/4p12vaVoOAOJky
Ug4aLke0RIMvroyhntWyQvCOcdKP9c+Y4IM8P06SJYPYiskIhltQVOfRlC5ErLm18dYWdE/j/OBj
ojOxwxWV5k4FKXqvALOjlaLK9yCTN23Eqqxs8Ueg6UazjOvrvcT1L9fi6JcedENXSBJFIUK2IX7X
bZ16r9Q/29Q+UP8KZjYMzhSt/RpK4i4ocWIvQDCRQCOA1Ma8Yp6Yl5R2RpSdUDiCAQ++bH24JvNg
z4s49gnzoluGoxbdnZnTkgiF9M9Hk4UZoEGw8hUeCw7vjPkkUT5F+Zyk3dN8G0wbEXq/LAj+Bve1
a2wVtShZ87p4sZhszlbbl54daX7Ppd66o/5e235w94pj1xeQ38kVAj7vdaTe5brpTKN9aUX/7HfM
1Wu03V6E9DQDf60/KCue6V4klFGcnoH+XmKjW/mzclvrNP3pVhgBHjxJad2hIdapTeNLPEjhVu2p
p+i4HKVYlg+hXq8Jy6jhtbBoYBDo+olzVI51xuJjSmQDg6KNBqQuOChLJaw0oDdNhqxIbY4hYPeh
pQPAxkXAZUHmWS89hblYSQEjMMnTLhk2EbT3XPjwlUmGHb19xpxriglPy4CrV3n5kxs8Adr3S5V7
aMIIcK5L8wXNdbeh0b8IjH4i+KluuCRsdDHSBLMd7rXkAZ4uOL7KwUdFWReSxejhGHZlxTqofrGm
c0UZh6gYkWq7Mk+GdaxKyoIoEBzmgyO146fZqZ9Sv60ryrioZ7dg9kHPtzRO46i2i4EjGkqtcDMV
+WcBUG6bIuZd0uDrl0qKPdSuL7BPUcpBdyLEaT+YgCy9WsZb3I93OTyXM2DT9rKcYGn9rvnWka3v
0pHiujBkc22O0t0A8Iim41nUtGByUi84KdsrKRRnU0/YF/OJHL8SjY4aaKvGGrnb2g3X5UpUMuqC
lFBpMt+PoWxZp9BXSLwXwcoqAnTYYbBDw7XqPGZXeQnFDzjUXVfqdh0U4l3Nc4ro4kvrGnApleFE
eaJvVRkhjiDtJo/zjxwCz6Jv4IGZB/Ls8pPsh809g/Dj2RF47qrZJ3Q8HV3GYT6tselije7ImDTn
aCwj9smALfaZ4tlrWtmc25X+O41q4jFNWtjBVG3qgmVDodXppnF/UPsOkbcp9kLnyJEPT1GACM9O
vSVGk3fFIryhobABdYaCRBq3ulIAPtWb/RjQYCPM69VHvlkCG1gisVxldl07U6Uq8Gr6Ux7OUjgC
qpfhlBMCY/ymHTdoazJLxA33ajQx54X+KUmIT/SriiStHPBLbXMq6RNT3ZNobaxEIV3bROCqiUXs
BoKDX6qb60EF8ySEx+lu0jfsqSZyOUJBu67mlEBxZkdstr3ZJNtY1zfjYKCfTEiyTYm11zyJPgrt
jZRIj9vQfucqhtGeVAB27p5ulXosW83aKoC1HFtDLyda6oJ0ODQFjUpQLac+qi7mkK8VWrGLHkGq
W0r4X8svdOgdd3D0PQ3k+sQc6JZUol8wIH5SVKKrPsE0g5oumk29T5Vdb2SpqB2t9S+N7F/VUDp5
VsdVbWO0Y3xBidfjv2sHmPXYG1HBIslJtK+wtiPHiroDacDHCXJ/LKr5FlVTB0ERQ05Uh0s/lraZ
uHtT5k6dyR8mDH4Yk1Mi077Mouaa5Oq9lXIwRaNE6gr6wdRkZtWZ6mzSD0iNk46eSmUCZjqUjZKk
Ruo2JF1rPcVqZq6BhD4TXk8/1odRYUcEcMRk6QkV3EJKZzTzsa3VbtBX9rcki4cx0ZEyIh8Zu95N
axqqGw/BrIdjYCGFCXHj1ZAxXyFmFUgMBVlauplJ8Tu0FgoOezmJbekdEuRWTVV+VZImXI9LeT4y
XW3iASFB8cWvCxAsUaKvDKW+ANxWNmGkIFafXfu5Ye76oP7rd5VfTW7fZ/O6IUk7bhROhJx1HN2i
9/nnSxok8Nmwpe7EyOCUREd+0tghymiVW71mzdy1ftiuVBpW2z9CdB9NHA0ZfZWXKQPMeXRNa0ZA
k0Zr/0dwr/p+8Fck1pjhkSOg0w5JLqo4bETKBpLtuKadDKRq6jZ9mo5rdVZV/1H3/vmubyhqrHGb
MDrOEyPYtvkVY2AYuXVcIbXAEcQ8jkcPFOS5hQaEI8uhGtGTt/5iAfjzZP6oxmmJQ2mfNR5//zeq
UEweWBtqnQ+xSzGO9+TOO30FGEYE9H1oQ4tdNs9U/3wJMo6tTFZe1FmXPiCi2gVpTqj4n2/NP7iw
sg6znTWTwkA6WKsMTXiJd4SiVNP3HZN5oK5IzDGYMwUvOm9mziFXzHgZf7603DVuL+SPv/+T0K0d
VW6B0LOlpfb3HxQjMoG//280poozNiztf/9BnzPAUEuKORyeWzqA9ZqjJEqXv31BpuYDcZz/Pwwb
t6xEvoxs7gKrtptFKlppbQJ/yGoAMI0/54Cn5ZOZeClYGOrhjnTbgRAsSn5vn5qYU7EQLRK5m1yl
VQjm7XDLIQZYJm1qoRoEiAwKMm1rAJQcViJbklh4YvyWfniFIAKGioHnLfGqE7xMUg7YSwnSmgT7
aR8eTNy3C9IqOTmL2CMVyfiZhERcRtZtORPoh5bo0aqxUregKyUNT5CmmmVKdUsXEk2UZt17bkNH
kegqjmH6GIF/rTXmsCYXJfRh9SsUbCyDTgciHqO74iXFQSoAlyhm4LJG70Z/mDcBolV10RND6rUX
DUbnXp4CV8nHagVZZjVZJYywQY02Da2hZWH6uwkfL9hPgmJBOQnaMEh601jegB9ud2BT3gizeMhD
LVwo9Tkah7ZPr5wToXHqhblNcLIZfWUS9wCVqqzXUtTyBUQ47rlPzr7JpZDA8IIVsxnaLNtMY5ab
Fd+lyM+1fPIxHQGUdit1XCcmfc9Uf45xDKMSV39SyXiqOFQnJYSIZEy2KkKZTtI85GvRUVXFIy7R
r4IES2NrCyy4YngCWtLvhjvkxF0U3zsy1Ra+2p+9VrvZVQEaMzrJUG+KMn+mGc95P4Pu2SFcHDVW
XLSzaLe69wAV6/ywhUUWbQN/CLaG7CB5wUWLWo0OPoO48dUrZTf11AAtfvqka+YLtHlCiGnKJoH8
mrWsrIj3vvtKfW14hToY5UWDdF9tRf0WjPSwc/FUNeggQ+KRfMUEpV2/zK9uqdFuOMYGaVv21HyY
nX+xJYrzGf5Pa3dHWDtv0ynyLU5uGiJ0/V541D8Tt0cCBwWfu/wom2HdiYlTYth+131DecU5lw44
e6XYFrIm7evmLqIBoy0EKdYzaysQ44ZwfFkb2eXLtFr0YfoTa9AiIM7lDgjhKMyrZeDjSuNUQcBY
RQKoMt4LYX8ZuA33dUEPSmn7bBmPdXOWRqMnVqqk7mt0TvdBRccBlAttemtOv1Vjq9uUQWhcMrqY
uY7tADTYKcmzzIVD2S4J1GsWGZO9+a1jUKR+lPHodqr0fkpzTqnCYwhhtvqrROQQIoEnpY3WTClx
qjOCi7pGWnqCnren0PD1ymNlkAw6fx5VHs65hQA+JGKV8Xe8dJX8wVqpOlmuvnU5sBAN73FWVhgF
uvErJlllISWuj3Rh3fQJjlCvuhugUnwGohQ26tnPimLV9yWYJfrCAIj1g0KzbmOYOZq/JvocM4tZ
SH0NjfrXjGmEThO06xRuva9D4QntKVnGDCJI48qAGxPwEajvUwFCLrdJGtHsw0TOlIecsU+xONYe
PdccjXrR4BrU+Gb+URgib47j+lsQ151b2rMRcpN6YcftmD9XpnK2x65f6XHXuxVEkKR85pBFihmz
+6WfaISK91W0tYlprWOOlGmq35mozzI6mr92b3JyA11qmqWrRiS4h3VH6UxmQ/kmtxPs9hQUUhTy
kVjVHh/xiyxhbA/TxKGNEAXTS92VW6H150bxV2Fj8MjCwoo+Wzh7krs6I7hHgV5iPa/mMpXhHVxS
PIMjtTFGId7XuXbntGULIrCh34RE8i0s/I/dqxQQb+tZbOb72FQOVWW8l5RgtY6nubdjTILWDbjX
J1DvOZr7lUjnH5FP16JERZ27o0YbcPC4FucfRDqekKz0XucLvgomtw1tV9L8rapJu6HOaU602jWO
Tdhp0QdazY1t5Cue2uS0Br04u5cvo0cnhmJBOPo4PIK8qDApS7c0Tg5F9yn5HjEgADMnXd6O8G2W
RuWrC01heKhbropubQLk6QoSnhYlTGkPZFJsjCf6VFfDNAgubq5ZK6EJI3oxUc9/HneE6wTXNw44
7SWrysxvQS2DB0aVoEyU3JoccnUa5EhQIFERxbDZtOQBZ8xm6urXqAnGHwmQKHxm/IP0VMgSpsmm
i9KN2ltN5CfqVTNfWhUBG5l3M5TYQTpUrVPtw6aPuyDP/Ktg3epxUdVV+YjKaF1XwV7PpBNmol0Y
sCoO9sWim6Ri4+DWDVjBNPWjTsadRDJQA7TcSj7lHN8Hs7N7hvaB+FBHzkyiD3Km7pW8YXGdjQ10
WAd5M/XVO21cDotWxDGyWWcstFJWfkR+ekNMcSb5Z0kc57RpOg/UJDJUlxoE4T0ETlu767L2UuS8
ZykvgNpyG46kQ0NIeye+lcwmOu8FUoqCMcxCon1KTY7BvCN9xHAZB37ghoGdlxSPqBt2XXiT9eZL
9qlxBJDVvl7jMz2w0cIX6M4ymwEa0hWkUYz3tImVib6kVSjpslSYtldgw6KRmVgRiXUlY3kdc3G0
wtAdZe21nOR5euXtc69x4E0iVR0ByCHFWshEhpfFW9R2L3XcyNinwrMKuXLRROG1b7Jvy6KDhJnk
1UpKt27qz3LU3iG6P2cJZUEbPkqje9PMOF502XCl1shWnB9NNoBwWGLr+wgadWUznUDBy6Ahqz51
Pk/PGshoYaA/5Ni/EiXeWCP0aKm5Rrl8KAZHyCRSMetTz4mngGYrw8zh3Dbr3ckgVZ3Q5BMt2gGh
Xx9yJeikZKVh8UpD30GYJDPwaphLKvFHU6II8NgoGIupK6Mpj3LKvFjjjUFOgGa+65nfCv+tlowV
ZFUiJal8NIudEgnJns7rRZfkgOjLbTRoH30Xa7zVd2tUPmiaJUul79bo6+k2p9nXfH97uV8u6wYN
9pASoSsajHmacddkc9sFHavPzATp1fGgm0zarMpAKyjMkaW03fhmo5/rNuYAKqSvvOSv6NIzbleC
YvBA4WOrFnqlvSANALtmzN5IAPsBLeM/5b7ZfAuD/lTjS9gAJKLqh4C8DI9CpWTJxOaqxM2XpPEs
akn5rHHPT1LvTDZoiihzDYQ8KO1QmJvkPMb83oaMUCV8xALYH5FfOgerixxH4b5lUqLCggGEwEQm
n+Hj3t0OjVc5YC7ge8NxjL3nRu72Rm2h+C7rvdeSixdlxc9YwucQYrpm0bQ2YZ8u6pQsXI5DdBUY
hZDtszDVCFWT+THnHuJl1h1ziBQaSQRfxsMmSxVXY8K/VHLfQM2MNJXpAeYDSX8pp7DfljW59pHC
fNIMX0oxnVuKyLVnYXa0RXylBEKjMJqvCG82FWQEQkqCaunJaBNzlRl3i4OMWDh3jt6juQrcYGDJ
MN4H2hWgellX+HC1VSYFtxKYnqt4OaalaGXk/jkP6lcxRYrb42FzJIRJNUhYYZk+9jxIj0xPdraP
rpbpDcCh6ZthEJQ2ThV5rZ8UD32Gag0PLgWgBOVF6H2/RfZzlczo0ctwBpHvQD3I2MggCcBN7HMH
eRjhDMOc4pvxylmithnaIW+k71PXCbcK98piLAk96EwSnkbDbld9lJWbwt/iIMZtxIFQLkkG6HrG
pUqj9fQJjIs9IgzJ9fCY0LdaM3OW150S3/RC/SQOIzrI+taOTxWH7GurENoVkB7EyKzBgbvwGwIQ
BjaslJAl6DAWWcfF1C8KWYdFH6GVoptXtCl1ZAAG0x4eDW2hXmS3Ju8PJc6OJTP856bGvKfqr3bx
ZTQQjaQ6hNkuwhv2kFum0qarmFmOGIUICblasD7xBhxNibZYTvfeaJN+lUzSbzVNjJTC3mBZHuxl
Lrqtrre/wkZvmnjjWotkyJjvSWz8yOjo+0zA5clQzhBnPavHJ9f2BVYQGQY/uGUxJc+azmWdYcuQ
aLZFU+2kFlhBiQzlVYvctq+bU6cMsqONguYgvh0vUEKXfjTAkBj4/6TKrIljBs2SPYRPjdom2tbt
OM8Dg+WYeDj0IEgOGvyPzFxbwzPtGXqECKxXVtN9ZoKxTFp4T7D+XxUxPNOOeLQZABS0MKQhp8Zp
yFp60eO3UtGRTUCreBVTG8DP4TJtCZizpe1UyO0atGa/UHpfd9hDuUyT+hIZ5L8FJHE6Ztytmkzf
lja9eh8F8JRwamvT1z5B/uS173Vgr7IGx5xckI0LjvfIQPw4DkwO8BUYV2azppr9GBlkeHgps7Vo
iJye46c/pRsIKWcrBHaaTrjoRrZszPvirPsahRatTl1dBXW4BjEFynZQPvsxa5akVzipH23Y+/x1
rjxaWyNpT1DsxUmarVSJUO4kvUQ6CR2Z2l3tTDyBNqrx9hHaCvvHo4XdtK9GtPSKKj0mOniAGREw
IVkCfElMjedNB1VuOeYKHMqZ0PBk+5s4xNBsT/TSa3nDqU+i70fYRHSsBpcUB2xt7YzYwbmpVaoD
eH9wSMYjJvq3hK8LzMQHGBIan9o44JlPI8PtQuUWaJh4gXjMCBHjFbB5LoINsnWG2ZhUTUUGF5TQ
7sEaJLJiFXgcaeP+YenlMRBGuMZuv2imbHT08hF6dbkGOv0EgyTehdy/FHwJ1hdRaE474Cupkpbw
OkAJogE8FWQbRW36JfOtJ/i7AEz9s17RWVe88MOwRLjtRHeu4WICoYXpkQwpibDhMDqTpq/trDNv
GOaWhiGT/gwBK6C9gpwyW7Z51S7DQUOumGwY5nhuTgLyRpc2oujaK6HODBAj4rnVjhmuX7iqPHz/
UR//f6H2/0WozUTC/pd0v9NP/2+bjxQlRVj9/Pu//eAbbsbt9//597/+5n8JtZFcK4qlGEi0xd8x
f6b4D1wshmrrwvgjlEYU/l8ibf0/VOoO3baxmGqarip/E2lrSLtt3bSg85lgz4Ss/r+ItPUZ4vcX
GuD8PHUN2QF/ybA0S2aYAzrwnyXaGuFsfmmZ08b26zW35ZGSxLWg9z3KA9GjBr3oVWnuPJpcpdPe
mw/ty783zxhlsswZbZhzq2FamtJLU8AIXaMmRaVTUA2QEiJvaN+nkgNcK3iAE4JmW3i3ZI06eJV9
qNR7qsuejc8yeCjf5Z6iaWszvl/8uXz/CW34TyhD+X97jQjbbV1XTf6D4v0fZegI6kZFEPOAq9J8
piF5C9ppXVrqJeq1r7ZqfyWJgXgRh286q8i/fnD4jv/Lo2t8UqZOfUpV9N8ePU+9oYx8FXn5w+73
8m9+q85asJTfm1X6i1EbSXP7az5pt9xzNFSFy/gJ+NDRfrJA1p1L2FtXhfCAQ7kTH+lp2sbXmLSX
U0ir6NrSmHfD0/hhgcGnrn0y0f1FTr4ZvgjsOagXeV1YP74+BxPb03P8E1NLXaBKOH2+oL038TtH
phKTuaDXsGjfy0f66OqlpG4x3DBG4vzLKqyABidTsFwCkq8P6aFfyd/DolM3Dawq5h+cxjkyOtVT
ecKKpOzrtbVjyvKeP1hzg6/ozstZDS/Z77SWblO4Co/exkDETan04Vub/tCeATJYq+hn3KROy5ja
pUBhxvwr9vgFGsaRkbQlRLH+pPjhzCM56eccbqs50rZ6RwiZCrd6WHiEgG4Ll83bv+ewjx5kdCfR
dbxMWMSPFLqVdc+v8Q9RytRJ0jG/6+vpBvQ8e0n7O5PhPHJ4O/zD+Jp9GCuC4mis6L+oG82jYWw7
ZRf7bhYtfX/TWfSdeENw2IBw5nyHS+eVQHlVZVKFPkpxM/mqySsOWea1eu/3xmd+8c5NfhJPvUqm
7aLLN6G/JGXWvoGNOgFOPvk70p78i8GUYIn4NFky3ys+UOPCfaeOuOLz/I1cHyczooEF3J7+s4lc
KgvE5pHhYB99FbVbkAxxb4KjtddGx+yXGWQNt3Gz/bTWVoGrIXGKXMb6+pvy7R0LBjbH6ZVTvO2k
ZxxJ78FRHFWftxYALV3QCRMTyVBwXtbmYVCYqa3HvfViY8zQHEzbyU91TSjuT4zttbP8huZdv2E8
qxbI8dWQMnGJ9Mq+d7wTIPE5UJgHWIdiE320W2Ihz+KmIKN4+J/Gqa33DaOpF+9hXTEqc2kTTNs4
LfzDrXFKzz34KjdVD+a11lxag8Um++xXoOsxLm+SV6g80cLeBO0yOtoX+3li4IsGGj+9ywSAu2OR
/HQnjXdzL6J7BLv/nG+Nc42+DTE5AAZcuPGufxXzh6bhze8WHDSR+rvNh7HBLYF4hbyE5URa5jJf
2Vd9h4wQaV5BD2Oh91sOVWSIfdE8mF8guYIuR9Zo4XOKySgN19ERJHOx0cwFUO8Tust2GxwhMUFq
DB4qYRcy010XQU9rOJ3v+vSdv5MHQr6N+hajL1oLGBbDJWYQvsburm+jR/M+OptxEzxQzyOKwIfi
n82G9s5Cv3sf9S9SVo684th12/EFw6Sr2Qv7SvtuILNzPVZb6FgDo/RljULjrLYP+9odm7eAOPOF
+Tbe5BfQyIiCF/JNOTOI+dfrI9vfP+8/FpY3zbJNRVHY5vT/ZhESyWTpvSHKzTxbyuxpLVLzxQpr
518/zP9YhOeH0W1h2jKbnTDmLeIfnEgVytZWJuxuoys9qVVoQcYBfefwM9U0dEHdQkov2eL/Ztq6
/GUT/cd9R2DG+p+vTsPspWsImy0wumzj//iwKpHqBhjBeqNIpIOMIZ3/IYs2xUB3MzNoqSs69mk7
WXnFc+SjllSsD+b0NGoAd3DMBLFTjPec5PTNhH0KFG0+wW/E6RKqyNHbgXwCCUeyVdUonkad016o
uXSGLNSeSoG9GjpkXNanZmDJSMgAsAnQlNUkOmeTWh40IDYOfYJdDKisrOtnUbT6kizKkm5jay+T
DPORCtqG5FtvxVWOvhuGiopu0cofjW62Tz5Q7iPsfjLmi85JY1NaVAD9t3ZDnLOZhevRZyMjyYAg
LHKh9TNwdnOV6F+tj9mFoc2qMtBlYDqSALHSrwHaFitryL9bs82mlREz3dJAh0mG1y57cDSFPUsx
egYmStZdwoyXwMfesBzMAqB6VVYKDS45LSHH2y+iQFFY2Rh0lCr8basmPokeUX+Yy0+x4WnHsCs1
gmoMIsoFlotcl3axNW70sroaeEKW8piiQ0bfrM0dbSm3fsU9UGZaURYMDpecx1GwyR3dV+hRSETg
aWVqrXClrSSB7FiNZPPY1KSSahPHQLln4zO18zgP4QxJ++ztQTvZjaslCOo8SD+brhPSQm70ehvX
SFf66KLm0peNfmWX6dNdFx8+z5dBQ/qN4Mvb6IXBfsZpj+ELIFe4Hk1u6CsRGs9tSHalhpkeJFKw
SMgIXXQ1NVpFbOxkGE/E9TzJfxrkykm2go006hdl+C4H/TYVkkow3vgyGMVzMSQfwbmVg9Sth/o2
BNlT5Pl3Edbf5AnNxNHieSJBl2ygl/l7eh9KHxJRHkrRCts/Ma+TgqQHhY4XaxvsdX2GFl2fZqeL
JhxNpCjniBrEq+KfgkJ/QNA6SnMapGbzSVtil0e5BF1RkzZVXrlR19fMsjj8V23/nGFPkK0eWE5B
NoOER4dLXZaS+1CIb88cdxx3KxY+GmUo+KS4Rc7utxUbhXGRTQvyOjsDnQY+gRFxVcK7k0yMqEh6
ZxDW9k+FViwbmt4Ww++iRV8w4t6bQw35DdmTVkPyYycQnjXEwYHu9NmMrEyW9OE22sX4o+exmVSS
fpAzCSbaz4KnpSt0vAZzMed04q5N+5AcNdS9oN4rGYvbtMj0nyj4mIanqcMWNHQPq+4PthpsLVNe
aWRJMtJa1LTIa0q0bsDtmBILsEd2oa1DpPpjoCMwQcBNqrs5bxpVqx4Qp1rtwjdPyJwhEPZbvdFo
oyJXckZEr1thZOMmStsNhC2E2LoytHtmcjcp9721loOKHOKoomGMM9yvZ9c1Kx/EMqt2rE5A9em6
ndLWGtxasnMK4AqWIodk/4UrhJqIV+YvdHDFLgkrajZhNwEKQOviwRtfZpJeO5FSMzMZ1cLtAzne
D1of70zjI8LVgUBj/qfQesk6Gm45U679n3/RAzv+y3ed+OKOIHZCz+jN+4q8RMDcuaC9wRVBu8kW
g514u6AVP6VPrDRE6dC9hEvmx/J5utU9XByskotiYzn1Mb/a6YLOiQldZOG9ice0EW9R4dZOdUyO
w1H5INev3tcxGj7Hvkyo8Opl/DY+ce+XB5B3wy+WNxeJX3pQT9bbIr+iaJPfiMzWzsFHfdBWwxF/
t3fKP9M9JTttCoCkr3xGxqu1r5+CjeaEEEGIeLLOZrFmOsdKj84j1Xijlugues2p6qV5ki9g3Ei6
RD9aGSR3LNDAI7qxzK1ytRwKfBr21ZtSL0fzgDCQXzMpEJdk4uif1sX6trblT9i9gXmLI0drllrL
L3a/perqz/0BeifjaLTuWUzVs4yR8J3stfmc3ynk/Yu1GJ5RH67lc7iGkgEqlR6YfVV/k/cpWmdL
63N6J8TVXJez1oxKe86tjtnyDKfZNxul5Kiygk817MhnS/B+AM4l95yIdOJSDYjbMYPg1dhvBmul
Ul31zOr2irbFUD9ytzV721vKR0bHrKU6Y1gM96hgSneObJrnLwvJ7Y2LjgmAl3ctWZv2BJy6obUK
GK32LAjsJ8uZ5T07uQDQuP4LCNnC0SlOTxbPHC3AFqts9SqKtaqsMnL44FPObFbksgv9LBD9bPly
zHh59QJ2LeofOvGG09MiWyBqHsd1Q59W3QjeD+MwtCuCmBmgpB1zrUXTLEI3vOa8W1SXP7q3VKt9
9ckkjI+HphYpT6Qds4yfbWOHRJtTiJHd+m472G/SiSXMPun6zniTCrfbcFmk0nYWtfiL1H8yT9p3
hwyUQYKM3nFXdcTBQS+jZrTu5iljtB2d4F0b37orXadn78z5qX6ryCSmmXwnqJvH9t8pfV+zQ7Ht
vjmTZQSO/kA8PxnH9ANNi4yb4KV/MLUitcU+cdsQGJdvEDAb2TJ/FKvqKeCoBd37jTtA/Uw5rBHY
TcedHio6Iy7wBzYUFPyn+KFTqqLIV/ZGRIq86znVC2Rkv98UPP8dz1duj0g3uScpoSQkycj9F3fS
FdE+meW6fJBgNfrMi+Y/3XVY0OCwQTmBYnOgQxvGLphZ3kSTgySJg0uEA2Ra7T0AdmTLcq7hk1rx
N8rY4QMCH+M9t/EzgtQU91UMU3wvfWqZG958ZUPE8H+ydx7NjStZm/4vs8cXMAm3mMXQe4qi/AYh
lYH3Hr9+HkDVl1Xq27dj9hNRgUAmEihSJDPznPMa3V5j4Jmf7DNK8STi4u7YbanSl3CyV3xz0RwH
S7Yu9nW46nbVDvdCd8HOJvoOKz14ke1DdHCSDbEtolEJm+1km35QkXOI5mawU7FZNl/4XvWUwoDE
IK6SzkgBMmfUH8FSbKgHlQdvgz+9aS3Cl2hN3YvNAAEY5kNPPlnSc7XGto9aVaihdAR2B1uzmYSa
N0QJYgYqqoecgDxZDEfKSHzZmZoxKH8rYK+T10Rb6kJEnuxCcD7w/Gb2A7o09XPKDqdbQ4/blnPl
RVmpa+MxWpPMeYWVOLB8bKOjv9IeE/IKS/Owp1o5XNt42d3l0P7vogvxzCtyXFvU4cQxZBqDj76g
bmx+H5Psm/gENO6leRFr6433cCHStZKNt2vWFERd9K8PyP5QWNim6aI7u+S+i7lsrpJ0JZ+ce0A4
FSVW5JTmiPeTnL4vz9JrvtevgFuqF+tip7M3b0sNgkQK24SLA8ahJtiGo3oN+pW1puzpbBHh+lCX
8RNLaHWHaJxy6FbpyT0V3wYN1QyiK3zN7bME/Ybt1mP2gUPOkRlWPGgnan97dyPAa2qwA5dUjEHk
9/ImCg9ZBSzozriIo3lNn8A9scGkSgsTFAO3QN8U3wkN4PLui63ygijMcCakO7HCkAohRvQ/KgqV
wMhclBFnJRXjeh5RR4wXmbPj7x4vKFyjeE0WfVm8KNpy5BWdrZNewfBbmdK6cTaetOmUFZ+T4614
L2l4kbtDKrZqgPHtDM9Ap14lR9IqlMgC2BZYK34v8w92FTZs/eogLt4DprpQJFbWRV3bV8VboCmS
grOjFI5Urj/3kTmbFVtPXYzw94O/8dkR2KcclU8WJFjUJP9n1s8G6fUtXzv3efgWn6ZpTizdXfxG
dqXFV/wN/iHbInvZ38VrdBIvrr/TlA9PQg314rZH/w3AfRthNoVc7QzTHAved2QcmfzrHgNU0KIP
tcI3XfoJw2Nt4esZ3DH/2BBFIwiju+baL71vyrNkL4gI2mP0SgZCe1HOJEAabaaco+2wyi9KRQl2
Fl/cN9YlJgNNe7cR1T825/Tex5HgGyYiqC4+yzIU54WBVwV/gBb7pRNvDtFDhXXYUJbRY5c9ungB
GfOQAgBrC8xlZaUw270Gb0i8h2dIJf2le0E6D5swMLjVVuMbG4BrQRsT1YqZ8+a64I5mibLMPvLH
9A1DNfGU+ffBnZXtbWwQNsGrzsZTWvnvHY7akLGRgwDNscMXUIOCsGyelU22wgkJ1iaFqnm+kdfV
lvC0PvohBpwATlf1D0tfILXJtInrHmzn+tW6ysPJuSYbc+m81j+qbJaxC3hAoAIhXqQ7+aG4J9B6
j6Y8d+7Si5i790i1D/MQL+xZ/lNb1W8Z+Y2f/S5+V7VLTJGVoG7gz97sWwBsbMKvrHn+BSH+u0Ze
6/622oHFeBP1In9kVocOn/BUcmOncF9cEQZmFdE21hMAbuSr7DMJpXdtJf+goejr1t125JlJsXZr
BwdGCtPK3HlQyV7u9XuEHHQP3uEl/kHB2WqW8Q8d8Hh4Gex9qKwkDBpWmnmi1trcNcbWYVns5TdB
uiUSH80gE5xgluW+DAbIdHSYK0zX0IDgp+cT2CIIN8tRDQzxeInYAuV+QaC+NCmvltBOgjX+5uLY
E6C/JMncORbaz7L4hsZUccd7onZlNnM8U4EFzpJzwSbhQhGcAnbELmFnVsuiwJplPkJQ2OPOxA+H
jzHZ6WBg+Oo/QiTie+w9NIfmu/mtfUMWMAS08JHjGo89/QJ0ofOzNFYdC01LzIz+/0x/xuOCNQuv
R2Vt7oYjfK9DvI7ZXS6o/rankG1GgX+6ADCwUuBT7EGR5id/OcgYza/Ed3nLFtFfj3CyvTjmGxJ+
TC/50j1Fr8k2WHs4oX7UlDRJaz7keNuAdJmxUpytdX6yrL287n40P6wT30oJFv/DcPSOyTf7wT1X
R1R0xYe99Z+KA2IC5M/zpw53zOSnMtz1sBcjrF7mfbBN0plP+fybaa0zyhQ2oQwgB77omAF0fqyh
zeAiRt31Mn4qIw2hy3UwukSxnm7K+9aNlD3cBi4ocnVs4gqEMl5gyypitcXrWdlPh2ncdDbdBlWV
iRw0IJNyrezRmVBGozVGp7CFd05/F7kVYHcs00tZWbg6+reaBc/NY56pcgiMllyoS1Pl74VoVreG
Lo7TEOzJmWfNTT04u17HDzsuRya5gjalGV58G0q9bvHabJx7JBHLK6ik+mYwZRuTuFxALcEhUG3C
mPyRyuQBbM5XA3ZUEh55Ti8jGmgVAIFlklG2zlt20KitgupVCdGUyOuyvSqgVfw4iVa5SoZdttlw
VxS28KmEZRypxRW6iQXd2HpXPcHCJeFm0GsLE1fOBR57KiL/aJG3EfrXnerEKw3TjSffX+m5EAgg
mAoqG6DEGw1Ccq77wO8SlsI0T6v7nN2RpaHkYAfWDAkrgrVOEK6VLWqRrOtZOJBIsfBfC6KLNOr/
N7LiHL1Se8VcE3lJ5oegDr1tMnJZhBTcQznZwfrbmyxOjof9nCYvlCGq2D+yQ25TB5q18yaQL9hV
KuC7FNg9nA624YO+Qnhw0rVTzXQbunvi67sqQ1UD9UBS4moMTM2PiUSQoSa3KLZua6OqYXoo0SGC
2UDUN92Dk3UvRpio26aF2RtXmNMG71FdIDNuKz8Ewmc4XljdsukDHKYdn/VXWgfABl8FxjLkUUam
iJWhLjFUxVJyuvvBBT6f6C9x/VJCeJl3cvWajMpJWFkglfSQ6z8VKUM/2I2eGi9iXQXOQk7Npqxu
7pUS6wtJAqgnJ7yGuFeWeYd3rWpJo7DmM1I7zabqQPPmsvdzwJNIweK2sFzUftvG2zjk8jDgfcyR
MYd3KZUoJUINdo2WCoPbPo/YGfacRKcKpBIbd/iuixCbHeyl4VUroSDN5Afgi0pP3cgZ6Wlfs5Gx
QAM5TCDfFuq+Hp4R731uEu9ksIY2SF+jgJA+VxXB2HRvHOg/ZWsbKhmTdUv8Tj7NNztC/sg6R4aM
a2wvP1RA+pIOt8N8aaBrjqWHnLPq9IP9xKzswV1yeQXmNxxTnlMdxcCYgDhL2KJqafWY5BImAwI1
B3xiPooOIQYHFxi2xn5T782UDXOGC6sJvdwWr3akvBQ1GccQDnFZ+Vh/oomKF/jKzQgZVI8SSjBK
VfvAJZQidrf3SIdDd++J6HDRAJjhE8yALFZz8wI48kkKWsImEwkfU36FlP8RdKPiSOKse5t8UIzr
iI8qpFonFHoafSYCIIYptGCNKSWSiZa9MkKnBm1YtH1RWurxdLH83JjZiW/sGoUFwHQf6k54a1Nb
N8SlQQUTSpHkC4qRqxJWyFzyHxwveIfhnJB9MsOlVVVbNYI1pZUZ66I64psb8haSq+GUlZPRQ1Fj
nFmXIK3sWeHUC1mj3ubW2dmykwvC1o9K3o9pst4CjKTMPKW6t1tgI7ncPsaiAvis4ngTjr4cIK39
mTOKsQJtUmXT3WTgNlxDWmVKeoGryQxWqMmmEGxpwfvB6g3rZ9iI7EciajHM4fHBzp80ixAN0vOr
CdeJv5TTn7BOmYP0f2ja4DCMBieqCFdWIq/TlFi6Q1BnqUsoZWBNop4z6oCSnDYrA+jeDEbfHFsG
9BhCeIZWTkohst/ziMg19eJHiB9QGfmsNFvDqrED1yjC/JSRZkD48Ac6pwutqYHEBsG87OGzG1EQ
LDOs1Ngod4gx7awSaY2OjWxWvcrG3lWyE3WNTQZWFHJ/+cPuKNzH5QKsIxv85Jj24NFcbMbn96ml
b+M8v+LXc+qyAiiQQaWtktttXBTfs2hn9/K768YspyO82fKh/+OHRrLJjF5DfNVh5c0w3j1GaGOT
HgX+7hLi9K/vRg//Sc/Z2JcAChNIv+gGqIeqJitSSGOsarX3PpDiGbhHJP2RjY30eKPllH27FLx1
al/dIohXUd2zsCIXXZbDtjIAuQaYjqWFBB1Jju67pnptkJqB4DiwPVHhQxrsiWIcfFNJeu+aGlN4
OAENLs6Kfm472+XTqHHDCAglYdNBgOhWEVS2uYCxChZULTbI1mANSkyMXBjk+jAyF+h4P6ZdS1dG
Wq1om33kueiPdYsybeZhqStrxIthaLQt2d9GXZfMZjPDCkl3NNpJGdQn6AvG2hcIsQ0RWqbJ8I51
2B4EnLQNZOUSW+xBce16bDssA2ujunYaGVynNS8139N5D9mTvOhaE0gcWzXoQ2wiFq4grGpMfV06
+JDm2sLxM8SacRjNSPRpkT1pmm21KNs3ln+VeP9PPsnzMA1fQjP0WInxQS4m/hg2zAlg+a1o5L1s
S0DVNaC2TaAxTxUCyQVw2TBuIWtUDmB0X6pTRLWJOwYIWTKs8JWDqu45hFLXBJa5MFqkBFzVXngD
WjQadZ15TwIIIwxCQ6N/FyEk6LaLUVbPQqSH0YVLra0IqnppSbBFvDpEHyQ1MNGGpQpiY9GOau6D
CpNA5vM3nGGlecRlI0F07gTSXS+qGPdGESwKKyFkR/kpTzFwCFr1Jy5/pHFhIbQPjSTrS8sAS9wH
hA5lfSxVz6ey6y0HkWx6q7qWMXBwqSq2Tm1tItMnB1HolxZSxSIbAKV39inkTzT3HfOQGQjfZ6Nl
FkUr/B6ueV/yiyn1Z7XLdAwl4tfQkR/bwoOAZEDA8e1nU3ZJ9DXdStdaB8pJGW8b13gRFjZpZSAt
dAVcu4gTE50BQIkj2jJV1BeoijqiNeQErDFnravR/SBJuGwO1yKkAsHEroulkvEzjkX7YCEdBrBQ
+Q6zrjiKoMT+Ev6Mh7cKbO3q3i1h6ZsfhorVLTpeOzg0P5EagNeNAOjM4S+UCrGsO/JrisSOzRco
hxllDwibX7WZfzPznJXN4CvhlU68qLrSWIQrxCDyudokCKKoyqMj1+6hQRoA0TjSo04NPzvwr0D0
6hUFmnpmW6CCckrZYQMEYlj5kWMvOioafUtew63Mo4pD5oyJ7WjKXY9k0cVxSpzR+2FAzKA5N9pK
slTq8l6tIaufiF0Zt2I3nX1pdlEKsjslcM3DD5/K0FLRcn3XWt7vh6nPKnp76cvumzvaXk0H6Ffe
OGEpyzhj1+YoKmSbVNuVRvJNT9FdsWGvLxpZkmeT7rPuNWT4PJegVCGQDSwtwddCWgKqIqcZEbmN
Ws0Nan9bQdZJj+oxiQvpdjrUfXaRYs1cDaMRVhn0yMKoempim61ByR0PSQL+pHq1lc7cSX8d0OPG
HEDPt0H5L4XpeFSG1vMa4z9dvo9bi6yYpid3stOq66bWw0OUh2I9Vbv/P0jwv4AEFVkAJvgLF7B4
r95/AQFP7/GP//2//k/0XoZ/egBPd/zCBiqq/T94/IJKQzBMFlj3/q9fIq4K+EAhZEWmsIsG36jG
+i94oKn8j4a4qizYSeuaPqEmSuTBMAjWuaTDnbHw6zWFrGri/wUeqJl/YufG14MkJ5s4PId52Zb2
BZ9hmQ2mN7UsAEpUP4uuxzWDlezU1Kx/KNwMSLCyrCtVgL1rzT4fHfQLcoPBVjHNZp0WlGS9tru4
HmTguo7Jrup6esV/tLzUPno4VpRdp4NbV/q8jmJ97bl9dnXzTBxruBJoywakvhqy+GUoj7wX7nAl
q9/VomNpR40HFk+UEU02iASQyGRvi8zkvw5m1qRHy6s8wPs+xasSauTidnk6m8ZMZ01jSgecRW7d
ieo8FWZcr4RL7pwNjvISmcoJeAAy2WG375W6fu0h9C8aaFunyA2jXShrMfbrlX8VkKBhkQGJMgf2
P6hgFcdYhRUpKmBAUB4eb11T/3S49eUWYje5bu+mfgkW46GtL5KWUiWAMdtRmOXA1qzbT02+adHG
LuJ/66dwjSxUmoFgmkZPh8922oVcmx6Ey9a2QCx7Y07jgZ+OdyVJt010kreEHBgSIbJEvhVxVYHZ
5zyORLxnk6dTpkB4eh/2rvHvp9Am473IpGhLVECwUCTg242EKsl0NrQpvD+rLIP9eHW6UOUpnqN6
Za3kYNxIhkX+6g+OunCaxkX83bVespBUnw2yxMnwHUOTy7Tr7uR1MeK/WEK/KopPtZLN/94ibn5S
oLWbbZa/dpS4N6ZWuKtpWOvLlxQm3L0ZGO1vt+cuEjaS5nrrDL6ruUD7xt9h3XT32XT8UJzYDkCb
coyG1RalAFhPZ8NQHX4goGFws5TIJduUbZXUPuvjAUH5vVcrYn/rr70E9x7VvUxd06EeBvssIkqG
ftz+eoZnw3tP3S7GrjYAMzkeGlmH4hY30VLq+H59uTANufUBdYI77CEqj9OJuS814julzJ+nVj0I
2DLT6de2J0VcqqPKhBiOxU2Cj8riNjIpYhUliUY197dOgNJLJ8f0qgEzfT8dMHZZF6ZknuKkrqAH
KtW+SPxLHtvB90YpTz3okneMDRUo1bb72JfARvzUVM9q5g0wOJR47wRttjd9kmJ6atd7V0bJ6tFD
o6VYIkclnYiS4V3kPfKWTe/ffR6iJDwkEXY9t67xTLLwS9FDFxHlvy74je3ffVe7zvt173gFcRln
CU9NzAM1pR5aUTsOFPCMvKH76SBUPufa8MTy1udDfLCB8h/juqvuCxHVB9mSPm9y/AB8JKk0MLiq
ONj1kBwwJp8aeLEivPDbqdeX4tDbmTUCGH5dacfbAlXycNT1KFn1GmT2opS9k9W71N1ycYSPmB5x
m/RO1dgPOol+xyIHkfQs/p/j6sH5dT0u5e9arOz6xqvWUiXk+7KI+nuQveP556Gl7u1C9SdFFiqf
fYPJ7Bg6xSEduzooUIfKDF9uN1VegSDknw91Ph+Qus05BzTFx+gldxa2P4Os1kdnoPXZFdblKmjJ
fk9N9FAS2FRqfBt769f7pFzFaDnOkaMyd/FAlD2Ixjm2gWrPSZjG3yz8haRo+JBHH2OJPeoRwQQG
4O0zrQr/fYAOtDrT3f8CgVTkr4usLduaqoBLVAxdIF/5ZZFNS0NJK/KKP9BrrTcVf/FDpxXKQYXo
aaxMvF/XeVw9SqoyYlQFTnQVckPrbPyb15a06FG9OLs1H5TS6OlW7ikgF+PFqc9zKVmRAvN2sNTG
smSA5FSBhkMSBB/RgF8p3o/rbHDfQ1J9D1GTd5esTxDboTUdgBhERh3/aqCxJnuDf1d5rfSgV4BV
SAXXh2lkFoPqS5Ki2E5NGb/a0kjRC8Cx8BxFINi0oZdwIJEhr0X5HfrpwXfQQS84dyuPqeFrK5Sg
zBXWMYfYg0uZtYF85wcCFZ5IQ1q3bJSjQFNyaThy8og9DxFO2YXrPhotqWo13KktCAOvacS9VHMw
LdiUzFrOtu+CsdlEp3gA4T22pmFWGeWLKOO/7ktT3H8OQ9gZxrZHVHyXWqVA4CCQ1nblm4+UBs5Q
xpsPh0Qmyg72cDfkxbCvbRdL87hLP5xTa6KSpsSUZGF5sf2pQuP02ybyb8GlbP9+Q84Kvgqmregm
TDfd0Cz7q7i+GahdnMI//d6alBGipgjvG1cZyH0tw4BE/zxvkNkbqvzOsIAw9k5ZoR7QxQ9yFlcH
M6mhbbtBt9fyiG/AALeZ+UTasxelYhBLyiJPG2d/uzCdTX3TuKn5pe9275cLfzf41scOE+BBh74J
vKxl5gv9mAlUnSBVOJhZiOYulnKUkYQkXnogp7bWip8FiqBZqbnfai9WCJZcZD1bL9R2Ojphu7aQ
gS9MbY8twqjUSu/n6dRrAK9ckwiAQjwOH2+cDrbaIlLt19GhReBqk6tyCWklzs52oKGaHWr2i5VW
515JnR++hF1kk2dbHIniOXLY8ilSa4SWAigUZRPTrGJYnNNpF+XnIDPC3TRu6urxQcITKWCZw7GR
pUH/6PLQPlQav7UhhYhDvklbOoFMsRt15YucVdRpUnYFU1pTQ/LiYgnE/7GxzOdT3zQOWT1pEyNy
gJjiv+5trVza1UH/cusSXRMfzUHbavzJF2rRqhuGByMVRnsMC5jXnQGicDygbNounQgWSDJuHW4X
prOpr/QpXfzt5boAINapHqyNvx44nVWqWxbA5TTIkG1xMGz3B3Z7yqmzav3JJDPmaq7/oAxueyVL
Dj5Ul+5xtkkPGVq8c6XylA/DFBvHtdRnc4h1SitutG1dT76yuHybBiC7+SPT9fKKw12+FT2UDICt
0nNRW5h9t8oHqhsoIqh2ezZCKzuw+gyL6UKEBmi4dgcE+Un2kx5xBveIwLJ37A01LRe6p27bUnVP
bI29K0TiOz/15COQb++qpJK9CcwGiP54cTo0UnHXF4p8nFq3ETneY9fprr+eMY1QEwzIpmdUAbXY
VoXkklPaGmW7HWv3eRqkirWTgGgjvXI77e6wNB5FmzRKd3otPTkNoD7COMzdPEt6kjUqyMJiNZiu
GtQwJNOSrl6YSPdtXK/1cVSTDPlnluA/crHUke1045sJU2ah0wXsUFlXbIO49k9EvOOF6O6HUfIj
VG1AWWqTzdrAKT+y0Ns3CL6Qcjmhaw00pHGbQ1CZ6qNVp2JXBdLBiyy0Ln0NOjAagulqWt2sMCIn
g9z+jsx6aq+CCtNhzDdGqcCkXf7zrKuNgP0/Xr4OfUCHqQBb1NT0MfT/HdAvKZRLyaJp31xN2hsF
Ej6zzA+bTRgjYPLZtn3PuytzKg4wTdPNZ6eVW9mxG4qlWfWhNfM8zbsb5NGYpGemnW6pQsUB1TUI
9APa4JwLjJFRO+4XmmQE56lvOhiRbaxLX85IsnNBHw9mgWFEQz4RvN8/v+Mx//DnOyaRoAuBfati
scxYX95xH8W5PeCu8l1qg2NuJym1dlipkaW9lFpWb5PWtRaGpomXQJ6QdjkhFCmChzyNt0DBxQtS
g5QGUg3E5dh06vR7pKEJoVmSdDF19/p5d5aYK1F5Hq4NPDu3U8rjR+FjGdm++R1eUS5EzD2lcZKa
0+lnGz77fjoL9TyLV3rWQyFKawmabNKg+JQGzdnDGrDU0f4Kap0XAaw1tHTUfLoGbXc/Ms3PQ9CV
bYFSOu2W4s1iyFSQPzEuedN6Lxx36aPu/CKoxq06Ne22NuIyV2aN79OAgvkMFKJk3Q8D2r5OWoSr
EvrHa6Rbc+HbWOeWXrgKOyZ1fahAEtsygpJlpi3lxvi9KXry/4EmXWNTuEfslr3jdDYdPMzPQDFa
9erLBX9w490/f/yG+PePnygfwyAdWzHDnq7/RpxRNLeX7S4wvjclOhsnHWK22xjFsYvlc+n7/b1m
VxxMuCtownsrfWxOFyIJZQXV6D+HuWXrbD2XSoaBZJ+tyFscjSsVOJMUOpew8Oy9XMdPTWo5FzG0
zqVXMgQYXWoaTZSawVxOWmprRoDj4njHNHBwXdgJhr6f7pj6qWGOT506ElcAJOGpU2u6Y3pqrJDZ
vj3Fg4oxD6hfradxPip4uVuutDFXjNhHKIB4jafjYTqbDp9ZZIOIZzad1kgoy4WmbyhkJKt//hQU
9d8/BlJ9VMA1QQYHt7cv06bqJ1GY+br6HV1OwENOHp7jIrpHIz3amchIgAvn0PRKeA58bVTGtLLV
1DeNnc6KytSWrYK/ypcLXd5WAGX7ly/9PW6Kp6y9fukOx/9ddYNDlfbe/vb8aVgpBbBgIg2Tub9e
1ueZ1oTLskYd7MuFEuXtjYrLDSDNf72R6Qy5wfDoEtHd+m//mYRjIibo0n66OPX7FIR2nlVAMB7t
+ga8G3ZDFWLf99n+ejoNQI6cAV9Pf7vN09IcnPTXh43tSspwScrAC9a4tx4NObKO0xmqpqqouyP+
f1e/c6+aW1iHPAWPTgkkXele1VPASL1RVJgr8Matw9TsycitqtZHTSwAWG5LXvtYqsrzYJfuPTm3
Djg8MGdTGuTXKLZB3DahchhcK3nIInU/9ZM+wC+9srJN7PnKq2rc92pTvBjk5baZAhlqGvU3T1WS
fPgvtDt14o//sWBqtqJBgTN0lTWE+ezPBTNIUyVs4dV8J83DJ2w43TCraxWxvRYHJ/wX91MrDVQP
xT8Vu3JyzEB2xyG/XWmDTedE+WdX1cvUsAS+Z2y6UTi8De4G1/4cU2ZhfOhB11WeU69lREbRC6nX
vtJVFGhbgL+GxY4PUoVtJvZl6sIIs9wJHakgkVigWcdDNhi4I2COt5j6pnFhZdVz2TDq9dSH4g4a
Rz2knCLRESZu9f10djtMfYbnJSumaHT4xnGmmiPV+2XMrfnbZR28yAZ9pN3gO+Lr8//jf3d7VF6y
JPbG4u+G2lVl7iL+Rii+dNKB+ql0mM58v3xqQl1af+nvxmG3Pq1gzw+ncNyMkTm/3f9lXAslkEq6
oS++XEjT3AGeNT61dHHwsHi18986pycaJAU3NplDr9bFfjSy3JOUg+Bj790yhPsoVfRPF60u9JHL
0Xz9c9ztDvKNlBLlfn3rut02PdODNOVcyWfLB4vXgrVI1T5Vqv6qjcn+sIOoQmbl3WhwmyZtkq8d
crV3nRstC8PK36zeQkW/RwfFrHPz4JWmDhLPMV5tUlNTosOIPAQNPTm6dmobbpAwrjZJ4IFazp2z
ilZUZpnZEx4U7hlMyGvspDm00DA71Dl6W1Oz9j1zG4eFOv8cG9fqugDitQzHwW2xlcxDjLTv3Evq
FlFguGW9jKxlpkv+tUWZiQgtMr/LgIytDtBlDvYUn2RI8DnuIZTygWqH2rii18N9JjCENIICyt3Y
pwclAEufYvF4w9RFeQN8uJfXC9cNhvvpguNqFxv4wHEa0XT4CLck9Zauk8MEAZGEfx6CxIvPGa/T
uwYrc/JevZKTvGA+nA7T1dvMeLsQsrboKpn4W1c7PeQ2od7+p1vfNFr56/FYO2+nddtFq2bXVjaG
EtO6/tkeS8S9olPFAUV467ot/3+3G5jG3TYHXx53u5c/ARpUU1sorfdfNguToMQfU65OcGWM/1SM
AKyvkh5aEQHbCMLymyhcyHx+dogyBxR3HvzoIMLK4C3L7PB56toId0jmjplS/uZKzkPKLP6keJq8
dDrd3pe2WR7Z4OLjUqQq2Obc25u1MuKvsAgasB98AEWz8j3ZekmUJNk0pjBQW/fsl0rU75lTGndR
6kYX13ZfSetf/nljNNZA/4xOdAuVFMjVbI5kBRmVP5cXxQ4ttVPl5JuBshzc0c5AwcrBK9UzsPmg
JcuWis8iYO9IQjVtHhvpxVUIxqarcWsUOzico7iqKcDUBB7aSoOz7/rcQfWesww5W5R1SESNLSqe
BtiF8XQ66H0JYgV3SVSfHIoShrPLpabYVygBrpu0qs5o/LDkkoV4sLwc2yc7E7O6SLw54twS/6/u
uwcX15sDmVRpP51NfYNQg21tOutb123YNLYOG5DGU6dUjM/y/ebk9n7+yCZMX6FFjQZxkEtPVR/L
EEMcCCRjU2jKsyTZ+nlqyeoi74bqye5kDbj5cGE/Fmz++WNSvpaR0T2x+UKyPZDZ26rK12SlIyky
mDNd+vAlPVvXifSmRU2CWzkHR+8iCjTBHS8TxBbRv4zzAFyo3gAVqAfJpajd+BzCa7alHNx75bjG
nW9hf9v4KDHW73orOefpWXjuJKTEYEfIojjd/g/d5zO12HBNz5v6Jb94dJVJc39ASAWITpg7NiI2
OkjtoBpWkWOo91EQe3O/bdr3Fn31OEoFGpntOokMUM4tRuOubrvXPhiqVaMkzh7ReVy8isJaCCM9
3cpBYsh5qZoS/l4iKox729a1w1Qi6u2kPkbIkP7dTX5dYXmMa/29Od4wDZGsrj6O/0vlRQg8Zj0y
vbf/AbODO3zBMA8Z8dNxnNfHwkdQO5Sr+6mLHwXQTw/o0dRUGjvFczVyO9wosTI+oLX7IwnREmk1
3750mnVt+VW9FEaJBAGQIH5VtfGSezBfGju4dgjIIw+Blko29jdx5y9Fb0XbZHRiC8LIh5CdpnvR
R0hIttLxdvBk41ezqLpHcM3k2K+e2mh78ti/DqojtH1U6zaUOLcU20gHbT32TUN6cKx7HFWVdSgT
ORdBWj+r3wqz0Z7lKu+P8WjaOTUlKetWUO+NlVH42nPBAjlrG+xpft2D8qS4V1zPWHutBxNBw/oo
4m18KxFJkTP5zY+hSRgSbIqiTq9GT7AvB8lbjj/RQvclsTPbqn8E/LCJqbm84ZqoLCUtjLeoTvsv
ATCEaXzsKWB9gkywweJ2G11Ibn5NUL0fMav1p9fyf8y7KYo6iU38vi7wqwPvM2atbEuFcv1lK667
LRptdZF+WCURjZZZxlkZD/kAGaOK5WA19bV1VlBMlNVNYbFO3MZ5Vtbuncg55K0Gu4pUCFI8nbJ2
+9p+btx2GaB+/R7YwE9b2XIPInX6ndYnW1dSi7tEN1iQEmNrej4mWGNXJQJ73eggfW990wVkAfgB
R83RcRiWFyBzizhVVmjnEhrFGrALygXtXvEsyKINOJKp6bojONQo+nb/eTr1GkapOpDjGf9bb4Zf
I+BaOJrjhWo8fI4e77YLRLYDJ0SHR4AVFpKTXUXn+TDigcCTApbv3QInzGQwK3QvzX4VlKl3mA4O
Aw99lkDz98GV3/qmM2u8+h/7tLCFpmY83EZNQ6mRwTOWG8CVWSlTgqzNpSTlMhS9COHp2nDUrT4G
K84YyhhZtSodBYjK2AV4Nz1L8bDQxtbUVTZJtKMwgUeh6kCBM1uWfcIyLS3717xAz1O4eBvWmdG/
er63V9lOPThRKCj7afj1jMP4YCDaWKF/ahNHu28KcT/1g4ZB4ro3EWweh6lEODjmveqwNgAwYViS
hvtAB9Ld9J73UI2H0Z0FdM/1s8eLYQBGXbbzjEI/h0mc7T28WNSuLv4vX+e15DbPhOkrYhUJ5tPR
SKMsjUaTfMJyZM6ZV78PIf+W1/vVnqDYAEjZGooEut/An4BGMfjbJEGPsx5YxJc68NVtFYHmlaPB
1IFuUMdio7BweBwjPzwCU6m2NWDApyaL24uYoMSwYfW+9dgChGgf/LSs8p2advXe13AI1fmkMoC/
YPlWtEoQJgaLV8VslOShnbFnujUKdXiY7sS66nlPRVQN8AsCoLmz6A1VKHftGw0I4wJb4gdHSdey
tpN1VBxNcE5PsvCjplm/AQADujv231lEJHDU3eTgBc70QkLzmM0bed/LzGXcKMOjMTnR1hwm+xwY
jbvXTGUjo7LIcZqa+x01X7h4gBydJKQq4QyrWB1RcJLPXCcc4XGI8FM+d83MwyRRDsgYaDX6W4XY
/fN8Dk390reYw6VRWPCOSnFecPP+2UaXA3aPCF8Tl0JvE6fBJzjlH3asFt+HfNx2Tjr7FfXPSjx1
izYmsJCDPsrGKVFFiDxrqdqdqd8GFMVECyHTPsJJp5gtB5TWFcei7J7czFX33jjROKm2l6HTJDMZ
co6r2qrXpV2cb/PmrtuojPl5qLdT5DxusbO81FAnp7CCEqEF6IFPkdq9yAbvChfY1wVN2v7Fi8oE
8ltcobDGBD8P8kOhda8yakFDv5RV9M3EimABnjdbFY7pnWTjlhHSGMBQlve+1oqVU++5Kz+trf29
347teQ/X/eSTlBMazuzAeJanixE7ipXslJNVLAY3FZZjsZ03G4Agyceou+vGTKl9kWI9t230TXZH
wNCf4hRfTRl23OgPEQ+zk5V5ztVtlEfZ3zh2vqWKHsO5d5KPeAigUsdhv3I0RD7OVq59ydFoneHb
xj4bMBIrshRwGL4rX/GCwkYMhe1nsE/AFmaY8zigeG+M8E0HT2l2somFpWPe9ycelClb+H2J8+3c
l8phPyraXWyJZqcVdrLBF0lZlpGSnW0XD6UaH6Yf8CbsoRm+U+MdECEN21MO+pXKKsbkOgj+tyEd
nuXMUKhvEcSwV1Mbx5WSeNAcAvWfa/mzNW5sFWe7n9CZSDQb8sR8aAyxDvtyPhwM3HqK1t+ohoMm
Qfe9tfnL1K6FF6NvoVuQag2CbX247ijzvELXapY9b5AVy9bqNR/xiHcC1HzkqAti+QkClfooRyHe
xRtgxSjyz5PrlEeaoQ3KgwyDTs32bcc6RYYZfzAbywBcXWdNoqwLfrou6CyvR8FN9UhdOI79JfLQ
AQs1J3uZ6lpZmp7m8dvAeFBxAlR1NeRNFloS28dyxNWrd3NxNbIG/qFdjF/rRt21FepUsTA2VPT8
q1UHznmCKkSBD0e7XIk/UahKD0KJgmuuhii+tYY/27ngLuon4y43ecOM6V42GvW+25EMW81GQnBu
7lMUzxqWmpmRCmr8cQUhZwnjhXLP3JAHbnZGEFH4aRyL8k7qoARUGe1aZ/t8kg2cDSRWs+brvUse
TQpUdyPMtbWSpg2gdn38kgpc5U0jvjYIXe1kvz/3R6pyUuLxZegqfdcD2cHKMfYWwRjkcHREfpRH
ql3lR/gdv0fHOZR9ctRNgMLgqDp9GDX6+mJUzaNuDfUBUoWLPhvc+a5SFlNhpZ8jEkSrWqSoKBel
eIHs+RX7kOEVuOg6cJvqmI9RdZRHguzXI5tsC4FZNiLoNjAsRxwrorjlmxWPY/ruA/LksYbKqdtj
9iQHZN/tCqYIX2yWaE+GqPcurzEQuuEJfB01a7Qxb+GIJPQt9EhcP1hKse+rwdtiszLumqIvyY/Y
8XkqMHRHCI1/OtvlBwuHm3Pd2NFjrIUmBdII+QdUdsnQISSIFejfoVJZGFuNJLnSr56DzRbsHv2q
ijz87HQD3eAMRLHRJBCUy8bYQeCqd+7s8JM4avEMXENfTKVFOjgMcCqzy+TUucYb1orqRp8j2RVm
fnJK7DZaWG1UrTKTUjhfC8NpEJfoE81fbFUeHDwOL8jRT8hnoLAEpLn9DHBDTyervWphB/9DTfKF
SMvus7ETBdmycDjASpteGmEc3NRpP0WGjtkAt3YtT5+VqpUui55LJXqShXsSFM5WFutlYweZewvl
QC4r/Pc5RuIFj5mJQLrSGi/CiFZd0jXvCb/PXQrcauEZQfMe6T0+KIGCgs48yp9SQ/6mt/dyVEWp
JdNT52ogzH/OSnB90agectWDXZbk3pkiZXTILaq5cyS7ZJNln7jK6ScDoCDKRm6xiRP3rMYZ1iMi
zTc3zbjUNB6atEI8ZZaQS8TwtRl78yijzIPLqZYRlr+MOcrSt4f2RU3Rzo7K8lEvLGtfj721nytW
UMjnQxnLJuwx0CirOlneJ8qBf8LWhpjhIVf5T/9/zf2vazYlFUGU2QLWIYl5aoUfrvUqhGpPYiXG
whQXmdDA+E2N30ertX406P/rhh76DyTTTmWYKJ+1a1aLSdf9Sz/frV2vjrsxKchD5zCiNKxD195A
1nfArWtnYlb1WPEU+eJD6K58pbjK/jAIf/dnWnIyWSddRPe1wUD6XA6k3YpiqL41Znm0o8F/M72a
xXrGHgwr3/GtIv8gJygWJgChZgyncIy0vTW1Bb8Pv/6WIRY9gE37gtkTmiCRk2+1IOkv1oDXiDzV
iaIfvkiLl8Gv9Y2BHN2q5h7/nGC+yQl6peDs2EwFpTnDPhY6oOps/lf1ibEO8rB/oNAHczACCy4B
4bKR+G8JFZdH94F/5v0TysllGGDUgU4x1mFc9H6Bf653/wzBgh5kHpp/oaXGKzMfh3Vdjs2nU60g
3sZfaksHApvwZ4o0J/5CkgdTKnskF6pPIBrKcimnpQicuCRRrh5KgNtMh+oTNmO1G3q72oVqXO/u
YTf3xY7SssCZD2V8m/jnlHtfAb8QsZXKe/yvyUFThevKDAGVocIUxjp3gXC1a1tH34MCV2RjjqrR
MeESm7irKPgXKiGvLMwXGnSUZEKJr8d8NC1EJ+8ZJWcId2VoBbckk+OSeYvq8P2WQbqfcIsjxd/V
82R1wo6Ln3SwVaABU+9CjBZ9vt9Hc59iROUvA+dLIAHuHlEAtiVzI8N7k/sA3xvt573nn1mTgdDQ
1CQ9MDcE2Kq8vmD2k15HsETA+ZoW+SFCrVEMFpcxgmuwE64WDEBwV8pnhJg+zuj4zod5oh0wL1Ef
ldzNPpOy2gaxZ/0YB/tNh43+lvmWuTSqWuwi7CAPbVhCi0tGQJFFqmyFDQ/b9jD3zHRLOVkGhqqy
GQzUY3t2LUiSJSj1zgOzX/RJbVcyGCPDsx/ssepXJO22NbTHrEGWQ/fV+KfWbIvATX51YfAzVB1q
PQqkUeDt0yGgNLWtpj59mpy+uABNRGuLF/S3ZEDmdj6JNRIqAy4GITWkRzczR7yHAJLrkPQ1hC4C
DzWPQJmabyWCwDPiOUTZG+p+iULXjOrToOWM+YQai4LYhjAy8a2ZlFPQxN6r1oTGk6karF9jrXo1
HO9SZ1bxZbDN10lN8wv+BdlFReV0wfY2eZKhHFCqep3CyTjKLsVOqWVTFmv0d3bLoAC04ocW1+9V
6kF2setmpbv+sFWneDqxNRyQRBiy70a+c6a4/JF2OMc0rhZjn6yU8JXD+smlfHwNcNN5kFPQ9n/S
G63/hMphIUhje1h0CWff87qD1jk1n2aXruXnkhCfqatRcCnMylrWmdcfB2v63WDwpe5Sv4NO8b9+
1xkikkkRCP+SbdPiPvk+Z+wpF+Qj2o1tbD6Hnho9RUMZvLHUUx+LIUjXt9CpnUUS8J+Q4aRFGBl6
ybSVoRnr+JHWqrsjmRa8mQ3V/lKLq4McDRvvg4S0feRRGr6xDT4Wg92ebxei7AyhO77IEzXdevD6
Jn1u8dW7vbdTQGd9rGgP8qUt+9o+ooZYWYd7l+wHJNeXZJMby9+w4Yuai1G1wRNwza/Y3QEfLcek
hDU6fQc4PK1btU5PeckPpcz18q0dEVtG58T9MVJyFWMOhKPU62NLJvlLmJnwhKeyvSBey0YQq8C9
5fXZziV58VRoWQPhnweHCuAUK2AH404P5a6wBGtduGZ0kY3bJhsVBM/xFoU1eVpL2VhTEt8mOHjv
PukRHHMbf0u/FVvFjIeDbDzRoOgoD0f3o5ui1VT73lvu2cGuryGVGTF6D6EY3ZXIbLyP59DtPXvB
7eVu5CiSkT+KzHCO8lQTK79WJV1G4qO46Dgby0mWU4h9oSO9IEMMdXBqSDN/qTb+0jNYmky9Ue37
fHS1FWY45XLg6YQwbO2gmkU6dK9GOaw0OZS7ufYg5+vyT5COBSIxSSoWNQuhk9Y6+F/p6bOMctNv
sLb+u18VPcxg2SeSpJdz9UDUt2lgVv+6huyXXUM49ntSVa/o5iJWx2aIKpZYdi0VZVuk4fsw4cMn
N0/qIPDoyKuNO/f/3/Nlf1fl+bXy2XJYurdruxYU+XwkUuDlAldPfNtJlg+jMq3zcuLB9GfRaWKF
sJ/6cie7HFwQzvKWrbxtQ4VvUxalUlFe6d/va8T/WvKJxvyJH1DAuuj/Wk/e57Zxr5F7RgWutj5I
mvSfZMC7tWdG7tKewyDsT+RHWQglEVbxNaUe2a/HLjc2oiX7ULWya8c6v2K/4Qv9VQnSEJKbAbsk
VZXPWChfKq8zn1F7iI+hi72h7LdwioDGnhUktNxuKfLO2vaq62259Uh0/+FtoKqRLJJ4bNYS6Mp6
Qzl7AtnHmeghuR9FpFarqRcDIhr0pfas7IMl6FIruyXQDHGuhsp8iRIbFUu3Kp/4es0XkubqrrR0
9BwLxXiRU/6cMABuZKscAVh01fQ6ICc/CTt8FnOEMkC8yFOU0xUYznVtb/HlJm2XNYN3TO3Ug2aU
ngdT5NjVB9ssSZodTPcH1g/NYZzBabIR88YrNu0Pr+/qjeyK5g1aMDcWSa0F+MeYAg0lPGVCN3FC
ddrFJLLVtjq+WLdQ5g+NuDiEhYWe7JxSrCbBA9VBN4w64ROLIO9FNgAc3/XBKqEVuN7LFGvTksU7
oqFz2HqsWKAmfjHiBt1SH0NJVlfjWc7NQ2RMoqlVblfTwznvbEcmXNJSedFFJ16m73jfWtVCGbGY
toyw2w5Nb67cykW9O8J5DLKCiuOp5prNhx8U/qOdWT+sEKEnEaVsr0OUVM3OsI6qFtXPMNqrZy1A
QHDuyhBZuM1ohsY+ykE5bT7J8bQt3A7k5CWgDDqws7etPKgecSV/USs1X7OgQf1IzLAHOXybWWrT
BOke/+q/zpSTTN//Efctgj+k1S5VjTKbYYwfk8pWn/RRt5IhfIEvCQ+vM9Zit1laQ07NaYCdh2wU
54Y1DTfj1AGj/dOX+VmwoUJaQmNsDGQMkwmdcZCuA35oZV+HO2+wgp0MZTPlfkZZKckfSry+89tE
LVGCYCXHYxApCHHPp8szmxX1zWLdYFG5ToKuvvhlAP/WsLsfAIU4EN03NVEBA1R6fcKWt9/6Gq8n
r7cA2nXKF0oT3Q8Ria0Xo9KRqOo29dPWf2o7kxJ6SLXfyargQK6OBVXXTme9V/ulqDL9tYPBkCam
ejYzVX8diOI5kmM9jBs5ps4z57GiirXb2P97nhzTZkTwn/MQwUbFNMBfso4LhK+HjIraiB0wmGtM
20y/eMl1F7HRGdxjoTBokBOMrGbZpiES46CEHsY2FWdlqnKUdMt8qYFg/1KyNism/Vvrz39ylVxG
14XxEdClWMgBTcedUWPHVPX8aKo60Leh2XCDljavwvnaSdTPIvThW6CRNhG9lq+1Jlb2QHpiFr2G
uY3K1NzWSff7CKvYtaf0wVrP0xkGM0+5j8qj+2moV6jwybzoyHIdfTbd+vBtMT4VMT5sAyrOH0OK
UFBmpF95TTVLgRzF1uLxfOVrOls8+B78AHHrMpq6K7ZdQLXiVl25uEhelSgeyJzX2UKOdmoNH5F0
hJ7ZCAuVDuohrR5fcMjtrvDkSQRjaobM/f+uVNugt/M5ZP4D9DTEer243aeuqy/8LlIWhQxrmz/+
3HSYASFzOx/eJs5HsRK9adxJT7L/3pSIeYE9g2pfVG889utf1ZxzgNnwgyVvh5Cjm1wLy/aBk7bF
vh5CdWeECAcVyoCerT08d3aKfGRSsSQCKCC7ZGMOCHYEdXuSERns4fk2Kk8IKlYInYo52J9rVC6P
76QctvdrhIYz7tygepNdKY+So1b0gIRmKjBwbXvXzXThZm7uYar476GK770vGcVyAJS7ivjXzB6W
sWxQHo8hK5ULeYF/r/pXHIX+pRSGAyEdRSENSO2jZivqmyGAYViN1j15fqO9dRpemK07mNsSc5bN
OCfXfQFSKcjCfJVkaDMFNuYTaHJoj4GVJa8Y+4mNFaD/M+IY+NqZcbBHigXVJhkGsJSEm7/KqFTA
srpl1SwmNy53VaSXO3l0b5TQoUQi44halnObWfttuYuaWdiqaLWlpbRXtPcw3vEbZJTrqN5WgxMv
ZBhZZrLDUM98KNV0eM0DpBg8w4APOk+2B8XZdwOGqYll9q9I75sHJCW+Z3OUke44RtH4JseaEtNa
NyzO8sTY9/Tz6Ac7OZYYoflc2spKjuVFYV88H6WB+SousmcvTfZTDiENFiNKRuI5CkfsddeZnRpX
OS/D8SaqyIjKz7YRGafMju17W6PR0FrZq9ePmxhpkzPY+fx1Cpp3NXfroxxzIkCxIhrivRzkZ54u
UreKtnJUscP80WBFvZZh3pEnyIYBKfxIo+5fOLvMK8ID1tx/N+OISkuv7WX31FbIbqIJ+HtGpMGf
QsLhsfVDUSOcy6lqNDsfTs00rVE1fP4dyhPluDw7aiMVM0ID1dQCfYbC6tUtywFyTryygfSYib7X
W2dYoH9WPjaejqyw7OxLpM8ebpOcEFyxOpFc7LE7uDfT4KuoWxvJ1jHFRpsjOSj745H8Nwxxt3rq
J+wFZWemwWJ/uE8ifx4u66qdFzTKr64A3UbJF9xqj3FwPljJXjaBD0y6u7GVZOu0TXobwqH2gh/v
rMfxZ448VJQo3dt82bk9DifU2Do8b/1iWxpR/RaWvN0H1/TJxxBWorxMsRqdZWTgnDDp3fjC6oWt
Rr6PfZwy+6rMEVmjQB5Oij4/sRAVxnN8hYYiGtluFEQLljrYc3d5vooN7rkFNgcogKnUzW6xVrmn
AIuvfWoI41lexyl4gWf6eZqvl0dhczRHDwA2HyG7oB9N2zFufsmuW/+UoFkSYJAk/xGyr3Pw5XI6
v10GnZavNLc3WDXxjIwnvz75CJHFhqcfmnkTVs2N7FeQoAg0VT/IqQbiguasW3fru0+TZ/2ZK/vR
oir3muC+b4tw/OLNRpJarn4Mod2sh9ZFKhtun+z3PWv6cKqpWZtq2a5cAxE4FirB3iijftGUJbK+
adddRjvtL4G2DpzGeJY9rFDEmjwnwveT6yVYmeA6oDg4jii+3V0MQHxnjf3/bRRAEFScEGsyeXKQ
xj87gLWPVjvGb+1QboYsFc96m8QQCzENYpP2oqWh8xp8lZ116LQvFQYK8oRsIF2RW81Ojlms90+u
Mr7LMZ907UEIbNXbJhQXpzNRXK9+CC/vrhEmmC+FtaoVNE4XXO5VcT3lgAclr+ektlHiz5u1nIq0
FLa4VV3zsGA0nTx3/+c6AgPz+TpRzHq1D6EO15o46fPOqJx3S0Wmv2hRrx9k5KsNuaBm6JdKzmbJ
Db3qOM+Xg/k8X63Nf+eTv+2XctDTp+poj8bJTgNASwmybxN20FurMPHh7AvjwkvKuCBXYGKJ7Oab
pgrMS6YJ/zQW4VoOymmBhtlZ7ZOOv59l9i851K1neY4o9BaxTJwh7icNWnVxPBEd5Dke3jVInvLB
xvyZ/3ywDP0o2sdV+GpZHV5PZoWQYBx4b8il/HIrffoZ6NdcwfH3oYB5rDli+mxCdH6HSQd8xGtm
VVbmtItzj8SawiYoByH5HNpjs+htx3zzinTtZx3yD0P6Us9N5fcwMBQQMlmepC+uw0JChOZeRnKG
XWL05rpGs5FnuV0a7RHr+mYbtplz2Zwtc1y2ILXsfgMbGFPVOIiPCKeKTWp3JxARA5YLsg091z9o
OJTNM25dEBExBJrjkioTyDgVHVS6ZL81sTnJonLA0LVF31vHqj5K4vJzqtG4LlVt3CJ567331dVJ
RfE59Wgx9h2admYYl+QgEygi8VTzCFXURekWxSWfG8PDBSKYgmIj+3RNI+HLNgjZ0QvktvzikYQF
3ZF3D3JMzioQeoCmUB7MvtNP+tyYmdkterPBYmcOay3WT4hJ6Cc7sJ/ZuIjtvavUW+MYas+iZl2A
KwDzC6Di/ODTBb9oCCY/Jis2UbykURyXVJc8zDvkKx9yjIAeU3ZHi/ukemh/T6fea7IC/V8Y+C2W
FKLfGF70nefGT4QIqXgO07RHVTjkF5x3LxB+bcr5qvc1s2wUsHXll9m5K8VXy2+jZekPaZOaL2MQ
u8tJsa19pNfaNkRPaYZV+89ILmAD74PTmo1xavszSDBd0iJzeNLmUKF4h0qS+e7onr2JOs1f5jFF
9jxAkiKZPH1tJor+7vrZK4Q78yzw5bpOVFdldx0H0U4JsgGlSmb5OiJ1aZca/9+T9CLOFuZUgd4i
OV1owTcrMMVj0TQ6v4bRP/mZj8eHXnywr/w0VFA1nWGal7L09rK70mASjxW6rm2YlB9ZbGFdMvQW
BeYhfKMSczt7EII0op2258RJtwPFmE9SMSh4gBNaJcXof+pjcPZ6MHkKj9ETaXykCud+1G7wzR3E
nNz0g89yWvWRWXwEmWax0MA4Mshx7EH1SFuCt9yr+Pe8dOwYD50mwoUyV7ernhTQ2OnRAeRsfOX1
spNl7ioMutXkNOaTLI7D9lr0VHneGlDvu7FAT1BO0+HCwAKrspOBksfzOJof8rJlHqdIXvtAmeZP
QRQSY+XPOkGPyrawOJSV9W7yPqls9+Q+65onKu5+8qI4VaGCDTpgU4/fzE6NcN/Wx5coDvR1QW0y
fwoE3lYZDKD9ZFJHiNvGfVKbwIDW0HTNsemgMAxRvyO5quF2eOvLw0PjY2UwR6bRdSvWw/FGsUZl
VxWYstR96l7DclROppvsZRTrxnSdNU/mIafr212ep6jnDhHcGghr+7yiTh+2sPk8Db8+M8mDj9Rx
vxedqfxA6BAZbAo/Dw0LHaevxu/ojCTIUfTmG9ox4QwwQsBYHbplHw7Vy6QMI1JaJZITc9jB0z27
avA4alpDelsHrZlBWFgGuucdC+GAWgNaxYP8Eg49QZ+WuIEgciDHlKAYDoFRQllkMKhjZsTaj9gd
Y3xM8PHicylqxXqzKDr2F1OZGqeiVbUbCEwM5a9MHVP0Ayiq2SxwHyU4TEP4MmPT/65VdbHWDRPM
26AjH5+Tcq3rr/yKh2USQK7m0fpLeAhndg4WEmg54P1c6yNP4DhkEfQ/2UPoGwAyZcxEDvPRsrfl
3MjOv8b/Oryfrzdt9/t82SlPvw1XGBn4ZSaenZa80VDE3VdbBRZiq7MW5NEp0ZYAqB2cQlcJvgof
Q5ayM9xrVcJ/BgmjnlKVarwLf3S2zKp3SlQjhqtaybZKTe8ZyanuKXDxc0Gi0XuWfT1siAX3sr7q
MpXEcNJxHybo72TFVD61QJ4/xsr66qCwdK6gMLxkqf4U8IBgt4rxTDxZIJF57llod5IkAsXQ7j1R
985hLIAxuEH/aI4UIDOwH5cGkMRaDUS+BnejXIKe31DBuulVjzHh0PQ6pbbmVe/TLL8tLDM+mHOo
uEhbOnn4iuQPENPOvsjuJhvcTVykwaPHWuGdd7wHKF/HnXo+yXHNX5BU3aMclF0yxJp+Z8B/fx2G
Ht/hPnaWRt9qn2TEDm3nmS8i0/yDHdTXeHAQTla7aAY58OFCi1ZtPrhLMYdg7Kp15WVooc4hxARl
q3hUwhG4Cl91BD+PWkBeXzE/szx4V83RvNZ1JlZgxfJlzRdw1b0ZSWtXwaLDmvvqUJw4GkX0mvS1
+yCaflgplb5vZ5/DbkZ4ZgjUAPCN4t04Y0BRk/I3U6LGoAcYlfOiBodvFoDPMupHgTpCCuTSKd1n
QMLFFpyddQ6AAnDf1sN3rcUMrsvSL54RBUvW9ixvhKMe28IU+Esxo0BVTsmj7w1Zq0XtUI/3JlAd
dmWLxwmx6a91i5K7Mh2tMtx7VZ192BEuLLiktVsTMdWP3sDlh9fQa2tb3bEvAmoIfBEfXWJ6S1ai
4kmvRtxaffIjiH75D5MGxCVHITcpuc1DgTCFbejKMQLZuR0KXjP8/s2r8DVkh8uieDaSIFqnuqJg
HaT9btSkvJhocmzu/Q3Iy8QYms2Y9QIGwjB8KlN+asE4//LS2bRMTb5nIRk9qwLsBAcxXnUt+0R1
UDHQnfhgVaTWpSmEhzyy53+zC7GKhDn+0n1vO5KN+VILDC3U0Xf3phn5D0qMvr8K2fgt1LNoizTP
iEgvYRVY1hOYFap0cyhi9CmC1DNX4NOqNwq3+aOt2c56nEctQcLIMkqSO/MoiyFYvA1/CYXkxNsE
5jUvi/hZXqnAs8PK6/4KTGe8jno+I974AF1kWL/m1qkdhq8AutpfnrMxVES7KQajhR9rxasFnWaJ
8nd2SDWS+2aQZk8jed5nFbjkAje//GvsVGs4es2vtDQ3PYmWL1HgV4ssrKbnWIRQnJUUf6wiGA+G
GufIXbTiVZ9LtQ7UzZ/I3bP+a37xCPiRWrH61iQoXoOOzrnjYIgnUFGfBnQMzqYLAhiHiJVZ8z0C
4++2SnYFNKqFm9Juqh1qNTU5rdGOKJEYcbWTjRy6h8gNA6py0C3765xsVmDXSldZ8/rIj9Xc1GBO
HrWq7x7RnMyP5JeAsMlhrXbiv0ZC9nSs2JkjR2G1vLrsJJphkzu8i2+NmfusjvpmhVA3eNV5oC89
gBlZLT4RzPI2rQyrKHJQIQSwOk9RzQnXuNjrKL5o4Y6KOC5b8nD0tflwyuqn3OtwJ5pHys4Ld13n
lcFKHv41P3BOIwmWZ9eoVyHZkfdJ1bMDNUUgZXMYNn691nUeDprX+e9qK3Q8r/xpLUd5U2Opmbf9
QY5SVEe5S1FfzBH99vmSQ6Mpb/KSYTs1DzKUl+ypfj3K0Gd5c7ukDNFKeDKN0l7zG1S3dUO2yoeO
hUgZOvr3PnnU2960NftqSG8jsvOfOf/Vx4JljTXAgQqPAbX+tSlS6NF655xb33bODlyuxMqn/b3f
GAaBYxCYCTmD/a1zTmZUYkMmlgrV/04VFV+NsDrMv+cpw9bQKcryfI6f+qB1DtV8pDnR7yPZx1bp
9+g/8/5rFFCCc7tenvgHDzXXOBb2thngE6JEBEPWcQ1cSuShYUysOuThbYKcSzFPPAROV99OlX1o
rXO+PPzrJMol9rbQTOyeAzuFKKBU67ADqJvilHKeUt+Hs6GxrKyA6ZSZS/Hxz8AY2/4RMvlCTrv3
u/Fsu00B+nEgVY2t1HyVxhAHUMX97j5PiUS4rcPxYzBNe9N4rooppzpsRewO287E+wDVd+LJScZt
qOaesbyPG0XGuJwqO2/zb7EwfAEuEBAoqk8PkXrKHFTv/dyqlmqSNdsgDPsXoTUfst+rcIYbx6EW
ENVZ5iXC95/TWlPOmYOCGjd781jVljIrauv1mtIjniz+gOjsVDYYnOq/Z8tTWFy6p7i4yoDaH2f1
prJyKXEdZJ9s9ARsMRBenipq4D10Tj0nT2eW7ENfZwZJnhjz4CFTtl0fQ031x1dPT5vnQhXlc1LE
b0ZRjJhxYS43rsqgUF+b18qzu9fa63SORdx1rxLr/PvY0hGeTP3pBE3bWURWLla9XuB/0iGbBGTp
Z6W39l6EyXANKxCagcruCZuW4cpS11+3rMAf5ahS58mhntxvcjApdY0l0g5cQoLF0lTh/Oyf9LED
0WiU7kE2aUuR+8H0xuapU3Bqv8X3cXlkl+1aNRKxbdtYbZ8aJfQwOSG76kZFtzM7chUPHm6xOxnb
c6c8+qfPSQTiV2QmWYjpCGoIA7yPo4f7prP9U+v0vxvTRi54iKZy9c8AhAFUn0o8kO4D5Pf8U2pk
0YH7ZfFPv7ymF+QvI8oVGxkNluipqpFInrlBku0zaX2+MQ0ssv7QfmS/ySYNKtqdSMScjc68e9ft
yIE9dL+c7JPX/DNXdv1zdRH4O80q67UxTLECmxnpCtNr13gPRxithe1Ima7P803nxPMhsTzKUErF
wyHci6Dg6WN7+hFBK+NoiMlHUWd81DqlOFqjhxCxFmY4QilRBuh+HjVYP/SdizURNwpYZf531Ri+
j4LbKDO6dCnDzDPzR6RMyg244ehd16KfYoY2ycHYvPArsV+Z450pMJ5LTQnfwTK6W6tDzlBO8oey
4nGFJZwM+VknC/CQ9U5OHgKsyyhHPzuWRT2Ne0J216lZIUtrhbd/lDDYyylfbtCHIvssYys+S0gD
a5T6mR4YPMn5jnQAg/5PT659/h/OzmLZcl1rs0/kCDN0FzNszJ0dR6KZLdPT17BW3tznP3WroqI6
CgushbalOT+Iky65ARZuHniJ//M8j9dprC+fc/RYsvnQlQ8iH8EUEGgOj7Xqj/YSAD3QsLmA2Ygd
/ZRyn8hLAV1REfEpg7B6kketbJwmm8253obs3OZBsj9q9PbP+McoeUKSkVFH+Ato7r8mkd2Pk2In
TE7iULAjOs6+JWj1ey8EePF8MAerxhmBw6jPAxhWHI1ckNw0IDWA9nM6MHYQHfkfRPhWWLHPUKIj
iyK/DN7PFsOR1RxGxDBzTjrKTOR/T0rKLgABFbwbCsUIN21f5wfTG5ALgaBa6TOatGZ//hAle9T/
djdqr/SXv9UhQqd6IZXKNNSAmlU6W05VFq7OWtwG209ds9YYHy8QW2RZLn+rjxnQ8xkQj8l6SJ1T
f9c+bMsy7rKobV3grh4Ctw+5e3Vho+wjB4++LhfGPW9S855UAYwRBdPMzzaPe/CqSRwSr/NUsqNw
an8x6mQYP9tU1f6Cr1J7lDPJdu6rqwb8ODQizjQ0nCQVp368nmyqXTMnPSue5DmxA+G2a/V9xB4L
8n45nIyW+1Xn4xxZ9VWMb32cCF64jynV2iLZNQ/AjHyllPFwCOYTSzlIHvoBiUctdpv150Ksnld2
n9X/hwXb/31IkzTYIgJ/2QwdG58JfEMggvrqA2dGbXgu7P4WjNZwEDzmLYBptOHB8kYEFs+zueYk
dX3NDa26Ol71c7AqUNV/m+SIUceVW6DouxstpIiTrlTOqKxi7hR243s6QaccBPYlQ5/Z67RU/LPX
dtrO1Jr0oCPgfGrcKdhiy1XfFNPqV3EWZa/TVLFp7iz3LRVDd1SEiuAWCRIXmCZFkA3ZqayOWh55
J90P6BSd+adTjtD1MT6Zs8sdG2M1teJbMScW4yh2LvilrGVNFgp3gUNqtD+7MUjipdNG/bb0qgbG
gm+vGjs1D00A2TyIQmVrjhO+UkrNpjXXjy3WnA4p7ZsXXRzLShBDpEh4Gt9bpHsz12mvsvZoD7wD
e0HlRAJimrl2DVaOkXWQI9Q0Te8u4ssLUtfWznQCdXY6xcN7ampcvP7OrmYIgfY5ifPPtqJJlfVk
4Bcrp5ETikqMW9LqfKL5XGsuhjzBsDbEa/bxFjzVYG1gay8mFvTB0kaZ4hy23fbzPQvbyG8F4dO/
ry/7eoxd9CYDND+/bdmEDvvj0302/f2En+8gNl1SInFg7x4vmc9OZLNq6D9eM3YwNTdyMnCfr9pF
ir+GCvfnE8oJ6yj/8wkf31YUukj9zp/uMbduBax3+HRytHyT8hM2yIh9vsl+/oRZ+/j9Hl9LX0IC
T4Y/n06erTrWQQlcUFHzFyHPLrL8a6zX1uFzeoe042KoMQMEhlc9gzua+a5qeS5t4T6RKntudMf7
gHyD4lzuA7DU/Oq9wLW8tJXsUuieufYmrARap7hyY7Kec52IXDj53GWihKxnauonRTO+yU5ZVIAx
DMsbH+PrDtJ8SwB0I/OhfRyKk1smPz/HexrxQ575LDhddSUMhbUe5pCbOBuwx4pd7SkMCv0JgaiT
O7QKLtfUxsrBQy/mq5WdcpjtI1nPajtEFZIhfhsiR+EieTzPIQu9LYd11jnlP9r8BN8d22muj1cZ
44aYv68v5MvIs1oTE97JLjNMdJhp0MbmArj5UZNnDS1yRpVdIc759/2Geg/6QHNvsilG8GGHmESx
/Hy/aIb/LtQUNup8UtrG4dnRm8c7lU1ouxMHHZKQbB8fSLYZH0nQicdXAti/3KpxBozf+Dp4Z8PP
80ujaBBYxyC6yiMrxdsUNBEOaHOHY6UouVc6CITIbOPVv0Z7iTrsa9iOnxPIEbLgFfx8/PMKn812
goO99/cVPjvSSvx5lQISCvrxrIfUDo1kNczWQJkJbbPo2OiWYkCpD5I9y3nErCdvOJJ1dkm317if
e1glDGrY4lDbVyvyOfaLEroBnp758MVqsFbUBmP8HhftuXY7/7c3kavJQyzNFSzMkEpHlTx1ddYn
avjDMbVfrRMoX8LMc9HLEvmrDq9nlaE2eoe6xNbUMNQLb1fb2mGHl6fSuXsvd+v9oPDPNQpH2rCw
8tL8H1xc4wmoVikWjSw1lvyt0WV72TMY3sw4ysklY5OajadHq2N4i4EHwRpERc5P0PIr58uoaYn3
K1q6ERrLE+x253S2ds+Txnyq0B/aRk25j2otImbqBVfVAw8CvlhBjrFLl4meteepsdWnWG1eZbsb
JMYqnmqc4YGovel4X+Slo3yAZ9U2nu7bJJI5fejPhS6QoO3NcM+loa1lMzvEY18N6kt8t6bQhQZm
py1SqB48yw3LRIKQZHzTYz+Y6bFpyhaO8nw46ahWuJZ26LWgIL4YriK3K9fTmGevnk36TAyYI7iO
nb6WCrYKdgG+Q1Y7AeUqLtTfsjbhDYpCuneWZ6L5Yj2hkr5EKZhn8Vxg2Q6ypH2RlT4ptyi3t3d5
bhZPr2YQqRdZ45Ogy4uz5EkOTXtAgIJQPfbwuA1k7D/3XAp4lJllExGrpzAGLcLyPTfWUxT9aZsy
+FwoXDcAhS3CfnJgPOj/6Z4H2kLa8Rbgjf+2l9YcaOjUhBvp9JbgtoKNZ5W+d8qIuXnLk19WjZKY
pxGbAVZhZvrOGuBNtar4Bl19ehPWSg7Sci+9GmXH/5gZXD2Gz2RrrATmU1LXIp2PU+1O9o4aN8fe
mdyz7J3If4NDCl5H0FV3y2gvdZtm76bmRsepxT5anlR0U7GxwVhs5ElWqSqgfCM2DzisHFHv9zfB
zJiURSx9ebwIH550tuyRjQZYQqKjSMFMQV0/x4S1xkTod5EYNdrDUbIu+IY3srMfXf9KnvFRk021
6INlno5cQvPpHinto9ZaZLyGkgQksqCvighitgnMRCDY28eQC0Aw/9Ys3J9THdhPNNPETae8JWZl
bbH5mzlzAyKAONGuPWE3z61uegukvctvjQN9SpvT6JrALAro0g/br3AEzQr1tQxtUi2mrhPINr1d
j0LU3lOmGU9SYhzOlvu1Sdma8afsfxBfWz1mqvJkX/ad+Q17Vhvqumo+i5aoV5tG2dlQCzJ3yRDs
ItXxr6FjFCtXS7L3yFZ+Zo5j/UqH+2MeTK/uClYrH8LqW8BXnYJXq9uv/GnCpWlIXydsrV4i/CBe
ugYnqMTJ8eulKW7MCYdKAbJ67qxEVm0Kwulr2cu9MTl1Zg9EdO4tURd+aY+fc5GPm6NaSXuS/Y6X
ZWvh8CdTPnJPdC9jl60q5IzfheVqwC8iTLjnqlFazsYORYWQddu8sxPDyikZoE/I3szfkPjonjU/
q5+gVj2aBzsLj3kxo6PnUWnBNQd9ZNiOqrCOvdLiCWop/XnWp1ipTdgvTewcz7JNFkARhnM6F1Pc
4h5YowgpO3qEbEewq/TIuq4iWPrZLdtkL3JwoKdy+6g2abwU/eRfGjtwzm3hDMvRmNxvhOAOweBP
b+WEgUPhN9UWTmb0JTAnvCVS95sCoXmV65N5ijotvuWkb6D16s63PB7fNcwnAjIbi9DHUliP+uj2
WTitf25Y6BwhM1buInE9rCwV7DHlkDRy/gwOIjSITTU/JzbUpoVNqG5RWW3D9S/r7C42VcbXE1n5
eGsQNDtMPVAeyQ7oxvRHPaGsJJkDLTUgPSFqTrAKRi/6odoiukh2wNzXziP/P86Ts5jWsHe1Orqq
E1QBpSER71uJ9xRavffkNsBHXBt5PlpGlaAPMjntSvbJNtttMVVvp6uspVaS7Joe5bIQE7gcw87m
hmjtcI7nyQpfdzfYVJP9sOynEI8VRO+z2V64tZ/0YnLvqQPMhT7Z0tiWsvbhs6/SokG1MU7itQEB
5KyBynbrOl7GcVK/aUX+50i2QbMSz+NQLsFQRF+9/rdhF/UXp7TzvQPBbS2b/SA6eo4wSfZyt8I6
BimDrI++xpP6A8p+dw8TUVxGY3QWcnyTG0hFFE5/8Qw1u/u6+Uu2W16Jl2dT2cjWcJ15bnWS7dxb
W7QzM7GPrSz4Epsk5+e3o/RKuk2RYNvKKu/O+vvu+h6b72J+FyjMHCvh/Hl3HUupZa/7mwYplbjq
i1+Vo12JyBZfpriwVnYyqGe/9apjVSD22PdR8jp1QBSI0xS/YIMvk3Ywr8LQs5UwDR+pywATkPno
s8iEMm7tLjl5tvhnuxxrquZbYLrha9eZRy219S/+UKFDlifhudIE9HjVL9Z65jvvg55e/cjVfsZG
8QQqLns3Aj5WXxfKEefp/ow6BcxRM2w+wMrvA5bRPzW//Io1l/mq1kq+cUuC7waWxJc+mKJZNNP/
mijBWg5FDglHJ69sXgrY35vOFMFBhcp+RT0KW3Ft5CIezQ4p7tEH1TaZzt6IvR0bjESKBb1Ped0u
+mlMv1pl9L3MGv87kYRLgUDHr0qf1iq3/XDhdWdET4p4IWzkb2CMLKB+bMwiq395oXrDTE18x9b6
19SF1k6xvX6j4jzy7APeK8pn5CKK566u2ICOvraRbd1k1leIY7u86IvHCOQKg6WXmoQxcJgbi+gp
zGPvWkYWKOb5CCZ+sxJpEa1bbF2zdYjCGL+Ad6x1ktI8Xtk3WlXy9OhtfXhJsdtG68RBvIh0t2Ce
/5zyaONbfZwi5w+1QlvHQ9RuUhfX0lhJlavv9voxHQHKJUFRf+viN/DHzve0Fj6W2ZV25gezzyay
w8t67hDjjwwe8rfY7uN1ULMPsHF4v5Vqj7xaEjvfJ7OEkSHCL2WfdJvIjdW9UlrqkxuHWEbNI4bO
fjHgYL5GuYmBd225gPfs+lVk2rMcgCRRtkDUD8hZ09RbXYl0vgLyRUAxgdc1Xxww2TslzcpNjRGM
I5LwDf17fZ+aXr92B9X6ao9iFTn5+O7Xg7lzdXxDZHutfm+HKP0Q2LltBfCjreZF9tc0y6yvhktE
YUhVZ1uJPv0Y0++yL4HjvGFbbeywbJneR6NZyXbNYqMaN5lOzGsI3wgo7+RLEN9xVpESbQ07VZZY
Z2N1xl7iKI/KufrZJjvMsP7fhvSmZ8KnENg//89zB5D2B1Td8S5D4k8WdQxOuYpK4x9tedYXV95E
vCVTgBfR38Hp3IFav4vqtPXzX+16C+U2DNrzv9r9oMjPAsR/l9jjsoG1vOz7/j23mvpezcxFFw2f
498mWO/NHXOaRxNZtpogEqxYhW1taI7aqsRR7x4UlrFuzQHBk87zNqVhlmePnd4OVuxwVFt+T9Li
/j6wvfKYFWG3a1D5PFs+ijptUpLBUHDxS9BCvoUxpsSBXwfPmdahEBuzGI119QIMoLjWtqFubK3z
F3lu+WysH9+FOu7QSGBnitfyVbbJIz/1rAPMoIusGV6MGzNQp+rckJCK0j6/PtriOsNCMFPTVTiO
6jNk8ODQTjUAVt8cK/Z64RIAdH+XvVbaVisnwh5UVo3E7U/lWHwv6kx9bsxaXBBbPKWBr7y1ehyR
0bWSnayaptZjSB77j96on7aml/hPZE+Dl1YXKznKnVi/1CbreBW2IsAvtGZGayJP2PvxKazN9i0y
62UyGsgxO0QKJxPXdFkVbfITbvx4c7MuuefsPa02BSTqmca6tKsW3UtOynCrKsiY7NQCf1fHtpon
3N1vgZlGZ6FiiJi0VnTuePjLPlkEfVuvhR7Wa9vWphQgtLiZlq1uAxAk+zzys6ssNLNKVmplY2hn
FPmjLWqnDLYSNtVqbANnnAfLNnkEg7PeqYIE52ebr4T+CrUXbQHysJzWXTqQG5k1eDJPZIcYUtM2
pX7jPOTsOiG4QXmvHr7Tv6P0wAPD/RVX/m9dDOpbVisTsKQmvLZF4+7QR4/QWrTNS6/B3y2NsnrT
4jIiv1F1v8DyWobh/Tbq+CV+yWvV5Ak12o+izRwU6rrsXiUFlqb/s72bO//VRmwD0xGxSK3wd2UF
jX7xwDNDyVCntQmw4FxMhgY2Mv6FJdGIqss4HuXRZ+FYWrbVEgGLGns3by5C1iGwHufD2KhfOp0M
8afRm2zXFXj6su0x+O842fs5eKi1ap2qpr9TYKNtMVsdQRvZ0buuKQragaqFJ3UQvYdJ9i2yvebK
gzt6N+cseNq8Bb4zEBrOnuUpU9XoB1KGeIbPg1J2sCC/YGkQheWZMvLYmHqYRdbgGK92bGqrLBmb
a6rp6U5Tqwz8gmGfqjhNN2E9aE8OJLFlD53ko5+cJ4LsM5Cf5RdJq4UPkz3yWYaEplEvoTu2T2bD
EySrNPWkIUx7yF0l2E2VOl3LMB9XI0amb33PLrn8wj0nO5lWSQogbnoMy2GsrIC3pqdgpkl5Airk
QtZlASQvBuEgJjwak//0yDnkcDnmcY6s6wqKrX33MTZmdg9n6Wtt6IvTkFdX2RTPTSAQrHPct1vZ
JIve1MWVWMFCnvPZLo/0WRP70caIx9C/8yMNtn1MqGbE6bKkubphXpzkeHWKlI1vTQ1ALMPbWgS2
jlMVV4e26D1C8CI8u41hbMC3JTecrNwVG5fxuRitloSxUc3P3BKrIiNYuQLemZmY2hHFFkQMslkt
RKvbZCMbYy13q8ehG6DQ7BNNG4/qqANB09hPF4Fonrs+BQlu+gSrMzXbqqJHGHEozf2Y1dU+nyOT
MYqMWKjX6a1UZChbD15MtciWttpUX/ARDtEJJbTYIUwKmzNnqTxu/XkTtQBYuO76Cqkxv3C2jjsu
rBnw0VVKdGADjt/bXHVC4S/gSyinOM26t7/DhAO60B1gzBSh8WeY39g+pmUM85hNtsvZ7HkYuJZ/
DmMVYoMTmNJT0rb1VkldkvvJqD9Htl3fQ+7gdhta1dLXIQV0KBIcai/Vnx0713dFYMHknwe7WL08
51B75qFmmRVLDazbTg7V1DY9CAW4tqyaTovhpVfpu94hJYRskPqchShrWp6VvJUBux4x6faXNmYx
zM+vfUsmpCTCVvup5B1rrhShbWIVC5cwV7wI6i3bDExXwdOsmySr7orSmMtGQDWv4w6NJpEROiQJ
8A0S+bkIBXGL2N0FdeH+Jj/36g9x9VFmVrl0lMp8MkDJbVp0VM92nBh7MWbGDtO07iJnROonR5TL
RzW7G8JvdcHqlGfXHDt+zFhloHfmGc3OK5fjLFJoAovayz3Of9sF/auNjFh1CDNC25O1CyEpxoU5
5PjNjNk6Q38IlW7FKLN71JbFayWq16I39Mvod/kr77IA3GgRkZk7J6VA6s416oPsdUQTo99pdTvZ
S9ajQt3Jt/Hn5FzCsNamIdY9NOIChqYC/26kH26knqzZg8R22J4EvvclN+1ZbjQSFy9uAGZ2ms/2
vIUQllTdojGc9te08QOl/FWn6QBABEkstew/oHZ4J1+p/xStaMZ1WqTG4l8d/6radcNuC3KkbJ+i
Au0QDwvBbDK9U9gShkZ8nU1rbLHDr6LhJysyBJmH/jfKh28YiodfvAydYHhF/TVOB2vXwMuB6+KW
14yE8AqZbXtrm6O35PHG1z4XAoLB0dZcdOQGA3tx2Vjgioqx9JiQmbZ8nl9TtIjMwDz1TeO/+EE/
Xyh6izEj1azz6nUtLCwv5sG4BNjbyTCR25irofDQccYM+TGVU3riEiriVZ46sSt+QvBo6cxD7Vb0
S5Y+0SZlPwEvMpiSVZmy8SwMZTDeRcbtp1mxbxjCBZDkAeeHCNEBa1UmY/9LLbXnnCzjN7+zm4Xu
2N4bfl7jEs/d7FkVarRGeProZQ46geGIZms8FfsBJA7KJ5pSLNu6O7DUcMGz06s5ZrpVLDddFYmf
P2dzMZJZINNwly2qH5w8Z9qrdJ3D0PbOulZYE77d0KdV289WQIR6dSX765GIcNGhV9wI/xwTl19W
5uAu8lB9SRzYVzaSDNuR9NPG9vN6KZWFpHBQPBNg26KcreOBtapTgyNiqr85Jh/PTfSrrKmE0EFe
v+Cp2tw0NIcPdZHXqyB3rI+xK346mZXdS69RLshDk/S2eq4jfB7maOSdbHLzPQvFT4vv7IOHi8D7
ElhAbIhoiWLzDbf5/lJAYlpHrguS2HOwzNT6Zl8H0K199CZHvHOw21GnE1fLV23iBokPCP5vbRds
bA+EJXpv0U+PH8aoFW2XaLGyIwD4fawRNs9MBMgr9ND/cFlQiMz10nnHR9TfYnWSb+2qFPfQLs+p
P+qYchls/evsh9qi7ELQObw5cXXvlTDeD0NkHxHxRhFyLqz0GpTfiipsg0XQwxctou53r29UQ90O
UeV9CQu/X7eGWh9dNhDXgLe4jAWLLAMFhw2u2+a1nkSw7IlFwhaqYpSivTBZtCJxoH2qV0MT0zdt
tlhFPCVf+E5Z8o8aN4Xqvodo7X533QgUcw/hjAdKvLVrlFF81erfPRu4Vm2G3Y/AGrd1UJG4E8ZL
l5seLD3lHtj5rjURWxgdREfGRF+2LSbTfRa62wRN8mMxNMPOdpWDPxX5Whu945Q23UIl6EEgRgyb
LjLsTeGLL6GTtzi8u9GiycfoO7pMN9eqnF8lFw9SznjAIoO+8ZS2PSD9evDgN18YMJuZw1C45CO4
9AQYyBCE8V0WCJRpRyVBlX5uShQFWbHMtdbkdrRz74zaWe3LL4Nb3io7Jxpf1C/Qx9Mrws7qa6Fo
b6gUOhc9LpvzaNW3PgbKU2ZxfIy8X7Eq8pOK6IQXD+M+cFBAAd5fmCfl4guYiqGdffSgMrZg05Fm
mqvKaF/nyNaTrXf9RdgtxHUFUJupxNGqVkV41D1x1lrholk/Iw5nYGLoccQS4WdShmCkRuQLZLss
IGOBp5dDZN0Lm68s+vNV54+vA95C1yqNX1utaC4EWrmSpp4MX990b6qbxwtIFtm2jrqfLpmQOzbB
xnkYHKiNZhgtWW0UJ47ushPR+P6OLwJw5Sn5TlifEb1mjXsvSsrFox7pzrAYGz0FVJd363Jwq7fK
iMUaU8hyK6u2YfP48TT0ZYMJ/ptXjsu+hQZKlM3Ij49Dh13r0Tdh+i1nUMUxCcwnUsHKMuwxIQy9
Q96Mt2qMraubgWrt27XpGT/Z11ULNW6/96bV3aY2I+1UIPNZRx9TzXUYK/pyFHHzuzefe9dB5ScJ
vVNFmmmBClW3GhLIMyLGijxShL/DKI6AE5fzLUPJ85bPR6Shb5meVpA4aZKdXQFRqu+5V8qqqpvZ
RdHq7wmongLfr5c6UTueQchCyaoTBdN5dAmW8Zx7AfPZP2WiWEKDsF/KQs0WETABEufDP73Vprma
JgZP3dD+9t+s1eQI2eHxeNgbI6/+18HNQSl7jNLflV+6h6FC+9EV+NvAusl2kQnDCn4mzOQabTK2
3OPGKI3qOrm1A9lSFcRwgpvXVsWuYKl+zF3yciGX/45nCMm5AikFBA+nK6LMxdqPIvVJTImDy1Cv
vpTpva5ZgM52vfeui+NdZ+IIHwdeex2jOfnipfWH7udnteJKT9IBt3XgTES5jKXtYLluCMvcCX9S
d2ClcTIv9HStWU6112xmA9w9PzL6isw061IIy2tdre1fbpk9ayM2QU2hqtjWKOveisvf7PIuIffC
j6DjHfZhUiDRFIldPbYXl0tpm+huvx0sd7ypjhus0IDW31USlLqdxb9z+0wmC+g4F/PNHlrnwwnR
Oa06rXkiwSQ2VdoWYF1qsNGEsVhzNbeiMcUyb5zke1UMy7Co019qWGOCkEfpqw00cNMhfXKcJgOV
Fgssb+j1Gjn98ay3pvviep7GLXtDlKv6FoUW9E5XrQ6+2TvgCftfWpBwo3QdoPhWYwObF/ERKeJ4
TeRmvGSeXS46y/oea2XwAhVx3GkIp24RPfVe2aMjFZkHP5CxAECYZ+PTmJk9tJ9a3dR5J97RRT3I
EZHdTrDWiM/pfVNsxdDsVCdI92hC2HuN/MOJ3zIh9dfaV6QnvFWEkP9aDATdRz0aTzlh38UQef6L
ZZqEg+rhMGNPegOF4GoALTi06TkCqAejpm7XtYVNdcB3ubLxv9zzcFHeRDyFC7dzSX/PvY1wcZyx
zBdVnbVI/YJFUcuDtAZSYZhdvxeC6PXkavmHlzq/epCmt8qLzVthhD8xa88hQHuLEhz1Eh4fCgue
au8xkRq3Q5fkT4E+R64L0fywEc/KIqH9Ypfzq1Ij57VC+mmtacmHO9blirynd8vmAswySqrkjna+
regK+h6NtppqMEuhX3s3OdDzbKD5MUnsz7ZSGWyiv9xY5lnksJS40s19zP2YLLUx1xHXoesJNitB
uHaLMj8rQYMBwZQi/NQZ6QnUxVcHwOQ5Mqx1ETbPSFBHS33ST1PjHc2MOK7judq5xNR9OY2htrLa
dth5aaPv8SEZr+VcRLt8JOQCyiDalYEXrUxb6O/2iJ5+PQy/IcNNYc+OHVmr15p4+6JpvWLdI5DE
7TINpgMZhGVoKhZGUaWxU0dAbGlla8RqAmfnJ0q+5C/P9aqlX0JPRwbGxQTGUMvxNEFWXWYG6ejY
NoZVbyVE6NXRgVInRLdIWvGMWFC2k22fBayw/wxpXL1f905vLFiNnE1SBe9u0xOGcczobVajXHWZ
ZdwSL/Q2IeRsP7O2ZKSmEwSjfBdYON70eoXiT9Se+9rInlFUYF2Nyx7YK3PYyzYtA/qCuixwUMW9
sRVwfmk6YahptiNznwKDVTJuE99URRkPoVlMB/DYfDs+GYwIUv9JgD1iIZh8URrSDj0k3HWHAPMu
qwb3rmLvqTp6x6YHp3l4r8RKI/Y4YSSWaZBFJzDD+T6aCFi4wDxWlTPpKyP0fMRd+qeAaLhn2aTw
p1ixzy0IRR++2l0pguLOWnpmO2MbMdmsmgLQu682RgDYkYcs8tK2fsXliyB6Yr7w/7HB6CxReM9v
rpjteMWrAxn5RuQzexQVeelVhULYepxHyY64avxLW/6QFYxO1TUJ02TlOPV0Q2HKWxhaO5BlMabb
o0217K2euib4V4bIDnYL5tUCIjm3lH2cLFULA/dWEfVp8JzqJET65yhFagGFbmQYEb0GpCzHPA65
E/G/StVuk/IkPNcW7r6KapXbTPN8WJUU/A28vWgd4vf5dLZqmwdAFt/bSkm4/LktsoJ1cIRFoRtj
EygkteXcZVvrFgQaG2RLY1dnm9T4JOmI6oL6205qnq+KarwI5IBuKsoGS8MPg3vIu94SmkvJFvao
5gfTzQVMdOKia3ptha6gyWPaN49eqWfbNjY/urBLzmH3kyB4fUnFWG4810ctJsKBqPER3ZRHaCoj
kyMPP4vWuQzVMBI6xX5ksFUbowkHvWol/fDROPlqYW+xsEylfeN+ry3b2A+eK7fGqS2u/aut8qeI
EkR7ouRoC7x5dWHxaJmrsugR9YAF6RVDsZBd+kDcOu9XSp/qN6N5iqQ4k2qn2PPwBT+0m1TCcXtY
YaQvJkgl7Hr1OdSHgZsUWJJFFWosC0JbbLRANR4CTnUrMCMddPSFZgknOa7H1wq9aPuUFOgIlHGQ
roSjmYc2gq/v+WPxooV288R2eqEOWfGC8uMamKRynxfqvmi0dyP1qlOdRf6japVZtozHPt4g4ILH
St4NyhrzUmWbAtN9asziB9QJMGJ53x+41qJFT6bqbhUJeDkvnbaW5wO4qpW3EG+rp37Mlqaom5dg
HOuXInNvJWLClzJQ6hfP6K1lN46COyxV19X8LSmKeOW3/sUqyv7claN/yTFbR58zfg+yuN5HalhC
3AiSdzshNkkcMtrJ3gQeNRh5UmWy11cwrsoT5Vl1TfWJ58dONg9Ol5/SsADZxEYTgOQUIt5ABtMy
mnQFH8J+tdIEAW8d7XAYVfZr1hD7Bmimrty5ao2qti0LHu9K4livGSwlIKFaupbn6l4XbFH4FuvH
uQLkME97A4VfBrPCazbF5AfopDFV0g0Rou3wv2RVx6RyjTK/upGD8x5Muons6KNXDZKc0E1Ybh/n
DoO/QvBH3crBBmSKVR26/qM3tRuxcqDZ7+RgNeoBPXVzGla+7hQqS7Ntky240Z3leN21C0Znk0VT
eXKTY0GE7gW3r05T+5eZSfOS1cMb+TnvXKAssEPhAXV9Y+ivok33UNq9o2MoqLHItlb7Vk0wsx5N
ndEnFxOkgq+WeoR0aW4eyY4c3B63aTk+r6N0xf45wr4cdxMn71niReSJ1TjFoI7cRaYNP/LS6r6V
ZahjE25YV3jp8S5CN6olHXYTVvIq1P/F2nk1ua1rUfoXsYo5vCrHzk7nhWX7+jDnzF8/HyC72afH
vqFm/IDCDgBltUQRwNprIRVme7l+Yk+9X8feGHyq2TreGfAc7GRUa5D9gO0PdRERLUwgfU3RPwSR
a3zsvjZVFhz0sIC0fGDbLs7setMoVb0HuczvlhvM08lDpsLaxpbzq5uKrqlllb5+k/Cma2ZauUtE
tVdgPfnTEHy0+e9RtDxtFGiAPhp82h79FCEiYSnWYN7HwfQkrXjOi7sKdJ60wFhZFwOFnlUk6NXn
GpIndxzhOxezItBp7AS71ia2FeN+8tWfjakcHYWSw8XNA395Sn3AlCJp8acmnIvhFNnrd4EiiNVV
5WfTfkmWKexHsNax4Zp/vZzfs2C0ak37gDDBjvru6Ys72/5mbr3hMmm5elV1trs6HeBgzBo5nCCb
iISikGwqISske6lhCR4MhGFnB0Uh6dNee2khDpl75GnfBWSyjMLai+iHmFkOQ/M3gEcBIovtDIj6
NmvD3jKwJw6luhVI5k0yzfmpaKKfDbWB+Ymd7/wke0tgyVsC7/L+i5RleuBmEN7L+Zdx0lxyliv9
FynvplrG/vFV/vFqyytYUt5N3wTKr5f/xyst0ywp76ZZUv639+OP0/z7K8lh8v3Q+gl9xzB6kq7l
ZSzmHy/xx5Ql8O4t/9+nWv4b76b63St9l/K7q73z/X98pX+c6t+/UjcIa54OjQLR3olHu0h8DWXz
b+w3oaQJGZVzRngbdbM7Myne2rcBb4b99grSKae6zfKf8perLq9aHVCh2S6RtzP9p/n+0/VZzLD0
HsyYp/PlirdZ378Pb73/r9e9XfHt/0RevZ3mB6sa+t3yv11e1TvfYr5/oX8cIgNvXvoyhYyk4k/+
zicD/4Xvv0j536dyvRrq3Nr4OilWdO6UXjAkAjY7p6+NjCTTVJ1040G6pUf2GjlgybX9Oj7LcM0B
0tFLkWUzhuCpMDpzHTQWtVWtpTwWUQqBWju+sAqGyFZYaUklYQ++RcTlmDky7ROn73/LuPT78ETt
5hpGLOmTTTPClmGbgMBayPYv0EXfQ+qR3leukh4H10PweaDO17WTWwNDZXotcxhIRZaRJCjJyWjk
KMDZAvVy88mwnpg/kKNjQ8TpoJaRU5XhSJ1zqavbW6IPq+SmsSIXnmSL+pJiRmKHlT04TMRUd2GC
lqsL341F/fxQ3ZtsGnBuH1PdI8wpcqr7Skure03rjH1gVkDX5ejeaKaDX4FseDPaGT2AyXn3BXJB
ZpQDG7tElshqH5e55NThYDRsagbn23xRVnWXOE+h5f11SZmWj8N41XmwuKWZM0s0Rz94aj1SxIxe
UCDU7W9i9dAjU6L+Rri+U6m/mqdhb/F3OwPKDS5hI7TsfYtB0imHL+EKnIineOYpGzpQFW5ZUXSa
w/RROMeycsKb4WmRBxpG+EvguBBcsXl1GyGdyzDFmZM1hx7t9s2YW2Yz1dshzfLz+4GzNoXHLlYe
380lTauwr+x0W0etsdCqTxFam9UhuIu6LLiTPcBeAbqtdbD3gcxyrk10Cci8wZuT60xlqUhdRt4m
Mvon101S9k0j8ySbma2zE8rI5kn2EEybjpmSrWQwe02Tpm+aQU7BCSMKiqMRm1VWvacCL0NtLIR4
rKv0u15RtDvp7RGT24KpNdYycIuKdNkbZpUtbz24yNwlgxMne6eUUHqA1/iZu0QTLXxGZEhnw/Yf
QWMuzIOpu18Xvw2eUIdPKy845fHVvYwsF/PQMARVN0BhIl716+u6mTmlepQaulv5Iiwn0HlH6gyG
Ldc/ycYqChTrb+3iHRIbb0FNCLuFIjcD2YLw9YTy3ZwOypsJzKpkwyAdUuU24W3QmwnrEa5XBYaG
jQ4z+tkUTRyX3Vmasrc073zU6UEby0JsvQT+pwmWYbdr6KO3K6C2y1n41OMlY4mIArKePYRqmD/E
Vs7qKkZQQgbYb0vQoEaktoAjHV5a90QpwAyfkbDBnv50Olb4gtCCupN+0GPeaRmx5NZS2FJOI8cu
Oe/MMhipxvDa46wmX5Qu5ySjtGByM+PkOQKgdnQdNg1UPmGfqt44yAwKuDzW3F744AgYe15QXVfa
aQ2kyoHCX8BJegEn6SZAPeVc2hw9iq50tiIie0uOHNKMO2dEvmlJle7fmZGEqCwzpep85/ft9Dh7
1oPZZsNLxYL7VJp6vZ3qNP8amBZHSgCs2DqbIHkTR1Bq4n+uLICrSQX9Wty2/kppp6MEG0sUsmza
xvXXluVl28UnYcs5VXXbDPzWWgZu8GTf8+O94fLRfwN6Dto+OcK8+O2W2FHF3UQw5iJw5Z+8yvNO
rFzNfCW7soGL3QJC0KBpf/PWori60q2dsWRCduojwylyODdCJlY0crhbtREAS7YFSrsZYQzNIVRX
56BFNidq7uoS3mfZk005ZVTb5iaoDr/5GUhee2kAyAEmZ3Mvk1XDQA46CeFEbZ3mfszTj7HvOZAP
p0BOlXRCN+SXL+Yo614GQtH7kz8b84/p6xxJ/8K2ZXlpvTK5wv2fXLva2TQeW5+Qev10yeBcDTN4
kkYrj5DQXtTZnYaVzGkGENSce6IMn3sJ9YFirqxvm2gvu2ln/XAjvdi/8clLxX+X8IJfZF9hy3Qc
jQyiO9M7ZaIZbQ1GysWWPXSC0SWxm8N7v9J7p9/5Riv0TwqiT2i6i5zbrNIrbTlGNv1E6claRqpq
Ug+cKveWrT2YZlh+bNlvDlWA7HYamh/Y9WjtrvwYBLmKgvoArl8tPmpIyN9bg/0sR8Slm17rkofG
0mS31u64sZiUXJ/DPPTPspcN5V9T4No7aQ1T5Z+DBkgyP+6/UuLX3uIbgJmihuOjPiGiS+A2WM4j
Z3x3uZZqnU3eZoIT/x/jluSfYyMVFQon2qlhVOyr2QweFbWGhb7y0s/s3n2xRlP7G3FtzzI5+nWD
+Dl1kvaL1ycc6cR9+BTGLvdMK1bOdmun53fzdJB+ncOhhu+GD/FFUxvnOCgl+0/QDqxaxHMuEfIS
07WDFXDXx0AvwSLY9ac4UbxtClvXymGjnAPTLNkORtldOtFwWPe2WXwyRVO1bVK7ynHxywGLKdOk
Ly8N+zAnHlpt/5jSKue3V1jGGzHHEW2WPfiWRSFUiriDAyv5XpqpWmZ3XpbeAbBNynWXo2YRhKht
hUYLz9eIApdmROMKUq2Bg/N/NAV6vei9WnB7r2QoHjR4rGW3DDJUYCu21d44/aqwt8YQg3Lzmm4X
aYkmSg7CZ9l0JgQSaN0/SiuoIMBZMgaRNpAROfOvDJ6awD9qyHtrVd5sOHYMrrUkSaralMd2vxi3
0gl1ZnidJCFSKpKk8885y5glpxG0SzIQx0ZwUMHqwSBUGh/gCkl8rfzQNyjR/TJ+RSqlUnY51VEU
w4j7nhEU2xgqh7W8DS53xWKCGTcUgcV3u4+KgDn5bKSL26pslqmWwDJsmWpJLhBsYr82y7mvt/Mz
tf7jyuXE/TQn6MXomRNw1kpJUer4XbVu4CoJO/1pFEGIMdx1p4HMlrmjYlvnqBF6t4XRVxyrRGe3
1qN7GY1K/iJ5Bo25NB1O5u/MYDwjHKQ+19O2pz6mAUkHZEHInbuFsfE7OzzmCF1cMgcWLtZEZbKR
XYjFp2blFiA7KUOtd+2Uj82qMtSfqbf4MlT2hkhwMEysVaTJLjvVTCMgvEQpnlyqje/81tBeJg49
10bimEdQU9pLWDsubPeBj+J0CVWYag5rW5y+Wki+Hi2j+l7NqstyVfjANAaAwLr6OItzWNmYgWYe
o7b9Lq1OnNnK3IjSnd/mijmX4bIn59UKpT7C0pWex2SoqF/neUrjfbg3awAz0tdrVGu2nu/t56pQ
7krqdLdT26M2Nwblemwy7TTLJm0AOBVCTnAlHW9CIl7A9XEKsv5nT6a8yTaS6HNeqPUB9E590lWI
JV/VBqXkoDSLqDhzLBKepauVqoRNxtGZreaCgv+XPqFMrm0q55RRB3qMZOGbEaNWni3bCc63CWRk
mWXOobvevL6MqW84KJ+DdG1F5Q+OUstnTqCqZ0VJ/+Ksv7+YwtJUazwAmUTKSmSUlV49F1G3gfp8
fpD5WjUjRDxSIiWDimU3j3rL1r0YLgf5fqoBOELr+3YBN82uWW5R22+U5Xpgq2RlJ15xlsmgCOaj
PlEpJK+PQoR6nFyOJSGudnrjU9fUxtVRgMdK0wkgVZ5bqnKkWXlOs1LNxLnmgaJ++jmm7zXjqmTw
jPuVZ3xaxvAQGz/oOmp/IZyWkZN+y8Dg3Bei4QhTuw/1zNqOQr108clAZhboJCSo/EhTNjIlNKPn
EXTiaXHJHjWjo83mzDIPZ4fuyc+h/H293C1Tp9bcHz2wruIlyGZ0TBjU83A/+Ep7tlh7lrAN6O1Z
H+uDPQTTwdXaFnpaXKluG1StSFt2pfc2Rg63Gw4RgeJWzTacwT93bfGbAYVKzWcSKQetYwkhm7QP
fFBXwm5URb85KXf5GV4S3/lmMaKzO+/nYBk2jVTfa+Dy309tpZ6boe35j2lLSl8OxgR/I7wg6SZB
ceaz1nkDv7QmIp12UHzW3A+QIjsfITqrr02MZKAzpvnn3J/KrRtQXs4SG6LnWl05haptPIHMRwo6
P1sCuSl70jcDRAdWLCKyKV570oQmjbBnpdDyDOKHtxiOKs/MF3ipuwctzPoHXbP8zTCgeLP4bLUK
rk3p76VroOgSlllB6WpM7niUTtnEEEPsbQAdgue6e1ga+zlu/eIBdKbDUtGiiLNoag/APResYlu9
ZhZoNkpMNzH0moeS0+qPXcM71MQWksNCiZn6X6qr/a49m8IcWhCsVAj7Fxm13fDrMHnTnRwKAvY+
q/XqQcZcs9x3pp0+yViktCsQOOmL5mnehwH5YRhePFt5iWDKewCw2ZwLH0SqsDKoDW69zksRIdD6
5igDoxXUD17tdgeYtHgeEclLoAuVo6qZHYIXpMlccGzBrgsApiy5cnZE5KokDG+jb7GwBo6hGNpW
CQJ/5w0hPARpUNzLRrWQhppbBHSliaDxz0BTNlDTqGqwW5JzEUVyYtiESQn13OssyagV90Goe9uh
KxEIeg3IEdbArl2sOJAxmcrOhmn7yHXsY66hGiN4KVUhtYcsF1rBktZysZcwwoUQXkp7atvq0JgU
L4fJvC84/4flKegffEPn8yZ6RnKN0QC850z5pyf2i0Hs+vAHkgki0JdtTQUDYFJ2i7e+klKnH3vw
BEJAexy81nmYRENVLirANbtjqRY5D2FmOQ+W5jv7dkyc1eIzNUW7UOF0li45VOZCY7Nqcz0Eo8hs
MqgFQXS7zOJbLuP1VBz3cNOcvdDpjxRmU5yelvMnm0fuTWZ27EcK04WNirJ983HsleY5MZ19oOoz
WJM+OKcgTNeRNE0n2aZd0BxkNKrGr7EvjupB53yo+PTKLLhVIL5nQYhoBVNXjZajqlVHe2nOcQWK
Ugu9qzS1GsSnkn/KjbC745cqvQ1CnwXmYZgatjKrNCxlVdfg+aWZOxB26ghumxUfW7ssUFqADujY
lE6+56ZrPHPYwJ0cIoF/RTb02xDif4MjcFw7SH3fv8s14QlAi4XcPEXlncfHDcW73qZVZ+Pci0b2
ZBMhRXV2qtCv4EAnogC3WvVG0kK4iZnUzZPhtfGnIWm9+KXMu/ZTqXY/tC7auU5VPZaDqr9Qlg48
sm54UoxC42UE7bEJrMHfy2hkst5HtcQAgEHyhPL3OfGBSSUiuWYP8YES8JMMyvFx9T11WQ1JT1jG
X4JageFaZCslxP4zxPKqZamblK/ak2wovlKt8Gmw+vKJYs6ZvSQVssvZT9K1m7JczU0TYtTX/LYv
9kZoWXe6o//wMwTJxkFL74eCOyWPk7Djg0a870QjA2Oe28dgzD60dvXLJQbkuVteazte3/I7OzjF
4XztJEWpIJ+XvaVpf+ObMus/5S3D4pjPf6G048ZMgwSstA/jzmRSMSxqTvUm1GEMopG9vuScZCXt
d2GwoNEhjPyL9N9mkEPe5S2+NzklXB07vg8/NLXSecjgwm+utAyRvfevJjfZGxp5rFv9MVHOuMwt
84xQsbYVdxWYutEIWA8urNJ8apNyZwluaWlDbRIBHgbQuPiG0UDD6I0tBnbSKccsTe068aksB+UR
4KD13Df5d6Wwhou02HLVd6zNrE3P5+YZ4ZBDlBTjJe9cDZUcKjUmO9bRN831e+mTTZ9bkFy6erGV
ZqnMYHerfj6yZ8vnv6vDj6ChIyrUtA6twCLfmd7UXZOk8ahTiYKTIphfmZSNawBC4VwHYNCD8F72
LJ1fm0LrYEf+ZwCVMXaPfeuT9NtzFkNDIVK09O9m4CBJzpEVbgg5xKhzm1NsFGSpDb1NLHPriQMD
/3uKMMk5a9Pi7IzxY2Ra2T5+dUl/ZddhuXrfHalox8sbfRst42+SXmeTvj9PWfrer9nbMtgDcnK3
2uDl1yaNeogWqDQoqTFZRXYf/siBeVJE9Dd/mc8G3FifZq1oN77mpvdFAZMg5H76YbIr7d7mGW1j
9125pnTf4/ChnS+hCTx7V4eUEjmNM27eOGVXNkYAQL1vDR+4FphtsN36fFnCExT33arzeZvQTf66
BCLoYdFYQ/NSzYonfm25HUNHKi0qJcxzU8xfpCWboTTFh2aot3ozFU/Sp0YQwdSzy5cbl49oNke1
0VbGTOGC/kTfz4rRrRdflrXuauoBqy8Tjck3X0O7/DYr5WAnyuTilZxD+nIPblk/HeOd9PFwFK0r
PWoP8IzcF+WExAcyS0+9Z49XeDOvsbAok6+eJlj4d5CmzRtpyoY9/B8A5WN2J0lLG8u79znxloOk
q6Xaeg+zQb+uIYamTnicQJL5SDOOpX6fgo43yzm6a4Ul/Xpom2eeHU7SctXZBKWoT9XeQXJrJZ23
plH1e19HKszoYJqTvnBQjTtzildNVsdb21Oqu6i0OJ2FmveQOppxx//bBfDsaB96mwMUtTfDf02l
ts4gQ6GYuzdPuRkVX8OKwlUXVirIjhRlm8yVczFhKDl5jWruHTZFHnrqITdQsKifrCL6xglX/bcT
71HUCHbcZ+q9Q/XcQ+fp9rqoAnx213mrgmfzS9d6Jxm1lQTG+3TiI47WqH1QwUIeUyRuNoZe2xfK
5n9AqRBSQKEh6S1cS7P4bDjaD4XaUW9OhvQr41T2cFn/Gkbt5v/LdL+7qvSJV8i6S98GIOVrcXzZ
iqYTJ6+yodhoEwP4vSwumRHok7brdJU/qMiVPjlemhSCPoF3t47SWualSiaHC2RfUC516oCVC5nl
7KXqU4pFnb+gsvfuG07YpiavDoWuRnf50FL9axn2I7tBKE95PuRK6JCukMWw/hqt7nlI+AQrY7O2
Bs44WeWfb/yqb6hWZXfyMn1bVyalMoJZVTcsGtkTjUyZBTtrJ3atozn7e9bL6Z47GjTXY9h/o1jl
VFFW+SmA3GhPfXl/qCI/RsZG/WbxGTvkrgP9TuEUH0cKkPaeO09baTZj228Rasr30vTnId6olhEf
penpgvwKoYvzxK3yYwCTFeVGUG9Vqqpc0X8G15xDv1aprv5h1PKfZi32W6XpJZ4PFVn/MyrN7KE0
t1Og/ujn2YP51VZRHUpNsL5tnoCOHljB2BqKJfxnNpnSq1dpySYLM0Fkof+IByPPtqNz1G02+tk2
MCiHUY1bTzysUxhTDRwCUWgmA6aem7coXzWTEiWRndaWvi31Ae7Z17BXWUa5kTPepqWydjXlvrJt
kYpZ92lfnKwkQycQudjNDP78m2pBwqB7fynzYG1nLYxOXe3mz0ZifEPEM9uXQQBOpwuKq2xcf2wv
g3svjampqm6zBA0l0NZWjcTS2FXDAULDj35eUUzo1frK0x3lrhWCIZwGBPd5CtuSpRlv/GWVB+Zq
cCGfjNqOfQPS5CgYaPvj3KN0yfFF/KXT4ai0LfdrOwT80CUlPPE9dRnd0PZwRhTeV2iCvmplXz+b
xpSceFTStlA8D18THo9Tw/tqslPHSW2pgoXVtSdzdn/IcawD+Pmm7ORxpOKR84jO5Hc3sm6UZOr4
bGq29hcVpWh3AhE5yqWjbDKWQqFT8jMlVpOyiSrKPtW2QiA8d1yYhsvZuZaevZGLUDcWcm15sNb8
Vr1vkli9Lxr/Sx0F2lFaspHBOPFXA7Vx18Vv6Lp56UpjrpCqVBvvoz0b89X2o2nVq4gKzpDMbT19
dPfSzBTrQ68Xa9RY0cQQtDWmFoe8a3p4kb1kDrNmJbtB4CbNagmpbsuipdZAhjPkTeLPLrJ/K7O1
Pdgc5/ESiyZgFybf1Mbw2Snsbi8DqG/5SJ9ExSfbzKk4LOuw4W89gB6S3VDQ7sRC1EL84FxujWDy
udm3pI4jNw2tLwixBGZaoqIb+Nw0lp+hg8YovNQKW8Xouc76oRXaPQ1weX7VY+PQZrr+Qe39n1Go
7+LTNKAMx3OCu6KWLvg2O8m+jk3zbxj2j03csckHSQPLR/9oN07xIDfyU72aV2qQh2dpBloYbisV
ajI3cT4044w+UjL/ZftuuUvbkc1Hz6k/C39R6dNflMxCy8pHmOOddQVC6lSoY/TZdBPIjL3mpZtg
gcyi/od0u9kQ7ktjXFnZwWaNdoK5G6Zm0TP/aU7KOAj5QsK37i09BG6FdDjkua9j3s1zy9aQF8hX
y5yB5zw61EHs69wZLkpQDAjeI2VlDdp9h5a5iZgvPhlN1HG4yKao8xdlDJx90sS2f5U+qEHA0Ohl
vZIjAJlEbE+LWat8Tg4a5z8l4q9ofVOTVKbDLnkt5uIP6MwrGbWi+EvRqN1hbjWdqgYxIgpbToJK
O6JK7zVRVoFB6WMDMPvKMjZJoLbseaApeQipWw4x9kqd2LsSPjPYrnVN3QRB+3dZspWvpBU6gdS9
UFnxS+yd/yuy793wMyAF4G8+wZDxLuDmDsWvyzQyW6rE34Tj/zn/76ZZfDf5+NcRuQWzCt9dXk0k
Xk0k5KFl9vJarVB/CszcWGlKU23YYygeUBjLHxzRA19AAZN9Lz2ymUNU5OrBdt6kemk7sR463Ia8
zjBWU8ZtzO+2cqSc2nTV/m5iL0u6zKwPUbywTLaRozDezbEVeCuN39Vr6Q5bTZpyXFamBceZqrlT
A8rGKfPru0sEInR5ZfLq1Ps63PDnfr8EvLbrzw2bjreXYapCBEzZIOTsPGZsO3UeG6W6VbmPaeOZ
V3AvJxlThasYHIg6jImnI2HKQFt2w7bWPG+jxzyHr1nB+auGuFCDdm45/FHvbch7LnIW7grdI2o2
SxzsX3uE1eXquMnBjTrrrrWKlN/XjCNQrVGB6MBscBfPpnUne25QG8egbZ9veXJIMKT/yv18PmT8
M9j4ZoTDV+LQNka0ssWsMm+ZSuBCJ6csTrdLanBlRFRlbQZx2jj0XUAJXlkepInWOULAFqVI0nQz
qD7q7hnBAPeMvoRza96ZMiB9vRdHu3IKY5gHwf4Z8ZCu0LepH9GYqx+jmDMvs9Sp+BqmmreZhjqT
tz6ZzK9gu0kH2DqkKfPk2Dbm2cNkg/k29t18TRO2+7KhFltD9fxsFv3Pxuuc88BDAyXwMC1RTPUr
ICTLK4QQoOO04qaod3CXwzkBzWClVcFGzvCmK6eV2TLiwyDCFw1ppFlFPArxTSQxywxN+Db2LpRM
s8k2WKill0Ombm42Vaju5ZY1eQEMFnb47U3EkoMKMR7Wc5bf1AnyGJ7yvGLWvnKeqSrk+YrGSkoF
GWZO/SD00bVTMpbRJaLOFfZ54xRn6S5gj/MQO5RVzWVlnTiztQ+BOTwpxkCVNazIK2Pu2x0LqOmv
hF0E6k+nz3oAJwKfkHZXp/3Nn9v1fPMPmf7GL/Nn4CS3fDPtlCuqilCyjNAnDVV1Vwt13TRhedyW
U3Sahfbu4CAtoCGgt2uE2K7BwuXANyrcyGgANevFtxN+oMTYKp/sB1WJDp3IRfrAPbmB/xEK0/mx
sXtj1dSw9sAFt4Kx2/hqaB3yGEEfQWduUuKqN/oqjb3kro/K9BnFpfsKNvEvwKzynR00CgRrXvnF
o5KZ/aOSYj802jnwRzUxu1KiWV+hrkZAqEIEaHDrmyuwQwiKOMmvr1qtsJeWAc+WyTJHBqQpm9Kh
jt0PUOQJQsH5siTKniIonYvh+zK9dMtJFt8QRn91zpd0LOZdbTSBtqtmm6JFheXaBiHSas19tOEx
SoSsOKkuY2dwF8+8ON2xgZSt/q9RYKnik+EZm9skcr5bkpn0nzTFqA+xEUd3S2MXoKiHab14oEeK
7uCxRCthjqwXtiSDo/QtKbLXlO689jVN2SwBbXIZxq5psLf6jLpDcbGbU3aLGmQH7E0bIzXfvgrD
YSuuK7uvbp0Mp8Cf+pOnOj8b6ZOmDCzmm5S4UtLVG/t1GmX2zbWPrNZaRpfBf5zLERdW2jI8oNl8
hNpj3kejE65qQaHVwuwPFYBbbkrFM8556EG9Jam2EkijrgnnO+vJitjs9etJReWSMWrBH2Wa9bNM
gX4gglkJAaYgKK3DmDoOT4+18mUYtCOVc7Bxq+HI4ZfgLhf+aq5+GAlMHVEc6ndla56asNsNSn+K
G6v4FmZuw6+koXyIYrPajI0yPNiqFe0duDXOLtIT6y6dSqTtdMjv2/Zr1jjxB6NUnIeCQuIcurcP
PucxL0VwkiHZQP0ApFlt0A0km+eKx6YxV2jufq/QCn5JDJ3fT0NZS8tCzOjFGfmSuUm3mXjW3jjG
ylai5DkIu/45GbN442Z+u08zu39WiyK+cgf8KIOyGQP/L5enxYu0oONw9o1J7Wassi20ZjJXTOY5
4c/J5ibt9mwEX6eu5cBvLniGESQ+PQzZYE6ECfPJ1mn1fZXCBhRFysCP8C8lHimMo6UNxM4W+NIl
UDXlV2ReHCiW2QVQspBTpjF5kEgrUIb3VZslDxKEJWKNsGQsiOP7Rk3V1dTy1OFYbclxYaKuwOqX
T05hFk88S1Mskc/5XpoyYBTUCcexcyddjdXXF711Xm75YlCgCLnUgEVPOvVxuh7M9lvsBd1ZpnCS
4d63s71eBmhqu1a5SV4azVwlDg/BSRn1FlTBqX/0MuU+rgOFxRLAzzsky/q7bGg4/1dTilZ8qDz3
hkPNAhpF9d73NYM30W/WlRVyRCZ+TFM9gds4RvZHWLKRwUJkLGn/3jf1qPCNDcW9ibItbBd2QtbU
LnQj2ynO3PM4htU9GiXVGpXW7Pt/zsiYY/znHJ1WoUliFMGhStL2uZmUzz6v8VIIq8678DAPo7ZW
FLN5NoqxfU7Sz7qZJk/SY6ExgpKhNexkLJo8584c4UkKmvYxjXVgzZV5x9oUZe6s778N/GSHlhJ/
bh3P2DWeER2LRLXvOm4G9uD655qfuZpyXbrj7ClbtwQAieq7Cx3mjNjS3OofJqiXbqbe2/qHrved
N+YSlcm/G5uz93eA8zab9fYiG0+F+YAf3QIqx18+2VM7GC/YCvY5BckFwHPKkNVVYZbc3JydQJPG
nXPIbGM+zSXs2JKUvUMBid8k56XXZuUw9R1Q/VyPvqiVsYb0M/wGcBI4WOR+0J0YicQSDE7SQ+xq
RHfWoOh3CQwyFDfxNblkQbm9Be24dY52oH4KKWngqMf/WDTcIjx77vY9AjabwpuNlyo0mzPHH/1K
mjrk4A9RkyDSUyvd2jA+aXrZPctYDcFColThnbS0cirX7t0ccSt/gAPHPU+JkqwBACAvMtnTta9m
Y43cUvjNMZwdT0rWp74tYRXRYciyJyX8WApBMJEgRyZCmKQeYXSSI3m0jr7NlbXLJ8f6NAxDue+T
bRhA/T2DGK7/FVXoHE6tpny0++FbbdXJvbRU/WPTteoHIHXdI4dr1zQtUP7ufE4y9TRYS1PPh2wP
FNjegtP7nFEff6xqO59B2SvzoQR1radsDamiscIRzqnX3pjBlMFiYNjJgGy0MrVveQ6EH2dIw9bL
+LThEAX5o66BAcIPd06OitbodqyM6ym58zpV546Zak8wNQ/rpGxc3vQ5WDVObULHZYzr0g2Ks91V
lXvrZn5ZnDXXYgvaKWFkVL53BuzcbLgVSA2NwMAnfqUKY0AWp2uHZ90XmuGZGX9PfX/N1mP3dxb3
DyZkVF/miS+MaVTlQ+sl5aEfbPYItUy/M+JK3YQaB/Zwdn+Vgyb3WMJC9MOxhmwVqnn9Ie8RWq8d
v1/VAQrgnA/2MIrynWsmsz60id29sCchtMbAtstoXYQBhzzmdxl0isB75o2RIdkgd/4R/W7vKi3D
bty14Q4gzsTUUBf/di4ZrJTZ/edcEYInpqF5V1MMlnPF+kuQZuZGbrv1VpeibhS1P/fr3tj9qLjr
rINxqBHP1q0O98cMH8wBrgjrJdViZ1f1ebJtxbN2H9dQ3yrcgXthqqMx37FrzbkvlqKV+vOYPMqB
cjLHKo8oeAz85hFHIKiiWivzznIu1Rh/f6XgQxlE/PQYgX9rAr21gI6GSbTr+qZbyYjXVz/D0rzl
qFmjHcF5HJfBccnKIoA/aKVNBrfRGozbWbfRNgPGyllgyv1VuHxBe66G2hQhy0T3lp1FgGsVLT7N
UOSprvbFUkNgxm3n74agmP4yZrinfrm7CqZd6Vad37r/kS0nycWe3j+ypTuM4395BdzGo+r2B1ZO
1j6Bjf7FnILvvV1P3yEJeVIgIPpo6rFFcZWlUrlZs/zp5nklM6BZ3A29RzWnH5YA2rtPRqyNa4MT
+CtPkzCvqkpbXKXdgRsfBC+UN3zn0RrZrsL8Ow/KO3Rl3C+DXqN2VLGr7bCfuq/h2Tk5Tadc+t7T
t3MxNC8Qmw/wyjXj96I2xI3H/JuNoT2sw6su9+aXHmAL/CQqGC/xrlk1cI/f+NFQu7Zmqb4E/4ew
M1tuG8nW9at09PVGbCAxnzh9LjiTokhqtKQbhGyrMM8znv58SFZZtruj+gZGrswEZQ5A5lr/4KAF
25vmn+NDjKI+x3/G5/HdPN6zGS+vL9/QX8d/vq7PdX4bL/+eX8f/h+vLv7+a/357zNcDBZRH3TU/
Ar3tv7WoQE9xgj+Ms4BJFyL4b2Y7UgbiG/7p34fIsA+I3HYsOE1zh3pQtPEcb3xDrw0ptkr5Ygs0
j8s5jnnx+IYiz9L4Ec8g2l3j8/jJMbod2ZNmkWK4clMbcVUtklSxbspetzHw6MRK9siD7PhsyrOq
1pnyW3cetYc2GIbdZ3zUepNMWaA+YOuMLlMai9eiq58cqqp/oLebKjZ6Y+3U7wY8apYDMiybpHAr
pP044KdVHWVTnsmD0lMu942mRgmFR5ICRauYmlt5iAu3uQ3ng2x65mAukXhpVp+xymjJY8u2r0zR
Rjf8aSHnySmyYyxQlYXTWSHvb6uv3aRj9Vb5T7ljhseut7VrfIyQOBkSCztNFUcS9gbGqeuRf4mT
9FDaLS7qCWiurZth3I12u3Ik0QtvzoaKPOmz/l02PQwh2xs3Z7tljw+4g0wPDt4FUEo7zBfnGLSb
EWNXFhyhBc3PEhfIbeNDM7hI4ALLQPnYrcqlPzgwChJxkr1WOPOsQImtNT2YHlqEuObdMIvJZqmr
uvsSBeMXDV3CP5L4YqNk6C8sC3zENPMEkdVftwnrFpEDO+jU9k3AcOu3OM8FJySg5i2m3mPlixLX
sFPtAGSAhrCbWhYH2RpIjZzlWXmuu3K4nis8Y1emSHjPBoBAcPhhDaU+1PMSZuJtlRVDvq26kSUz
gnpLipPDrQltK0MLCqUfvfvq1flyKEYDvdtCWftqGh5irZ/uazNCchZhud2gmu7aaYJ64ww4xmqK
Pzw38Sz42GTBXkTt8Dw6kbZgA5jhw0DvVMY8UTDAM9JwwKWk5Inx44AJ5J9N9kfRQXFL9OjRAjpB
g+qeartdshahahJp3DZiH0+cuQnPHtG7LltFg85/Sbdndc0cLDEp+LVV1OKlUGYP8Tp2zxTcqhsD
dAneUEoHXzIINly8WZQN7IjMccSdPLC4P+uqhpShj3bZNY7sgKEUlxrk9l2eQEwJxYTs9l9TjLDs
yRsGL5+hCZHOnaqT0P68DHVSjG14Ml6n1ghTLpOpzVaahxFyBRjnNp6E/gUp/tJXmy+5KfyTg5jn
QobVWOCgYVgvGqqW1PudDRbs4KZiEoorRcxwZTXbV3HlKqs2qtgj5ZmxmTotPTuxn10PKVYnGEMj
gW0BRTnlICu3qo4Pm1m34zn1Owv2jWa/IdG8KQw//8j75iWvtOHZsNV+rYioPuLw1h/zJi9XvWib
x65MvRUl8nBXa+H0TH4BGI1fQb7otfE5cNo3BawJNEFaqm+yvkn7ByNrjEcV7BQf7/Sc4cxzCSb3
Xg4q568MnAdtYYcoLYus3SrqEG9KA/0+uC/Dk965R4Xn7rvloIOpD4BzwhDXSSiZ6NINffNejlDo
cjtx7gaUxW56DRzACFL7vST5prt28QXl/WTn2364rRuzeZ1LRnIALr1o4I5Zd6g6IR5EWD635F23
PrmAXTULvzaupj3OiKNNXNnhAW9fSJCIWS0x+xJfB+WPUijjdwCl3P3gi98Hrh3u9CLUd07tqXeN
j7Y3wmPTd/BDCGgp3yrfScDd1OLi29hW152N5SxQhyyvoxt3VpCWB2+c1CPYn3QzztCKz9j1zEFk
2mn4Ql17zHlgoPEW27pB0P5xHd4bCyNU7NXKIhsO/mSTWvz9VLblQRjGcFChkfz7ILVRVMrOfj8c
zKjkKgAYAzBCSCWogMz0UOtOfhWad0U1dJfIfY8MHVv1JA2yoz9697LPdhvzLig6dVdlYFJ7KAXR
MjYDY93llkYNa277qMwuuTXnyL4x3DXQeCycbVqi8jcWQttNFSVpyOw262CNik89gf/GwLJrL3Ud
AvtX+5NsIXjbXgrLIcOcxWItY/Iw6yngVaCdMDLhUjLWeOIl1ZTmcB1hvojUP5ChmNAS7eBu5WAt
8I6Z8Y+lsO+o3kfnRHUxmQmcu1Qv7bssNZsDntrhQjZ9exBn3BRJ4XXO9F5r/WEQIF0UN552jWIY
GxYd6isARORPlX09KHdknrq7wS7jg2MKd+F7/h9GEc9LvtnD2nywStYmDXWzxYCC8pOIo2RVe2XN
6ycYAYASvLVrFiy2DWVdTSvnpg3Umopt3p292a4AidjxoW1BCY6Gkr74PrbNto1QnWWhLgDP+67w
6vgrLn7+oksNjD16JNVipxaYQURAM+wufUQuFi+sNrLvWhJ/63EAfghtXNs0ZQ0bA+DBzsqEftOx
6N37HW+jo873CNVqdsbUx7fQv7kVWUN8xmqRxyK7gLtxNjMp/WJ6wN5MJT2CIdtgOybaK4P2gn9C
DOOQH7WNkG0T2OV3Qx33RTaL8HsmjOF2wuIgDcaF1Wn202Rhjxu2FZtqv4IhLeKVW/vVCwgknCH0
HPFh3a5eimTBXsh/GVUrPyIlkizlqMSG860nDrYj8yQkX1ZOkiGLKuruZNZexW/aqrBCLZVnJ3Ah
RbpkJ3LRPZi+slTHY2CeuqQI8awZsoPAQumbXmTfTdWMXlUN+GIYOfjKahZ11ySZAMpaSF2kfnWS
dj0C0X7bcspCX6h93Z2dmUYmmbSScQsWs0MOv7t3ZjquDPWxjzpL0omD6yTFwwR38YDJdLcoq7jb
DWDiNtgjqee4CUP0K7STbIGUBZgyH1AubLYx+sQ8IX0jWpd6LxZKkVr3yLGIxThY3lvXlmdcIBx/
waPWmgVtedXbMIthjpRZuMn0nCdlr8cK4KgET1cR2RAzGvuWNJU+rXwIV6wT2+O1WXae2DQmgkwO
ZWk+hijaOLGmqgc1rvHZQmZ0kQivvJWHdC7eVLzzwzUYZzvUa4yj7FRTA/URcmTr0sTMI3FAhTSG
H50SPd1YCtL3Izgwfsa5cYk6V78EeVeeIBii6vpXqJ7PGhQmvWG0bz7jQ6wYS6vuio0Wxj460Rh2
7q6X444Idmc0r5eSF8ZytD3WVf+HVk9o6w9B/pGe6t5pPpTYbBeGU44PTjW5/E+N/sDO1l31Tf6V
FYCFiwYl5E7NAiphUOxk87Pj2qR4Fbt1dvtbfDBadRWhq72Swz4PeU4Kw8guMmI4aeGshlFrl8Jw
s/XgHVThd/fyEDi8tZ7o1L1solSuofiLEs9Qd/cK38J7ZC6zre84uMvPs2QMNU3Y61rkHuS4voH4
Ek/e5jphHpaLINvUkzeu5Ky+Mrr7qlKfsSTNjzI0OHjNdnV0kpPA7uW4jQS7ggrFSetJxI0azpV6
1ZOMRZafu6d4VfzU3xiW7h9IK2v32oS8qxwx2PVXslvqQ6061b4y637jNXgFq3m0r/PC1DF5Ed6p
bOD7t655RJUECVe8BFamMYtUYU24Qga22pO3dF4sHi5hYRvPQahFxx4M2rLwLOdFD2puhWoVscvO
zWfTw/4kdYJlk4OY1zQn3teprh3Bp4XbKIr6c940xRq1UfWebL21NOo6ei7LUENfJkWX3hrfFAwh
vtVdtC9iXefZ5ozb0Js8eCUc2oCbs5uNgt0N2XjLQ1g/GV89M3GWzeRON2Xc2U9hYq2DYiKO/spW
m9BNNTN9eM0EWekOWVePTAQu5DolkHn6mAMLC4qhOLfFVN15Qf8upxeOsFapiSy7oHodh+ktyWZ9
77pAzdti6E66bWfrALfdR7PUTCisWfheW7hHyy1P1e/Drrf+QOTgybTi/DXM83Kp1pq4z4bR38gr
9mw9rle00W09KWmP+dRg5Y/lMJhA+7Xw3Qy6WxELNlFcMQNV8V2j4jV+m71ndBE4r1ao83n0ln7U
08B4CHpgGH1iv/Y6UBYF9YG9gYr0g+on7CIRKJgKNcPQK7ui6PzMaG+4c7RLiaID1doux+yr55Qh
BlSes6y0Sux8l2bfJYgl9T2uyeRrwFA3xjZUsAiXvUPMDi0Akr2UvXoJqd2GWoi3n3mjuMJZoVns
f02CNQ9/7WvZag2mXal6NMM6OY+Kkc1UteFxRpgVudhXtTU+sdcvDr6IgrUElv0aD+e4BKL9Gi9Y
L/ynuByvDEVFRTI1d2oS+ZvU1QIs6PXoKeh0ZdvG6B/YXhQ/9UIpDpbA/FL25lqisO8YeSLNva4r
cFMfkttJm4s4Tf1Vwj0MpUsOfY9MwSf6Q8aod1KO/4H+UAYjOciYBIjIjtqkLlADDrV1hI5dHNpu
nUmnjKxE4rV0uLPXwsLypHhtcLx+rmYBfZKAKJzNQ5MPM960OahGmSkwxtY4yTMxnyHofx6UKTnI
0Gc8z6xm2/+YJTsoiP851WvMn2aJYPpeTbWxE5oWnds0tlc5dJ+VWaCyLmPy4ENt2InCxdUKEs+5
rrqWBS7cP3hexrKb4o7/4Y8puINt3bJ1bq7j5LU8D9JkMxNXfgoqqmet7Am8Q2vWobLqjLzaVQjd
LhK3DjDcnF8h5hXkteV1rrPnVzCKzl6lnkbeSW/dO2vSYNppQ/Xd1T+KPBq+mkWmL3kb0jOlZfMQ
YBC2EdjtngMtNvFIq+21krrsLLUue7bUDnZOKdrdMDczs0J6OXaqg+xFzKEDyhT0x1ENs2ezTd/c
qLdOcLqzZyNiK8+v6tAEfG3UhFetJ7V4BcOHvFFgRKdIcdMHmENnGTedPAehAWl4wlHp1e6L1eha
2TO278ZN0Yd/TvdSJMZCVNRPupX8x+k+oJZXa8qv0xFhN2582xVLO9VBY+iht4xdsj2xPrIXcNro
S92+uIgaPTVVrVz8hEJ66kRfWj1wDqR4GjxtivjLwK51o9o1aCk+k4WrWPVWjB4Oc3oVnIYGd/YB
fehdPWKRpPhjt2qCwnyeQuuPIsGdokzuoCazxJ5JGPA1FpGVnxzdGI7SaVf68c4hvu/YcZh/WfT+
CFUlnoV9GnlAWKt2XyXlfYQ6tbqFE9D81MQ7pt1jFXVftmp+CuIKhqHnpivdMFBAnA9p2r4lyKXs
x67EOHBsovSsoTi+jGy73cimHKfOHekoKCJWena9QDVUK1dPQOF1+vg4eGQRIr1+wYGwpEI+mivQ
SHNCAcFtNLmT24GH2rPZJIvYjJsXQ7fUgzc4ylLO8n3RLlMTm2jZq76MyPu9kGgJj2mCkxoc74bV
e5SuxtorDnWoWivSmsGmS3iCozHQWfAY2YHZxvU0R6i7BpB7BD9ElqSj+h8HdbrXZ5mcFWtvZ9H0
Fc93NMqWZB+jJ6eJQWbhlfqR1iD1POt7BAyBtLE9PegZNrTDYPg3hgmfDamIcK3YcO7NKsevaCLd
TDUdfUTza89dmNKgj7QltgnbwSvsPdxt61SHbrlyx0S8VMI8yxcywmAXw4XEGo4HaaFOQA1yLzrL
M6suvytKYFMI/CVeVo2LgT3u4impz92gsOHsVLM7dlbdH+VZm0V/ntm9qdyoIVBxBnyGfxuKO3p/
7W27WVfFKkhMxpTN4jZIdy5WVteyWc8HdFuK6EV2FjNcJA8XY+Ikj7L4ZSvGO0ul7FZ24R+QrQT+
FlvZyRIkuV6rDF3lkA6Uk4NY+BdM7MwVRk1Am0LY7DLmzWfk3deKKigX41J4jZeeqHcd1duFHPE5
IQmRlnLtoQSl+ddFwpQ/xQkR+ZlfRsblrLhzjJUbY0cuO366Oi9onMNILe7YSrRPdebchmMHEmRu
OVr6pKihe5Itu86/e+msyTGm3ZONoztek8V0NOdmAZ55URpOD3SCmSqiNUvhu92hrafuKe6CcZni
k7eXc8l4Yy0ZGdNOzh1UbthjHxjb69+goTDidbgmyLkORa5Nq6vJRvb2sWcCfZz99UosOKvUwkKx
64tnz4p2kyrsN8tQrFUC+AHyUFA8wh+8XOOocqxi9vNHdciae8cQ7zIurxOONeqcbjNdrAzudddM
ztvQGhp326Y6B2HsnixhWqQhNDQEm3RY1QO2kqUT9BdYmP1Fmen5FY/JSXWBnP2Im8IMVhQuTVZo
jJAdvqlhVpGhwDKH/EJVXIRdx3OGWcmNjKVGHC24Y5qrct9EgL81VvHr0hXjPqaw+djn011T9fgE
NeQCR7vuHi0bMiIOAcd+bl1DAWomFZqzshXBV8PLPOlvZHP0omztJ8G48WIwiE7bWptMMnfUwGsX
xXyKefzGqLpgXsIQa2d2jwaut1g1UQAIZ8bhalO8Td3pkBW28tpwSzVTVuRsrXeIjPLtAhH52qTu
DhO1/ImHRH2DQuzssEscjaBvI643qvZg9lkerMZLUJbaTcgy+0aHJ+O0ZMgFN+2F2Q/VfaZk7i4Y
o2E7RMn4mIrhG6l/61tkcR9BL+FLXhjJxgF5cSCZHl6QwEVOxoqtb052b6lD+7URWPzanpWcXA1Q
QF2DelXs1LhBG6FeeKx7uM3RlAcv7o2bOTED3H8O/nTqyqjelumG+jCaj3N/Y2rx0p23mizvlxgS
eEfy14az6m01XIWKYq/atLFPOHi37Hkifi1BUe46XbfB19DhmzWA0c4cIClys97JIBUt59ptBgFk
E9fqFgNKXatWQ+9E1a3pHu9cczsbS2HhNTYpd+PhA3OXCpuGaLr3XTaciKycZEtOoHqoroZ5q6oq
RZuysG2XZVJXFznE4xm2n3LNWuioAd+b88EXiG/4WezuZVPv/OQUqDsYzxco96T1q2cT9QV/AXH+
XuVPfg38OMYuKcwfVLgrazXFYqBAlWVve1OwZ7fknxI3xA+J3MtD4JfKgh9+89aVyZ9XFNRA/rpi
jW7W1p0ydY1VqNgZWoymRVV5Lwgxf1SWXl0CmATYPbrPMjzqKumVdHK3zjyqsPWtKULtkd32hOm7
MPmsiXfo464GsNwHnKnqlyxdyX/D5NgPls6WFzqdnRdwsZPh5ybulsqCIpS1TMcJo6XeqI6RAuF0
M86n3WwFJA+1Vtp4hzCmQAClWcjg5xgd5d6tWaTqMsxIO0pnYE2Mu6yhUBXxm1yYYDSfRjsR1IEm
eMB+7q/7qnGeG2v+BuVfMBZzT34f/nFtAdrc1az2VoHR5l/GMm24tXrZ3veUcOV4XrdRSnDXwsWp
K+14Unl9t+Urm79kiJ60c+LWgAKziosY+0+EaO9M344XWJtN7y1IUp5gaXIn4jihfOrDVvwh1SjP
pODiVZXx2sNGm1Wut/kc10V9ugytVF9mePP1bdZfxvmQlA55dL/4aFM0QGRLxnU/hEVajqxF0V++
DnOTqjwX5osc9RluRhY4psjT3WdHWZDAimwAjPJq8vVqtdPAu+pZ/F70/trg1nBK6gGfq3YM7zOw
PEthgUIdKwAMfZCXb5rWPGN6GX5kOtVQ0XLXdbVt1moFW0DDPwinxlRKMT/0MdBf3HIMyOCkw6Po
42GVFaVx6ZCA2Yg6qm9bAaNE9MZM6Oy71SdevguGdukULhQ9CmZUWPqgvpXdNXxQnGH6j5oN4rYk
HYwUTx5jE5ffTa2Fj44GjCtTCnLvscD8DaNJPu2wObTg8V5g5snhEXmWfdzVwbKq+3zHXQrZxToy
VsF8w5WHpomK4NqOzSqrFnoNk/yf//jf//d/vw3/x//IL6RS/Dz7R9amlzzMmvpf/7Scf/6juIb3
3//1T8PWWG1SH3Z11RW2qRkq/d/e70NAh//6p/Y/Divj3sPR9muisboZMu5P8mA6SCsKpd77eTXc
KqZu9Cst14ZbLY9OtZs1+8+xMq4W4okvKrl7x+NzMUsV4tlgP+KJkuwoICcr2Ww1U9xUmO/wltML
MsE76150lK2+9uxHaO/gja69OitLJC/PsiMXA9SqMkfXzEGoy+iSddvoxYvvhM7emZJmJZtoDWbL
ykmj42AUxUu7AlGdvsQ6xaBk0pKlHKTGXbdySYXujSx8ypzsNDVDddEMr9i5ft4tND2HPi6DWelA
Vwu8o2yRUq0ulaaM66x245VTptUlt7v3v/9c5Pv+++fiIPPpOIYmHNsWv34uY4EaCqnZ5muDcg6Y
uvyuGKvurlfyJ2kKr2dgirLJtDbSYj7q1Gc5it1EwmaaHYGvZR/FzJmRB7PTWjx94g+gedUdHznx
KG4PP0aZc6bkR0j1LQNVXrVdFn40PCfoVkwe5QLZAhsMGSV8Dpqkvc8mBzIvY3zFq0+RaZAVufyX
N0P//Uuq60LVDFdTdUODh2f8+mYMlZc2fm+b74PnrfVZDVubD+yfWhZvnJlIFHkgDP4Kls4QrCqK
HD/F5OiWGv9NnCsGnPF5tmzLs2BAHFidUlKIk45AVNNuyGEkLASs+FQFSXI9dEMWoXouA5BjVRU5
BUbJtl+5YMP97kbOkfHrEArBT6iS+Ogi1Jq6yM0MVoKOXenfv0+W/fv7xF7NEcLVHU1ojq7OP/af
fswCcOjUsaX+OlV1s9GMNt0YrKH3pHuTp6jPz44Rqe+Zk1KIas2QvH8QnQM3URayo3CMJzSIvQdo
2dGhS91xHQ8ldoRV84BJK9aeUxLcd02U7K/NYC6xyDqLSuJ62yoRBj1B0sJV/dEjazEjuvdxj6Xb
Z2VGnglFt28/58pZnxf9aTDz5evKEZ9xbwD2i8Qi9wUgLzdFNvo3Noz8/NoOdOw+ebe2steah3yO
Q0gwuM5w5YzP7iRKM2vZ68L/L3dbIebb6a8/a1e3Nd0U9pxkcHTr10+oVrUa3XdI8J0Slps+VV1c
ltBJclyIp6Rj2L9jIXeKvKo7Fo2LmEGXNy92LcIbPemyu9CMsjstwSU16V1jL2PXQwdDxg8KjFvn
cTKGCHBKjqdrt7LZjlZ21xfCIdmcNJtRvrjnFRS/87JbQ53xkAuBzh0betYshkpBv1qPOS1hHpBK
duplbGvF0U0K+EI/nTYIM++iybt4ag0rIMp4x/vE3HEPs47TUMbbodfDcx4lYg28tr+LuHOsMKyM
H/2OVB7ZDO9ZKXqoeMOkvCZB8FVRAekrwjmiyz09wlm7rwyt2U0AyEgHt/FFkBO+yDM4Rd+5AAqW
P0J5gxhk1KTPhjsNznVCUfowWFPws5/zmw76pUe6MlS4a+WzMN5k5WX8TvoJAreNGJWvlvbSMHv8
kIUJPXo+i+0JSXt5Wk+hew3KJoB849D8YcbUyP0lmPZ4Tpsma7cJgHrLgx/vDGdU9hSBY5S+lVpf
ak6AVQJiA0esArxjojTdDXl5hAJoybjlV+w1fjoF/L1GtX46fI7JXRa3K9m2hPU1Mvx66+XNPlSL
4ClQ22JlUqM45pPhnFzq6Et9Lgq06Wy8mZgvPIrzDVVWY49xOXVkr6WuW1njlc4gGQyD52Nl6EB5
nQkPY+eSj66BZclOQMrRua/QRTC9qVgaVTouRjXCJmwerDcu5egsfLN1uzlObq+eQJX+ecgyjHrI
Cdhb9vOTWNRdqp4iDfgi8vYbOc7SPtSxCc52Ezu3Y4aF/eBZwZvbw46JR5NtWVebF3tA787N9fCt
6nIIWp6TgCMylAfKcSej87wnclfdwo0O1NLGk+JVqr/u8Nik/Avczi2Ls67Ar0C6F4vxdCpvZCwD
84omqFacyeg89QUaGxU7dX/NVpgEGBjY3YiYs78uTBa3SgZ+RM6TU+SZG0QQjhL+N5/XmhyE8xN+
LOskSHhjIzB4a2PygpXNtmKtNYIVDur6J9gg+Y3pVda5toV1HiNQh3//5JDLiV/uS7pl665jWo6r
CcORy8SfnhxmGeFurFjFu2JE2dImK7TNywJvUYBMr52Jgh26ds+547Q35JPRL5jjToRSolqY0zmZ
FO/im8b3vrBGfGrZv7CcqA+mGNQvUVksZDzw9HBHNrTYyKaWYREKguORrJ1+NIKhul621AoW5I2a
niYzSDeJ0HqMF5JwIxzf4Z4S21965I3iGRT7Wzz1l0bR5m/+GDvrHmOgfYLu4pdQza8A4wit0msc
N/P2S0I+WQJ9fxufEZeAYTdUInQcbsLKyR/muuSqyEJjI5vK2ORnWKm7mHxXgfCygOEddPk+avPi
AYNsKixN/TGOirb++0/L+bfnPM8Qm0KYyedlCsoYvz5FqrLWHaqYwXsXtDhBa/mXyaq9uygt7VOf
V/2iMdv+dWgD8AO+a8FWdrQnNHI2WGL3r2Y3JFunFeHWNNJmXQcgXXTwJTfafHCorN3IpjyTscAU
1Gps+xCJOLvwHEfSRWXBVeKFfEEsELvYgR9NX6rF0dPG/lhglvHUjOY5qKLpjChR/uQK84N6R3Mr
W8GcpGyKoL6RzbQN+2Xl2v2+mmeWPls1f9LtrewNwY2v9bSqN74r0kMwQ87AQLbHbuYTWbN2fLts
6r4+gtoDaikjsu9zVNkLZMQddgtZjdJUG/XfuZlZc30vFRb1MXKb99yfi10c1SRTEpUURqwyVI+7
eWjd+Dvbg5xZu6N9ayPlNi1MI7dv88o4Vbk57su5Q/bKuNZY9n/54OUH+/PPVJCjNDXV1lWDzZr2
+wKvR4q6611ffxuFX61yqwBRayr99RDzhUeNxH3Oq8jasKWIbq3Sse7SCeFdG4FF2aIOnpzNzgAO
yhZ4NpXq1rlnhIusBlcz9kiZyQNaUdnJsbmn+Y2hsMjCc9xBdYpUy3DqWOrt//5Lbfy+yBemrvJ1
1lWYsLqua78tjWLDLB1di7Q3W/O+1JCabxvuMj8dhh51PviOGguUyV6kiEvfghrpV0bmuZcyFfkm
ZnuPkRIapGaWe4fSCa2DCoRm1yXTdOt1Q7UpsGa+QD/rF70+NjdFqJGLN4p6B+galFAyrR0v9fYG
+L2DPCvUqLueZT/O/lPvZ+xzHIW1+L/cqv/txy9M1xKOZji66c6b9982QyxMJvbsY/UWpelHlp1J
z3u3QxRZp3DG8kh8jinSeIXikbn6jMmzuHXEUcNg6zqhRKNmIU+jaQYR6+W4kReQg2UHSjZz9sO7
GSlaj39CvTsUBspgDNBacfrbK/xbnqpDPUs1jcm6JwcK7gDCqADQAzdM1Gdb6pjMMTtstdvrEFBf
16Y+D/HRXFmgNTsiA1tnl6pOH4VjGgdpNoQTcXbxVbPZmYjoQsCiKQ9ybJ7G17EpeH9nYZZBu/OV
YdNHoobu67Taoh3KW5DyzlugJtjTO4DxyJDYbGLNF6Px3Tert5slzAXURbTeuVQJYqxi7kBsiHRw
HmRnkDX+uZg8RDfnjmxk7dJ4I2bgZpDftoM6p4foiKbiiwEg8u9/Jrb8HfxyD7DYDbsAW23bAYSo
/54ZQLIy0dCyfbMGkONlHZL8wl1gHSm9/VwaXr8y69raBXNT6cFwq3qT3cpeHt2495IVHgvTfMxY
OsnwaIGd4uH2FTVQ+7nVwH84uaEuZacrsGHx+KlwmHud/C7o+0fcicqTWZr2remHYtmirPwVmDuM
Kn18meoC1B+uKfss9IvHSqm+yAGdktULqx2bO+Qe45vAn5J14g3KexMu5IBcZO6qcIPxxisyF594
j0f/fGn89B5Z31qPrGL03aAruJFJ4qWTWqT9/J7PF5mjrapF9d04H6D//BmrMqO6kwekUn6OycGf
c5Woq6/jPmMiQimJNcUv1/r9+qUNKohtkqB6/mDb6imAE/Ka6NgLxeWQ7fNasV/6CN342n7tGjh0
SadWqDV51qtdYgcOZZGFaQeuBIMRRM6IQ6+EmlBn1qXLBjSvE6ihrlvuu4LCH0IhCT8T3ccuGrp/
BH2uGvsbFh598OzmzYMjwL6IvH52IQjcTkbjPABn09e9i7hbiBvxw+hXHTZ3+B5FSFcsWbiAMB/a
sxw7TDh4JZXiwVplrK9RDKvyKVnI3ushb5aGG013CRuiozlo+lb8EEqReie/yZ98iqxgpD1tsWK+
fIbkhN/m/9b87XItjL5VaQprIedKmZXP66VYjh3UAkuj3G7WXZ/rF7PQGgocvKw+nw1zTPaqhSuu
Z38/LkczfOOq1Ni8GeNuSbi7PPVz70lvLePaQW5aO7oSIS97nXm0PCsGH3AK42JqRJMOCWJiLQaK
Wo3u5CH3GsQMvDBdzmiaa6wxjWlvZzNceB7Xzge1aeG3xOL8OTWyW+UkpnbZR6NYo270ZDjueGer
U73U+q7eyqY8DJnWLvrOSfddU0x3MqalwIMVSE+yJePF6O5zpxhvP0OtGaGf30aXTDebi5l9eBql
4jrB0YhU6/iCrdcH9Ub/4iqacT9owakZ7eHFLC0dNA3qTTik/Dyqj7nTQK08jWkBLh/G4DIa9bRc
Jv7JQ9rs3lWV4aH2I3bRlAy3fjcND6Ic9ePMP3TcLivJT+IBBc4FpCBju1xxIKPwcNL+P2fnuRu3
tnXZV+kXIJppMwCN7wdZOSpalv8Qli0x58yn70HK9+pavvBp9MFBgbFKrkDuvdacY8b3KvcIuPzj
LdPA4l4e0nZtKL26XlZHOw5vs7F0l7X3I8ZScXVflbY4limd+cyRAXuZ1UbzdO0Yqh2jvz7bERNp
7oRu9PV+2bE8JD2yz40ttJll1VfOcvSypzHlc5AU5Z1iA88uG9GfY9NSLl6LIAkRafmSACBLwTo+
5WmabTN4ijsh58Uj0V+3ywHfQtU3D4FZSyE0OnwddqOfB8saqKmMwxULbHrBDOC8H6EwkjlKsX76
OGI5zC8yUtSMBmWyLlsMliuL2XFANPkghvk9S6qj4gORD1JWE6Px9lnWa2toDSVkTQoV5uClLxoA
nTI2hp8EFSEsJlLzrpt88DhpY+y8SB659lrm+yEJvznbMH8YNJUXd8VNlqXjnvtxCrHiqcXpRUjf
AACwzn892PPqx7Yi1fkYZ6PlBoWb7QT0cr8S1ecu5IC0MuHuyQgxozI3r4HMbXkhBkxjcmempXoq
et7lqeghPkNt/DZZs2VJkYZLKlOq0gkTUXUmqSi/3aJRym/4hlAfBXaOl6Ztn7HmGklWfpsQ+W+9
eiq2y2qiHorBQx42jOVuGvV6s5wMEtLN8bk99ZIE3smLx/WyPajDXRMp4rGY5O6Q9LpYLU+jVOZF
TiiDeVkPOqCFO5kIQ8ct6A3POjHGTmkuAUXTeEuQ+7dlu+Kj3UbfvQQbDF/j4RjMh6uNJO9sAvvW
y1GFLK56bdDyRQF91oxCgtjZD8+jaEAAlE5M3prbx5Z4NOTWdIamnr42fh2T9hSO30Xk41uv1J9a
lO1ok/iIMKW3HG9kRKHiWjJjDxza3Js+T6vX2E9vpaHTbic/zHBMi+EmQzbvYpjwNnGszmxfqfV2
o9rkjPWGoF57UeJU8BOvtpAyz9EUHIIVb+kmznwo+dGzGsg2M6yyks5er0jnwYQDFqvlcdn0sX1Z
knuv5x/FgPPTDj3QpPXEi22rwSCha4qvVhKC7dEl73HMtARFsy3d2Hnh3zLDsRwNCwedWLYZfp9d
hBrc0qI8RbLWH7VB0a9y44sreSHxjGVbL5uWhxShDTEtQ3ugFUlltmXIYMtK8NjHCG6RvsSoSNrw
EVKHeY27kusVOw0vHu597TUvw/CxkNVqZY0pmUf20JyH+aFQI/AOWbWTvaw5y5bJw7y07FwOK3Wt
cAUmvvWy7dNxZTIQe2k8YNpRTpUqT8feTksCdOroYRpog/uIL15DcjMa3XvtRBA6Hugp+q3+tPZR
jL2fhIGv3ESJ4gik0kdTBRyr4EjrAFZq3U7Sm5v3Vajy+mmsocM45lrHb/fYZAQYVAU/k0ik1WOJ
UXBNMFiwtXyjfMw0cJZc1U3SYlhVS50gUSsHejmvhqZp7gJY0u6yarVdeWCAGb2vQlS0j/gS0R/N
B6eTIZ/Vwv+ZqA9ePMnfkYL/iJBoPg916Tl+JcyHpFLrVW4ZwS3uv3wT9YN8HqRyoHg9yodk5ENK
jALECnk+riGr7Q0O23gn89/eUMbmgilPrPxqVJhkdz8VJejf+GlIVZK8RYzsnJhohC9lOAbrqkAi
/GZlarqKjYRfgBwZ9qkv1R0xi/wACt34kpWZdii8cbyZ18qm4J3yg+wRFXDiSIo2ATGV00fT15FE
+1J1WPbaSgZzEa49knj2qt3QQ7mzp82yStc42vYU9NbTmKWP8Kh0J22l+GTndXBVVeWNi2H3FAZp
vivw2awNwJRPfm4rlP0KGSoLe+0uOKlBk981GVcQ4QO2mTebpV4dcTMvF9TuqYF3uy6GWt4ue/my
QLlPqgR9Fk/Z96sKmdIXHYze1ez1/3hdTIHpejlHa4eNSjyjIXf1HYljOdLkksiu2AgvPqjFlVWl
9RO49CecSXw/o96l422/WJOHUGs+SeA92Q6BICp8PimwUGppxBo/TUHyfpJh9a5VFdaL36cAKsyo
vvPnV0rV4D9fCRFc/ZRV/pMh+dJrWnb/8Uq4eneTZDhcSwUq0bkZv7Tol4cqbTb/MMmbax350qx/
78rTHlJ12aBwhgDpzzpPm3lFIMn4Kcwo0AB/tvFRrTL1S6pGz5Mf1VfAf+qXQItRsNbVw1Ay9OlH
b7UchBebWGOk1u+nBM14iHRURcvqLJjcQqHT+OB4CmuQ+hVsEm23PCOISFQWRUzzad47htE1JoLm
RmFWfqD6E17y3Mt2QULOAqM1wB9iCk++neROEDGlzMMBd2k6kIyVGA/LEf7wBPOtu1/2B8SO8NrN
ZVkLFW5F6Sgnh9EOvli1bQBM0ZiNy8bWqzRpFhJaJ7yl2IPm1VrKol0cRxF6I1btpBzAa9rmblnV
GwNnaNGox8Aa77kQf1EtI7sz4y67i5lyoMSkQt8V/BZcP+LHG2bpcdmLYqQ9//0TVLQ/yll0+Gxb
FtRqDFxC4lM5KzK5mpS11TPDG8YtBcJJoys5cWH0UuBYDWHa0bkVsn40qowvFf9WjHYeDVRjFDde
9qLKVnRXVHl8VxJivbdi0dAeizCW27BEZcDE21oOpfWYF91XuePG3KZac/VrC9pKMe0TSe2+Tl0/
7SaBjDMADve11CBvTJTALoZOQg768PfTsYc0e6vmp9PPz1a0OGRtyyjPPfEkX0bk2cvpdTHlh4Lu
MAFcHFbOcopMT6tTivr0yfr1mrZdx0fLznR3OcoXAP0Uro7H5TlgItGsG1eSFQ3uQCXwRoUwd1MQ
vuBzebt8bLIFmhhtANq2bFsePKJ4Njp03fdTwTkrJ700nmRCdE8++Yq7XEvhvc1LH9v+29LfjzMj
+9fz2f9e+vQscWiLLdJpeojybd1J3jYKwtBlgjbNs7TpVkmDZCPaLl99bPOVdlp1raKtl9OWHZ2u
lq6emt32Y5spLIBpo1puRD/9RAcOHrNWBL88X94LjTLWJHpI1XVo3cF/z10jC9pntRMP6McCRDjS
mg0YmGSrvGhlV3/7+/f7j0a2pjFHQJBh4EKnbLvs/4+GUWYwyQnVJngGVBPGB8Pc1Vr2gMGreTWs
divGWvkm+5ZwA9XUriVM/X0VTMYWs39+yqHfOznCQQeFFV/y+UEC678yYpSgy6paN5e//8na566J
ZtrC1ChuGpqlW7r4VDgzFNkPA7pS36ZxWEX2VCN94EFPCjKfTbPZMU2OnV72fm2TB5OIb/LsHDXV
u2czq49Y+5CbK1isaCNgnkrT/tlHr++kIpXPPcywe2lMr0Yq989FxQekEimzS4MVtunCz9Tz2FSU
NgedfO084SZv2JZCbCJ7lqXlYTmQDnxPblWY/4MEQbM+XZj4h1umAUTZMHX0NChUfm8e4aJHYZDN
8QMGF0yRlPmJ/ow/B3mzaM4PqernJ6/Ac04Be/9p+7K6HPFx7LItETms1kQn629+kk/Hfax+nJvb
GHdwNUUwYfX+TgNufgyE/YxxgBpIrY8ENJi+2Fh6zd75EJyg7oBz/mbZhFpr2HMlnWDTsnN5kl4m
xqm2Qn0Hjm64k4uyB6ZxI6Kcp5Q6vpt+1UJtmU9YnkTyysBBFuAflyfBYTZeYqLjlp2ibuO1V/T6
0ig5JtQIGXLSno/nh2WpqfXcAbPcrj/tyFJY7c5yoMFPxVUVQLJVW5jg9OLJDbSwezATY7zwhty1
aQfda34oh2ccU/H9+36D0iiD5Pq07EOcoWZZc8oTMm+MsoHl6gcKmQ2afEqU8tfSsm15iOe9nw5e
ti1760Y398KHTtNPfnGU7Zbiw5jcCqUoqIv/62HZOVkA7ze5PhbHZf1jtxyBNKZpMNCktcnblSZp
o813XmV+kNFlREqbXqz5Pow8JD5PTXbt32/DiOQ3hLW29N/nvXOaDwjOjE4iaoHlSboylW9Fu1n2
LUeF6VTtoa6ODFTme/l/e1WlG/ehp/961SgdZNcaBFKEdJog6BLQmIDce65RsuBKK+wrxk3ruqz2
6ig9qz1VfA0Aw6kb1OyaZs138oW1C1R5/bIsGZ7ODJCUDKMsdKaJE+KSZUfEPJ8YibpcL6sfD8sZ
FVzXj00yzQenVWIwKU0vnRG4AGNTM2sTyIZ0XrZ9PASGH7h+ESYHqsfxEYYXCYDz0vJQS96YO8si
XatkAxv1GrVBcor8DAKWVWRri49hVUVFtU7BbECVgAdNkWvA+Na++WUOP6Pvsvu6oW7dj6q8fl+t
2/bWJjZI1XQvd0VWUXopi448Og4O7L69ZNF0oviTnH16eGBPheV4ja49DYNqrFtRT9tlNScc0NGn
Mb6WQe1/qRixKHaiPyXT2GFY/u0so7tJMckw3Gwi6gJq/cKv+TAiWnvyjLza5j3TnzwPCoiW4d1y
AKS30TEDz7gZQrs7iiIHITzYxQtq0PkJrEKyVhmCoCNgIfWmHfXJWXYggbqlUtI8dp5fQJcBKBtn
qNdDSz0sB4gSJrVE0aWzyFMt3Dj19O6ht5m0ejDamDlXm9mE831YAU5EPBRjYGPIrO28UNW/6DWS
o3l3ZMWouQ3mK2lfGWsrEMNhFhfj+wI9JwXSsVyIc4O8ykzgWYsxwy/ifVAXKb5cuzkOuf/LsKEO
3U/6CcUtGWjjpSpL2lNIMJ9rfVorYSNd4S2Md6NNXalAQ7qLM3W4U6Es3rb6adm3bKkUs0B1Exju
skrt4lbXdeNApmKwr0NN28Sykn8ds3qzvBfG0HZu0Ez1JU1KWnijEO9vLyDmVZbl2bOi8aMmlUfe
D8FQ3gsCn5YzMyUGgVYIPAk1AhxJ9+21PYzBN7wa7x+E6gHZ6y0YnRpZHVc5KTPXqAAjSB3Iy0yH
bVqX+OQwt5b2+8K4LJAk9L7w712j/P9zzJ8vwfNkdVvNw4KPl5B8VfzDbVn9865MMpUmI97UTc2w
P9+VhfAbOzXa4VHXJ+saJ+2V+I7yWWnJx+xgtGyX1Qxsh1GpFMwqOoNu31KCHPuVl/tSF/P2mIWb
AcTDJChFSOL/tSTpps0oY4y2y9L73tL4h9YkmJLfp63zyIq2pGESkIuESPs852HuUJcFGuoHveoB
b0LdlStN2Zk6MM5l6WOb/V+2LcfZ+ZXUUGeUUrpSMGOSfUhx+tBNJZXHxPYOnVrsx2yKtK0yeOZm
bLnzvK+TTrOBZwwTZUieu7ZJVlpdmYfSBigq6vvIlBJGZUa2D4Mw5fLMajR2P0lfVG6wMmmY/sKf
y1FUANK1ZpFktqxW3oOJpOWpQC646WqrMi7JkJWw5sLiSW0Zf9RBQ/7jvBoW+crXvOrBTyf9lt8f
Y75ZoDOaJC/lNombATM9K/aSbQDJ6drT5T2Z3rBZ1sa4ta/LUtVaMpQx8vRiE/y0s2yUjPQZgpa3
/zh4OZ8q1UaeT30/djk3abkbLxu7gdTx0NdwyWqKt/VDuWSs0hdPlIBNlABFclj+JZFt39G51Cne
ht1j12RUePkXGeQVuHjKB4hbmSmeizT8HkRT+iOcome9ynWG/YPHF9RC2Ug45MN8QMh94jEUJZe6
3kZsPQ+X3heXMZQ6xnyyytjWrq7xR3wMrCqlLTz3YygFoZTMBdxx26nV040VTuWe8bj1QJv4VtNC
7XshvBhioq9dNC0oLn5ZcxOad7TBdCn4YT3acubvzbDqNmXPBaeOfiz7aT0H6ykhkl5v5DmbwevX
GsP/S5IwrugVu/iu2tETLq8OrJ8qDjRypdWynXfdjYgH/jqzVLd9a9Zbs7ClrwHwmuWAhPyotdpr
1QG+evSQhRRo5ieUfb1yrXGyzriHtWtddLRk5h2tR8MXkpV0q3q1d5zStFwZqbBvoh6HC1zSL3WV
1+DLCv9RMDcofGV86kyzOI2VDj9pzMYnbB7hpgm1DEU+e8MCsKpE9NNl2VvheTL17AnK0nCpiE1g
SsJRcThN29GXgCG14fTURG3sysTfHJeTTNtft6DbHqS6l27MjCTZ5YXxvexNO+hWy0mELiarxrOM
PUiz+lxFsFmmcULYUc+zpjDSHj9WyYn6tVoWXnWktPSfq8vesKLksJzbzOlKYelT0k3pPdo6jX8R
eIfQ78SvRW593ZxPXXoHBRu3tP5j33KG5Im1FhsympB9nHme+FoOdQWyA+AcAkxK9jENmk419kk+
o+m8QiZXyoyOxeiJ+3iy7t63J7ZB1Q2FrNUM3i2j6ddle82QxE1rgACYlpKbtCkaJ5ilJtJIXEsa
WPrVmMr+gv6TPIgIrG7XIqwBzrs2s8Y8vC+SV2MelnWPZsyW2E0YOdxkgeHo52wEY1mXRPW8bytL
4xzKk3T4D3HNvM1Xbkek2h4XC4avqNy6KHypev/OjLzwtevLLUnFeeAU6UtKQHjkFO2VmbEInDyO
IFr402s9elejsvoX0nd+TlWuPKuTPkAFA3A3UPZ2oMSD2fVME6RgwgwCA5vNfUj24Gl2FkWueXE5
aFmqtYasKMtK3WWbVGGZcaSA50iX56CDEG7hd74tuz/Os3qix4Jgytedlw6ODeYcr2nsryWj1C/M
cWXcrIqyz+yoPaPbAhMngvpeChgrW1PVfYMUd/V81IqOtPKzrnt3N4WzqWlxNi0uJt9PlWMwofyZ
/U/NSDSFoaW501WDiQCNB4p92B8KMutsP2IggplV5elvIKh1Bz+ovypzPtvyYM9O4tZPzwTES8dl
03KoEQCF9OCcrj6ONQOSBxUR7JKoEitVHf2rmjYT6VXGSDJdop+bSO7Wqp1nD+RiqXhvNf9FG5DA
1IyhnS4uVjFYnx/5EM8EPkV/tEPgh8szVb7y65nyOaBVMyR1a0iVOFPaykUYnK15JWEYek77KQHs
1pfhpjalOReBPWaiR/gQyed0UUJSNYmaHQvpaZiXIqVMT35RNbucBML3peDf2z7tzf26X8tY+VEH
yAeb2iiuknkxMGT5IAkeltXlQWhWZqzfD4JsKFSCNjjUig3FzZUivOlAbyaWljwh+VEPlt7WK9XA
6gwvAzJYQHUAu1p6YyUaOazzDnhoxaq3W+tQ+oH9pUpaNzH0gYwUpP9Z342bZRXd154kOfFAtk9E
uxgDWAJ9uyXPlbea0Xce1t43QttDN81nQJmkVZssCbMTWF60zGB3t+Xkd7eKPY1uEOBelxOaD9pc
YfLnWlPTh/reyqqnj03LklX2+iqc0wxlAn+UOLVOJJJbTPrxzUGaE646ry7bloepYOTi4DkkItIC
zgcx6LaiAOYq9MMA6RagFJb1aV4fah8V07LOXfxf635aPelyBvMrk7/K6IfTSs7emCAC7cwE8yWE
BkGsG3dohY1NYBXh0TBT/9xac8NJaqrHNs+gX0D2fW1fkiTO3zIVDWlVqdajxGUP4UDSnP2+Ug+5
mcbbpGzLO2adID7SMnnpCNxczlK64uqPXK0Q7nkul9bt3yt/qvjddkOXULdNVaYsbAuhyXydfq95
UaMMOksuvB8in/EHk+YfU2p9eDve1NqvX9J4Wn8VLZjriIB1Nw7Po0o0nlJjK5aEEl5bddiThETk
X+lpjMjySxhV9b61V5pZhNu0yIO7ILtL4uaaa75+kCWhHagWEOiSF4kbdi0KGB2zAbMmfZXLI9Sv
IZG5dPB0OGhhfG7aJ0WX9FUzwm+jbtdssVVQTtYqrCJNQKyFcjBm8Y0p4woCKP1VVYBrZdrX6BXl
rHYz5Y+E0dkofSAYq/Q3SY6yspOseMo2rdpHyZ4IKvJpYOK1Fzu6qamLsVI6mtE9RQ+o3mpfX8VI
EpfXYbMJoUgfJdmk5Q4h1cnIad2kKFNXvUc+lRUkrieUfIOFS970XqJtJvGj1dVs31FqWZvUx10B
yHRDBXxwzapg7C3avTeFyQ4vLlqZCd1QLHIHRC+GTjLUpJA/uc7p8cQChnNaOoMcTvc90OhIIr1x
DLjnY++FKaLG5hodk7RGeFdsRs1SnTjoad3HTbmSAbKR/ABLRurV73EOsq8zsnKd+V7mSFKZrlJf
Le4i1IBICtQzEGv13OBxipWwJZEhcCHcDAcEx/aRBEPA5zUGKXqGwX2MadJNBpWSI7luiBDLag+H
bwUPk2Z+1OwnOPbAGgrHGKgYRFP7I5VL7YR85sUPtK0ZMGYyyjzKHK8bywPVcL/x01Oq6V+GyNAO
fiObq1iA72XU4ruRYjdkRxo1PZYHZnXpCTN/eiq5SI8B0NcWR0YVecV9oBcPQjTpQYS0qj39SPn6
ChbL+Mq1dx9YhLuTO24F2TnXjOipkpKtYvY9oVZh7ea0I291xHRdpTtJYKJ+KAIC4EjQwykbOV3X
NefWOEzIINYzzXNDqO+5TazpHOQIVCSTrjjWrFPhkTIr48jamIMuDkUZfclTrz97I0XZGGaGpVTe
rh3VW4v5qMMl2dqDLQUKrQ73SlS1l+VBNSEnDmVGBF9QIboqZe2ojTVSOc08FXRjrz1KlNVoBOD7
TWJoEdu6vTc5jXz2S0t8wX7oWEFwLKliH6RUGvaj3T2n+MfPujqgjdb4GDUErq6qESzMjB5xI/rJ
VVcBSPAmS90OjGRXqWq6oaT9kPtyrYYqt5dxGM5ylt40ePJIp0dfi0kePMaoNas4awlCT4M1BQt7
m/hmvgKivDIG/7uhat0/XNaU36fbXNWEIkyB3ZOqAREwn5XAkMgy067s7CeyI/UpH9FTkR1jdhKG
nMaUmHRhWoYhtS68CGt9J4o3cjPMbcAdjZyUmPj0OD7EdNnbsBtxDfPb/ocr7++NbP5EU6cagFxZ
UelEmPonp4oiq0mVlkX0OpAMBdKbzMFezm/LRMnJrB37nWqSolJQB3IL5o6bRKkdrUdptWCEiwkq
RzQCFdeSjaYY9YaGC9OWsElvczmz1/IUqJtpvtZmcR+6tpFoaz0VZADlwVMzyv/0jv9epVnecYTX
ikB+jynkD/smtUw7j3G2/UwBmh1gLhpHFDsrcuQjQpkSeFiEtXhOht/VoVzrkXyeEGmuWjgPheX+
/c21ld/KLctfQy47iFzbVmg2f/buD4j81Y4Lyk+bWQjck7YiwDt/7axgNi2NzWrS7dgxIkgt1mC9
aVL8o22a4dT29rTPdWtbyiZzFsqGO8aGw8GTAgRnTWhulKCEKz9Bk2y74CsaMPlST8Elrk0FcUcX
ntNWTbYtSRxivZQ/iKp8kvLQc9Qiegjb8p67mL32iz4l0SwR20rWnsKEoMdIh9qmGzHUuLnBELV2
y9sFhKgtDXmt+N0+TWvVDYTcuaOvVGR1mdiI5tXKMJJ13ZtHH+sXuQ+pkw6kQQLqfLObMNiKsHlW
swm0YpHf5ZZuH1RfOfShdA8bLPoS86t1FMt+SXNggdrYykd0Ofou87mB5FISbYWnVkd+KdWsa27b
NzHqV64HuOCqZD328GMrL25Pqtw0aGptQhvk4tiUbXNOUuKYDT9vXXjFsRPLVkidSLkhPEGifxOS
VFqP09vfP3/lj1EN30RaeIJfvq6apvVpVJNDSjVL4Wc/M1MebrrKLojX8vTepa9zXwcq06KCqro6
fzuLMg9uBdeCv/8N6h/fwbn3i0aFL6JGS/VzH1iRzHrAzjr9VPLkB6luzQn1RgJdLvVRqUKKWZrT
alydEXpsmYH5+2BUhjUlbeTPfW5tQqG+EEzQngfCckHDjNIxgSkQjZm86vtOPU09saB//7OVT6XK
5cJEzIBuW6piz73QT/IMJWY6ia7J/BlWfPnkWHy3215dETwIJMTzy31mGkhkpuaLCNYU7/fA07Vv
uTXsuXVjViWHkEFI0V+krnCovtqH2hwTJ7LIJiDMwFX4zBgKW8pDWCryegzyHXwoedXU/lGxYE94
RBgadboiP8XYD/5Ur6icWtveotbXNwmclZS8UMKZZsx38uRJQ7Yxe2jMAb3qY4l8dF16HiQWP+xO
pjHSz6GNjBWXSNI2j2qnjMaXTKe3GeCIdGNpbNejP5ibXFgB89C8W9VRV+KGHO2N32qbIBfVrdY3
Kd75xFwP5HZtPF2PGJHYjFaF31Pdmxr8blq5qnS/cb2CgasdfccYGNTli6Tr4syVXawkifhexSI4
tMSm7phROFIL8x6wytn7Xg/fWsZ9uJaWsfMw7kHwFruiblATU3XZMmJQDjB0Q6DBP2SNWF8AIVrV
kauVN8HemHttOtNt0i9DEiYDfV/3/rDuQZhxCxDZvQ2VfWd37asApZgyqFGVnYIh7qaoGaleESAx
v5PRzR688WSrRbwLyl5xxk4PJ6olmSvKxB2JPr/RTIlY2RKWZS/bQebQuZBuw+xrpiNgIIlCSY/k
bTI2zJSV378BG0/v61w3dnpXT25DCVoWyg2A+znmCDdhPjX1P9wGPhmC3r/KOtgHk/K7DXbvkyGs
lT2b36Xp/TSqMGA01WVObEr2JkaBtFHksKXp3HUXwxDdRfcV8j0j/5gnWNsZPGwGvbvv5sBBnIsP
KR/K339pf14gGAHYwkZwoBiq+QdgRlP7aYqHPn7tw/aKbFi5V2zk7hUKY9fjur0a2yq5aaChoZPo
XEUdcaQpluI2giGMpJHqXddK/m2wWhS0sakhgoy6e7N/sHPrZfTH4sGn5/9PYhH7872VsYqm0onR
NMvW+eX9PmM0lLBOayILXiUf8M0EUrHPzccmibhxgS/dGIM6OIHk5Xs8O7SHkMXeQxu+MRP7kCmG
2C+TqU7WzlI9oNfL9mpPWlbeMt9RyKdwfNSVZtPXZ00p9hGFw61i+TOIA2MNxDT7UPWT7GhevSUa
6MeIUuxZiy2EK011jlKv2lIbjh/SrqJsxtWnaYenv39ynxRsy/fK0pm8WbJQ0bran/QyU9pCBBji
6NVK1Xptx4bP/cTD9l1bt1pYxEdjUIw1XqnXUSIoqh0O0liLYzpUa9xLAIj74KwNcnUSaVDAt1a+
mgTX32iWtCexsJMa/QtmX9IgMWusUC+GTlknnUtRBaZH5JeXKfO+tXLLRc1jUoXP9dHD13OsWljk
f/+38v354/NG/8MtVLX4khqK8elHVPWpqC0/y14TIeQVStr+ghvYJmi78819yKDnmobxCp1MdrYn
/15vgjevnFQ3llWxSXTbPy8PuU1pF3IPEAOBshK7VdS28S2XKm9fWPUzEczDSaLcazXpOpSqC4HK
AwAGyqO4Gy86f9uNDnAo5Lu1s3WfTPtE0m8G2n2XOHsOzT2RGglpluQ4wMPJbM0RhYXdVdYeS6Nd
e/TotVhXjoSSo+VvOhnSLilhLbqZDHt8YXIvoe618/wocFtCQ5zaz+bmB1Os6U6kmTPqhkSoSQoC
BIPOFZxBdmpm6pGf2iUR9gDB0dLwh4lW+iKNSbmiRXFFv5hf1OGhaaZwx5TTp05vYOpOs4KU4S5x
EYKr7qQ9MkBB4ln3r63RHu2yIsuHqzUwcIemYnxNGNQ5E4LWdUTiiZPOHH5DVEQVl9mFEaR9tIw8
PNLEyp0m1sVOCbzhMFrj2xC2Kl2HTDl4c6Krp2avQVuCcKCO6RAaMJwKUjq8klzKBrbfwKVwIxim
YJGj4CEDrZlLobqYK3BdZzpEzxyHrgIqFiVfDL0i03JO4FUtam5ohvDGKMc6GOuz3r3RoG+uCaMH
BzzGHtZbv9W9Kv6C0P/gVdSI8/HFSiT/xKSn3Aw+VO8KaZ0TjVCHqI3LRzE/4JB2SGgtTr5XvMDe
ea3wge+UXFwAO+t3etsOOxOaag+X9qqGSCoHkf7I2uqsG1DpG8u/6cnZugGW6tZKekdyRP5m+twL
jQu1ffMpUybDGWk9HDNZvQxCUe9HJdiOVhHf9Mx4YJ6NzY7LEvXtPuiJEApw0qLX2xkhpX/wpNyM
i9ReR9zKjyjex7PfUqqaLLu+8ck/+4fxpfnHGNc0FKEJ5o+mraA3/HQd7kim5Funt68G8TFuHIwM
e1J8WZbdcg1lyHC1rJIvZL1RyXIvnMgH5GEo/iogmHFrhNOPdAjFNokBzkcC8Pg3qh6mAybL3sfR
XKFiHM/970RCJGYQUHhc4vwz3gwnNrKe9BfPcFQNm7Tfj9ZK8Ufw/Wk/nuT6W5xkOw3R5x2IgJwA
waw9Q68SmyhX3hYaDK6RLdkl2l4M9IDAl8XPad0lK6xj3EXagIk5r9WnodjgiVG3mAfwhvphfuyB
asVz3mdWV+19G6mKO3UPKZ0vuGtDtJYz0EDBlL0OFkojY+iare/RUIrnr7BXhZcu6sZzaIibZiqq
91n9//6NGlcvFLkfOVgxxGDNp9X/echT/v8/8zn/Pub3M/7nHP6gI5m/NX89avuaX76nr/Xng357
Zl7911+3+t58/21lnTVhM962r9V491q3SfMv+t185P/rzv/1ujzL/yXsPJabZ7It+y41R0XCA4Oa
wNFJlLcThNwHbxP+6XtRf937V3ffjp4oKFKOIpiZ55y9135c259//ePju8rqIJNDn30N//j3Qxdd
PlACw/yPjeXyG/798OUp/Osfjz/Lh/wfvuPnQw7/+gecuX+awnEoN4Dc6Wyt/DA4gZeH0ND+06KP
w26rai6RXlznddMPKb/V+ifoACoV9ifeAOpFVSFJLeUhzfwnKgsTMavA+eO4wvrHfz37f7P//nrZ
/mcWILES//suCFFCMw3NoVeONNTSDe1yKvoPVa8YFGXqmkYcjLznLS+nB6TDRFEljDIa20KkqlPi
x+19lZBEw5TjqqYFnm2ckbFwguFsr/R4QyXmOpHp9Pe6WX307C8ebeR9SyZWKqZHjluFpzO9pzh9
mAdsSY0ZIA42/RieiVdvxlOhWJQsQpNXpt5/1AKIn9F53UoQeUawESUSoU9Hgsk6D7XAvnfKyB7l
y1bTNzYA/RUtJW/cmXcI3s9mvzi48uYYlzq4HqXTb8GFSt5aG+VWEZkLccLjkEAc2fxe+UIGkZBv
zPRj7sFMpJrHkUFDGZ95ZYl7aYP+k6WoXDOVkOti243q+FwJJt4qQCfdrWncZ4+4GWgj22iVxjxl
Q5sHb8YdsRMJrS7cpU4s3zuHMq83rkbbbhD+UdrY/D98fSYqXu0JabHXY1Z21akh5DiYtYT9e0ro
V1NL07UnDPfymbF02vXvLRX86qEU4tpB+3veVv7PNQqSXUOUHc/CkFdUI8tJKroVrAtYEI3o3Jva
bJLbWN+gYXfKrm7m7Wpb9TzsOa0FLiDH22Qj8c6paI/+fjo2cXeLragASB3pzFbCzMyMR3uSl0EP
YQMMRdPrqYlf6LcrNzDO2mikTPVtxYlvfj/0ELBuWq15mPTPyl2wcGw2ZyantLZzRR/lVFfargVP
o3mi74gN5lXOgfEYaK5BvsHRawLdZNQSsTReMG425lQub39QCvystW1f9ZepubK0J3Na7CsXLg4o
6rgNsnJKb5fezs7ZzNx6pYuN43Uc/V5oC8t1fetaAvVlsY4PcqWvRL67DEbbHB7q3jTuVHGe3ENq
qP2TUBo+iPdE3+KH3080s4+MuZlubabp6pxbT1NF/GetZK9EKZds8NPmF5bMXzeYAsGKfyTMpf66
NHJ9jPXheYobcLPzZfSxGcbdZFEKN11NwyRGkrpwHD6tXNP2xaPUWQoX8NKepw6kxlQ6TSgEck+3
Hs1H1GZnlyiZsyXmLKh7TCFKs37DqzwkCGcRIaAiA7GVvmHTSbzS3fWFwWnIWaz7dC7yd8ZGCtKU
BlZAbhKVK2wgzbPlek494fTI4eF0vM53W1xP6HUIY3a25NBORfw5oXamYXGDgXF+knaz7VMaYZEj
AfsWzPLL2NJuiK4ZPTH3+m5RzBg6/Zw8F4VjRG0F7sdZ3OQZqxAUNjMR0e+j7qzt1BGiCtGpzr5o
x/XFluoLSt7mVhp6ArJOFtQW5MKBwJi+qw9FbeP7YsO5vDjdqawm9yyXKsP0aNGfXzLnKlWZ5hq1
bB9TC9tCzq8upaqE3QUw78S9PFqTBrzIuDbaMvmowPZ5PaMOqEtivU6LFF13tRiew5vt1LW6fVzQ
HbBQuMtDo8zLQ60RXWO6aKxlPWGh5P45nbZwyFY1/P0KW/buvp9k501p5U92td4Vvb3cmcYwX9dZ
RpzWf93Fa1nsyEA8ZZYlPLnU7Yto9YrjV6OEv5+uK3Vpm0LNrarkRHJR+QIK+yYmaePO3MbiaW3Q
LBfzOzCg7Xru0vpR1uU5q2Vy8/vZksxJoOEz2Re8J5Z1cR5ZgTI/rVYGcFkhXiqRYMvD7bUyILvt
TfeZ41tg0/a7b1StvBsaZOSzNHwDJ1OIYr+6NvqlvFaKCdP2CAw60S7io0XPTrH2aGg6eVSZQ2fK
RmiDE5KsvTLuflJ3N3Y5BFg80IGltK6/lUV9XXeyJyjCVbyEwICdvWJIE27znBgKwo+ajszIdhlU
cdZGqPayfWvpN4mYsm/HUXH/CuVriUYVmY+drC9k4JjH0S2F//tpQEyrgW+xu4ThGPZryVVVwhJ4
MVzMpja8Bh9/rvNKB136gssLCU+rhza939cxZMvvX8U2xwTKk8WjtsOfSeH9pFnqDa3w6dlSdCUS
mVod6GaZEU4pFAqodu9qlb6AK3VO14NtB84EprhfsZhM4IPPoHUaOCgg7aeR8ZllpO2z3fCiVPaQ
nZasPsfQKW7mDX54StjkkT85fyLzAHV7ub5q0F6hgSbZA6bs8c6ZKma7In1AdMBaHVvt3mwaQHn5
cFVcyM9G0YLBd/LxpTeVKM+a+mj9Wpclgc8GPphDe7Era31XhJngGf0+ikrNpst4VVck7yVijD3L
7rdb0yKEPqEr/9d9l0/rKW/CthLPcUs/0bl8+L011/w9Mx7kcFiK6bTY2nT6vVWUSwLvDVJlRbEX
6gm7LxQLhb1BYhXOSLvLNK0N8gLvdIW/+bZU571dyD+qEOqOTmDrlwb+uylp2Aat8pjR441Up2Lq
xz+B68fZ65S3Phe+7rndm47JBy1IguFKjIeqyaJVydnYZ5NTTm/HDDpLT62H/AwIoOhvK4WRlMIq
C5m/gH1j/agbByKDTWFXYeT0Ck12J+Q6pW9l4mGOs9xX85hASf0SsuPQiGuK9qDr3VviVjvmIFq4
TMW8N+f+k0V4Q32suKgkDAA6EO06u8iJrF4+jM71jbEdfQBmMykglu2360M2lX2kTbHh6cPAryVg
jbbBcNTtL3vF+J3Tt12ROCqp6sl+uVNB0HCj+xNnqj+OhLUwjRk8Oai3yhA3HpKmb51Gbdkv0qts
FZWhYnaUqjmZF7lt+KYhXzdYSSIf0YOLUotsawFwmrUx8q0cpk/7BVyAwUBcPysDLgjeNcAy6DYk
VQjX4VnvtC+1Uq6hZZwVES/+aLw5bbqbVedubDpa6+X8Y4926nUdeVlAbJ6SUT4XtrmTVmzturEQ
PPWfopUWViYFzvPyYsagwBtr8mnZnDhq2PqsBmKlDb/0KIXSu2RrALvjkEdlFU/xe+Mq0qu/R4Jj
7ALPLIE8cpeM8eSLXt0NmgFVHqC4WZoEEGXJF4MNOskV1gmXFkr5hSrkdYPusJUTVhqs6XNWgcQr
j93cYus31ZdmEA+xXdyDl3ajikA2W/yZLW+e1+cYQk9LXGSbmPtYU47JNNzEyPv61Q64mkK6kFSB
twuaJGzRKxercj/pykcxyzuBL1AWY5Ar1n61kVCwEnsO/RiHmAW/ueDISU2rgWPI1LM2vyHovZjK
+5pGqgYaEBiWmgZ63hEHQSsG8+eXNWdp5Gi8JeEodprJZDbHd3kxUVu6RbiNzsy/e6J3RVYte71+
zNrupksMJIGpJHV5JAUO3kMKL2RRl7NWz24AOFgGPRaC2LyoneJuRwsK502LngIMPXntJ63j1uXY
jU75EiiNMCem9cP8HqDHqdnqrxq57k4q66Pg/RiQvpHzb9T3lbZdzS1efyAQlx+u+hRitl+76y1Q
QpqpeVH7gwNTquXl6dPxYS2qUyUwogDb7v2VpEycxmrEpU6GOZiAgFjlZ9HQehN27S3Ia8OOIM2t
u4Sqlzxveoa+m+G1dzUaVnJ6lpX+Ji8/R1XNtwQvvI6w118dvA9r+tMZvEd0pfua2mz2QKfmvvVk
V+47PJjP3PlmB7glDYE/tc1M75IyLJ0/TrV+GpZ2pQ1E/zHE7NFQAiagv8g+aRFmsX5MuvO8qsYP
KNOfNeuujPZHSgheyNSuoDAQu8xLbpbpV2pmdwPsAK8x2w+1IQjRTle2rxWpGnvRlLXvwCxJuKUF
6ZgLsfTpNQfmVxBCL8lo3kvLOoPFvyu1FWaSXnlrtbwJZ7xuOnk0OuXE0YjJSJ9+p6S0/V6AlYH2
o6RBM415j/nYuukL6zQi/qILbikiTOwSJoPE81zwpuwhgJUbYBmdUJ1ZIc6FDMW8Nd5NkYEYnXxL
QWPWLBspXXK8SqSx7yY9DSXeW5EHeV/dTlPc7sbN9rcEfVpfVTeJNbJkpVHfM/pVRoSIsEKC1nk3
kKF73bb9jM58AfbTLbSIBMzDNI9jn0OD422bVez1GZdUqQ07S51unXX0mrJ/J3r10Ch2HhmTCrNI
yqhesuuxm5ZwGFSV7lMSqEYn9mtnhoSufJD9Nh4Me1G9GoHYmXof/xXtmX5sNE5L1McEOF7q6iW9
JrfMW8lZu7VxH6BX/VOsUvfGCYM+YggGc85Xcp8/OKP+YLl19lg0+guZEhVNsZag7ng+TqYkEmXR
5cF0uaRql+bhhpvN6IYXuE0Ea/QaQt1sLaJiDknUusjk9i44Sdnl4l4pHzMd36pmtga599BixumG
ys8ImLlIDl/LGnRudjSA5USACsGBTrm5UwjVZO22oMNnTWg69Y1drHk0uQhhRGyfyDwYTwrPFJ/Z
YSW8JGxFeaMg1Ao6E9I/1MJ9IkAU5W7OoaWHByeGLXBY+n1dWd6t3iZYrLQORLDE4YakmFlS8Zbl
DW4tMPFBLcU38SXEfJQYviDnV+w1Rs6BGJmnimRfVn009E64Uvg/FFgdvC22PjRdv7AlWPveTUUz
fCclFGlgRsRiR8Rnp9MgbjL7LiUpg7LW8bveubcqHoJI8iw0uKOyL4muZXqRDJgJzfqOXDbrQv29
lmTBh3WOvdVVTjPbq1O5AyNOgwK9XZUnGYNZntws6N3s1SzLMurN+XquxZ90RVw9Dlm9b4sqCdXO
oLBO3EiORnvsrak95ojXgYP99+e/d+qu9VJomx3+3j/ThD9acv2/v+734VxkR6qxbvf7rahjeaI0
I/6PH/n7IHwlJYKXdPX7I3/vmrspWDobOLzDRhvrSX3CnEm3tWpYlued1M3D3DdnWt3eUM8/KXwX
D23OKw2P6+wgFUHMvDIcGjncGEN/YEYjPXLJvXq0Xgkw/yza7cfO159O70s8pnEgXf2gz/PPhlvc
wwT4yCZ2qlK/IwvdH5CWeiZ0DWB1GvRdn5qSLIBWvW7WrPGnb3Jn7Kgs2QUmU73qWiswsrr2m1En
+nlwU186RONVzTAci8uHaS3+fQsat+Mhn7d9bbTH/TiL4PfB3w/pAFdrm82nrliUcNKyD+z/0EeH
cj/NRke5anvlMsI80AaXuC539oSRiECtK3kk2RCbOUhbefz9vKXGB7RAQFt516AB2UkUszSsmtmL
6SaBy0iPxUUCoJuczjateimNLY02W6+PUBkQa6Y5qKsUxweQwJOYdPWvD9p/37Lo/3GUSngTLxW8
BhSVh/WiONDyB+QsjSf1M7K+b82iByceBi0hhjs5yYLg6Ey9ds3+K5XxEzSnPcwgU1vOlRXMSBMx
VISaUh8BLO+mfGO+OTdkamlX4NRCwySsh8TgrJl22dJRzwRlStHDtUGRgrheO8UNGSmy1cLKoNS3
szsYpRPWz3CApzu4ynunJuwMdn3OFve7XZ0DqmzvckQwTY6zfRzYbnk3kqJi1/1x6O7IoL5u645s
ziRykSipQnkfwGTS++OI34UmcR/dmL6rm7jWO0ICJRpuenQx3ZSeYawhbmH4dUF6T5J7vNfH+eyi
mYZbxkGqjMjnPJEkbWGoKJT2yhD5jhFo5Y3A5FZHu4FKf1MkS4fRarS8vp6JSiRUgeBPnqbNFVx3
sC2ZZsCJP5pUUSAG1pWRlaHFL6oy7WIlp75Yjq52Y9gY60Q5kBULdRTdJ4DXtrzV8gN6YdWDBPWn
aFffLZWjszrypA3j0bToCIDx8KbFbc4tCz/RaXRInOagkYrrle3UHqRZhYvThsowXnVV/NS0lghw
Cd/knd34TXuzGkD9e+NtjeMHpUxr0srTY5PfjiaqiEG2NpItxnV0sY/bOOyqGhFzIfMLH+wlHp1w
IRTBh7xFhzXNHltjN1Y2yoyOKoADB5c+9Ky2f9g47nsYXTXUXqg8QAA8pSaLtzH1SaB0byltB2cL
YyomDyD0FwDm42AUXZhn+VeOAQCEBCfWAlOkNl8bRfm+wLE/Ej5mBQT5hsbc7gcrTf2qBRPQxOn3
uurjOTM4PeqttxRsY6XjvuRAfrx4HB/zbKKUGTd6RPNrV6I3Gcqf2ZIvqgEzq9i+BpfxEz70JjLR
aPlaPB+q7aHUei1A56D4BtJGUyhPjl24gZE2x3RlTNmP5iUasSyz+8oWN4myeDVTjilplYNKQqUh
98rwMtrZEUtbOI/dQZTGfV6vjS/Q4M0qoX5lh3LXmcw/vYLKQIXW0OU3TYcvvoqvy5hE9U1fdXoo
Z8bqP92WvSX5ra52L6jeWpKQqorTpKVHs8WKhnQ4Ath75WKCfhvb5ku1ioMuFUJ0Rgw0zw5vRH3i
FOKA02MohsdhcTE6lpGlyodOihfDzE/mUj8kEK8IuWCPLk4bOhosmA9V3h+MofkourXwRBarXqMT
8gbg7i013HTXbsZnnIOjsJGS+ZXZPKZp8VBt7Z+UhULbuj8tMz8RD3elYM0BZbYQFUQL83PLlk9o
be+qWv2BbX89jO1xte33NW/fRySIrFOBNOrGb5sLql9tqmgmGs4utsLDpKa99caS791te5SO+gDZ
ysBDxLvrqRHzXek4722M7VFmE8zVkYGtTdfMWZa9uz4RCedEydoc68tRFWDtH3zWO6BhKrIN/aln
CxgT9QbHeeOJEdnHWkfNhmM1oxSEt3zN1hfRbbsrVTzg5pfGFtbGo88V/Kar55HTm7XW52abD8OS
3OXTdm8ZHMo2OsUjbQ9U59Zc3BoNuRlZptwsiL+liefFNa4zVRBapdsPmJAw0K8wYwjQrWMM/7MK
oN+9B3XukZykhTZnQ5EgaJ87jWyNkqfblBv/7ct4VCMqxCtDK+HAszXL3eVfPFbto1vig7dYEQor
jcDAfCnUZQjfGo45PIX0Ld9Uesqyxs6grp7M3SdtwS5u8Qkz6LDfEJpb1WZCF6luneyL9AZIo1nq
egDNX8usfNMz51JaubBTimc0P6U3P811o/Jt2c3vG2koufTbPxw+nqrMbkJ8d8hjBDWac9tZGOLn
1aXbjhjNt4VK/dHDQBTLi23xpLSYM7uyUSxaI9tksV1rKnWRBSjN1vhZADB1rhh29M7XmHahmhaf
cdoGapHeZrP6WdoOi7zb3SbqwPsegxO4I96VGv/APqeDfSm3G1w6oknUK6sVNATJruTVP0x1ncGw
ox2iLCIlvY22UcEThJezX9k7fPSKfRCbT2ZnvS9mR3dHfYpTGhzT/Icz7vNYPpjYKqKMkXQ8W03A
tVV6sQ6PgrET+0pG0Oy4pAnnyBUBAswZir4/5ozGFnRqVCzrPWABXtpxGqN2RNwwa9pnBfLJk/Mx
X8342hzHp7lE6yAFUpzOLfcD7kZPipMGTB1OHoW2izKzGgkbHw3OpZLmk3AgdKoM3TYfb0QTpaXG
6LAmNDrT1LdN/ajm/HllBAP3JabPcFkhO/kGPfLD0p3Cc2A4WtWkXiFCHHF5VUg6ev68pTEH1tEh
WJBTsJXV9N01Q6c6M1f2H7iqtuoz9oqsUc2QpuCvmMg7DmlwJ3TaHHTIQ6oiq0lubSW1woyEF1qv
hUMutBPN5AWCik2f+lFfWLH6iKDbl02sO30evkaS3mD2bCvvueQGhdedxOJnDPrD0C0vre6ep4RZ
Rtkpr3RsTVGPHnjOel8ptCix/bHPsqFl2fqZpeseA3OB/7v/s1mEyPQTNStzPthfWuah2l+82c1D
+uvuIc4+advbF0cQzfTBr3XtTV66KWwb3wv2cKOyeeHSogCm5+Psse89Sw5TlGrNM/a1sBn4A6ZU
2Egg6Spv7hiqVZNcKaYTjC6XuNpcpptT0gVdpe86LALRoLpfHG+eko0qV264Jkd4uk6JviYdvqre
wGBsc3Z1M82LVUJp4jgStU5i9DA+Y2QGAyNvFgKCi/hkJ/ST1ma+UcgsC8aJQbC8mOr64omIZZpR
AYel0TjbVrecJqHRpU0a9SpFAo6QI06fRYt9tZshRTBhq2iQfxib1fnJNB7teLquFyMLDKBqDPAW
2msyYnleA3OmTmcGdQQp52XK8iiK9tpOWPPchgINEQnW5fYDSfNOTZPDUC00saYfB+kpc5WXQs01
byZwF/nTGmWdoAsPu9i02kNdiC1sLsDiRv7USmdGxPdEBn1+tX1WB+bSVmbTzMuyz/a0SHQ/ziR2
ykX9lkOFKjAprc7PKB36/8z1atrVinJZAYgs1cY55E+roopIORw3FamSJFHmhJpyKHdfrIX/eJ9M
HzXJiABWQlftU38ANOozsQ+ltO8oaB/TeP7QiB8iUNsJ9doZdoPQ3/rKXqGwEJsDGPBdlvS3sDrl
AbbiIlRHyeak3pgMCs0YbmnqsPJhF7hWWnTsCyabimuyYJoSIscqfY7sgFJszAXgFDiCls6+3eQF
z7IE1aTIyLK+Z0NQwdjCU0ddBjHq0CC3VDVA6/vdMTLz5zq/4I/AptMJ8PtaYWWnCchv1pgIBFDV
soCA6XczTjOPhN/ME7GGLdTJfLXfnhNFAbs1asKfMQnDP3PWYBTL14gR0Dcr7dYZUzgLyzG5mBBo
jHHvck8wyhZimRi9tDlNrty3PZRZwoBQ9Kt9sFa64rWagg612e5X6cak3G9J0Hb1EAL6q4I5ExdR
AYdJ8yW29TsDLZcfZ3QJHdUhZqN+a4DFuOPzmI91kMKsB/Yeqye936k1WZGGBnyqBydBnvnEAnOs
tvLM8hCRbl1ZZzL2SFJmmElOpmJ6SmIIuPuTHo0Lm0xr9Sv7j/qTUfz5KRGVqJeivmlYsj1lrspD
sZLcNMt5X5UXtr5hHWaXLS6v+wNn6btmZNiTo8tUdKYNWbkcssJlRleKQ1LiFt4cjiGWgcZV2/zF
lfFOGQsCvcAK1JIjgtEvkTMhJ5fZgDXDoiDfpPLaQNnIoB1HbRvIrjmJpF18yLBYX1HAh8aaa0eg
1oMHl5W1qHEl+e7rp4Z44roU+OGSBqF0dZ8ly+Z3in1NwBdmczRYDI3CpsmLqzrOHuIR0S+eM6aS
pK53gM48RrX7LC2inOmkN/TjPXVsNArhhmrOpHaq7fI41c1uy45Sq0GWM1ggHGL0FKe8n6fEfYkH
LCJe05rKN925cBusXTnBB1vZZgxX3sQ4bwOwX9mO3/eRTi2rJkKrwa4Yxxst/Kqp/hR5ShJWngRb
arPGKvoQEiLP/pKfzVo7soXet7Z1mGxibc1hTNlNmsbLLc6bsWVYPt9Fs83+Qv9T782xQlBM7GWo
skdZjdTCRosZOtDxwf7tJbb6WZOucBpb5YaI+VNq20/OKpi5x2Vxo+QEcJQRvlNzT0RteqAsOSlG
aTA/oB2CNOJQdBpCeWPDXFPdruN2pdtZCfB/8cQgb6u+YNShI33VbLBPU5fhKYPUORZUTL29hVuR
PuDRJoU3qcddmbXizokTRomK/tS5zf2EopKyI6XkBO2QxeCGYat6BkPHw6S2gJ7dOdzo+UdCEopL
ivVtqZxxFNc7rrtrvVDOiApQfiw9SPuJvgQ1HOKdrDuam/LRpfmT80pDHxzb82ysB72h3JsT0/I1
l61H/OjztHAoKJ8LrBqXXhATh/FDUHxZLQoh5A1309S0nlvwSm76wsmVHAnCZxXGg/r8MqESDpda
j9atBZVibvt8bdHwwkZPE7cOigrmjN5YDn0k55zCsomk4LSH+/m66kv7rBS4lHITEZRe0Fob3zLU
QztiSRYu85hGxbVQ0je6g1QiQ5/4FjpibXQ8Koqa5LQ0ZPIBaGwC5z8SDOdYe7uqNL9iuKwAF5tk
MGh0stluTxNDOr+V06fVGIpnGl0d6NMra3vLfFL9VqXT+TkODK/ShRNW7nhd7Zx4CuY+3ceXPI6l
4PxbjNMOimvH6TBcx4ySiqZ8p9dawMyyDqjpXN8tjDhUC1ZsmCwcXGh8m5bL/hzH61mvS5s9uzot
rTpFxdhBXOuqvWHLP4ma0+Yq/hjk62Fm54w3WXpodRmp8Da6CHwtqfG5ZvOFBX7UVPCuq81XZdMT
DruH3KBtmc5Etm3z08qz0abhfc0+BkIJ8Y/nQ5gKLUgtuybssi6JeBZc6tN8eZny+0GvrF2F/kdV
x9vYdYOaV41yv3ooDGIjWyjBu6mxE39oim8tZcojrOYxjpc9som3kfE7vlUWIreTH1ue7jlJC3uz
UWlOzLub5g+DqudtiljK+f10beEajM82QblydeKIXBg8oxOp0nVT+WNWflirrrFyaidXE9+xVXOi
5ezP+dZ5nKxdOulW1OTz7bp2Z9cdEOtm6R5hDcpumrj+3Ghy5xTyu1DnguKTE3Ap7O5u7IxTZptu
WA1F1NkKwXJIe4dhPzFVYVAoSHpK4xcGU/jMgds4HbBqo9HyoJBtD0NgDQw6Gn62VO+WQ2YGaR9n
xL8L6757zNnH/RGHXFtNpLJfuOwL9WRrYTRvKvnDKK6h+kB4ldQMkejT1atbki2rH62FyfbMsIuO
JmlkExccP5qVIZfGrgco0NHpMFyIHSVZy5P8RtpFEVWCPdSsdditui5R8xDyYpLLgMMwEqr6vAnl
u08W4yjb5tALt7h3rpxHdUnrk0wcb74YM8WUPFj6j1Xm8rbB0JeMeBqbLAD6s5yXzeMtQsUlix69
nVl4qwWzQXTX8VZN180g+52jt4SBO4nAoD7UfiebF9MR4tWS5n2vm5+NWbwCDol3Rr6KiFVtsu9N
Gqw73S3yE9IouEUbB86mHsxrCxs5dHDHp83UB8KeGh8w7mFpXwq5LYcYJ8RRmN1nI1GMVy1xkPF4
O7T6wMLAEbMBs+O3vdKHPTb1JDF36YBEEtJ6Enad4dVKeY5JIjqoOA1uVDu/KpOhP8ZZD7h8Ezc0
Duhm5xsg4iDvWIwF0vj9YKiSumQW4UCH3pdFUfnJDD6JD1dNlsffacWIbenaEHj5TrGAVsHiaAOh
KeHYkU1Oc2S3mPFZURL2LJ3LwJny87paD2oT6/dGiT9m7o0dYvuHjFnUfgHFxNE0PjamRXBRVR8h
ds1HfJnXik1Em1jUJ5UOoWlMW1TEQoFLN6tH3MUfeUvbEdhRSXSpyfCwQCuvTlQtA8Q7Y8R+XbW1
j76rOLkie1Y3mQaxM3yg/3d3KStNbSlVsPZ0yOIUxp++EI1SGmjWihKWRu3KAzoQwVLyXiKp8Mnk
ViJm773fZoyBuLWyh4lb2RGuRSaBv43lx2R26o06QkysPmNhFs9lXN5lpf5pllY4tJVCM/YiDo+J
AnKjMZ3vSy4FFLVDTzD1pfpVgti2voceA203umFm1RH+hYqRqWbuOvZl0fbfVlJxMHVtcFlDezMP
GjvldJzBLuNOS3DpCqqpOn2Zc4XVV0fah5ULCzsV5zdWk/psZNlb27AvV7SrM6WuQZsUx4qLeg8t
l5A0hZkKeWmsMMsY9KGtc3xak+1dpxhebMauZEOHomGKkQ2vGGUzHEHDm9T62I9p4fmckH/mvi13
BTlyvjvAuSE9seN+DsjjvBahbUeVwvW6zUSGmghJSgGRqyDyyU+yDKJ6nTOGsE8ti43dQGecOgHY
2ZkDGyyqSOBXdZc2sdFAcxmb4bHK3CEapEUUd2zqoAJGAJAsTlNexMcVS0yQy/Sp1kzMDI2BdhYP
vt9vSh2JlJUPLUkXJvr60Q/Vn6FYWoRSNiGwwthZ7oaph7kD1vT2ucg4As5b/TzO/N8MHYRzCQFk
Eh09Xm1bME3Mj2Katn0XVGqwljr3dDGsU58R1SF1k4UnaqQnt1oq3uVmdfy9RT8Fseb//z6N6r3w
/v5CmIv/+WNajkK+1aVDfSJJs/N/v/D3a9rOQmj3+zl9fGf1//6N4Ml46Pdz0gp46Pcb/uPm33/m
X4+YLDaac/h//hV//ZF//Ub2O7mF/3lPAvE4sPFx4LHoda6Py7P+/e1//SG/v01Lraba//2LW6Xg
CPH7pV1hbf1f/7+/fvjvvX//lN9bwl563g9cpAd3ek8sgwS/SjYHAlm0w6AuDctM1h5/b8VoH/66
9fd9zgab5H+xdx7LrUNZlv0iZMBcuGGTAJ1IytsJQhbeX9iv7wW+zFLW64yoqHlPFCRFI0Iw556z
99r4Vv/1nASRFV21/3rm5Va4nKl/H2sDjFVBInaXx/+8w+W3f178+1m/r/vrbUxlkfVoobbWLPro
Psl4GnVDeP37h9S6wgTi8l7/dhPvRaP6v+9WNEW40UfzMc0HluZ9qk4bp1OvOQqLw+VHMhGLFS0/
/nrs9+7lFjyyo50W7uavxy+vvzx2eZPfuzNVKGsfMtAuv/39xe+H/T52eUpGI4sO/PKn/fVel8f+
epvLXVfW9UprzQjGJbOX//oaf77u5f7lrYquSmaoHf/tW/950n9628tr0tk9uG1Huk9pyUMLY9kD
xtOz+uKuHcSM0ZYff91VR2lkpEv/t18P6iaZnU3iLh0Xtfnniy6vvPz46zEV5OvKAJay/v2Evz7m
97V/fdR/ep7mBvxNv++FvrA+NIf58vDlBQKcNeTx5Zv9vsG//f6vD7nc/fvXiptXuynp/P+4CX7f
9vfv+I9vc3niX8+5PBahIPMH2/ju4k6s0fkiI9QYoa2KQTL60HKjkTchOK3Nn9PFYDwpZpsF8Gj0
6vFyNihp4R2ipCz3wkjtiCs43Yfc19NUoaXIks0ySNNyaZ5ywL1LXAdbpr/N1YQMiZAhbtGtawRL
bKvyey01t3zns57SOlOd/EENGuKWomSbjjC7u5iWo0JL0y4wU44t6r8OR14V9NeYl0/mzIUj6KiZ
23y6mar+SwSBB56FwKFEsvZgDksPkIyqbJo8mP0o0nQ12Oaa+uVm44NWuekGJge09LFEXNSYq0kL
Yl/PqZLC9JSX+PybxRJZzFV0tFBBncJlDkNIFlOQ/JxraAEYYpueaxUIAiiFmaJXPojh4Laqu/2o
TrjisBzfgo/Sd/PAX2axXB3tZ0oTljZ43ZGwU+joThtuYrlUYszA+5ylPtvUK1mrsNK7JpzBWjPz
UfxAkcxy6cdgakHoPz8aIsNBXJ1Q6VbruBWv9bAAkKZsQwEV+ybXdioUAEdMpJKIthsr9tJri/0U
dUe6EqwxEtqAilq2XphoKxJq6XlIEW+Gmm1nSlytQH8eCPsg8UsfYDY7YBVYmLfORObS+NPabBin
d1+ZqTMe7d1jOKXJOs54nyJRDyBJxi2zs6PeqxGip4R1SxM91/1PElBAqioVwTibzhbUkK1UOCV1
xt9Kg19XWGxpQTu9agfhUxs/UUuOG9BF5TqT7Zcd3+QhQ3t0gbyW7K50ayjTdKcrIaqWQaEyz+a1
HaRvbe+S7U5HYlcpNAgqoD4bZ9ZwlMps46DR8HXBFw/RNe5S5xbadbNzWv7ocUbzGWIFOKgF/+hq
Y0QQ4ZhBAvQLHZWxAceS1FnZR8qPDPLZg4K47EF6YsEwieZvRtiUyS3jgVq8ScUOzqXefRKtO0Kv
d+wlSbBfjRNSuSiCNSzURLCeso+MKUj7wRsi2nb0MuRbBN8q2zlV0TvLiaFIzmwR5ctzAOHSA+Sy
QrPWox7U+IP5LAslmVfIuV93IyiipjPR0SmbPARLN2lkltTOR5XBZw7V8H3qlY10FGU9aNRlmnGi
nxBdRQVWLjf6UhblazlG9LXH+cWtQThbYqcp37ZbID6JjXhvaCqkiES9nWGWAizPvCDqHyZtAa+7
x86h+i4VOq9p36xqqDlprXWbuaYwpvFYbRTnKVoqaBMfPi4pGDSiL+iFKOVx5pBeD3KgKa5p1+FI
dyJn+tqp72ZNiBPBgb3fNfdtWj8ips9ICHN9y61eNdmfmaHla0K3N5nsn8BnGmvR4tFuAjWnSdOz
3tBGFRQuWVJyYtyR2NHOFIpKnazdWYl4UhKaotjWsow1UpvXYMST6mA4xN6oxFBoBoLLLJueQ7d/
B3EC4S0uv5L5ZdZT/KioQ1VSobxWf3Tq6LHHfXBVxFLbDFeutlGt3n2XYwfsKKT/ihgvwb4Il1b/
IUfWk6r1mgzmGV3mc5+5R6HztFwbToaK/k7OAiIRkhZZtccAfQitqWmbRpG1ijFm76YPq9/2QfYA
QOtN6wrmQnK6EQmw3Q7PoEUnEZME527BIKzuC0RSwEzQwngh+8S6KTvUccl7z0aCJI4QBpvFvhqx
YGHTwrLOGjEi0BSEzjFqyyuj2jS5GdyiRiGeMHATUGP2ozXmnlF0nAgUOg5Z9jKE0Lw0N1uU8bQj
gOY9V6ZmrE05eRkwZC9Mh9mzGpWGzMhEDJW93ypYxRP9FgQezenn3mLqW2PqtWCwMWz/KpUU96n+
2dYGXY4GlbtqkvNq5zhmOsq1HJRxvPjenYypVjSFLxoqhTFH1zlMZPkl9bkG5pwXE2Z2Gp0tDSt9
4A+Gg+W2WO8gDzT+qFj0NdXqmrnVKi4t4Rl2yLo1hF6zAGTyVZFaQI9qEAGmtBbK3L5hqm63Nuah
rDzn2MZzw95Dk31v48ovR3ETOVnuCTXbRZpdQ4KV0uvA/m2I1zpIJuuhVQiv5qrrd0aCrn3oU89S
mN0g7pvQNxSjFxjKp0NKRUQS9xZCM5OBAY2SbW2Zej8IbYaTD04ZGh2ZuMMpJQqtGNWN0DKE6BHy
kKnOXmOT3UwpX1y1TA6EdC0GdcI10QDjj86ephnoimjah6iZwaJaz3qJrobWcG7VGyscT7Pj2SkN
V61Fygpo9QS1fO2ULZPUkqGMJdp9GqBQia0t7CjcJSjVXpnavwGhfrAInB8tc5WoAwLXbNeK7DUd
2ScSiQO9ozYw+mM0IyKa8LmpDU2ttNJvAD14RsPxmSKnzXasulEfAkGF1GkhsS+nNcfm2yTHt7Bl
JmhnSEKdkjZBzMQ3Tz8HO340CAbp6/k7YUjbh+Ak+3jfifyB+SoTObW8q3CVdvHCuwFLs2J73IsZ
QUpJ5pSfakbnATTZAqp4b512H3bYcuhu+oWTI/2Q9ncr2hmGM4PzTi6kb8H4SUVuoYhhVRdqAd0X
j5AsQB6rrJIQRviYoraj5e5xtSdLg8zZlyNjekxq4VqZiEUhEGmDdfWqzjrWywGCdnBxu0VHDfq5
WFV2eiXNTzXHeKQOLx1/1F5dEOppvVKn7MltlCvOfPdxE1SrrrPZ9OFZqygTTH0rk2E3lsGm3ZHJ
uoFlBA+ADso6xnK1gs8dv0UE2a87uzrHzqJekERntZPljS40xvI+6wzUDHqBSYWjd3CC7ywbD2U6
mOtibJ5RhRx1V950Tra2O0AAMnyDjsEYBA7QOhmyVxvcNvqQsl+3M00tQ9Abntk3UgHFgZPYc91o
AxXN6DvEs3BIbkU3zXsXZ3KZn/EGoLbBDIRnhsOle7YIVVjNmTMC5Civs4QGCS4ftqZAz2nk4UNp
Zd/VYlwhamNAet3BV++yXRMxVUHQY+NawGOA7rwIe2C0CoDnDoAKJl5OufrGIvbRbvuT0bgnWVap
Vwdo6bMYzxejdYP8ECb3z3mKOtUJQe8Ys0mT32Aj22xG28ZBkKOy8jrddlctHnb6LExW4R3lTcU+
h5gJDfXKbJv4Tva+DCz5wAWOSvLW/SK9tzsSoLhuZQl6NJAPiphYzbndG5rf1TSBSdOG7q1pgVGR
FtC3cJ81F8lcRpOmYSqSlWXtIZvn4KEIq9EE1iHjM2Z9CFLzdJfPvbN35uzZpqivuIJ3fYUOnNp4
Gjg8wV0VSXwU+LEg1lyPbsLuUsd3Gqcfr4V5jY4hZUxYH8Ev/NhtTHtcY1yeAixpHeL0ig9tRJUy
Ny2lNyahIHY2jHtPXVhfWRSLgGHwBYdnSpAVMOeTHqdP1NpPjrXEc4JiRqY7ftKVYtji9OPZIQog
sCYvdbr3sCIZw7ZuFaL9yH+rkW7XHB0D6Rf0bs0+Z9pkZelKONRgViY2SRj/9BtXyCuz1JoVc3dl
pY3Do1kOvqabBCLkpBUCL5/XVneDDZVhr5LeGPTGmbl+0BIrtozZrut6Zoo5R/0WXa7RMt/WnOIR
BdEHK+V6baZg7YA6cwSw0yg/eqC/x2W6Dyymg3Ekr4i+IblZrN0IMXGWU4jOZojgLnXWLqacZDZP
Tec+5AooLuUAwvAYj4GP5N2bcEqvsBr5ZJ7dJL0QiEjq17FJDl0x35GVd5B99VYLBbWqi2hMLaPH
SiAZHavg0RkQ0NZqSN2JKR+tLAZwBy2HCkIAcQrjlRng67SKC/M96XIC4oeJYGdL3whjetBVzEsJ
R2DEFk5FDKjOVL5NBCUe2MwVa8RIs1CCjG/zeGDu80i+tbqCPFn7ucZ2EoM4h2N+mrAyL4skApOB
wLSp+azAGBDYyJCr9i96e6VoG0sdGQOYyr0oxaYXLMc4SZUYAx18oNOTs3h3h8Cv0pQTmwLlNGpf
+8j40C1l2gR6f69OgT9JjXDAMAMk3FARQttKsHRNrk9hEnKEpBRUBhcLJH1lavwYjCvAz3bfDLUv
581VTFL6mkif2xh1PdGVEGZdZveKy14CYfTddJzvmPkSVsFyD7Jr1086wRO6dlebLtIpzUVUbGCd
S0tzeQEZ8qb0EGDtCH1gMK5Paw1RpK31DnVAUq01FwkP4o4XQOD7JpBXCgLFGv4btqnqMcmKU6Ra
h76pvRlsijdIlxm8phNkT9DDoCXeqmznM62Al0p8TUiSqnxOPAZW+MTa7tYuyFVsh884l6QvT2tL
197Qd5peBYxrXcz1KhgbbH0zqdMtO08l7vvUvu0Yhq4I1D71OJYUZpSrMnFfExP9Cfqnh0DedUJl
EMrSfVU0TsaoLyBpuThlpjiCZuLQDaVvzSNGDdW+rlh19IAlvIipgCuGR71XHpcUrU0YTXc43MD8
jfZtTlRpTxLynqXWi+PeOfTaEZnk9qpgjryWMqHApsC0bHxJiQ4/cDAPyMZWfdNtpR2hH8L1nD3W
OEAPagIWqm7J3IkMf0zApSK346l6XPiKbtF5PrQhpkutxecXxrPvAoXRC9sfavVFybKD03T6NiCS
siRsuewzTC+13SGpkp9R3XqTaeyXjJMio8AAlGNSVbL6Gq7VdE8lbe6VRXnSw3bWyt7iYyCAZa6C
78N9KWoDDZ6TfE129BLJyJ8mDMkK7Ot14uqIrqbnUsSZH+jbDAzJCrBUvmpxtVgJoz3RvZD9TJeG
aacXJPzXXKtBC0NYl9NoWDhJWlK2ySK+stLHceTqbZYIWquBkqO35NqFDL1iCFAgEnIPovyqAgIQ
06g6yzDaGCl4WXcar6pU/wAEsQuipGPRhh65lp/xMD2mqNg2SglcvuaI912FjA/D5VAahvZcTBs3
w606xSFaTxjTQRoyCi2DcF0HvsigQCaY7DxyP1Ivjr/KIDuqNpomlmAmy3qzghXd7qKxlCuHOhtc
kP41GJg6skcyV4otwrc3GzWLPY/0T9x8nxrVV8kMaGOX2VeSYfUd+mFT69F5DhGq1vxYk64BInu+
biJ3Z9+MXE05FM84ld9jPdjoZv8DkuUMH7BfxZyjNJvsr95+crXxamoUlBw1q/jSaMCcCnRlTP9s
plepq2+VpRUeVdMxM1Xpw7iHKo+A0WLYvKqq4YljFDWIViFyGYTlN+G05XWrfO5CL02ivZapj3hQ
Faj2YvskdLQjQx3cSmC14zO48mf0Mw92TtZbB3XFRGexbgMQcIg6UCShpbRZLVDwcmyi2S3rbd1Y
G+NVtXT8H8bTmHcKG7S5K9l4NAWNWyVLJ08K46WH+6GFA/xstFr8Z9zwiIXgIZytnbbo3sgyh+vc
rqgALPYs/h06mrO6M3L6cLgee/3GjcLb6psTbxAi5quN4xj1t5lgpWY1OrqdoUZCoL5ETauvJr08
m9nwMKJTIDc+vkls0sxcdGQOM1nBGNZjEXgcsHmPk3GvvSOlfrdxLrcqO2ZqPtmRda9bhYc//xS5
8zaVWFCy6dA2HC0h1mln3LWG+tJJ80OxkYTwvfaYqja4cWnGJFz/7Tk2VqreA388p7V1ajkBuIK8
w0Zqr8GyeHVAj80NWg2tPKa6NdO4az+rely0Ak9ZV6NliJBrDQB1VNVELBKwt1DFdEXp7mYVN5XJ
BLkMJEjR/raKuhk+AEHLTXdPTMQVIot2zZCCmgqpPaR9mj0JWTkiT74pADSGMrpciaT8jPJol5jp
ocFbDHX1KyKZecOMsfJEpoWbMd7qU3VOrXRcN3W2r/oRP4la+XVpvqdae2h0JrGuGftJiv82kcZH
FBS3TWz6/AlXHUnT0BDaeTgWCvQbIiMiMNgkShl3gVRwZwQ/c6E86ItnDcfOg5K+9WgcTEB+SqhW
1Fw62s688gypfdqd3OtufA8RJ9yXRfolg2VjR9nbpPXPaYFVpTBwGrcl3zkezlM6nMokvsdC8U4J
8a4uMme77DdmNb11VTisgGQmayV3U9hdpVjPuo28ubt0KkdCrKH8GxOtWTXWD6jW6SZEb6TgxstM
9ZhnIfFv5l3uDGTjqApB0MNRrd1D5BYnnVM4UJStLEskBoOOqkb68RC/xFkj1j+1WX2aRvYRVBVM
ar28BaG2QsLGycXCHRNg/rDqq7kA7o7t1aKjl6VadWVk+T1iyFUBJlovUL9MAxamSAuekwRVrNlB
fpkBMsezMBhTI6ZXynC7RMOu1bWcx2Rl23G6mUP7KiuLd0vUb0jHr4G6OX7MfsoR8ozbwfaVziO3
9hR3TrjVm2RtD13o2woJq8l8VoLiUGT9vK1Nwzc7SD9c8hTfzNaOztGFirLfmT0K80VPPTpY7JYv
VRnu3WjTvAHTxKqcio69uDgZ2RMEGS/Kypsmki9Rj/Z12QXnqdYXUDOODIsdhV7+Gbvflo74S2DL
M53ba2KZVFYJ+sDZSfPNpLrKRH4vI/01Hy3BQi+irB2qreOSNS0kF8Yivke9wHVYpSlD87jasRq7
l1P+Usnkk9Xvw+BIubfxgxjFHHgQBF7M6thUwSvlQbePIkqUgEb9UXGE36CjIu3STEEx6buGAD3g
KpNByVCHx3xSjsS/KWfWms9jTm937mwi+yCdobQYWNMjxMFQQ2dcZOmuaE5FqTAg4A1gWCmfrHtX
U9c/iDhwduOsnCtW5fswT2liOuGhjwcWjUqzMaZWIf4I0X01mdupzbWDkqFlruc6ZBJhs1BzInUL
wXc7TW69NxUHOf4SDIoDLL+DEIqmBjLH9nL3z2NBvks4LhnfeHYWp2iBK51rlTRZxuflNosconvG
F0fEJwY/3cay8VTV7rQv7ZysKsd+s+gjaxioV7bRKTu+z2bWKFQ7EdDp0/I1S5unOWvabU+F3gxc
w/qGBmQs76uxfO8kCKjY4uozK8NeaL27tYMf256AvWSMhsghQOZKIHyCYxPpa/aqdJPEwkRpbw3a
N25gDhoq7DwIPoxEgM2xaKFDVRIuFvlIRYJF7NyZ6pOYp6VkI+oxAmFkB/Zn5OqYXwQkSE7CQRfs
DRLVVUHHSrr6s5ueO6QIeIRP9fJx8TKBMSytRiD6NrjOkyMgYjjFTuC/WfdTcpxV6y6vrqsEDAPK
mvuCCD18FCjOK0FL077Gw7hqbOerGU2biyEkLzO7TZbRgatA9ZzH5oqgkgEXhMER4RYT+V/y0PXo
HuuwHlclYHmK64HD2tgXvfh2VZPVG/wUdOI1IRwo6IJupdlVy55l2Ct9wngHQuq6SfqXMW8ph8YE
W6OR/wzx3J5kCryQ9rZqslI2QpcLLAxgF1eV70bqSzzZJzf8QQWVXKnN4kVgwVnFTsHpMbnPh6fA
wJbSO6zRohB5bIn1m0BjVMLEjjhuwtrZRpYHQ2abxKr2nLqcrVMJpC6lxQINihTv+Ep0dF+sXpxZ
Yz9Yav7c5k7mKw0Gg14DQREqsMIcfRsvUrgERSb/xJBFu7oTdA5pUqHTpO2J8XfOmJVgaa6U+jAr
FpDNNN2iDOJV+pXBLGyjOtb7jCExh/PtBT3DlT7kVe3CeJMjazjFgLBUZM46tSyNNIr+QctKClWj
xlkM6Wdl0LAyq680qW/Ifxh22bS4izI8I7rYyxyQ9hQutOqZ5pNtp+8dTT6uNqWC2ZSOWVZG+zDp
lwJafzUt/K90K8Mtz25u1BzN0qAjb1tGT8FbTYcF45JC7SqPGAcwDWKoDDNoehQjtwGYFyBzNDs7
VXG3/blXFgRN3lW+W5gNNT9jD6sfnH1X0/GL525gXsYO4xphCoOj8RDPAb9r0u62zhkCtWbLv2Yo
r+jLn0ITrkJH32bMkCMPtDWppcAl91hoWE1to1qAHehi9SQZu+Mo5SRm6zYem/hUCPXarYSxFWpX
b3qynYiQxKCRFn6kw2afQy4OYShaCN407RwsDUk6PlkFPlBVPjI14/9fgEslio9uT5scspK2OuvW
HOMrwQ9Gv4G626yHuoiP0mZ+Wjc07StjVK4a9mIYYMACJXJPFhAvrlv4hbnUn6U0r+Z+b6acSbO4
fCqs2djhOSMOV5TTQbTLTKhRlVWn5fi27LShrs3MFUzI3hcRu4UyCP2KeWMuOdBYZlnmU07OBi6x
Ilg7xNXoUCLMocI3yyHaVs5ySF5nIx+RThzCRtaYa2JeDVR0NbGVybO02LaBJi0oe2QhcbBPXj4+
EblAIoTJR+opBrMxtDitMZKxnP7ZdE0NKXh+dGhKXoXlrUoLhT2KQTf/FT9KCUIwQCL4AZ+tVdPG
qDmFakuVZTPr8S0HJXgS9jvBwn2lKjlZPp0otgyLjYikbBcZ5hKW03b1u2oJeQcK2O+T6Rkcw7Hq
7R5qQlKip8RaUcDX5xQtr8d45knKj8gVtoAZflSG1Xm20x1CZqg0Dl3dbQBY0Da3qi8dnvcad8JN
vzh1ncB5ysiJ2uFT6v2wrqAio0H19LredWCnC/Zkc8m34UCCzFKdxCQ53YyFvrd1nJ2UFSb7nKi0
rzE031X9px/nr66ob90q8U2zvplbSz20McbyNnhHu8erBdFaavYQQJbyCEBo/YyKx1KG/rzE2Vj4
pxLimNtIeXUb4SBVaNQ15zskBUKxfYISPonoYqbD2GuNMpZaY6YWmahYWddu9ZJzZT5Oqcdle58Y
wXSwsOKsYpY+Amzwyg7LcaNUypaItHupZOqmcW50oVAYqtNTPwKoalW6wmPzKHsmItaA7y4sWjBA
LnidMZv568NT1MrXzGJEZvyQDnLjsNpnEcxVse/HZ6GzHOjwq60iV6Fm3zWlGV2HJa6E0mBsQK0y
tOh5y/4VeASa7uCUdmm/Et3X4NDQrxJa8ISUPEiaAqWeuatQJyBuTAwSm1keJhkobbQg7wpL9yay
J8hhxKzlSXKriAoIjQndxp6rclW69K+1njUf1Dia/1XxrRrDh+xVKhZr2Gmce8h+LmF9Zh84ygNe
i7lEcVgZ63ZzxzdK2KvwFTWVSX6rAcZzrr1USXa5CluoCciQXcKNS3TJa2ISQjYyWRjuFftRsdZq
vDaRHIZzhTVLNAhZRtBZUfc+TeU1V9iEKphog6qMYaIW6EBItkrK9oizjK6/m1Q36lx9JS1aEBkl
97rqBuuopvUakefHLRonGOi668Jax7nySa99eFPCHdNXZOyKOPctY7Z5LD6J7dHOtmBp1LTnenHm
JJo6b0Oodtfx8oPQ7nOuuPbh8hA+lc/epPNQpRbftnUeABeMuxyB+CpFAkGDKN04igtZsOknrwJ/
jR9ae0i6OGE/UJ/bCpa0puv2OjR2DkkEnpjd5zCOgMo09LTLNh/8JmAhQxIhtdCqGct6Tz7nQ29X
81bHgOT3wJTGVITMjpnOwQKptxw8uIgdLErSwfurMYmjhOMca6GyZ+WVlr7RtN25rwjvLNigxYxf
tdKas3RltUpjkJS8HgG8Ihlv1ENy3ZAI4cy0GXEUfgydBpPUZiyfdNqTYdU26o63qi6CbTRisC5B
lzX2dc5EzMPCjpwY5XxQKZueEauWKa1XAi1LMG0FFoRmtTykTTcSYlQDDwvOQMlOocVahWUZOtgl
dkxJ6cdo6KHdilikePzmlAuMzXZuNKO5rTvC+2ILEsfE/FNwXQozyUoAb2bQ3yQBrvHYNHpPQnrf
KBn4t1pzfmyzx3son0aJ0kw0lBv2hMK2nTg/G/OXGJ1dY0BnTX5six2UFOXPeoSkodqS2o8g6aqY
wqvBqB6bFDGFZOfS24cxba/cBoUPPk0fnfmjlsI1sF3xKfoGn7wBC711dWMd6PZRD6tVxvyFtABr
7yL5OVTJ+KjNWPhCwlLMrGQD2OILbsC2iwiYp/m6GQMn8YYke4AQwdzUxsmPjBzN2nTdG0wPTBG8
RjcoUDirrINh9jtdekrfnACPZVtkGfupD66rlgGxTS8i1QDL09NLOP1Pz3lhfjfzeBLgDahSvSiI
rjAkEy9nWQqCoHaTCnxa6VKdMUe5tpIIS3faYtjsjV1tyr0GManLx3tlmrVThxZIr0wuA/EOLoVJ
8W5866kBzhhWhFISHtrNKRcDtpter/Ma0VPjRFeSWRo9t3ddSHlE/8nZ3pk2ipSu18JRdkXE3hLf
ZiVcvpBzfdlsW6HtrZ7U1hRAsp9p1VtmxVjrRuxKuvIdmt17KtIPCVGZvV/fDjX/FxEPa3xQ6caa
W3C1NCGTJPfJk2OCZuDn00uQIAIXGx0GJrYmm7lf4pL7H86wh0Qmj/z/7+yPBr+kR+oTn+fQ9G9d
Fd8hyyoz/B7b8a7V7e8qk8/O1N4zhYBCmigkr9qSuTPuMrITWXJoi3qHOaqC59oS4I3UyHVWXT7X
LPlVps52YFxVtfahBQOYpQKd2DLNKmSI8CVzgIUV1b4frau+OUzGtLU5ggrUezkn7sBSXowu/ml0
nNiwrMdtCah5CHDPN9+F3T67VUg3uiiva7EhJU/D4AHJUbq7XJANC1AC7+zA8MTvnBhJnSqqTUih
WpOb4JuLzYWTz5etfzPQdPxodk8jkjSv0MRnloe3mIWjAwyhw2jOF0P5qQIQRuGeHy1AgWlREyY1
maqPbM6kuoDYWFhbbRjDYyurehO29R0+MF81Sw7/VBwaFqWhrBWM8qAHIOFLzvAYyZJvouxaTAty
bxQK3xucorDo4lDesgizCMidBiwQkXtFZ2M9tsVyHYw1f7SLh6hqboyOKAOgDvwZsTfgo/UcuuXr
hp6fBTB3VTMuX8cTDD3bSI+JVd+GsG5h2FdMrEaGGGOe0KzKtrVUAJRU13JWNajN/QbXBHi1lKKs
andlAeqjoyccF5B35Fj4TjSfYvjV6yCqC1+t5CF0kn0QqgjVURxpABh9+DXPMYvFjCgRwLiUADKE
A0fRDwDiK2SgR7hRjxRKiT1l0t8tWV8LVe5yN5t8qVHvZhJ3CHW1si6yEtb2cCND46MSV6HBWXOM
B5tx2I+LxqEk8AHrjvttT/Kd5peonScmKNuxCJmVkOrKojQKKSPGUL+2k/E6GpBUDx1qD21fhVm+
0WgPWLl1M+qY4WhPNduqVg9wZUCbNfpzO8K7qWmYmjmYFdkna7ewzsVs3AdGcic4p2wcu9umzbx1
K7IruJILJ1l3JQMyC2RSQiCrgQUuwSKh16PhIaNcgqZCip0KXUwLz1iV+T4uQVX32saWkqqEZqNb
jEgAlOwoxuYrSPqvtGVWQVi9Vt8Rxdpx0ExYYcoXdPdf8Wh+d33pB5DODTWrtqoyMi+bABnWrNqt
6IOWLAN7DGQ0z5Rro5wfItN+Suxxp+rGHlNm7SlSP8aDsuBl0eh0XBDNFq/t8QcttV+rFReMtln3
rtiYNVdYdfhAsn6TpR/CWAAH6Z6m7i2WMJ3/X/k8k5/ZgD7A6qQ9umWDGsl9jTqk7Uw6jwqYhBVC
uw7h7EjEjHOP14oGd+48qk1/7ILy+oLy//+pB/9D6oHGUXDZUn/iIf6f0IP/08TMaN//Pfbgz0v+
mXqgqe4/aK1q2KNtwa4giNb5V+qBJv5BlKLFylAjdoDhzW/qgf0PMg1Uy1HpYDHDcQm//GfqgaH9
w9BJUXBtpIumqzn/m9ADzTL4NlWZTWFZLKEOJp4uk2pkCV1ggcSi968ouLy2Ea2m1nB0jKyjLy1n
zOz8GMd0PmixPh/w+JTrogpZPioq5Vrd8kN1/3VruRujPCmQ0m0GuSAlJxjfh8CdAJctt1Ai5m3O
pWExJSACKv7cutwdlruXx2hfLDv38hylTrutC4RPHZNkE5bTAyCkcF6zgClQ99ISflGhneqRDDaJ
A/Xt9weTX2TGl/v57HKzFzlrMFiA3eI3apa3j2wJa8UKFX7CmClQbtN8Ei7Ol8sPvZY48WkFcv/3
JkuvT+S7rR+2BeyYy69xPQ3/fGaCKnFeZ2kyQTRhbWnpCS7gyxZzSAnaUbv7CYzApdHIVvzza5Qc
V21xQOU3oD84mFOA8mPBGv7ezS6Aw0KJEuK7VxcmXzGnprq+3AyHpXV5uXn5oTBLPzhjDf00KGBj
zBC9WV/wzX9/MMnni4comhkRLZuf+SOStryyvW6xCUWLx8fuk0r1Hbii2ClCSyt2l4cvT/h9FgzN
J3MwFB+QsNxMdX1H25uRykL1u9y68Pwut+LOYPH+169VBDGabxhJvlFG7SFYEICprNhIlyde7uv9
siH/7Ve/7/5v71kYy6adFpMMXTpsaMvf8fvpNEL+9aaXBy/v8eeTLjd/n3l5YV5tq4l9LVXShd0A
1u1ySxFSPxj/l70z6W5UW7fsX8mR7eQOajaN7Eiolm3JVdjuMByOCGrY1MWvzwm+eRwZ79z73utn
R0YgIasA9v6+teaC2WSsl8Vl5XJTTukbOSX4HOdnfN1kf921SmXc5wUgkXnV1/qvx1o1lo1C7gDn
FEdGJ3zydVBx+7m8rP66YQ5fIHaYty8r//b+b7taFiMmeYQPGmiSeI3lKcvS537+3MVvr/sfFmP3
h5H1xeHPV/htT6k9IpHomPb+9uzftv+bf/63J/y2+PVP//bUv92+PPLPf+3PR0Z2jBSJ5G6HJHki
5jn8v37ey9K/XPd5XPy5GeNrvv9jpTL755ZDZ3RSbGx/vIJcXGzKYr0zq8He6ZzSvp7z9eg/drts
sKdrGEkL3R8/hTTQi+OypGHC+e3uH+sKvIj4n+an/IfF5aHLpmVpuVn2u+zy666ldJwBl/vZsrtl
EfAQe/73r748cLlZXsYyaUK3PcaO+f/R6d53L8tiR91PBSk9aTu1d3ZGqoJwtYQ8EqwLtj5u0/K4
rFxuRIo2nsjKedPyqGVtE/VwuJyJmQJI394zG0AmdHXZ1aQikntYFlGgZ8Xdb7vRbTzvcBwSj8pG
kVIu5gmNQp0pPlUVFvwkIrGH1tiNq1QUvO3hOyqPV3+SzSqjUpWHsCqGqv2ekLyGBmEY0Aj9mF2q
GRXdTaaQLjbKnLq4iE7IzSn5Dfh6gAm0GYj64MOYOmrrXIKgltG986vSYUr013/5+TZGk+rTGAHL
aOdLWjefx5GNci1dLrL/al3919bPp83PWJ77L++6i1Xxj13/F3ZjCAvJryn2y56ZrHDNWV7pc3FZ
u+yGPDGu+8sL/Mv/hHwhzGxjsfv9v6mHYiv18V4uV7JPJ9xfduLFXfu17s/HfG3+eszXOrk4h7/u
f/prZ9/x1zq9m23Jy7O/dvHfe5llt197/NrNss6NyUtLRH4cXcYLw3w90+fr6rK0rFvucgW/0Bof
t1/ru7CGTLc85HNx2RQv19XlOX/scbmbLVfIZfPnI5cnTfPLLkuf27/uf+4zxMA/KlbqTYiNqTkq
txaFoJOmvhF5k53CKTsXpAswuoBQNLT9sKvV3qDyppHQqlEhFInqTb7RrqE1yXUcEvzXISQToxut
uT6jNwxxZYA7IKEny8616xb7riHVQpKJDdz4zQBj58nomNRvtiIOWiKzA4VzfV34eogq5H7MDeyF
EGdWSl1+EGxjeh0jjE1k3Ao7mC5B6e9qOQiqkynUxqh8RLnGtKuoATGShzWHk44abIJism4JWxXr
GDwUAKzazd0d4Q3uxmJCbSUhCvcCUIg6uxty3LMUEOsy/Eh8PEtjb++NmlKd5ffoI5JtJod60w1p
v80dEwNPefGV6BeCCZ82IWWb2LbPTBHCld+79BaS5H1MBTY/keQoTobCE7ZzTHUCaYxkuM0ieVbH
elMwdvdG23nooIAcLIIuQuIEyqKEjeKSKmk2BF90fXRvU3707ABZ9TuEqMwL2yLkmwQUCWAgZh47
vRRp9O40k7HR+le1fmgDeYE6hWByX2RqtpHOfJ6zwt1UUeiTIw3VJFLpAgkE9a2Pwhwx39q5mjaW
D5uuqQ4Vdm00Rb5uRfFW9PgORBMonBZ9A+m+cdWNH2nnGscMPxqyYwe1NkrSrLHPeVS+WkC6vVYA
Ox6vQRYcY50AdTn8kpk2zxgqum8UGvguJLm/DVDkFG/zys8hEDYjW5MR1ceYHMkYy9Yl7sktdr11
1ro06jMdyGTpfsQgAVc6Tv/zaGSYRcvAs9wiOoSOji75SjhBRl06alHgzzQf2ew0X92ZgeVsDKTp
tA1ji+CdNuJt2ZBLh1685tAW7shgIVT9RTxQOet2TjT2WAWUnwoUopKI0DRUnwt3KnYVwXIpzWtM
FcbFwJhZIKe1wE4MLglAjUXHBP7WupMh0kMs7wQ69HSgTQKs87Q+lODQVxEoR68UleOFCL2UKEJM
6AcERGflHkXna5C0vyhqDx6G3xYQ5V1HAQW1am3dWdoJHnWXuP4t8BX7JAIfNSbc30H+UOzA3/Zu
uk0zeoNlobbrptXwjctfOXk9xFRoW0lkCfKfCnGoOUVy55KsHHcdSC4dK2Q9G65CgixJMXPniCL6
3QWXaBosiEVmFYsIOg6eSbuXEy5LNMfsB385msNXBFVXu7GrTR1NXCr19rg8Y5Rh6IWEUeVFfSHW
Rr4KLEaRNlFchrjB8QGzG5oorPmalljLaJ8uRipOaOMAuIiMHLc2u7i6eSyLUTvpceyveT/BhrDo
jwGW2MbHMI6HYZSXIbcP44DxtEpdeh6CYK0hba+Sowq6UQZeoynokmoRXLGIb8JE80/Gmnia+o5r
eKVC4Wj9ZusYgYaey3zU26FEjd88QIUQ+2mChxfFNDArMNZaYTEhYwhdorW9UcUxC0NrNxjpZeiZ
/nWJOQKHs55CBcl1NY2A1pGvA+pcoerS1k1Q1Rspmu0Ud+9mVSD26PHp1Bz4qOcryG0xHXSUWZbi
71orGLY0ucGGtvJJaVHo4ic2zz6hBtg23wwGI7ZBUdl0yPBRBJoJQBa467oKFg1N4dosSW84UT1G
9FRR7kf9PVqzxgIR1jps02+Fis2rBwRMNRM7mFnflL1L/6prEF2GKoG5OU4fVRtemqbL8Kz0e8mX
u9K78OfU+T/zAl4+kBE7Hh78vCTKVlo70bhg0EpnKzWl9BikKaCkmsdCV/hR+EVFYx1FfWMYD52h
md4UuQdUbkiklWG89DH9DCNSCBrlpBuGabJtMoyLsphFG47cNr7ebouMzmDabMpyuPUN+4VGpLY2
Z+cFUUvw96dXb8z1e6TEzxx9oKyqVgIxxTEGnYvSOjLz3mQ+mkT5OiCHB73ajqQ2+G4j+sEhC54i
DtNdaxBIog0UUGClayWJiBSeHgbfTeC/hGI9NuGhizFoaIp9TgLtUWvp4TZuR6jhm5v6+U7q4d5t
kF9lPoIujSh2A5Mz+QyzHS1PynWopjvbbayHFFxqJ/RTe2ejqj8RTb7iSIOASlI9+HFosiMus5rU
aX3s9JXlCLEJ7Gs3DRrAdY7J3q/JCSoV/TBYkCaJ6BqQaZQOv70+aWmKEUSXNN/QT1Czhorrc7pr
muSNCQLUpg71cUP8TwHnEP4wXiwzoWxMKn20YSQN0Qo6jT7Wl0REmzE2Yzx3tExzWgi4HeD3FCG+
BDqebYAaqS8FsVxRfGNMmP0aHN8dGsjWMSkH+8+TDTPcHNxn7B8TcugyAfpLGvPov1dAyDudvijY
fupbif0TeJ3ioa4DA5QHOSFEGCECqT+Qa6KtErp8m9Shlx2qK7PE1YCmUCNWhZSeWAMXpNj6ayla
jdQkEEc48IjKk6ogjwgbypAXr1TUssPUMSJq7WirWPbT0I1bpCdP4OLNFfC7PXppOAT0ARELTGfA
uw2z9foxb2EAtwYyXdcIbxHr9Bt03qjgtcgnsCEnpqUPwJ3SwL3HAou9qim2VOsbwhOdrZP4/ZYT
SeM13XvXRpvANwcPxd/FmBWiTPCQwyTqsUyafFNRnOiTCFAvQlGCF6JnP4vT4xQrtwgKv5vohUOY
oEdVYPa36N+ZulqhH7Vvi0pJd2ZETog9nv35k5Zad1vkDpMlyZkP7QSRcD2Wy0qsDBH9kBoxYNiX
rBWiQgS5qll4VYFagl46YuWOFJs4fxQUiOC7BUeb3I+wxlRNJxXurqW3G7PPb1skSXCMJA4ftXio
GTlg20Uz1DQX1yirVdAZEAh0eWfZ+rNeqacCMpRNU9A28BE4sSTdEn9TmTy0iXbmQXxtxnWwtHQ9
ZcE50rvvsuel1FggeErGtWM5R/LryrOmh/fmkHb8RpttH4c/Zv1UnxxHffiV9goiTUdBQxhohzrv
h7VhJjACzaydtdrVevhl4HNApgIOTnfMJ+GGRLyo4a3fCWUdCswTpdPBC89jCPtEaK6jJPcPJUNo
tSrOUk75xlYh5ePABMaN+BOGVRuCjW6Ts8MrAuhCSxxpae2Z5LccSmfYIrsG9W8JrFyuf2Pn8b0w
uw9A+/wAEIxHgg8uTKNt3GLZtdz2VIa2TcXXJtxxn6djdHAN1QvwCFu9dmrcKWc8j0gNmSHRXdC+
CmnsmD7QbX1DTW+A/5hPnQRx7+wBOm7bfeRqz8mECIIy8QmYEo+gkCTTuh2qkR154DD/3Ox+IHDB
U1AZBYZ6r9Ohoy2TP1ht+yOoO1SvUsU+G76kMdFZYgj1Mwm5G4Tj7T7MBowdAAKKMA7JYrHImD8S
94ojwdReEN672L9LckcTeeY6yHDLFnzcqMXa2fwSMVCQJAyiHQPRR89ljSxGUkDoCy9Q37pmfFOs
bhsYs43fKO4zVxBk0GS+l1vBvk0BMCN3lpzzJmeFAGTaqJ1+Byv2kgZcjEOs+W3ixDcy7m6t6Ecl
9Nuq1+1vRu4ghztKhfH2kFDrnuKfI0bAdUP2A0paYgGFNfEbBaemOJgtRDrH25FVj3c3xNWutaQ6
0W60sUORrsHI5KrpPRozX79VJPsomopKN8CkVazYBvZVn2ZhSqWhj7HJqckpApC8I7Rw0wcjKdqh
ugVe9g2zQ7DLKwIDkOLe6tQr4FKeTJ10Eg4vRgdaa3lpT7ljIKioTsJ3AM3wygoiJ/z+l07CseN2
2kEbu1928EQ5Ptn29firzwbj2QpROJEbMg8sB2PTa2Bjkfy0N+CSNd3dA846KTW58Q2ZoW6rBjuh
3GRu/90da/jMbb9F8WEetWF2IEYleLPgEFAV3lOjf7dIlV31zWStOjCAoY+/3sUVKPBfpij0VLD7
BNgBjbAp2riRCc8d0Xna/KjwrG3LYTgJzDRRqUcY5bkoSMf9mBl6RQxAF0eo5dQ7ZExcMfFi1H5w
pWH6DKt232viyYRjsiIkCrWqMz5Wfsm32j5pAeY5zccu5agJCLX6zFk6WpcNpbsq3qR68Ywm7j0s
+rNSOKsRhxopKphhk2jC9p8SY9do4b7TYQRULl+Zol2rJlEuamz5F0ngxKX0TybSJdIh51X90B1I
H01uPtdpDlKUqehJ4PzrWQF0XS+rhnAr53XLhm4y3pvJGbyy6TwjnB7q8gGQYH/pAbE0Dq6PRdnf
TwjVejuO+UeCJ0UiU1v5jGLjsnU2XQcmdohOljljyK30ttOG4ArGK7gScHqtMLblWQElvbcuyw3l
SJi848RItHD+uS63x3I3tSGH/F/r2ol4a92M9F0plFUhLP8um29afozSKS8cFDqn/AZyX6brl2m+
oTQr92JmGC53YW4bl5gU5LseB8Sy6mt9bZvfMHgax2WVUEr9ksphQrBcF+iD/u8uDfzAhzrAFrU8
5LcNAGcwCny+8LLa0lFERSMtueWFl3V+iNDCbQz49th/llXLxihR85Nljw+fz8xkdOs4oECCML5S
KyzIE7s0mhZd+3L4NcCdPswMGHWM0/MwWOZluUGX165hElnbr3Xp2OU7v0ZxkqhKDE+RssvZUNpj
YiXWJZpvlge3kU07x082Y4gIIkflxpeaYgWbLCl2n/erYiohb6dI0ZftIeIfRkbDBW343eTOHDpc
kxw7rXlxXazWVnQK5jsG05vPG6ZWr2SDT8fRTHmFNJhqJBkGF4e/Hoeu3N2nk4rwf17nqIV9CrLo
kiGwvpXFiDZ9/kVNElci9qGVm2b1XcHo62oqIrjqcfEg/QC2/vyw5cYuIZL6Ipf75e7yWDzfjWeV
YECXZy3r9FFPPaVIbtJ2GMDUBO4lzQ33ggpkOhpG+0YkhntZ1utOhsCsB2sQC1TLy8P8djxIh4Cv
5RHMAi+k3hqUbfj9kcPV7JXAtS+lLJyLzHH4a6GYPOZYzmXZAPgaGCcay9Vyd9kQJKqJVrHEE5Q0
CgP/sAFyYxhI6UZGbp11/npsWCLVc8lO2KV6SeDwOKO5FT+8yhxjxmBCozQcH5iD06CHx63Xruuy
jMDocmOSs3igpgRRcwC48/9VBHkTNeN/oiLgfGyo/05GcBdGxe8agn8+4Z8iAqH+w9JMV1V1xiua
axnaXyICMWsIHJ2tNDZ01dC+RASm9g8XN7qNNd2x+WMZXyIC8Q/DJfVFmAbpy44m/lsqApMd/a4h
MGF9aEK30DGgSdBNgcZBfrzfR3lQ/+//qf0vv1eCLswt65CHKXJzc7zzXdwlRDCuyOG2vhvtuI7F
d9FR2HELwqZd1OJdLV5KV4COMs1u3fQBNCkTE2eAuYpoQM/F/bYFFnFJi8yCvTVAzXWcaZ+LkqFp
dZUajifZcXXUeiqRk092rJHBNGWId5ji2wJI+OxgQiemvqIWDDdODraD2RSmqnEK95mmg56s9aNW
t/rmt2/v8qmf+B9Ygi9FlDe8Sf1vPhJd5TPnU9ENfCp8Lb9/JG4rKl+jwHGYFIdxDOCtdQDmHaE5
3nNF2cGhA0WAVXUzTMatGoR7fUreFA1xcCwzlD+80wbuHcCVnHcTnN254E2S0EpPCqg5HWgITiIv
o2PLw7//3zW+vj++UGEY1ixNsXA0C1SI4v/97/0Q47TdRiXKNP8lQ7i4lkZ2xejHTKlxix2iz7u8
/5ZHDiQ8WeIZd0q8Y5X4VsRKv9OqwEAxltp4PzhlOYW+sfsR+1+ysbHsYhyyPJ06HtOu751Ed2Do
ODJnESbEfggwVkqbjkJdBrJZ06drpNHDy5XqZ4ZtZCUBKpBFlm4ItTqNXTDLO26SHsdXOIgX8lye
HNmYwK61A4Jx8Bc2XYE4OtniEiAVR/jeoiN2k6fpTDjFtFc6nTY2cqtITPYaAV5nSoA27uAlUbhW
J/M7YlLghHb3MdJfY1aO+4ahSh/eMUujIBkoFQUUxnt280PHGIUJEIB77I/ESlAJDfVsT3fjG1M3
HleXAHxAntvKsyxRE3e68tG0UBlRpVh3zN/2WHhgcXdMDhs/ROTcqueSfCI8bx31f9U5jKb9mOsN
YXIDKMGGnWA8LdfM2K9mln8gSWZ81FNmjnMQNKP2noyPxGmbq2Qw3wXudGHQVigbLvoCt5s0CRki
sDzJ6lOSEeqVxq/Evm5cnxIm0AqoFSZSuSijZGdOBvhgbH14hnfQHt8nIl1w/4F4n/ACtF31Iq2K
75Lsa6xJ9D654gItFh6K3FNG0tg6a6i5WKQ/oDMWBgGBLQUvZHe+Bo6wbK+J8iDIQtqnFXknMakA
EzL0FCd05pD8h3vBCglgAqq2DaP8XbEJU8manhq3CoZuKkCdCyj7oxxfs+6p6tB/pmX+LEfzrWrq
706KphDYgiMGED5N/oMSx1UPYfiAGiObt8Gg2Xbf7FK+ThYqD7hAjTNSC4AXEIjWQ3Z9khO86UE1
X5wo2gyFflOqU7UuYvxxBHyDzUT1KzXmUpJOgzq1CRE1YmSiMR7UkDgIrHNJ092NXbsL9eYcImum
NU1aS0+IdfXh6FfD7Y6tmz3VGlahQB3eFc3azKLFxCBtueJrISkKlDzR0qghhwDjOoNbkE/QDZWw
PYBqwkhHLdpUzW8icR7JNTuaynSOZahuwiGm4RMH6j43YS9l410XFfexXb/D138NSYc2g3RrcSTR
zG7fGtLhc3gahWNj/BH7WtOgarjYEBhHeo7rc2K1H+chI+iu77UQv0gweKsw8dOXeFdqJtM6KYWe
Q95zPbiXqLNeYr5PLQ7vqKqdkjKm+Fc+DWN5LOHhOJb14Vu8gdx8B5FW7Rx68X7u34tY3sSuQghg
gHJDse5Ts9o0uOzJ6nDx/viUFeDX77JA+5lz5K0g+DMJM9OnligjW0UpFduzS0uNUNRPlIeNgW4b
4RWr2inunQYUZ5KwD4xRnDVGOgWpcUdssVfMvIWsu45YEaIhucb2eOsayp4poYfglmarNVu2UwCO
tAMLiBljlBhIzLC5GwXTBL89xEBdV6n/XbeyMyHOD+5IiIw9Dk8ytXV6oGj6/V69fL5uwlzat4st
fKB9MMXvaeJ48/E91rjYKg4lgHUHn2ksGIQNaS3EvQbw0QrmN93wEzF2idx8LhUYMIa0C3aU67wh
dp0XsH0rcgm+ozS5D+zUq/vKWEV+vTaEeBODcQ7EyU8OTu0GW+r/L9NhhMJDrdGFfeHv4HQOm8hV
MdwwdeoVvDWqtHfMe2uAXvTHopC2Y2uHj35vaRjq2oOuc8oMG9td10AONBOcilsd8kb7ZlgbM65S
L3GcW9spYDNWpySyXpqUU5iYTDL+3skej7wyGs5TRLxC7labHDIVxR1Idrj7wHyRT9Y2zmNdMa+2
NHwk4xST/CNIH+bytrbITeD69WyQJZGmGmHPud6D6DTuUlk9++FwsZ0Ob07uPGs1jVfyJcIIk7Tb
Gj/oeVA4wfyXs4AcHbJcBhZz3oS/+16a7jnH3U22CeKP0HjTBxoZoDpJ4g48arg0S0wFyFS2uEzn
gD0KUfbU/RqM9mrDkRmCDKzIoB6BP/V7ArjObo+kK4iGalsYndzqo3UXNEBGxiw7FGn7OCj47wJ1
nGs1m3rUeM+J9pGVVUfwYgHdDwqRY1iA+Wrc8TCrpOJ/I+79xvBbal8GHcUhUHeGSaXIV28yJ6IA
qUN2whSurFs0z647mjfU83b9KB5iUq0U4bwQkkEdMnND7y2W0fuY4TixLePdYiASz+Hiio4twiSV
SUbUkZPKwUysE0vW8lOUjX1h1t7vVSOwmaVzZumTfUiM0sWMMBPTgIRU4NMQpu14F+rgFciIllQo
I/XU1MGPSaiP5dDRz21dvLD84JWaIioeiq5VC0+13NTr7eJnpFI/TjX65yRubLIx3gWae2iCkq+n
MXxqaI9NEAXnzj84lG5XVeZcVJMWKgCjH3BEgOzrIxAO/Qm8Sb4zlYDeCJaV1nEee+xWSSCOOrRS
ZkYUCXHjWMaKHBmCSIOLPzXvqW1PO8IUxM3WSuOb3m+/TUh8ORdn9krRz31jPqSD5TnYvl/nj67x
Y4QRfB+9Zb0w9f0xKRzEWai+9OTMWUpOlcB0vgVa9pA55IC0jbapC+2FGozcOibZb2b6o8s72pGM
tpvIwk3slic8BJe+7d5MLogwDwiD9CGb0fRdd2lVrMqyeBYBzkMjvQ3t8kB34F7R+7tY0ruLkkeG
n0elHR4JH7NwGiFn9Sf3oEG+41l4h8lmnN8dl0cMpMUqS8f0ML+sYZu0Ed0HEds/63jAWT04z9KJ
ruSZ7WyTzlFiwr+7papzp7gV/7gJPwrAmo+vsalEtB1cN7203Xf6JCR0Jm29g1uAdprIHDmrLCCJ
NtnoHJrBZu7bZ1eCiNBBroQ26hta6U99M74C9mmPba/tB8Wk8J6OxPxZNILyPnLWTRUdB+oXNI1w
LgImhBZDO1Ta5gwajjamzJoTAdWX1AFCooA0AQCpQ1LWjSOZc9GmylLPgq93Tsgj1RrRbWOdGUxi
Gh+iibUTlU1QnVMPTy97AgvDWEEhyCI0xWOcAH3NMZi0TYtrK1EftJYSC/Qq3yILsAg4/LX+wLik
3aMu+RkFRGfkE90TEfPBJz3m31GfdHJrqn7FcZjT7atuIdKq93kOcUQLIozkwIcTV6HEkwOGxmxT
r6UWE3lxGIKasnpaQxuqDBrYtuYNOoGkqqQZnPZzk0CB6wHdbOywEOeB6dmpn904WfkA8zjxqimF
ORKGpzbVlV1tcXgoZUY3eCKPJfVDQJORjgrQGCMKpTWgjKZHRt3NN+qssPy6uyxpI1Zyu492y0YM
gPjj85xW7tcTjEuKVY2RETK8r10sS6NK9pDTKRfKQ/KI0Mj1xhIrjW7sQpzAB6V16HZ3NFiRYJLH
rugBSfPzD2a5WTSVy46Wu3LQL3kc4/uaVXHDou9aFhMVT27vSzxo4nWYZWB5aKASQGqycWId2K6u
HbIKhZHhOOUuGnLzADKQlp50gyOXjwcH42Ybj/6jaUk+lnn3826WpeUlPtXYy0r62fmRXsXg1T4n
JtgrxECMdg0iMlP5vsr+HNWBQ5xavymzoFrJWMsPbqWqQANa+nkUk25jd54xGZbcGbALRGROJ34y
4V2laOHdIEJtq5ATzHmgzjcpbrN1oNXxbegH6Wbo9cqTgetyVE4P/cBFYfAb/d4JgtSr4jaErEUE
DANpbOL9SGfWLsiFVUzrauladNSzRMP6iwIL3LNcO5lmbCJcslkBxgNkWcm4fQbTJbF6l4TKxu6K
N8YjgOoDNzpHYfXckPfNKDGncaRvRy0rb9TGmC4Ktk5NZAAMUKFtFU1aSMh4/drCQNZ31iv1hY+J
TsUhyxil1pWPGHKbgtw7RBkEMlOR5n2oxUd3bNuVZUEasWvOD7nkUtFkOKTr0ErfJi5IIjZwUcmu
OpXzedYUnbEpg+pKKHt10rXKQRNVPZiaPtz0E5MpNRvrbdPm2smm1BHaVXCnQSYnEs06MMc3D3Xn
x1dst1DiOWQYauTfu+Y8JTDtCpMLWK1k8KY1RmJxGdRPAUXCVYij29Oc2d4ZdumL4wRXlFIQRZJ4
wGnZBY+ksvwySs7ffQ10cKga4oZ84zh2/WuZZMPO6Z3php+I8AToWibjQbC3CW/tbEeceltxTmS/
u1Z8PzZ04Zlyg0jBNltLd7wz7e6SJLG7S9rgu1U0VDQL83s6OLNTtEs2g12Xnmyi+Lbxm+hWMXqT
8K/ZFarbx3Eqx0fFVjQvyTvOlql+b7mueAwUePYg8bL17FZiVo9vbESgJhIJ2qSLGbHmsdDPmN71
c6eaF2CAHTGPWrKxpkZ/ihz7ksg+ozs9EDGmSKrL/m0fa+leGE19CqCAkqqGtN0F+0o9VXh53sb3
lWa45yi193jZViFTE3wK4NQhlWrHXpovkU0fR80S/HuWIQ7hEDT0NQJ9k7tcVdXyxWc04nERMw61
FbsHQo02JuDXWwkeYmWSbnWwCQumGXUJ+kTdK/XsnqUvtE9rHYjao4bQiTG6fQN2K7jDCg4Jk27P
buiCY0Rw2zbM/B8NaXP3UM69OO+c3YhKcAXIhw9Mm167akj2xCwQmVwc2hxnHkkvJ4tfblXbW0U1
CIHujiiEjIPTD0TBhvk3f9KSewfApOZXcD4kU1A1izzp8IOgwwNiIwtOAVUZqsW4x1cNDbtba6Be
IuzhGgGe3CLPwjZnJtZenZjHa5a0vKbWDbDWUHx889R0Apt0JYN10LY/gRGEd8AOCPcznjuXkcww
YQjsx+pa8csNyyA7akEBnWkyDlpYb2UXIlgZ4YwwlpjDjqM3Iyq6+zLAw9kASoM5fCV+EOlN1m2o
xeVMQDL4YSm0cuUkxci7M7IYuRmxaKm7dfHh7CIUC1RLKb00zkBBYYWFqDmZaFNOKwp61dVCoRUx
pNHwlZjDzh5J/RKtQVLtkKunUBnvGE/H26LKxcGfSf6te6eqsuNanSqbwBlvSdPQjxUILH42uruL
Gte+teyes0wF3F1V/aPZ2vmTpfQvTaepN9W3slKixxaKPhASwvgWOykDxky17gkLpQsVEFKZm4Q2
68MqgY3MgKioGGT3KNENYjBJGoNPPwgsoNm4m/q2PEGg8ByLCAPZgNpmJCIJ0fbgAjzRRCf+zuqY
HlGBG2iU76Xazgq1/EwAcaXHN3BIgpkcQVqUuxaNPGWFBNqT1ie9qNUrNcsVPgdiLohYMpgVlK57
RCRJVMx8E4EhwdSI8lKBwl7Ni0N1Zgrsc3UMlWPQxft+7IBbuXLc+Cq1JKUaXGudKmDmRwORDnlY
yhHC8S9odUhlVUU/xtSLV3jqcKIlIzpSrS2M4+fiHKBGRaFMye06iLxX/Ts9TQ1vEtCobMYl1Bfj
bT/b1kx3ll5leLxTyxmPYW16odMiV5st1cuq5Was3eehpdQBD6kn73Q2u3WODm1+WUyKMjqos9og
s3C0zjfLEoThiXkgzJ3P+82YRp4aw4dPUuTaJiLA47KUMw9nhI9YjCBA0A/Uq9bLBvShYl0Msb2q
5oFLOTu+dDLmPLWoks91/jJ0+dpsc+3HeZa8cZq3ERu7MDT/eu6yg+Xmj3Vfd1U1xhzRVzH5uwFz
0K+nlA7j2SBXpz93qAmVpywP/FzUJCVbKwwy7+vZvz1oWSkUG25YDTT5z3ewbP76h5a7rtAkU+AQ
0un8ZsLSt/GFDyjQ5o/k757xd+u+dqoNHLlRo27lPFrkRIh0AokOMVGRMa0VGydijS5ks2wuTfwk
er/4SaCbICY7LOk7y80S2EPxFA3Vcl/MgUEDXX6EYGmxkTC78ZpkGfG9XctVdFQe0hx2louWTJ9/
ARxXHy4ln41VjARU8xMvjrQ12LB4tnwYH1uhpw8uXsvMH8qdYmTheErriqIAjQVKALI4xqb6NuQT
gdk9aYRFv0XTjg73ptXlMc8cHGKdzwVytOjIOwZpA/ymopRxutU9mQne6CqRDyiAf5FZTcAoTBaa
kYUWvNvgQTBnJbdUYn9VrVcDriHiA+dLi15Y2oim6+Cli2Y4nyXWkOe+2/WMlldU4mwq5b3VZhcR
pvl4knulHD7ItYE/IpH5oEglQzmY0XfNeGMUyi9ifgOuMQ95bz7FSf8YojDctLq4LB0E0o2p8Kb9
B1GUHgSXBqKx/FaZP8UwJ9iK7i4DcqhnB3L+qDZVPcndYfPTzNFJGcPJCZNTpoBO1II3fX7PCu2K
2oBDJk6OFfsMEENerfcaxn8xBJKhLZCxB/kDkUWnfkBXjSs+oWeaW+adbrXPEcWwkGJ6Wj6js7tH
SJKsCtPcNZHyo8bm57l1dKeXw4PQpqek6Ia9ZubwEtzi3FSkaivVMWXsliR+cpSNH2DNH+9lYMMH
g6yHzNhLSkIGwp4J8iylrG3jpgyMFFEeSBFOaiAu/WpVmRPxqajbUZg8DYbA391PW3GqGGzBRxAu
gGUiUcrJQJSGY9WMGf4D2L5vyqcxGRHfMDWlkZYI421UoOcO/gHZ6G1p9Xu3g4Ofk7T0f9g7k+a2
kW5N/5WO3uNrIAEkgIjuXnCeNNEWbWuDoGUR8zzj1/eTrIr7VbnquuLedS/MkGVLIDFknvOed4Ac
S3n+qLsxERQYWjiF9wniRzw9QFBe5m3/ULn2TkbTymvf+qGxgDe198GrTuSNJNsisC5lfClF/GXE
ZQIQtjO3sKmOkIjxhxnwQQdEOLuCdEtXlt8LM+MtN966ZyHZmrGJFUFHwPZQQVbg7sHaTVTE4qAe
JnIh1tTIa9mVDCEyE26+VdrjzjR4Cl1XSRUo5APVyMii8FdV9qPG7X05C/JFm51J8iVFdM7IIUEO
MGMagMMp7kDeRC9Ip048vbeczp4W6ctydn84XfpkORYeTyNBJH6VcTP6L2Q8lossh0ULpPjZNQlc
dGz/NSqcba43F5qyPb2EXGQ9187SsT4LLPgU0ENW5WjDC6jnYxGmH0W0ScLkU5F6N3fQK2Vld/CS
lKj5GTEdLsVvjW7KhUWE0Jwo8zIQ1aVI8+XsyIrIDTibDvi9+FKkELmKzAEISiMmEg0uZfisl8o2
KNklZZohnCBjGyIujKDj4HDevCD5isxn38E2AihSJKAY7oaG7Vb+Rgh5shHqWStlRtNyKG3jUf3B
h5qcFkpXAE5zjTVvDG21/swNz0ojQ26tmlCupHPhbQLZVSkoQz2zORYI2iwoRctRJ+4wIuGhINEK
iKFYRQPc4naWONyK4DFjVMBu5jhUCMEJY79J4rSoTxreLgE7dzrkAMXfGuCeY1Mk4WaGWsOnrccV
qUse41uck9zkaw08sjYzjN3MuvrkpzhxEpX6RLoscJP2NRthCs8Dz5V0AOzkmygwj6rUiTTinvmX
nWE7ZjDV8j/11vTW2N57DR7C1TDe3G1Qj4IEYn8Rz+NHyxyyTpJz5BVrZ8BExIfWpgbSTLuqBRye
duvKdFsPVbSWGW73MHZ6RVMeSSinpDeSeVw4dgb3dYj3phtioJJlsM9a9fFbJ1q5ZLRWtWmD5EHh
qEgQDy36wdGUHNA2l42tP7eaBglYVu+iCpttjMskFhP7hkFanWbcgsJi5mfdepduuLKPdq89jQqw
x38rJkFwjzFIsBJwfZa5T1CQp72LMD4lafFeKzwd0XXM9KMujg+uFyzt3vOx9tOirSN33tiWe19M
7xVPUA3srJFJ3EdAN+0UffNhJWlTSXCtibqjfoTTtzI16IMJN50OdKrLWwJksClLZcvFCL5NEZeT
EbejcyKMmWYGEbpLKswcwhW0wGAhUtrfIoOpcZy8m6nAjCaFJ4nVvrP0guFlrt33hDW01OxXJzGO
mOmUC2GIJy3r8bIxrGvbdJg8d2lNCCjvCUehVa4RQuTn8ilOsm4pSXpeuGO74mnn7EuyYKkg4up+
KazPDNbKpQ+zm4Vq4oYgxnCDoOrs8ljiqUUIeUs2WJH7RMIQgIwUYZdqH7h0peAGTHY6WxvZRAOe
gbG6JOlTitxnNc0Dfs7BEpcV8dB1eBOOpbNOukedOIh12RHtanaQiJRvYkyRVM0UByINdveB///3
9vgnVo5uKyrL//q///s/Mfd4uDbN9T3smo+2bf5Ez/ntJ3+n50jvX56QLiway4EyIbDY+N3iwzH/
ZetSmnDCTSg9imfzP/KibsP/8z8t8S+XwBLoFa6EInLnWPxu8QFxR5iu5zGcMqVnEJjzX/H4wCrk
T+QcNkJHuYXYhm25tE4/M1HMCTvnUit3FE6PgE0rnxwKJyxNnP0QJmL6PPzG8vrtJP0N+eXvjih0
3TJ1R5rCMH86IqFkuYVWpNwN68Y3cYx0y1chTzA02N19Gv4/XJO/OZxyKPmDgwmWtIbDgWCeE5+E
olg5nPyBfRS0mj/XZVJicL8hchvnK2e6lHNyldV8+S8fCu4BVmE2B9Q52p8P1TupgRUPBS/041uS
Jjel2STJy02C778+0k+2LOpDcSQbnNfhHvjLVWtlSIC3PZY7vDG9tefia9GEcCaSEfXhrw9lcM//
fAJB+j3LdTy0PIbxkwVMgNm1xf5c7swEhWZv6he3AgJ25XHUkejISmdpQ1oLNRj6IjlKvfNoBtV6
FvnDr9/KX3hHfGopBMZ4kNbkX4hkTp+5WusN5c7zNAzykSh0QHXBeDG06TKW47mxnA8fuuevD3v/
hD/dQiQRSQnuCVHOs386A7ArCtMx8MA1CJGP9XYvHPyji+FcteO57ohnyoNTnM+X2K0IftCia820
CFyE58cCtB1d+TmWyef/ztuyTBuunmNJ+fOjK+uiE2kIW7W1GiYBKXW4w9EoFFCeu+2PTn/o6opv
xOQw64SAtEX6MiUZg/qu/4TzJ87G3QYgE/+i/1gF/+aJ+9vLZDuC5cnRdZaXPz8GcxfD8ScnYEeK
TL0re1Jb6g7B3zTwgFs8EdDCHNF+KwXElF8f2oDq+Neb9Q/HVv/+h6fddT2r17q03I22+TSQHrbo
AqgWwUi6ZT1eRt3jVMTjbpDyexS95sTv/MPd8jfrDUv2vz/9T8sbcrGw6HPewRwK5cyI6meMrzP0
/GXMkvDrz4sL01/PtueyHnBf4h8JNPzTzVn4CHaA5rJdoTPyrZwjvftt0CmpJh3HMwtXvSpf9Wn0
2rU+0bghE4PUHc52be4QCCLc0Kejy89M6XT0fO4dk7EDFrabstEvZRAtvaR/DPTuTLj7uYg3o118
GVngvCi+SqMxARlGDOQ3hBScymDbAXtgLMTvUf+/kxPuDXTbQ7EtiPiYJsgWBQr5xj0F+XxkPGFi
1sh/slvgBbPD/A2CGDxX7hUblT5yQPVAjf1wtiy574VchmgcUlS0i1AlzuoYozoheR6aZRSraroO
DeOhyiKzwiSLnFRHj/eY65K8+fwZxBcP9hBsIMs6KDihKoCD3eSbmyaeL22lPMt/JB2cGkc/JiaG
iD1R30QB0xyS7+vFN4IUb4WIb+p+Eh63sEG2zyLKX0y7eXfVUqzOjJ4QNBEKMGxQX2cU7xqA6kLv
w5sMo61wnIemoe0c+FzGKHcDQclpiz7dblY15/O+eLRyPIY1Clitxgh0nLKrwTGtmhMkWPEGD936
ME1nI3K52N110Phw7tytRNwuuh77X9/hPhiYLC1RjyaLzOGyYMoMW6Q4dD4LmDr9DJdvA1HPotA+
223AmSyyW501GwCqW+sED8LER9+a8D6PQ8aIffkOv3xhjXxUDC5hHc46FX7PWPFjhKIBJkMA5MA+
IWaqfo91sfQOVWg8lUWH+a3FOyHI6AXMght2Jgu4P3vevMsy+xgmPT+vEICXhI5uIcvg6tmcgtwn
4S76UfUjnMSUUK7hks/DORzUjRZ1G3W8aKreGggTnpZezVk/2upMUfw8jqV8dBL9og0Q4CztlhTJ
1Yiza+8wnzHHC3U8wnKyAooAxgAhFlNtnGPkbpbeck8FhCj5QfeCEpRfbiqHFubwdH/ErqbFqc+h
iHkYluJlQPYR5cXMO1rmcPCrMgKjqOIro32cW+E1yKD/cJXAX5hcrFp607ZKHouPzFgbz7aDLWib
421oNKf7u3cSPt9o9Ge178ZkYy6iq8DDca6q64CT8DBZJ68lmHg0wALgmTPg1S/qVh7U5mzq8lHD
F3sxqxwJg2sTscdurYqgJr+/mHVcbhrU33uMyV4NZh/4IfLeujREKIhzGAuW9EkAqXR/5P4wxSIw
46f77VjZwS1WD+6ccR+g7vxqiuDFabGu8R0OfV9KcKm6DXK8kNN9EQXJGnjaNsPFxHYCqTJrMe0r
lIN5wsYN+2jphde2p44ACeXh9BJyMj41MzXhfdnq1VYfdnjjIJZdlIGlBPYI1trpYqgLBT9Yf8cZ
vI+cF30eiY52uvOyS0JQNUwqU52lr61h4pXJq1MnV62ydlXUvtkRLjc8Az23ixEkV5f06oWuM/np
2LK8gRJ4JFZ9MVSaub3/B6/bBhVm7Nj8XzDQVMZ0vK1R8tbp1vgtHMVnH1oBxqloCwzUcd6e2hOZ
UAUqttoh1G+uR0IbiFGFLflAcABMk1nrtoO+s71+PdaOWOVmhOg7Zd3WvCDa2GRSY5xDCtooLjJV
TxfTdX4RWRsto2W75Ekf65BwI6OlJW8Nbx21/qqofMIUHsgftE+JxokpXZcUSuIiCms4lMoPVg8H
pCvV3mlZRRnxsk0SgkbKKYeVuvaZZyvaxlLbTJqG430L23fSFIcyJxiLCLmwZySljaUHYSB+HQPG
JHZugfGlnLjUwK0JBhE3J+cKsvdFTwcXER835L14kV18U9sBI4UbfnI7mvyjzhLXAkKCeug/Kl//
FGN80evGC6nEx6mLN+nQK1Nbl3Sz+yWa2i+wYreI5g/3m7/DgWzlHkg9cRdaxA2Vk/1lGMm0JjEC
bHxKNlMF18Dmtg5HZrbF1H10fo9jSyE/VUSI7wc/hteEGUiUzWSET6UEAfebjRnUrxXJUNugwSe7
yk4tiWirujK+y66xGS4n+sLwknbVtNDDZFyJla6IlGagbSsJvDBh9LG0hbZ2HXDxqES8XWIkirg4
YDDB44OfLiuMD50mSE3YIXNBWHu5EtO8i2dj5PZsphUO1sR/594+yvFGD9sKEa0TLnmQmePI4iEv
4by6PWW7O31UbvsoOtatiT1z4fcfUoctkSnpap9g0ZKCxXXuSOKUzcF6FvMqNmEOk5BL1mX727Ur
Up6hfm5vuXVp6u5pHLld2gw3EdMTVwxZ3FWiR7AFoXsLjKqXYcpldxzjyg8+Cgu3nNwZdpaFFvBe
E1kEf5I2RpPkxfBz8DL2ErNdlik2HljhB0yU6C/CwVxZGdlDnapl/Q6X+e5j1CF3M7LDRxe2k1Wc
8Zi85COPQOh3nwhsehFqLbfl46xjHGuj41gGg/nVyVsVo8DlsDvmAbFBqCWhYJ0jlhF7W9nYl9Fx
P9KRx9Z09Vd4ErgQ5SjRzbnUUQ54aKoHvuKqpCvc1U8V7cEGZtiBRrNd4TkklkkwQPnooMsKZuJB
/rmVZbR2/LZbyTirsdoB4UEYX+xm/I2R8PCEUxh0PMurvBrtU5fjsZx/EjDIPuUVkQSMXR8EmQZT
NrwYjjt8jxkThok8BMEk34J1pzubptWGz3FhnfoeRSPNd7SKCbpym16HXh+jG3VtKLSEN5lFfBQ4
S1R+GT0EFbQCT0LKbwWkLiR3uHGExXvkkUNLMkiyzTX008bFU0lSE8RUMaavEVvpSo82zjhX+6mC
OOjhIaGTdrTmhmZAjXHZlqgYCIW1pq9kVE1Em2JLksh9HaJKbDBPGBCNOG/3ntzith/yZN12ztZt
8IvBvLZepib+PoSy1bZ4tsc6XxlF8ZTINtoSn7QrcX7GSRTWTxpm62hyLwZKyn2blCsMCzBiyrpn
3ej5z1B2M9EERyurjpVF6kkn1YyqnXpoHGD/cdX+0Ab52OUxGUWi3URmBFxXZkciRSseiuSsrG7s
7OIOAdxvVTLUIwtYojekPvkM/MJCrjME+sQohDfbeW9Htg8dpuGmhVxASu9TbRon37HyJaHXxZIo
T92l3upH66ulwagjDIiSKkAqH5MhvqzMlkdf8vxPnrXrsfvCvyTcOjhFLb3K9pin2WQ6J2wBveiY
vmFesowd7stpDeTccH957taZIkJbGAXg9aGvOobZ9Hx2tqhj3SZzsd4MzlSdQvLjiino2JHGTTc1
PVFd9VNCUDkMaTTReUsgOFyQdeNMJJL0/bcm4kmb8a5BfkFeqon5OK6UCc6s+c5xS33lOGG9G/qY
2X1CAPZQgsbW0Xbo7F2h4SZds8NgKOBPK1nq1kIDYY8CKj9D87/3DQNIj5O6tNTRZdtuWxvI3Jbh
zaydA89gur3vdFCWaTKtaNlKfG38EbKNYnltA3ACljNv6+f5WVRIomdMZiOXSXvn4WnPrrAdceMO
RqXEZEhi+sFrylhngwXJ97TS/M2Em/YqE8lbkbbe2ky/4gaLcpq5GeZkFEVtFCgOMD5V8rPrkJhA
9yY3ftQ/QBl59VxlZ5KhygmjEOY1/lS6oDaYO3fnjoFidlKmGwSAYllLy6RKSvRz/bbvvKNN+4B0
3LjkKh3SnSjTNcpkO1JTgDK9qg3zN3QJ9/ygWBLXVazigtuHZ52ke+tLb4vDpHhUUhUFiQODClOv
Y0HC7qoR1FkSKqTSx+kYemCgHXrbe9makJ0alJAmjOZL2k7ssHQzcd+WmzobnkePMEPd8baaMfJO
TS7QoME8ZWBzPyez6X4u8uKZNekLiq3He6nbqjglOGZot6L4IlyKN7Jiz4bK+fxoJz53rVdXr9yq
ShljtkueMlsRsIZkTuRspDOIibRvxHdSg9I0jX6Qr2fT3qk/nuBDJ3V8u6uU+jDO1wQwPeHs4+Ly
DX23HAp3lVWYklPa1TmFBjqxlVG50U5bmYwoTqG7RsLkb8qoXsYWc6ne6vj9VBduR3+X+doaqRUP
Lix/nNbXqcZljFWz1SmspVNnIcS3ZMVwnETs+DsObRc7rrVlYCZXYXH+B4hSWUafpkkiUCquGG6Y
kG7pSLYi5+QW6bND8vXs2J8yVz4ydbyVSmgWt+verR4LXz1i9nyx2afh0Ff4DJQNw9Hqk63aEIgt
n0vGAszaU3QqLnH1simggeUn/CCyTcCAiSSK/Ntk4cFHf+nYjJp8ej3alcClNTXVmdXUKPS3kqrN
X5yYdS6n+YI2i+yy8UksZ0NVbalsvTeBUhmKOSQgrLnUHRp0TMJrbz5CJlm5pT9CoOdaq7fdMd1d
wCxY9gbdQq+nOySxCKPNYiVd2hcmyDpDQ+dTlHoMKdmpjaw/m5g5wHY3doE5nM1hOkY1xXEH9V1V
9jRomyyKbhAhx3Xc9ecEJvaSKMgDbphQ6ZAW2E1/nIW43K8BHlwoYvJ5FyJlRsHDuoptFL2F6o/1
cPpiyenaZcqEqo6mtet7BlIJxAT3LtlMZ9LetUfdptSSOmA1So6rgf3v6v4mRFOsPNXa5jJ7UMUU
54lCXDWrZTwfO2ZPsYcwgXwPxJ0nWfFMwIB+qbT85DhQO5IWtRs5FcZ8IKYlY0TG/1C/WuEfdtB/
H4pXzCjwCJvSFV7Rj7kZPntAeoh4d0XnvpU94aSlMZ6MmWJ3cqIrqXiE4RE6q/tf7vDb/c0bas8p
Le5XkQFUxGxSOHnfWnJWh4Kf1BIEs73X7UGeVb+r0qO44ZNIPvoZWIqB9UVmvIyG0maY44MZs2Nq
9pPWMxLPile1YHR5+TXFhVpntXFGA9qJWXOTcnruXnxu2pwoNCiC6fU6l8qq+nRHk0nRM9nq3zRX
Ap4J2kuMzI5qXxbkSbVz/lH3PNOqqe8LSnamd1SXhXey8B5sJWHVrQ+vsArcNSWGt27phLmD+YmA
mJws2Bo69k/qqZ0VOlbp6Y+ybYlGV22Ea1bH8rcHbeOOh7xr3pKRBkQttCVy1v5HXfVntZSoqxrO
3Q6Fx3VMw2tsvMcEGQYNllZpmrPMaE+TKR6Y90/4ivGxFQTRNzw9wTiebedz0oVMSDdzDqpSS4Fc
x9z7HUvGrM5J77+M8/hVfUxiDsCUWRRRyTzaxLFg5cO1V8Bl1wi6SaE2klfB0wFJgpXGsqDfZuxc
99mA2cJc8Vtmz75vVkvIopdKa25jmZ4rr9jMw7jyQh7/kUJ9gbXgfqwKDYpWciNNOlhgRXaIdUCv
Pv86yRgWSUrfoQAfOwhv5NfhZDjwrkMitBj1bA2KREfd2veXqFbgFNrQgqQ0PYIrO4U7mZL7h7AJ
XIQBEwML1L/jsyOJp7gDC+Hn1CaUyhcu3NKBGy+IaMBbL0OnwA1uTBtyrrAdpxLoOsOgMgNnT0A9
iHn7DfEwveya10QbQRDvwU6krXpr7koxZttGI7++AZwb7/BZvI08M1mErv8w4Ew0NazqHieHmflK
fcSxHr4DHq6relinnfKuNCj8MiNTxM2H+/PQ+haXEGlMQUz8etLcFYkXP2Ak0wtVaOPoAzfBuAps
94spxc7FNBPyjnr8GuezScYhxD5abR9LsNFMiTeKb31Bzzah3lwKbmjV3rPf91VwkwELN+NtCEu0
RZL5fT105xTbp6kUJqRYVR8YJHGGPaZLqqK2QWHvnVagoLKUFKgpx9C9bTN432p/ZOBC+BfPdaax
60aAbrl9GjTaozhkNcDvmNR4nAr7ErvHNuSC2LAOFtUsWEhB7uClUeGUO9pTos6NAdfsMdxWXU8P
ipMb5LfoUyMrb4vqzgwxI0zwUTNokHWzeAkl1SQ0IkxEmkc88XHcZ3nt49c2wJMQ21+5SO30R173
xuO99yR0cB3FbriCCse5cbJXWGSngdhpyFIdoYFtRiyL7VwdI6NieAxMYivH7HZHaTSND13Dx6xK
Se2vu+7Wht1jh2xtOdDkfbOjVEzWeF0QBEdr7NnCI2aE8nRyfjghmVieguQyxdUIY/fDReG8qjNy
PQidx3KWFassQaNrk3MHxxvYiRoZYeJzEWfORi0lk5oFlB4zpNDIv1ijvHUjBA8XbhCBOKvIDG9x
+ZxNbCHxDKI0F1+buX0qNVpvvyDJe0ptFlS2NzOYtAVN3vHeM2OPAuSs9rZEUka3jvyoGm1YKLB6
VtCUUJaLuZk4VIxPoAwLhtWkRjbdqsY9TWsoSIQds2d12bXuI0CDTUi+28P9WSaBkx61nJ/u1dz9
g1J6EWhmW6zNNHkgs5mnLrqJXE9aGCfCEX4JCFRp3PK7x4ARtsqDMenffJtyu2QIgKDkzYlKFxMh
0wdyMH7DBJCClTApiJUOCLfjrh+Tc5XgOaK5KU9lha1YPn3TyBzG5it6nL2XwQkMLgDSf+IbC3Ze
gRQfCYABGOjXYhfl2SHmox2sca+7JU1BPf1ALfFFs/BXpT3folVicUP7QXguEcQV0TtltklrPpbL
rWXn6SbDkTGs3stUk5vQfkJAu9d0hOABIW0TMtSt3zanxgrKfZ44GlyluF/ZU3ocRCQeRr3vPk16
9oqMYKFl8NQSbENLzdvM9ojvBVIXB/huGen4AXZTaWM4ptWXZt7Mo30ofJRZxWxiK2em8ZNfWLBY
sDgcsaDU++oRw3WkUSmC0ET07kZ2rrkug85eVhVpXalB2RB341MTmfoJU8NF2IeEE7pM5krf73dB
PHyuO1PuM7iNA+U27dGV4HgLC9RXGztiO0O+25TaW1ug8zWCIN7NpeutSz35glWbtR06OzmRSSW2
lp0/54MbGEvX1s+yIvkhF/BkswaKbKJe7NmuiCmNoSGNhOipF9/gpftW5KQlcy/I31/swjm08UT5
r3saQEduOpt+Kl8gzsjD/UWmnTxgwkuVExT4LRGZZKf5U0oQ3BqR2hpyIx/GQNRch+DFMmSlMaqg
BSFktfMTT6xkoTebJk3f7xTzLtO/5SUDhTQmESoLIW4Wg0peUC9R4n/z6slbC7OyDwil/vhy/14M
xX6N6eP3iKzPKS2mPWfTOrTZYB3uX/30VzOEEAkF6BAVVX60rG5cS68ESc1j/fDvl3KAKm54RGX2
lQ+EU41Rs4/zmsKgxKK173amlhQ8/RWZIQuHVcCM8AE1iQAO3c3gdZvRHMe1HkanrJ0ImFAv+GaZ
h7pRzxWA//rf/xD7HChNQDQMzTQO9xfgfqxQ1F+7JMHhYVZfOoPCJnVh8bRG1bOnwZQsSv3cJIZ+
Lqo42CS5Mhr25T7Mc+eUiOjVlHV1ItGNbFgtynZaqgcHrtK5aAPSOPXyky7rE/88PkqjC5dmksZ7
L+07gMg8WkrXQ06b48FoG5p4iUK9hOiF7JII2XzV4sa3sagIWHQmr2H467bcUOqvAO3V88Ax7n/D
I9dYg/DjnOXl7rbreDvBMJXnGfPh82ShyXULcIr79xzasNbr5LMFSy7Ri5e5egQUmzbOHH1DnpU+
RStCxBbSBALqQfdJO7XYiDjFTYcDxeL+pZ2HP3CawuvEaVAqgM0d7l/16ir84Xu6bDZ9YH11hzlc
oivsVoNwvmm606J+TaqjlTvBMVPsv2g89Orl/tXYh58AzmbkWezgTqOPB+T7t5hB+zphbHi4f+v+
oife738t65YY+rSEhgbPfS+YMwgwSSJ53niDL0nPXS4K0iDt1HqcXrzW75k28eJO0zvbkSJMwomc
xLZA8GYTYOrXxbTDV2gt1FPsqKezhVm67az4VGV49WUtMmstx+tw7E/2ZPAdEQjqf4Lf2hEXUWLF
bBM43Ky9Gn/KAKF8perTej21RnCo1SPeRDU6eQjby4HU6r0VvWRR3B36hMikZaZWm1QtNIVfbCPE
OajZK2x5gwQru5JAL0Q5obFNR/EYuoTPuoPYYbtM5Ly78c3myP+VFHQ4tiTqV0ndtjdx5uIg16Ju
S9GMKod1UHBNp4jI36uKY09bq9N5C1bdHbBIJ1NXJNQY9y+JccID2Q3iNVAEikI/sg7OrFuH+1f3
F9+qf/9rZJcC8qDLzklIo1NOpDVWaLekxUFUXtL9q/v37OAVRd68Bz3GyMIfgcfDaCbauowQ7ftu
uxaajWDPaN4mg9MaOWzRU/9chtFXhDXQ2BHkhWU97YygfRWoig72uAinSV/Dl0wBHobg5Edo2jtz
XBJZWJ5KD8/DQAZ7i5YnT+GPR6X+HZnUNnaOTazvwmJ886ryMtvtl2SkYjQmczdQl9L5ihj3U0r4
YDJfcXBmPhcp114tfNJzMIxG08A9rDccMsEJ+uZHRVHe1mm3xYS2XN/MUltEhs0zO7j2PpyEXBOk
jp9iotzuUc4msOI9p/ka29n3RrrfaUxwfEBMh/3G97Hyr5OFs6rTnPMAqYcy7Ac13QRauFcfQBfD
lroMkTbNkImqi1ovnihuOwjrVMnO5xZPcECWJQYFm4gFuY5RM/jKBNR0HtOQ1a6Wb3gJfqtnfkk9
hzd3ZJsbOtxZQ6BGw86+BGVQMNNwPxOI99102u9mboB7vUSJHLG5o4JD+otfVVZ/Re98mvEZrHBH
1wXzXpnVG5iwNLMTYXJZEX1lFXrAu6pGBMh4yqnKrei6Z1GVGX4x3bRD97RAemytzR4DjiFCQzUX
0ZJZHOYGLyMa5TXVbH2aJQg4o6hbLHoc7RTKY2ndKi/0o/oYoWoE0pjA2Rr1EzNlVDP3eZ3vtWIZ
Fztk5i+G3u87h/bpjujFxNIrKIjkSxoqHYQFbe6yFf6BdBgyY+3hUmODjdtKSV4LMESL+gDDOptG
B1U8sECMR3Dj1M9JNaxNmVxxFflkUiyCHdIzu1lL9iiRpD24AOlqQEhQCTpgIbyfrqJytcXOqrzD
r/k2lqLw/YkKhs0avExdxy9NYAr+E7+omefA6hrgK7OwdznhEQAueIcZMzn3zEicMvtOpYeJTJWy
nWXgEwpqwrt/1eF24YWxvW6ougEoMI3OVGdwP5XKogcXpNQc9oGgnaXkUbBw84gKjCnz3TPdp98u
bRgj002a3ARdTE2oOzvyZrAUB+0heN3YNNU36Yor0gKNKHQFHaSw4jFoCooYh13tJKGx/PqkGIrQ
9ZeTAofUcCz0r+J+0v5AunIChPPoXtJdnRmXDjpRndCyqrcUje6D4RznYYd3y2oc0QL8+tjib45t
6JACLeQnOJXpP3mRNVZvZ0D96a5UE28EAyCQq9EILzYwgyaIWhTTWcIWmUbj4joCDfRwUF0YY9Gz
72EnV1v6gjqCkXL7gHM/HvlAPr9+l/IvpDBPN3THJkdP90yToeGfaWl5jXzCkgm3jcu7DFsaRLdp
hgXLMM3kpOC13EiWuKp5+LbBq4IyVg3JTZE5Ilw8UZgwHelSF2U3YthOXE3Vy7kp7E+HAMK4zq4p
UCH3xMYSFGVBHL7hH0Bx+3ynIJIsT2+t4MC2winya6xkMeiYf+dp0CbcGARLdPvKU59GXiTkXMZs
uME8HhP1LrEFE8uG+BX24pRoVwsBp50uM7s/T1n4EeXD0zdPpmfVsIHzXGU9nNO66ZfW+EUokDFC
im5jSw3JA4ONflubE24n4W909f+UXmz8nFloEZZo2IYwbek4uvwLYbUco0JzgT7wy0ls7DmtNRxV
ul/FN6nVSmY1ihWVlXswGgQq+ZStYlyWHo3e2kiloPZdEGXXiaiM07I54vE47JqeIHi1c08DeM6c
pU52CAPwk9rrz5bPALg0itPceNmm1+dbNms9ixtO67KaNnewGSEjZU2AuXV4DRoNIpwBXh1x6dRA
MY8AyWLlVVjTo+hwVBZmRtUlAETNWOxKB/QNmKGogdskW+g6bp+HkMFUYgzEDRR4AMx0xMy0r5nA
riCaMduZWHlq33lLW4eqUP17mPJyn7d22kcaD+UGzEEz2nId5+07Ah8F12eZoFIw1yneG6GeXzsB
3JiZ+tZFv2Jp5LvkQa8v0Wep0UhEsmOuv1LogVeB+FhAc4mocd3Gy92i/17aXnu+Y+2lVjxaTrIP
S+2jENw+OQ7oq8K3vxk95Z5PUFcbJzRYOryyJmggshSo/pthq2WCsIu4Kgm/Yj/W4nJfXoUZT4cB
2hTKWfti849MCA5BMXy3BuRmMt/4Vvdgls6+VCQBGbFP1B5ZO7X2FmQ85+qtVvugCD+Qhp071HpP
k1QBCaQjRkQFXEwfg3oln0qGFt1e0bz+emkw/mZHMWxsNnWUALZnKw3AHxmrQQfHxNKaZGeqj6x2
A4fvUcN5P7T2mDsxTSs+fzByMGQq1PBODcwKxaSzFIehatN/4O/+lfHtmR6bhM1zhDsl/lt/fkvt
JAdZRka0S+3gW5nFz5TPewV9p8MEF3Ha+4pxVgz9RVGvMje9+nr1xXTtfzg3f7O4mx58a4FEwoIS
+TP1vMNrz5c5seEEzpOS0PFUIWaLsbOA2YIQzxPvNa1aP9vvsmb+EkA5bxS+IRV/DD7FsiH5jCwZ
97PeRZ+FFU5rkDB/iVr8H5i43l9o8p6ls+bAkPcMw7R+5uFSYJPtng7hbkwQlSJm38CsWOk9tnau
L9Qwm7Z+TqWztrlsR2UkIPzh4Oi41Al+EID6RAzIsO4il/ikGS8iodCoCJW1a1rRCpzVXOgNxLyi
8y5YikN40IeM5jEvNKxOvWY/JOMrrlY4Xs2wYkWGr7ufqAx427vgyxkJ/SxqdK1pvb5j4mREs/vU
8440dmy8SLHqB4C19Etpt1gsVv+PvTNbbhvZsugXoSKRmBKvnAdRszW9IGzZwjwPCeDre4GuW1Ud
3R037nu/IEhZligSSJw8Z++1ix6bURztuCxwRiXhNzeXO0yAty7hSRcf4FY8MbfAcArSpXJPScNl
Y9VVgbvWnKFoGq8NcTqbGPkuZ7B4mzLEuoZ1WHqOV6loQU9N+cZzxABXcI+IZHRl3KG3KZ78CG0U
odQThAPj6AvnHrbbl1OKfu9aB4IKm0PZKhramOV3tdtgfp4JzPGr6jFbAB4uqdz7fOrGQxPHvzod
l7+rj/+3Rv0baxSQYQrfvzwB/0vscfq9aL+3/zRF/f4//0IW+3+4tmN7nvRtH+OTh8HlT1OUb//h
mq7vutIG5agQ1/xlirJc/FKAZ7nEIND6+Kb+RhZbfwjT5LsVX17iiv8jZDFmv6WQ/0dNa5r8OGEJ
xzNNx7Edd1m2/1HT0s6SdiV7++hkShFJZfvMNtszxLOXzPbiYy/jcAvzjTzGndeuXQwrzEubd2+s
xbZncHEIobQrN39v/SzauLOiWVdyLzdh4fsw2ctcx0drpuEnrdg9RTDAVHihemaWLQEHJAGIqKEH
7jYl4943EnLhwIyFqYIRwDnvAO/Z0L8Yd0aOwDGDdbST0kq38cLjTc0fi6M0IUNAMLhcR7mA4OKh
YctNPFd16X2htHaf2livtbTxeoLbzJwAIg160QIHBROKCQbOKJx9Dl6Wj4UWgHDF1puie7vw5TET
5MHkH0eS1r8ROOKeVa2mTV9rBjezfYvwa75P4gQ7ezuLTcusR3cI0AhZFx4cj7JM/UOZnWBhJgS0
J/H97BjrWPsV+J9kvHPKO7jSQC7ZHm59wVhH2i7FBTgEaDLlr8LB7ONZ2R7l2Zs/sb3KdYFjfz5P
8+yQeVGItQA4sqKugwtX9qfKDySC+vbSIsohYtmCgYuMPpdPOZkX+GyjV5/G3nbsUnuH3L3gYyUn
YNZfQTbedU1wT8MDI7lISXUbIroRQ0WnKM8PaR/bZ5cus1ML/w6jRov3mF1ZLysIo+YrY5t42xWi
geoW7AI0tY3r1ruArJC8Nsqd7Q+CHppzcUyFnjTcJ746DaVV76oIwzaAFgQazcj4OlUwZdADkoGI
SC90/OfKKdhPNk2zj5lXhW5Fb14XH6VIH8u2gdRZfTQKf2sNX/c2MKj7206gPfSb+EiT9FaG9Yk0
SZrjLnxu4LUftXGghRN+axMgvvNGhsUn6jiaS+MjyskCYvyhL3JytJ3xI1ILsds11zpHCwKGhMyE
8Di5lXnoXPUmGodWegMRqvPNn0YdfyNQL/Cr5yZTcJgyXNNsK7/bY/JuK+zk8PbGde2U372BaVSo
04IRhIGPyjC8Qx7KC5ywlGU+CM7kQKUVQQT02QgSBJK8Itj6XVTxr1k2+UbCwFpZFa1pBioAn/Ms
qzbM03BuTeB0dR5+H2ToHNPg3kjCcevn01tiSUAS7n6S3UbXdKqgXPiPIPxpr/9y5ojO9uh8DnFm
79MiPCRF+zOIaAql2RTxhsqHVqunLAIH9lImikqVV037CF0veuf1SAu5Sa01sStm68cbw6txxafJ
ebB1t7aSEq0VeZDwxlf4GFk/KiSA0vogA4m+f6CBViMvM6sFbJlS1jsBH2rH6KN4LNnV7wGHuojH
4peoTzaFa9PH4oKOZPaCvO69zBgLNN0ZviUD7o6RCt1IfeFvwqtzwULymHDFdUrdOAAfgsZbhoFD
weiXCf44ELGTAdv9XSgYxyEjutHwicHTa4BFyWG0IVePrUkDmdjbSOSfciD2ACzpfe11agsFB75X
NFCj6QtbXLCQBXb0vF6AneiPCdXSX4aF+d3ISHPsBaBdsr+NJjkpeoJtFkW3OF+OwXvtjtCNx8g9
QbQgMTLuD/HItt/snK+gRyMpszE4h48IkHAwBLXxZMuTJ72fGfCwXc4sd0tNxaXTwRkL7Wgrwjpl
mzgciUYjRLXptqMfvi2ToxP3AE5z7Ferkiw7+r7euy6mx3G0QKGweTpWYcGmLbAuCU1t/hpElxYn
qDWMl1CiK5kqP15L6McHjxAeOj5Llu9gJqxlMdbwePzQk5FuBEmCbMp+2PGlcZqf5CdBzCKAavaq
YlO2Wb5rImnu+dRGqLG7vE/urLTOdlOaUOyGbUONmxgHjKbI9oS/jIZOAGEIuElDOCsQJm+6eVq7
rD7MHetilf0sRw/BCtP6MlT3MoaWP2cCFXAqFegDb0BnNGxRq6lzr8NH2ZUG8T0GyJBAroVDSKpx
gfxLMAUZ8OsYcERYmXT8cbsz+WwRZzqcGeV4kwftJVLMPWaBVldlDRRPKzH23YQO38cGYVaISMyI
tiTVc7jr6vwFvrPgZjYiN2jjrRVoohQHl8bHnMhNCexggtK2k7k0vuN7kQfy07jFCiW2flfcDWP1
DtRGwcrtbpGzEK7Tjm/MuMRx7N+MrmgxwEHVKxdCjAAAQkgkHGAzZaie3jVhaJ9ZDFiUC/qRMV1h
h2TPdeuy4qGUgLS2ZyRJqdzAA8gs5wXX0EvtGt62HhpjQ/N56fTSGUwChLlIkl0YGLf0F6y9ztIQ
EC2DtUWLWMX6G5JN0GTwCG0f+aCFdxXxwWDpQxEm/QEysr3riI7inCGfBomvPdZ3xTCDOPBPYMFq
gu88pG4oDUmNOwXKOgAls1DQxQcda+ZSpv8yuNG32Ifc7uA0cP29sC0yaKrhhkg9Xmof8snOkGHZ
3TS0B5gIBdxVByfgtxL+xh1o2Or6pVbcXtzAB1wy840V0QXETOYmSp1TkU5PaSHvcKFwAbOQQGCJ
jUO8pOkaXXNxF/9AGkwPU45Uvcaj04Azn2MTpWuoN2Pp07YjApKxPAY1VORm1UeXIHFv4invblow
f50oDxWzko2Oa/jCmzyR54K2C9QW+8u3mNEtyqAoar9FdXNauuwiG4Hnap/eK73jTc+cQc5DdjHP
bRFy8TmjdQlm62DGvXtUVE2q5A2Nex+aXfDL717zBMZNg/x5jUb2EHUW8uIsP5pM5bZ0UO6du37i
xEvN+gMx7WKG4watjWkF+EPDeMbs00F7TfsUxx8nHMO8hrWFxAAuxE0m+rfBKBFx0mlz+8zdzG+e
6D6m0s5vRKAQjIj2nC3sSD3aIZJg/8Nc+h81plKu3PQ5MQwwnMtduw8DqGd0rU8Jb6AX2MPWC9uA
xIv2jUmt2Ed2dfHMkejE8Jk8mGgn8l+yJi4hmZx9ObTHQGffQUIt3h/upPBsBOsRi1Ubt8nBE/NR
2f4DUqFxzSwQlqE9vU6xVYNtR9ZbEC21EohN8FkyZuYKo9/cSaDmdC2D3gyg/Kh0IyMEoH49Hmft
xLSvUOjaZXBUzFHX5YxCdmZQcKQK7BEmH0danOt0WuYmYFBWQ25t/CHub6p2jjedYxKDEaVyAwvo
AFbdpz1VIXG2ImjokV6nZbPLZnXLfWmkRWpNm9BzO85ITtCsCF4l28O5fx5GID9Bq8UlAzITJegL
CvbPODjecAxU28J1Vkq1+G2Wmis1cO5oxVudtJy1wamlDYUvB/IhyQzodm8qy0Pm5HILnATcVGD+
I0JEODKmTXfPwY+BLQ9ZRbUlcefO1wMD6W7iJdXiccY0jNjrMYotmCqzqVYk3G9qPoSm7Y69ab22
PaBNM6mqXVKA/hcWWF2TcANjqL2N7v3hkHXOni4TqgY+TObprr+drDA7ujYzvfkto3bZA2/pNnJs
hos3ex8AVH/0QVhvmiL8Qc9wK5dRkZmoYj8uka9JNtIaD0EhseVguDp8mfBlgZQSd+VZLMqT9tyt
XUdL2WZTblJqYvF8H0pt3eovbVXfp8jd1aV1oYMHZS8jnwt9wltNomWfYiuwk+5UZagD7VHtKBEV
WbtQt+SqvdoTNd07aWqUOH0vNjqaHz3S1zZZDoLR8sqT047P6VDRUKiYGDmdTUzlqCx2HUzmGjEw
o/XSR8ykLqaq5Gn2BkAxXTeB1KEEz2XyPRaCvJKl3ASNk3qIcDIAeiNd43Vx9H4qL9w6ojdJziu4
ThpQihoYXDacy/znDBxn5QwVkCmlzuxcxfOkj8Q8I24vml1ctp/USh9UesUiJCpLpOU03zZOKrxt
M/WwZUcocRL9EmL9YDH0kcVqIPCSLhQodwCFQ55lDrxesG3ZEA5NEIY4JmbvXnry+uC2Bp+zq8vd
Mo3qvcLaFknurlt0P51CaQeQbmUBlxq8nQKGiZUyWpjc3Z0N/tmZB8US18WrtDTOKRfgsbHkXdQ7
MNCS7lUtvcd0SD5yphVeYlQEqTJlzWuX7rZTDJu21+eEG+NDPyUXI0I1PHodp4ciFbzXMWP8+dBU
1ldmZU9DzVLqmhdFD5qh2OAyOsQvmIq7sN0JsAB7O2hvCrdiG9NYakvy4XGYGkbQwdHAVrZXtfUS
eku+dI+f3M2wCXAPndmFrbzh7Mq7IaSWCIU8WcXorsNGEBFLVkLoGJ9WuRcdpWyBP2LbpjlhaZzI
OzsINo3R7tPY+JFoCFX0AuialdzhHIuahM0OCaNeBNcYoYq9JXtg003RSWUlk/W6RswFfnclzchc
RRRiGL8YR7eocOoCra6dKxBnVvbFUPE2ar1dYmK0KNNqpDfvv8e2fDVF0D0RyfcoipJtf0UaDGpL
mm0eFCZU18SzhmzZi4m9Sf1oV+zm/XmYWfgDdxOCI5Ki+m6mC/ovTv2d21JlJXQ9yTFBhVKmzygN
b/zYp1nW28+4zOA/NNNuoQb14jlJMPCPY8FbCuYca/2ZTin6Rjqta7giL9OEqmWCAExykvPDaJ1v
FRBsHCRvPpAqckKY9C1llGVuHOSMWwBSMaEX5bSrU3czoNNK0xDsb0vzMnLQ5jCtWA/le7cMQMpY
DDupPzQGmXPJUhCTwbRPIvmkCFbLhF092/l+EJLoXzg6lAj3olUeeNqOe166GWlTbv2wjYhX+SzC
6BUAh3NDn+cyGxP2D3CY5pdvNB/MaU4K8KPdzPVe0Xkhxl1vZW5hVjb7G5AfkL8druEITrHJa1yB
HySrIeSOAgbnGLb3RfqhYXneSE37edbJrSf0z774khqWX6mZ5Iq+XwdOiq9Ta2c7GoBVXbsgu0MP
m7nzdoU7oigLE7Qg5S1pKcEDCu1V5I3NKZUWNgPTYLSnLiJGBGYnxjY3JFeoUo9Z0ASHvo2JsmFX
qWrB9nTq9WHqCR/JupvOdmbWVHpULQJbjzQEqWvvqKz5Fc1paaTBOsdRhlrMvKTEeh86Kh43wX82
aCIrm1AxxlJgdJe6JAzYN0F7viC1AGqoJpP1FBLE4H9rLK40t3txazXvmBx8apj0KxdW3GTXN1pR
OfQgzuCyjFtHhpe8yp8HyAs69ulaDMhzwzx5GlGpER1DWwYiRviUzcWJvdh06WpaQx3kA04nIR+L
OX5LpWgfzQgAY1Lo77Oz1y1zH8+y3lwUKReMG0/xHD3jOoI53LKAxTYexiGE+d/zWf9+eH2e5FAd
FIrNuEsONXE9aJ+47SwH01WkD/j2/voMrUl5qs0CTpsd3EtBhFXuiWMQFf5JZrOxC3pBIo5gnpb3
xza3zWNg5vwJk4pRtC4Pdab2JDdQdZnx4rrrD9fNpGpsf5eFowUCvB0eokWyXOuvwiIPOzLJrg9p
fmMFfelb4kEqNRQHi+2dOQxw8lmRP7Vx70ZO/0PDLK8z30Uf7RTnlkdr0SPxhNE/ElkeKF7ZyMJU
Z7yfYfPpeuPRNWYaFg5SFLWEBbFAbM1csWuW6d1yuQJ5wxhtPAkvwj4m9L0VeBd8F9SQU9pvYlSt
Ykkl6E0khIE4WG03PQZGiceHSCyRdY+GA25OVKTIWu7FVvkp1dmHq6FKhYbelGgDmzS8ld65ie1v
mgwnEhBAfhDXDSKNU7ti7BH5qIKF+CCXmCyxfhkxZshwJiUfM1/JTedV79wezqboTnWSECCXzPNe
Oc5NQJrBCpSVvW8q02eOrW7Tzn33K/lWkRhcV1VLN4g0Y4IoVrokJjwXaxuJ4R6k+rRq8Qpw0rOs
zBUif0q9RVp23/sNimXySLzSM+nPopYvTEJl6vbWm4R1QGv6NBtbSrKHwTHgXXZL+qI3vOWYqT0c
hYyZ8/SkiY7NYsgUtbVrCmR9nhMx1anngPD49Ew74ZYovhuosfXOGezqpH2yRsY+6hF4LPTfvw5W
UVQna/mW69ecCAqkYY1oIuegPOkRDLZUxmeVZ/LkzuEdnPtwf32Gs/EbZtwf8UDXpG7JfZ6zAtbi
crHg/C1PNnpgFpl2rRbVXklC0ak7wVIEJYsLy1gM+/iJ3qwM8p2e0QuuqCGr07CEGrc2EMrrKzdG
oi3imb3fvKQrXF9qN0wYNjykqPs4RO464Ki054cmoeRXjqpO10Oehrjy/36+JAqJxI2O15d4PUwF
NpXfL5mJuE07/ViyM+qsxN/V4aaRoAETPyVhYhhdb9cEzSVsJXPzeGnmsNusj516vV6MlkdHSw7N
wV7+9utPR2v4r5++/G4rjWmQhion55pfApg631//Ysfrify5vg/X50XkNztPTo9YLX6ggD/3Ee0T
3fLpOn2zDyJmeNxrR30aZ5tyiv2YWOlFmNyHoT5hDzzqOAXeDjcIgyqv9LqKXJ+WDWRiAhlCVAF8
UNeX3ixOVO5W3GL69uTLft27g31g3tIdiqBEuMDyG/WaslH2D10b2DB7EoP+KPhs8sAYiZ7wzBU7
EAePTCoK6Bf2IapKrJa06ljXfL86RMlMW4oYiikfjb3lEikCqlOcBUP6s9lAsB/GSG/9JtUnESL5
7xrP3eTzRNBX5EAyvv6eOUTLh1/FZOFIu5NneO3JgcBbGq08uIbtijXNxQlkGhXGdf1NI9md/KK9
ZQy9fIQVLX9SCGiHRfUpSDhcH10P1zMO3MDXLMZ8O5EvuXRWaDCrRaF1vVT+Okh3YsGsPLT6LQDm
voJNskqWxd7nP69U2AI2XoSbwKBxg7QFYJHeotAj8yUtj9VUR+wwnF952KOfzhysrb2/E1M/nK4H
y2vKrQPOFz9aNpysqlac8xa0amx/9I2CFrJDxmoD0TluKdXZXJXrHit+OhI/OHJjw2DNrud6MV4P
1XI+Xx9F+MUPXdgxVy7AwTo+WSkhIInfh3k5NT57xEN/ItHDChh6734DiNwdr5+DXNjjvz8RujmK
VEFjcNgKuvGPWvvTDVu9Ge9Ch1YyTJp9KOZvo3S8DSj8OxxNmPWXQ80suDfktGvb6EVARbuMavrz
38zG2EOLVkdvLJ2bLEBhiEB2qyo2TDkdiRtX0elCmL+/fgOZ95DkEbdd/83M9U3rBl/axrNv1QbJ
2RpOfjp0K6lDDM1h3gx7iwtt1VRFfjvY1mHI/PbQ0g01h4bMKyNwIqDE9CCckUG2Tpe/CmIG3asn
egt0cBuKJLm8aNEw4yJLfVjnFBqXaGRbagw8NeyZ7PCe26PV33SefR7a4pDO+aX3oWaz9BeXYPoq
ezO6cWEJjGCMgFpHU3pEyHpQoSt2SbcILcHyoJRopXlhyZSXoem9jVQMFOw0u4nSej70tZGu5ZDt
OrZYK08Z73XosZtK6HKW+VkFBZYamDCkaIzOg1jE7OaYf1QT3R5HZG89EUJbp+JkMLX6RER0n6cl
XYd2ICmopsYWN7Gq5m3kxjfoT6pzvzCbJArCDXAhjL11BD4CdyskU2nl578PwKrclaVmk4T2Gzl4
mF2U/0DjFsrRMNXZOTenddnPHTVISKQdfiXyAUqsLlKeFDYhSiEe2QnxSCbWVCGy/GzNitTO5eAp
mpw+ikZSs36NuFQ3kQO5wS8BfU2Lx8DGWHB9VC9Pr4/+/gcyUeVpDNBNpUxMISrxLSIiwUpWDpFC
f/2A60+5frNtxi8t/XW8nlhIBpv8EVkmyPWvD33PNA7YGDeZ4ehTI7B+8w1/HxqNBeX6tGhcWpNk
26zNwaJEw7ACR0TA21ruJPTJT2Bf1WkUMt3pXBwauAYZFSGZfGCaapy0Q9P9oLli8wPQ+uV6TxxL
dK4mrhgfgDK3Aj4XlsfQMk6CG+exYlXVE8tmbtigkjJNZF2Y6rM5kSqS4Nxsc4pJXDfHRT2z7rCA
7LBWLRIu8xNuCpd3+xp32S+6K+vS7d6ssubyUt2uL9vnOGWPCyb8VacqALNB9AlXFe1WGGxB9DOr
bFT36AHXFiQFYmK2ss3daw/zhCnjw9SXZNL0MeikDS5uRkNmn6Oo663FW4bw79P3mHkjQvdH6znx
3wCIhZvYsYFr29M3btly5S3y4UnT6SqbJ08x+FJQe1dNxz4799C62fs6ip8jkc34KRSJm70iUjN/
zdoEqT5JGBBwuclaJwTdRLe2EH87h3ZbkdyrNjoRUbpM2KLnIf+I8wEyr7izJiIilcjvSgmUpMqD
bzBZuNjLrbCJN0qL6mgWI92hmmIBC4aZeCi9vaK6VbS1zQaZNpapE3D+7ry0ZZeqH+bTl2dUDL+8
g1sn99Zkk7PhcStFgI3Ku9HA/O8yYzwxx78fy3Gvk+itnpix+dlzx+CUE4srhsQHXTw3HszlIAYp
PpecAayUexzuGCHDkYDvILmb+WED3cViRI5dQkLB80HHGOlmsxWtffZYFENsotIpMKlPt3kqGew/
t13cbAaLzHsWQK5gEpXZ4K4lCrKVmMWlDoL3jvDOJK63ZZ0fRzXy/sTfKyYBXh7tyqK+RQB3iYx7
g4CBgDmJ62cPdbDp+swkq67AsuPjJfeOJGv+HLzitg4SRgoD/nWfD67f9pU1cEd7CJRK12lrbX08
fuggrTN5b2sDwzH0xLXuN3QjNr0a9ujwIB0YK9vH52TLGxqBJVtVQXbesO815acltkwhbmif23K8
zb6Qth/ilk/VaT7Har6oggBJHZ5bGb40rvlkuoAcnJ+NdQsJk0aYZEMKoo/NTXqsRz85wyAaN44L
DXweLPPM1W6er4+uh94K5XlCBskrTT6q2cTm5VGypdD4d4gQXqUTlCvyaws6/VHEZD1a5csSwMyB
9Gndo6Fsk4e+PviK6m2c/OYkCi57t/FxRFyft603b2JC5lZ6kVOmYz+ugVmvem3X7OFYeTVQy/eI
2uO3t4jt3MZa9pn0KvgwO7qlp2Y5yEjTlqqmhKuzbbakWNz2pLLGlqxPfVg2mI3Zx8ZuoWgoUBZe
D57nPbT5DMG0o3W8ipdiblJWBbRx/OHOIllnOZsYnD/laRgqEOretIegtMgJylVmI8xCaso/jndJ
m2cnOq7VyVwO47VCI64BMekiT83rBOkJuSdJwrVSRBLnvm1yOyy4hq+uJcPF4OUwoIMm5qyHYgYr
lqf+eogcrBL+HMcrPYqCia6rwT5wyNnynMSHtdTb3UxaMEBJBvHLLe/6TU3OwCByi3Ukk+bURl59
YrPWwgNbHo5JFRzxGpkp6alYdl6lBtTBoLahWoT/zh/1u3pkGGQDo2Jf5Fn9eQwp9mSf04pfKlSr
Jax2sEv2M38/L0znKHTY7f1OM+39+9cnywthsMekm7VFcELkqa3wMxB3gqWuOV2/dn10PRiyvCm5
9KmPMHJRqniAKaJtkM3vlt127FyLF2cw4zP3ApMW3GIBLjyGdKUVrIq+fxMt/iBrWIaFlL/u4lu6
mpdCz4JBREjkpnVN7kbLIZy5YENj3Bf0hk/XgxN5wDFIR+yuf2E7l8Umo+ShE5BgyQ6JFjTMJN7F
lfUtM1gWt2OGCcT0SrDBjWCd7gf4m0utzd6L7cZi1mxbVlQe8sVs8W4BrXy6StD+X6z3b8R6liUk
Qrn/W633/KsofrXtr1//lOv9+b/+pdcz/3Ad1PQ4yWwLPZwLhfZfej3xh2U6ludKQNu4PxRKuj8h
5uj14J4LV9lS2AjqFnByS0ALfHPL/sNXVEV4NtjRWyBs/xOIuRTyf2Bwpe9zd7GFabnCRwH43/V6
3tRYRqSJQ4tMD4jG0pkgC4lOhW11x0689LXTnEpLgm2bhdJrMEgZBAq+eP2X68HAHPfn6nl9PhpR
+49/vi6r168VPViskb0bez0Sx5cOQrvswcS1g3B9/vuhspqjzPxuX9Csp7HP9afxEXtLl/D66Hro
r93EHmwX4y/rLllaAGbbsmO/PtQBaQDb60MCsGkC2Ek+4zmroH84RoPBIO5PkTaOte2iHxjDdGur
FAMM+vY6r8YVqAzQKWeNOHDM8Seagh0qSFD0tiObmq3nFud4NiEdtSDaYnofCapNRkbhd3NEczKN
1bfGhCwB/+vTuLNs8Z5PboQ3IcEqOho7bn4IjQx6r3lvg7ytsrtODPfajtJtNqF3msygX01Gw3Sd
AN4eqm5EXN62bxJsd2F8cGwc0OEYnzv65L7ug40oorcKnfQ0hsnOVpbJqHi+eGEWnw3Ckces3cc2
Aht7P9YzEWf6GxOuaLckOfaMy1cCY4PM7VfhUvjobt6iXFghVQEQVLAnN/OctOw4XbfMz9dkPzo7
5T/hWkfgMtNRYfr6VswSlkNDKztIrM0k/JtpoHND29Q4CEJitjEFJ3WUb+50g6DRQDrYdfukZPNs
RI/cON4zWLtFTCA92BQitwnoTC2wM/5M3hAqQXi6M91ItXh7PH2DHO0p90z7IOJmJVVM/nlv7zwz
I6IuRmti0rSTGKABc6iL3VYjHEXzyygMFzSuBLGbVfdA2usHmZ6cgRjKaaE1osUjENqzd8w9SOCZ
UHsWJsGybIAfPb9tdhEpn4xLjD1jz3PYeYvZlo4Vns93GQPhYl9p7kZTASYM3B9QZzFWYDtMxjeg
vN2BgRRCOzV/xIGMQU/RdV9Kj/mpzcoc4N94Lwq6wrED8IdsT+6bkf0Zdu4EF5rM2MzjtAno6pNz
K/dT3uzbHsZjxzbMtNM9cbr+2hD60RcNARg18E1dK9Lfw2kLjGg3Rp2/cVOVHkJkd5DYuPkPCykV
eYlLDhL1+k1sqHwTPPgyPTpqgFI3DGu3cZ5kPPzIlnoIl8wDe7libS76s15y/ZikhDVyOkbWvMBK
tmZQUXwbMl57MQbShhp1QvRUjilMJ4eJstFyIdKAIyqExlHGTY9gnLSqzTNAv+dGWBQphnkW86G2
7Z+x7GuCh3IHhJC4MSFQrFpbIGuLafYrq/zB2UEnnQkq3EUmXxMWFbiQE40KIngswrY5izdx3LwN
mFvPdrY3KtpBJrHIQVrQoAOZg1hA78yOwXVJm145FFwFFgjOrHTbkogVz/4hIxUMDUqzd5d4RE6g
h7IB9TVNby3RZ3jjLLmdlhdWF6UNOIkWFJqG9pjbz7npfqReUO3MXewwmK/zD7Aj7ErMCDMDGESm
zvpiWd6vHoPOgaALlFZNUFCn26gXU/BynGYHzxpa1CxMKmaIwwa+iMCnr9hC5qz8i2kj85xwTg7I
THyn2CeiJIfR91sq2jHZ+w1Fs6fNn/V0pEf0loZAL8zKSg4sIPvM5tJYJth1VEBe5pewr9nPDL32
EWqQTSAuwjTyxQft3PfC/pk5rKlhv+vj8X4c4u52yuxpPTRNeGz9pwBd4EtLvBNvUDweqP2PDeeY
IB97NwOHpaYzmOnE4YTGwlvNcCscP/U3ehCfMuVZLsLvIbynGEDPmMZkbSxJ5tmA7pMcA6IkZcTK
uUzMKofGSJeR6VdxNkYWhXEAid12X6wRJfcYG0gBidxdj6pAA0M9qUJyUw3gADuvYDM7w09xO7R8
U4BxKK51gN9kNRTaWzl6cjF6qF/EsdtY06bsMPlc5xVB37TmM7c4QgVB59vkb479ZeRof01jkWBl
8ZGsvHBdVl+qLOSJqNeD0Zg9nITseUSCSJY1OuQiJdU1ySL33oFjhkp2UQ4Gx5lWi+h/VnU4H9Bd
vfiTN2zGlKln2mpkjmjKt5zVTIRZpiqiLsOM3ogH5y1aN0bQM7kywZM4ACuYcehjMSF+zeHE3czJ
j5n8oRXkWOccJOvclR/DUH/At2YEb/Yt+0lrWgsg3Cs/KX6Mvv4+Tjs2t/m6N8Y71BX0cBb1FK74
s0WaJ3EPcJLSDG998N6UQh9VBEFQR0z78mjvONJe213h0TeZMyAWU7BvsuigHVtAuZzze6NClC9w
3wdCBtvcg7EdTW6/iXCR+eO5NbkkrZHxWhMlD9OYDOv2pckxlhvUICjs0Clra9qP/jieAgc5AaFT
jAMJb0Ifks5Wc1eAPF8RevVc59yLsGwH+0wAyUrJMaf9+QUyDrwvGe60oIjRSkQvj+0royPS3aZL
1aMcwBeMajh7VQJ6WlX3G6wNbHPi4qvwXRijTtNsiwhCd8FNJWynuymdnxu37Xapm0w3A8JsyoYa
TINlP4Ymmi5jhi8bwfUH5xQDb985Vo3Ru0JTjW3cSHZDm417oxV3cYJfpxtqgrkYEK7bAjSwa7uP
hgHT0UHJU5Ryt5QvtACDjRvm58QUt17hPHHlvAlIQCeGeuO+SdlkLx336yGlkEjbRG09+Vg5NKXs
tEaYwC4Yo/DIOlC2m6SWCFh0ecyXLU25HKxIfiD5XHis6jL2BSatlEWd6LWHqKo48yL/Y2AMva3S
8jAipNwHoRhZ6+xasa10nsWwUHWC6V0ogKeaSbwBHQbQNvmv21AViD3Z2TCTXigVBpKKLs8fRUqc
+IRBLEwgKsSVc4DRjOa3xBng/wzIydw6Ju3kGAn2etSokKknDtowfrDmg+c36ruwGxzgjiz9DFMs
WGw+00XX5p7lZ2zIalWu7QkkbDatcaxM+8RpH4o43QS5kR07BBUOShKxrN+JLum8LRMHWfwXe2e2
GzeyrelXafQ9NzgPQHdfKOeUZMu2LJd9Q7hcLs7zzKfvL1a6itrq2jjo+wMIgYjgkKkkGYxY6x/G
5th07UdLpRmmTDm2FyOh+DDxrP1kMavOrI9u6kR7TRmmtTbGsDru4NiGkUnVSx19GWWZqvHknVxn
ep/o3R6mhnHLg+tl+WwpjQ3G/8dJKZhgjzSeyIAgWRI7oB0xIbeq6brYZot+RA8gKgXlWzXk9tUi
3ca09khG42PZ9evFSj4t8UsEmBVsHdZ+8nVcBAe4T+KLFxTJERYIqkWoY8dY98FSQzLPJURdLjAE
C4LUuyIw86PW18QpVfZwYSZ9HGbtcQ0y51IM5sS4Z9+EgCIVjNCXIiPra/xsED05ZAVZSrRhd43X
pHu3McK7PEQoo08AbCF7pxRwhpoXw4DTvAq9FOE3zAM+pyuT5Q5/6D0PiW75H4veQjE31l+QdMQx
nJBxzAJ96vJwPywDQCyPFB/Ir8OKucOxb93fSFvp1w5J7X0c2Gg65NF6raCaHjy/+EbUojuR5b2u
KlEIrk3rC26pCIbH+KlAvGxKGC9ivXpXpoZ2QlYP814L8XbYrk32nDQaOpAqYjd0SORZqfs9SFAp
Xsk6XwOfK68v5Cew7GNuzuNkRPnLGgyoHaO0FBXBb8wD42Ngpg9V6WJvWOnH3Bx/jhl6qsSaQkLZ
u0XHYmLO78XJt9afa9+0LlFvLVdbLSLsSjsClsAW2If2MFQLiNBK9yAlVDDmy2fHHqJDqTMH0+va
25dz9kFrnObkkAd3fB05VBVOAQFHoplQFZ6G3XIpgo8tucVrrYop+pF7/nJZw7U4mk35YlmA5IiH
GsEpzqJzolkVViJxu/NJLp0sFm5Qi60jqjlfmVEEhKMYbDx73/c2EJ5aGeUWq4+scPm5YbA9Qiwi
ADfeQ+P/NE5xfqoGsGoa7Kxl9Y3LMpwJ12pI2vTfmT285A3q8JrboTqNEMeQ2kdc7vQpXq4mcpwo
ytXNfogd+zoA3E2afD53DuneUhkYS56fJIB38aovCWFMDI7hsMtDbU/FB7Mxy10wB+Q91V1otlpz
de0qO825t2DPXhmYN33z0obbvS4ssmMaskhD/pDPPUOHqwUMK1BZo2Lm6fZTxJB7fqKwRy4kWBL/
3AYRGhMFAekkewS4llyXJ+xSIHf0nM6zomcyNC6MLoR0hmJ1CbCrKV+qX0M3LY5B7AHvs4xdrBDB
kq10mnu3XFHMBT+ZJ3z2UNt3WB2klygkcll1wUuT4G8RGVZ3u80XIP13DDwAw9yvXmJ+i7MasZ6l
fkhN4961rOEAJvE+VwFyVKDukCpv4QWtDtkfptSeM4Ntnx6aLB8vsf2tKIPuzqwg5DX+n8UwaFcp
dB3rUJxTrA8TTP8jMN/k3o6qX0VeDy9j1WHdoDm/uhpXxys3HuuDFKHrtXdlHg0PZCBlko7gsPGB
F2l3FX0yKxsM5Byb74ghBXCDsWKcNUA9OsI6e5jr4zVxUQTK15jIY4aMvFLqdgsbYaW8ATunNeOx
/4LkgnENldRQ0hTOrYZYM8n0htGa9xBhVofAcFTqICM1pG+tOdbQq5+Gc9eQhZlalpV28xSArjvp
buOdV3DQ4vM9qm1bIX15SgaeaGF9EBfwpirCq5umH0uDXP68VNnVSj6YdrHwieHyAxl2KDLov17T
SmGNKzd412hRdIpdnTdz4JFaaCD2wcnpcc720WnOqt8Q/Ol5NwQo61Qx6bhE/4n6ZGh9rQdiBaik
EzzO25ib2fc/sBRrbvgSQZaE6i1pxMx2JREvhZ6O67kczL0Fx4Nho2Ia64XrVQpt/dBYmnuR19rW
bWJR4PAMLX/7fq9D/YxIOnIM/tDsl8T+HnZZdDRCc7pfwfjdpRilHFaG4jMiuZd1JZFXumNRHVGc
Lw/1jBE70gPYKI0XQqi70AyOjAHAtgsUq6y4sJ+kQKXzd32oPjk9tFNIdZ+bwEJtyg0PCTADCEHJ
PZluHMjNvj4p+Va0zuxTl+YnT2vWR7TYvJ1tROUelKP9oKfII+XpSwZK/OtcftRSIsQ9mc4SA9DY
M5Lv9ghIq8ud7j5cww8xem6f4FdbKLHADKl51MvQeQqDhHE1zv/oQQGEwegT2SVp0djIT6Blshzc
LEPymlnE8xBb944HkiqzWRjMZhXdt+a3VS8ufhYMX8sOfGTFX52Cd69TEyHwELKVlVT3qAnzY0UE
uIHf41WhzxfHdn6SfSJFWARnWGML5CLvFE8sz0KkqD6SILhAJf8eFgV6VU11JSjwhTSN9bHN3Wjv
pCUJCHB318kHYutF8zu0tf/QA58EzMrSElCqR6wwHe+nKrg4vek9jjqiHhCEYJD4U/CQ1L8byODd
1+/hhtgfWYFgsgq599gmwd6OGRGrZa0vqcnKF4oUQu8RxCrUCm14UqV5bCdvOLG63bcN8t1IWLUP
UziHyCOnH53p+zLH2TfThryr9+4hJZUKd/q7/yWPjOAdb0VQT3AhnmNHuyt6SLlzDV+gjsvloc/X
7rhqgXPyli54iKsMOm+HF2mrmBRR4Z3GeL7WtUOOoM4WBIj/hKmwXlykuU4r0xEWIL52QC7kuVoX
ZrE6E4zUs+fHpuuWg9W7I/zj6fdcS7r3Ttl9iSvfxpxLvXBV1mIIADQQtWQeqF7CGjNKxfUtzhF6
i6E1INYfgFMI1PCfIStz9Vu0IistfZYu5kLL9QmY40Bci2JRSJt0wpEkN6ETY2TSXtGna6+9KjQ0
3oPO4eELcGdZ1gzDK25AjGeqY2pHnzM1crdjgBCRFR8FWhUouNVitmja49UhXaYEXWvT/dzPTXTc
YHeCwvOhC1Q93vWJeuM0YDUT9B1lJ4G5dSzPcrJYzBVgW4N0Nzsm13BVq6uASqUw526PqzdRAx1r
s8GNSeFCLliuMukJO/5pqWGWnKOeaLzISqdiWUMK1jjNs1FCd2vO6N78gYZ9fEJs9lKMbnDWEPq/
B/20qyoEZKKAsEpomIRbljI9Y5Y0AtjKXWa5wXDm3yMoMpx4YOAPhjHjh/Y0G5BTx7A3UKwGoYsw
7c8R1aT7xYbY4MPjLsMV5eBpwPTqYxylV3Q1xytnJ2UcZs/uaiHm5hE9TswixU4BXba6at7jksto
RF6PwnmKIDlAZnW7nYM/4iN3a73Pl4ohsjL38UGDJ936a/we3ABu3OMJDvQ9yTVS9gTZCR9N+wDE
RBFHT4PlPaUjYtcDpLq8Mc2Ll3ofsyiFa5BkJ653Ns/wp/X2kK9JDBVz/JylxZk1G9qgCqtMWkO7
a7kEd622QJxfSvPgd9DI2vRznlg/h6XEGAl/jbspir+zjn8/RPMpC/AqRjG4P7YBPE6CiwyP43Fu
eEV7HULOXKXMsM7k6hCg1NLxYDkhzD2VkAwAxBArXUqgZvzY3oqLuNdlwV1vITmKp7M9+Q8ZCmv7
YfV+L7Pg0gf5Q4HXCCkN/v1g/eJM3jVFoNics/dNADmcpLazrztg/VDMANHyC2kk2ZzM5ehBjWEr
8vPok5y8Yf00G+DzmLymhzQhet1Z0V3eWPWDmRWENrXUeK8M6GFWcoP6yYPFj+MaEL4a1wTEAEo9
yoLm0SVWmmspFjzEdJXb+0w+AK4HMIspcOBQh9hw54Bp+/WdAS57UQDtptc+Eej/dGhC8i+18duo
wNxqGgu2WxeQt4J7F+C+IwUA7xQUHEsIoucKHp6xZkjAi7MQSK3HHhscouIx9mCoVdkhb7wVzkoJ
4hwyzaOCQI4Kij6rC90oeDpKOrOCq9vg1j0FYPf6lzLAPywvvM+kfl4cuzPATdr2yevzxwkY312g
APGEm98hKI/imgLLOymw+Tj0Ll1smOAtjcdcQetLBbIf9KPfzl+GFAiEZizPvg86zV2Cfc2YpSjE
Dw3ko1lB9zML9ijJtPoImmwXaykIDcf9aJokBBL8tGElT4fVcB9dQnFdp5M2KWoyw9BwyiIPP+B+
OiwQ5eC6o2RK1kRXNINFEQ5AERMIgIKgKTKCbvQ7WNpolqP6szetn1rQ/2GZ8TuzhI0TaVXOxPhr
FD/FkAjBu453RA2jO12RIAicEMCCF+ErggSf/WAoyoQBd8JTJAom0g0/ls6gAr8CnoXT2n/OP0qy
hKBVykdt0Z2HAl5Gmf5gpRoTvIOw0Wfc3SCtkXVjyVY/wSMERRcQtbK141x09XNnc4N46ydEQX3W
S3g/RXZ5PyTfSC7ypIFK363ub6kxTUpe8tgrckkqNBP4JjW8E10RUOCfJ7yBIaVEip4SEmaBrOIr
2kpr/lYpGkuaWZ/t3vw9scr60EzoecZr9VIq8ouhaDAJfJhWEWN6RZHJiCaWi/G8Eg6HQROB7MVK
1X4OFbkmhGVTwLbJFO0mUAQcuFsowUO8jZGRZKAov0cYd4214xKRAv9mkTnZIU2LbfB5UqyQ3pqO
riL9JLywFAkIVfVVkYJ8xQ5SNKEYvlAFb6hUBCK+XHDqGdK7GHuEMPkzSgFXLRPqID4gSRZoKTmj
krdRzAwqjRTGwS9Gnn5FXYLDBKl+X6KfoF0GBLSPgaI6uYr0pCn602QEESgBZARyuFEdHCkHrlSt
SFNpUtcHbB3sA5wGnNPHE/OPHzzs+1hRrmxFvophYTFsajvPfA++cDR40pr0c8P67M5ta+xAdZIV
XWS8eDkQJtbMF5ygMQV10HOdVQAPjQO7ah+yYO1hTh+Z07zvTP/Q5i18ByAbnOZxZXXHD5F9auCY
mXDNyKzx/b3p66RoaKEipBVN/hg/w6ZnNLx3FWkNLic/Q8ApRvTsHxUNp9Pyb3qWMVlJ+i8kEZDO
hgeXEhy8pDDjGkWRsxVZzoI1l8OemxWNjhc8Rh1F5R0hlDigKmrb1CC5H9s2dlGnh4w3A/XVmqY6
glf9gTkFv8xau49Rul5G9UB1xIhCjA/uwLbCOGU54NQ8IrwnOkUFLBUpEC6NAUuLNagiDNqKOohx
+H4qw+HAspy7sARJ7H0juvmjUbRDQO0wny+eoiMmlUc6KPdYQzBJjKwfydLfZ0ulXxhr9utcXFxF
bgxgOfp/eCejhBiRl8iEaKkKGY3E2OFGQsl5n8OVJMPWHBNFnyR67+xtGJWtUCvhWI4Lt5g+k7Ar
eaT3KA6Uh7wu8fAooZC48DRtr7oWirjpKwrnrLicMU5RRdcDRUxjBlUPxReciZPe363kja5R6x1z
D8qhvSggDNP1Zi7OzH5/a3KHW1NRSpvReExIcE44b9g/Uie33pn1+FUboOFC30bDB3bqqmiqQBLw
LFHUVQdTZqQ5uj8ZY7xdo3s+cLrxvo/ILsyMGSdD0WDx+Dj4RfB7RYjKw6/xkE4t0R4fYJuOFIcK
HVbgfBTfZ7TjU6jmuFvhqWmwoHve9G1NbTUAbLEci3ZNiX+VgK3KDXeV6BWcBKIIzY4UDv4UAuHn
zVZdLQXpfrV/G5rkv4v8cy2Hyz6vqrKnFJUKJrgmj4ehTuFbw3tjVXJdCuglhRy7NW9fYvu8V6d+
s/vt85ap1g+RsTJUh+m0kwMFWRapT5iEiyAfbbh4++CsONwh7fJZX63k5EV6ebSj/gdBseU89HV2
aiof61Bm14c6dX+4S3Yexy9JA3qtsJJdvMSw6Ty0+Zrya7pOy7dYGfvEnvfgm0h4a6hvEB5iBRJM
CmH3tloiS31FuMg8YNf37Q3UCpsdECE31JVFov8g1dgMoAZLtdO99Ioadx6C1wW3/Xa7nM8riVjf
zpKrT5OdpECE6K8z3TrtlbklDs5M5JBpUfePFNvXup1ra//TPv/UZ2s90PwOPC0BdEfh0yZCjXee
vVh7aW54NGkKGk76tqb0yQmkJsU/HftPp8JWaWLexrWABXdDyTUqbxDx3/5CyQlU7m2nVbesOWST
FJU6KNkOkrZscRtWP4N/wVMKJPfALU2+mmpYecuvqmySwklAfDca9CFOt519+wipWfpk3aRg/xuF
9l+g0DzXAv31n0Fouyqv2u9/VK8xaLdjfkHQDN38F8okPnqQlouVkMKZ/YKgGXrwL5THdOBnYJoJ
PfFJvyBotoEuHIM6R+qEpEwd2ca/IGjuvwLWWwHa4A74NU7y/wNB42uAMHulGKf7hBNRIAbVbloO
s7M3CDS94E0WaljsEXssAOqT7CFzw8P2d+3WV8/c8OmSqKW01GWv/2fbHDKdapcFfJA6y3Y+aUpR
GSqK7xO9IBHx1GeDvR66iZTliFlAqcb2rItZ7nVdN++KyE+Ioat3hkL6SgHOg823ndoyzSDKqW2y
V/7vu7463bbPdiapzRrp6XaYvo4YtCIN+dfHvPnUCW4zU+u/N0vtzT63b9ZpHjTQYE722z6oYn8h
YhsctLy/1B60oC5E7QgzcJA/aCzruylTIGjplcJzu39rZ8xur7IFRS/0+BxC4epo6cpH8HnGs9S3
HaUpxbbnbXd14KsP+KfNb/qisvKPXeYivRURANLry3YmqVmB9+jpDbwbBSycLehCO6lKwdy7Qi3w
r8KcQzaTBvvVOVi6y2Kq826XcruKby6qNEu5/ogzrawcPWTS3BqQTmv79ZWpXHNF+Sq+QyiKxH6s
yJlyE1ZFDR7DAEgpO0qf1G7HyS1twvEjq2G8k/t0kT7ZXBjGfWPF4LrUh8Bo8SEQ9fAe5DO3/czJ
fnLBxB1lw3bzS/N2UvUFsUiaDe3dpPLqdmK6PFKqKkUyGQjS599LlXnHWVXBixWyWDxoNksa28P5
bVFZPkm+eFUet2ep9phgVhGJEgjoeIv4JVI+CpopBQQgpGi5+ghsDMmZFCKxRzYKf1NqehZi7djq
J8m/hQqedcsub22rrdBYdsuvwiOVwlV8WKkJwRQe9K8mNNsv61L7hxtDNoJ0H5T2+cbsJODKI+Un
8QgiyjsLb1OYnZEQOl9Vyb/MDvyhbpmbfcbMVdlYhcUV/WiqvtDXm3m8OMWTGwXOkenxo/w7QL/5
CKn6wA9y4hHFhCIdcJvS9MziveZFOy9N3XNqL4F+2L6+B4Vmb2K1d6M2Cqtxox0Lv1FIuFKDlPEI
dccn9wH4AL63onRiqKIWFgAPCpXhWpfug/wKW3JHPk0fmDLOBOxTZXiyKGQB6/CICf+CBtjkAWqU
KFyUKEauQyxiX2eIJ+aZ6V39tfEw1qwxbiJKTtxWPWK2sYL7j1Pu0MoMPHSs+VJyTWxSoziBm2fp
kgu2XavwuNYEl3OJl2Z58VLD/jjemrlKSC2sKXetwhR0OmCUBOyEZDBhprwEKvQ82eslbWDkSup+
y27ahnkw7Tw/S4j9lt2WWeJcM1GVGHsTa93BsIY/fOEZCGLCyhADwAKJuZ+0Sal+MvysvrHNtdGC
0OyQrb4RbKXmg8DjZooeJGxtKB5t1kfzr4C20M2jFgCWOwGYcBDM0xVaelGF1Lamv0LegR7zp3QN
Q/TVh559iKuBW0IYwT46kHiqr48bSThGP+qEKh1yyv6X2s4Z7yWVr/5ZX+bTW3tGMePOnLUaMNVf
/+Ht3yRKwF2nZrt1b5gXvXjYaMTyX2404lrNBO2RNYvfhkBhITmS8Eh28p/Lv+vhXMG/KqV0KECK
6+EeIzTiYfYYz01is6/uV7k7qqwLoAiizGV16uV/e4LVgx4M2qmILQMJA1pS2Hbxrol58iQ9L4n6
rYgg0O48B8qZXJXKbyZ4jeNTKgsrtSq01WtbmiAlWTpK28ERkDAwyKRAJgSD1uCPpgrdJwhDeGI8
IsCE/OZIjLAmc7j31D3vzihUFx6pu7QYpx3U2/kqfWG5fPOqPj2ywsJHXBVunoHhrIA4T+Qq9xZ5
6jtJ0syKZyQ1z4+4ScusnS+t98mYkGjxSt/dwUrsrnVRzNwOqIhdA1WMeERiHAKvOyKESY5bsWTk
Br+17QYd7zKIebxRkHdlmSCXX/A/UqyLzySL4DmakEIhX5UkwS1ho+7nXtNJ2JDuDfoKqIL6+SRb
I7WtCc7GOAABJBSAfpC3rBhfqSKKjC/OSAxvVZkkXQ2dUngJ4+nWJ81qLQPi7mqL7CObt6b0WSk5
dnNx76Vl84ZW3n+c+laV3lfnuVV9Umhuz7jnYnd2bLsGfzeWmMIjM1Ervejdh8okVTcMgFRsUjwo
8kVAOB3QJBMqrnuzBgaSq6kkDD5mQUQMuW1U560q2xlU3ofFmhLVb100lBANmJQ4QBtpfEupSqcU
tdosNY1ZMy8Ndadtx0hz/GANTnI7iWySXjnR4ioRggytvru6c2umJqqdqJNsZ4pDzCLNxCkhN6kH
TzZXMp+RaizTS3VMqmrSzIqJi7C1ZcetedtcyLxZ9pSDcnlitnPK/lvztvnNp6XbMU6QVqd+qG/f
QI579S1vO97O4TW4lEahjwFExku/mtVLr5t46Uk7NG3EU7EYvPXJhkFtlZoUq8/bSXaW2nasNIe1
ia+5cycNO/J4sUpVd9wVap86FQwOeqV6693Os30Ub0R9F+UQg2WrfN728VLbdn51xu1cb77im0O2
/eaEkcJPzij6/yIQCotw4xO+aVpLEexIs2FtrdiGpnqhkSdDzufvwnaK9hA6yx/ShdQVr3fQqa93
edOUHf9jXwUCBVJLpt/JfpbMF7aPk+Nun/KP2wdUNkmtNYhOyTf++x+V7y59nQxSUt32kc2tpfLN
t071r277OAbCxiMU03rCfIvYofyCUsiPN2k9l9wzpuKoZS54DjgLYz6MWEyqSR4wjccYgMBRSE1C
Z/Jkyiftrbh1tiV4R9jSJi8mNS/ctuPWVCl8LaeUk0hbNt86pa0v+XwwyhUaDKaZMcDuXY05IwtZ
4EU9qeE7XXN6/HeJrvttGh1sB02UQ1PDeLctzbmTaKQ92+v0ySC57i1Ndx4VbWAwWkxm1QTaVtO2
QeaSwgwz45j/32+VTCMIgUM4BPY1UDApqcWClVJ9djJ6J5b6qCj/RRa9sTdTVOp2gQU+dcnxJ95p
94bJ+F/IjG8WoGeJQeWdMG0jhbaTTlfrtN1odmBJPeOjqYRj8D+c8RqJfbR2QNmNCg2FT5IDWLiq
Lwl2QWJ5l6qli9QK1DpRbTNOrULawlrRr5OCK3WtBWS+cn4XLqcY0W2F9LlT1++BNyIL7HfwPlac
taoOtQGzg+iOrSnUiSb9bVVAq0Jex0Aou6sU3eqMl6r6ojMEc43/jiJuIcItTpjX0Mr7MSx3wri9
FSbw+G7FYU/Gxl5GZhGLkchwKlXpRa/+3WKj6CNud4r0x1oj4f+NMKp7u7OEkeUw2SI1vN1qhdOs
FGpsK4p/b8oG6UsawP5aMDv7UuHqwmCB8praQCUthESlb9sgtVn9VAAp4War2bxcX6ltBUqlv665
9EkT+UHmI1v7VluHD/G6DMfstlpQJ5QNcsPIcYq23bs2buHqlYsOXHkFugms9++mJq/IWBZ7ndre
GOrFu+0aJ8hjhfoS7F7tlBNvT5L+EAPJPeFRFnZnctNoGwicHv0CJkcG/MHMTUBq1SP5W8+rkBCo
hwcp0PpXyus+ArFzx0tBRdmlGMgVM4nA0mzUh/o2gDeiArWNYQVW7IcavfK7AUn5a46YrIRmhbkN
eGe6bs1BhJO2ttRkH9lbmnWI6M9/U4Yxq+qX/yJYa1q6ctX6z9Hadz/H7398fx2r/XXIX8Faw/6X
blmuBzbEQ8RJmXj8FaxVLj9/RWcJ6erk3ALbBo1Njo2Y7l/RWYdNDn6dmGOapu/g/fN//te/mYB1
b9r/oxyKpyop++5//0/Dsb034VnX8DxIyibWIQHAAsVFfm3oEff2PJYokfJmA8Y2ts7B4wUKTgqw
YRQPoLq0CSGCQgc9930YVmRKsth5aBsYU4AsPuO9hGaME81HVwtPZW+2B1LjtabAAS7Lir5tWGOZ
bQftYf5uxOMxDqfuMAxk9VjN3616V11GbT3ng1EembN+RolgOQRpSCrJKJ/CrnJOhs/8LeoeR7Sq
zAr9pbWtlx1KiBiQ6wzxVgzIOu0/cdc3D61jP/tWZOC1DhiJl12ETvXoYR8yotWn6VejdqojT0n3
ggrgM+pkL22uV1+sYDpa5fwu8MPuEjBX21vjNO90La2uvt28j+E84S/SIjIeGT88LYgOYVhimjR5
xj3T0CvK1RCcfIyGofrtESDz7wcXkJee5h8g3AAKL9p9aepfBk8Jnq73gZOfqzCqv1ZV95Toy+MK
iQJaXINiSjldfV4id0mLcNesrx+y6SvOBsMdt0R3QOUIOaXV+BhEWAjJEW4EMcJ3A1ZyfpkA2B4g
gMY5IfcOIdp+drH4SmF4htmTsyb1qa+K7kA0EiszA1m8Y9XY/Nj1n8NgXGF2Dbu4x6ojSsrjiq3i
MbD/cDX0CDslihNb7j1KUuG7pNq5yIAsnfN+0nvsz7L3LEAHaJHLvLeD6U+vm77OTgHjIIwOEQCg
fYAGeEJQYJ+mSbxv4cPdJWXewTSwjw5QVhQtoP95HstmB3+leIJSlttDsKuA8wB5OpZg2M3eH6/j
UKSnxIvQpOv1GLC6NbCIM57qFucGJJxSYBjBo5svSrM7I6JI4G438iZ7ilItecyzsd2r36ZaU+1Z
SV/lBoAb4rjHfBp5DvxlOEUVmJK9Z+b5U93AwXSq/sH75Jvg+6OuKjDm+NNpx/CRd+XvZQIxF0A0
TL0UFcrcj8my1fqXyO6wL/Qnm58nvF/1ANm0iQmcFiERNI7WOwt1QYw32nuLwb5aJ+tLVvtYqWJi
2TroIEJBz73Auk+Z2e5KzOD2hl0udzZ4mMCd0L1tLG7bXq/hL+nvzHjuTnFnFgfsw8fHVhmuoMl2
ihOmZaOWzVBxrPysW8hfTw5u313rw0VGSd9FnAzKooNFeJQR/iu/4NPbPfhVVYKIe7byePjaDOUn
MEyfdV1jXjzmzpl4IqKJ8/08IifTGhrYtRh0woTgJgT3aX1x4eOin9Zq3zUreTQmNMJzlLsOtcEY
4sOVNDTtkpGpetcmw3QKUdA/+gmSMV5RIY7tA9+rRoAp2PRgNRhb7/zCfwDyU5zVcFVCGLaA6ker
9lXPjcde94efzYD0j6eHD6tfjUe4S85dbKAqRViRqakZYwWm9dUjIEXUSMPqq+nUeGM0KMyiv4Yy
X5chqufjzos6nr1ftTl/HwZZd3aJTVwS4m6PVp5BJS5BvkRth6F9r40Hp+sAa44VSmlubCoaq3fQ
kFK/U8aMJ2C24T4tsLDwwvAFXkz6PBQVUR5CPaOZ2ABmXB+WknbC4G994v/sF4zdfROX0mRUQLm0
eIhBw92KPE0fSycEGmLzuHHJNQTM7oyp798H1vyT2Y7zCZcLG0eA/hApqs1QIuDj9Cz+dPfbotX2
yYc+yNhPHAs7wp1mBOhiqzCJFJaqDbGasWxtqZWWSv+HSqjntn1Rcj3Slu1b87andHoi5CObXlVl
0wyM7tjNxpOcQnaR/jdnHCxgElZmfva/owLAysVgDRusEopWa9VbVauoxqotNdlJiu2YzFNsNtnM
hJ+l7rZpO2brk6NlA8EBposDi9MFD298J9Vn/fM30OR7yQ63j5OzvKreDpNPuVUtRJZ43HM0g/76
8q9OvX0x2XzbIp2v2m/+T9k8E0/fzV7b7rbzbvt17fhpgfqG9sLfv6McdvsHt399O0Rqb3eXzlf/
3X/+ZrcjX51efgJsGUgubN+wrkcTAAagvxbbY0Tx1LWWwnabTj/I+V99CdkknVKrA/tS5w4qo8b8
NXJGNPfUpbrtNdtYj4QjxAArQyOhZ5Hd4vH+mFalgfUNLD0/BnbczPUHWJDYMS1A1dM679bdXCp5
TOndNvXk0E5uCAVK7b31S81RB8sZtq23s3SREk96dUaFm0xrmE5zg6H9pB9SndV1MqporVS1hoj9
rb0kGgmYMoHKu3WWYTZeMjhucohskOPCeEGpQp/eh1kSMA5oLouzIqiMQ7msDP3EanI/uG9UfE0S
nFKTnKI1WB2M7jzdmygXV+u7JAjn0/aI1jIU1OY7szdNft/qHjA2r6uMa8YcuLz4XbDruvGn1/1k
JLdhJy7fcg2DKiI05AVXVSxCOVCFqxK2/9Tc9pPDuBqQMbFhItwxnOe5Rii08y62EtTQ599FerZt
Udm6C9YYaQ1r+hoW7idkwMJ94nZQ2f7WEJWUmzSbGUiw25fnZUJT03IRs0fxVw/QRwy8FNrAjJK5
aNNK0SmVWr/CdhtZ+DFCdzfih2GdKIxrET+VZt2vxmlUGtuzG99LMeHxtsPADqel0dDAS7a+EqzG
bIipm7+X5IQU3oqE4xR651FFa+e/iwFx19rApryuaoxgg5Alqzu7T+3UJaDKV+QDNVTx5trfu3mo
nfM5Ay23lhfbDrx1V2p43gwKTzWuTDYRCm73jWlYV8/rrKsWaVgZTKm+F1YuvOCCGTTcDndsvhqA
NFtmJLzOuFTp/LEwbORAcMMxD1ZmO3eofYS7KXbDi24dHJUQCLTYQLTk3rOhxHqswDEDYiSX7NAt
Q+M6+9ayqvNNINccY3z7iD8JG1mEZRsd/UypBS5ZctYEj8LAlWvAnY3CCHAS/OBVfkp+f1GbnXqo
pE3+UdJSugol3pJVYW6dCeFMJ/kOktK4aU8TCeL+UwXy60wNmOZJPghWNVLmTegXZxbz4EGUF0mv
IgpBMRevimiJ/UX5Ir6btBKqHYgYfnl1a9+E0HVzGc9pHOy21O6W833Tt8DggpodreCWGQ0Dj5SM
Fh1vfBqh1kjO5lXb9WL89JAAxTZZDS5b2mZj2ty0fWuwq8U6haDuubHk35Mb7q1QsR9e7Bidd0md
yz8sta2Qvj7TzAPSzb+JQrMkzlk/IqcMZv5X9lw6SVVDt+mxE5J/Wm4hqW2F/AbS5G3CdBU/bUkW
Cul+0/bdmkuuf52U5Ee56E84UjtEMFXW8Fa17DnANQfDIqGZv0kevmlWHbRiKwpPwp2S3NxWSApX
mpHpN/Bo4E9OFrm5bDJ/9vqCJIQV9lcpsFuqD3PI9cIKI0SOqDxF3fAn5BY8NlSISn4/gR9ITfq2
Zg83vYPAcAmRHDsNjnscgQoTmLTM/TJ57b07uObdXCONnE4mccfIMbrTwjtP/iGbR9qpjG4/6XCp
yo5FIFBaM9+b2mLyZAECMDUb/heyl7r5Hp1CyH4I2gJ+ss07OG3DPkNb9H620ocoSZ+nqU+U4kp+
MFrI3PJlh8yPkPVXA7qvxGxVyO32KKAeOpbYskCzU26BUXQ/eKjhR4t2lrujt2Buo1f+LJiJ25VW
CJHtZvAaK73an8oZmlGLoMR+VmsjO8fUrLKuQVs6954qNBaDWoOwn1OBL+7lrQZd4opJZxkFwRWc
uH9O9Pg4xsPLUAfaEUGYaN/k6P01o2KYmYbzkAwob6zxlN5jkTOcvK7+0GSgGOwVwTQmhwgnOwjz
LM0w7FtEe3dk9hBSx17+0K0m/ld6cjbq7mKlJh7E5RTguc1g0UPJvdqhwp9I28A75S7IeNUGmDle
y1LHAR7xKNxEmEaL1KUkJz3TYqU6aC8WLI3SHN/BnsS1qgue/LTlWWrb58k9WSx7Yfeos8MFUGu1
0Mdukc+d1soCt/1QlB7WThA7ihmx1h5Mh+tWIMoBV22pqdhASCDpjYcaH+5fya5bFiqN5x32Ss/x
wDt0XaPPuF+EqDhH1X1n/77aGsR7SAr3MNq8hGnDXKJ3njTjZwd5Z5jwJbSgvCcvmq3dQb5YiTnU
acjMhyqo3rfEBQ766jEL/zPuOGncjL9BoVgO/tQfwmgyj6Pyh1SuBJFKl0iBb6RKpOg/7Q44hd+S
Yu70T37YJGcA5RVh7VwVUhuUQDBMyh4qP64e3vje82fYXXGM3BN5jwPpXKQ7ZAee3kvmfvfQo4aE
T55s1MP92MPc16Ek3v63uB69nY7ayB0kCbKLqhgLEnDYyOX7HP+Eu2WFhNK+RGSRWGyDsyWvzs/j
Zi997OaHJSPyb3nJ8pj2CItaiPL6PW8H+XUKSdGC1UJeVcPmqZiUHp7Ki0vN9xPi1ltnoLZo3XIP
7Tk+Sb+pEu1S2wrZzd2Olbac9f+ydybbbSNbl36Vu2pcyIUAAghg8E8IdhIpqrUse4Ilyxb6vsfT
1wfKWddWZtk3a3wH6aQkEh3RRJyz97eTCA5Uiers/OYf3nd+qRt2srFs+/Xts+ffZcQ6RjAlvNx6
SfSs2xRpSmm6aAOslJKsPCu+p29O/vUskrup9ud9PNzFtattTCM3YAUvJTRt2pq+2UBeg783uV+C
IXucS1Tm8xKkQDyHTYIePs0ZPz05MeXHoMt3mSM2lCzkpg5xrRHIZawqs/fhO42HIUvrF39saJSV
7meM9UCTJ2pKfo9uSRLDtKKQWqOSScbLoZ+1u9kIX0S8Gx1Tfm5MRycKZPCvVRjUVz7OBS9PoulZ
1dFxHgv7g0Hta0+JqQOnbvWfE+1w/jv4oGEDBzS97Mmgua9E98Ee5/FZhri5osxXOOPK5pQ3XX4u
uTwDLLnLcWwfg7Qgmq+JLCAPeNGWesxzg9xy7JLnxk3SbTfb2KIDlX+ow/l0XipHjVMdRvSVGxXD
tUVdGA0KqyPI6lMYy+x+AMp2aUliX7OpRIDXMa4n6XYVje78qRIjKTu51e2rxp0fhzK8OO/E1A6a
VzSRSXZcJW6Y/XBBMF6/ceya2/yEY9rXa/8W6oQ4dGM4UV1ja2dqCrNrJ0+ZVs9Q61uxE2kXPlk+
Bcdlq7opBCkT28ZhIG/k1kocwj3PRyeADxy1kXnTB5M45uYUvC1yUnLfj5bxiGu23RdT4W6Tph0+
oR1++yQeaiCCjWleNpZK7rt+/Hxeop5GRDcH/nhtTJl5RYj94MllVQRnnpxUrz5QGSwumrHOsKXY
wTPpm+d9lxWnExwYkrQGvQP6Pd+dFzjAS/d6y2lP4VTap6IAsnXea8vJPxh62DAtTNJN03XJpbBi
3JTLISGQ0A0JbJptIOKJYfp7Q1fWh9lIj+elziADvPMp1pEldH0+7c4flJX+QjXauJP6FB0IA8Qb
v2x+TrIFpvriMcIYJbBNb6eqlBehKtzbOKDA6k5m/pJ3tGKJhfo4otLbMlEOLvHyjbcBSIy3d3RB
fmHZWvykRRJe5FSj+OKGdNtoID4CPSteolHufCuanroodzehWc2X4VIdFYW9dxGWvy0noxE3yjT8
xGjL2MSB6YBI9pubqXUobS7LweWFC0jrP6UowTaasjLGD3l4AyOODNTlHeAd1oHe+58aV5WbpMyG
AxMDcU2ZOPPO+1OPjdcUU/sZGiNft2/woHey6lr38Y6fl2GrmWm75XxGlejSexPxMUdreUrDuX97
R0cqTU+wwbPTWCa0NdkesynST5ZPJ+68lpF7gBs7z2kByDsfNfPY2GF5Ug1JtueVkBdoNyZ4l+UN
egkmTbUgmWBwuktkAYbJZXfUsCrjSX3pOzvjma4a9KDtzCmID3YA5/VClu7yvq4QJGTIwbwy5VBc
paxrndQDQeTF+m17KpgRnaaFpFDX/pHOI5xvU6ZfMu1wXoIA4oZEvWhPZV/rx84P9bU/p8ZzLz+e
34BodSLSr5KnVgB0kQ1AelIx9FPR8fX0PWVqray/MiSnFDm0+p0KwpJn29zgMsr7uxl1waoXdvWV
0KRVanfyuTIzzUsjllFxfh5ytnHTx5H2qLXB3dvS3PC+dArr0ddSbXGQJQdCA+SJk4n0zdDxnx2+
rPNbE7IcV1kXVXe4zvp9kfjEkBSFdVfYNDTOb8mL0cspzj5LNcTIT6v6BHN3OIBhMYleLKuPelrd
nN/K1fPQgWp/pLSSbCHUg2KZnfAaEoVk5JM3X0xk9rBL668mk1qCuWztVkyTsWfwpO1m24zvVUBJ
OoeQ8DXjrNTdXvsca3iEccxrTXAK1SjxvDkjAG0uL0ls+/nwAPt97PU6eoQnXW3HYBSX+Ffr6xE1
CtHF5TIy+nh+59z5ctX1QtyOfu/Sn18Mvn19GLuqux8UFqPz26Yg3RTSnT4TmNms+661rgY9CI9j
p9Mj81X4NHfJ1Xlf3NJ9IivM/KBC4obn3EGyreM+hOtLAg1lmxfRX50PUMVMbhXMc32Lk5IMjrCf
dgCJrPuIhNy3w+3bwdahXYWxi3u1Y7jDlTK04uhLbMFW1LRPIoMKtBxDKnXPUZjznMzIh1J+mu2E
NhYXdu46t/acEZFVmvKlQ0BkuLX2KelMfz20BYmFlghPVgzQkUFk+yVzboF1WS+jlvJQJNkP/ytm
2LKS4dYv+u4j2SZX52WFrf5K+Hj8QH9B7VCUj/sOQgynLSQetnrJGnfpyfuCtL2538x2OB4WSfM1
SHmdKiLbc/7n/CMhndoJlB8BEcut6fyx5fPnd5jB5X974/9Jb1xBrP5Va9wroGm/tNFL1/7YH3/7
2Pf2uBJ/KMfVgR4Zpr1YmYz/2x5X5h+KYB1dN5UjhXIX0vYP3XLLEqC2TWkoZUqa6t+75VIHp+3i
DQDOrQQMYPFPuuWOeudlkg4Rei6UbTi3yoK1QMv+x2a5hQrVtYuo39Mw3oeEGlEOrI4yUvgtUbJ6
Vts+tdprUpt3jt7TBi/mdpMzN/CS2GYq7tA+iLTG8Xon/1gW8lpvnQend5LLIKcB1Vev0LOPvSMb
BOA23dWU+MToItWBainMPUChQN64Aaxj1QPPwLG+ywnYg9uHFTifybOGdzYJ6BKhdsuMN/JKUz03
Y/JBucYt/U2UX8HADYXJr7rRQTgP4BaWkOiKSXpAa3lVZ9lxGCDRiOdY5FhrqRLq4wffofVPl+rW
ne6wbD/Ug7XWZlI5ELCHtX0Cj/OlG9xrnqVXA48xANncn+pTgt/VK9tsXnWYejyeYE9zWD7QdLuD
PvipSWsQmOOmIWiCsHb1KM3wplPJK5nh6K6t8iktotcC9stqLDjMSBlu7dKiUSJQ9HKckoBtZqL7
JItNSQ6TmRk7328Yi+Sn1iX4Q9Dmsrh/uzExvwTLCQISmJTq6yDn+RBv6tq5iHQOG0oD8Cx8JPat
khxWf0N8lwkWINkgUr+CBzCubJtvVSZ7R8pVEmaVx0MXUBS1yKXLv9eXRwjUtzG0nU2pOxfAYj77
qn3xaz7H7ZeySMyYe8gOUZ5ZXugb2PXPZ4rWVJTrPgt7XlOYKaGME/WXjMGFXdkRgeLyltkypGDT
2C8LpmEHYXP5tv1G+yqZJ5EuvypTE0ng6HyMOzIjmngEuFekt02A3Q73CmmXXmSD+01KcALWwPSt
H1cN44VV1AynLme2bZKA2FV1w/zU5otn5o9Kn/wF1UESKvLXBu7aJo3zPcDbU6Q4dfhv1zLagtWN
pqMt1Mea7vzBTYMXPwXh3dbuQ0zBhrDEq8Ck2J2OjA+YmDV6HHshUYVb2QLxFGq60XrxYtQvgtjZ
O4OgbpG6IbhnvPBmuK7AjniWfylnPdnWSkV7ch4GpzbxD7Ctg6UuegAkIW2B88XiEw/j6SHPh0pI
8Pavper1NWSMWzJvIgZM7kM1Bh+jOT0lEd8vwZuZbt32ESBMQwS3VZuDZwQUvJYZ8OoqZzfLLTQJ
oDl+OUKwfxl730MmSlJxbty5LXb94A5FfOvprjqBxxvAI6ZUQtxvPnqyKLsrDRNV5wSCWX+FfT+i
oVkuvCq5SKn0Er5uncYpeR1dQnLR/zh0poqP1rAP6YT5MuFK0D8KOlmcozAzhAbHqD7KgVNE9XBL
MlyBZFDXxWoegidRNM66LWxoJ8z8qOfUT0Nsi5V2gesR1Q6IKk/joiP3Z1eV2dE3OR0i80G5dQyQ
A3a4mC/n5AtUvG3iZJ5Rcaw7tkIXwausxbobtnKOHqJ53IpE3DhhWHqO4qKpe/RxYQa9oMguKjmi
YM18AgkV4PuQv9tO/MUUMNa4NwLUqvynvA7xtfMVKqkeDFILPIdIaP6Sw7uOYNQz71qnNvdTZuTM
KJaYUGtIN65qnlTCem3KhkDaRqQP09Hh7pnYoG2G8ianoACkxRFgc2G0l0n2BV45kPm2ushw5sM3
Qx9doPQ0IGWVQaWv8MuCqCWeu07FXefACo4pAewzwDyesZTOh5oZuWss12xXLmxrdRpjbpZFXT8b
hftqjGniaU1K8Cx4Vb+aIBKX/q6Q2sFpSA1pA/MGHvBlTYdlY54Z1uFjA9RnkwB8AlZiHqOBkNOc
RKp11ZAq6LYS/lKU8zBA3MKBWEHYvAp8ggdBcLiReU85dDO2Gt3LWUJ3BhOix8mrSUnEA8oIaCO0
aErwDfbSaqiQ2sTJ57lahZPzQYcIUDgQd4S1qq70rMY+0MUMtjJmPzQeuL1l1MUYgG0CQJK7wW8l
INl+04ucem8CTxe47w3+5K00r0FjA/fw86NR+i+YyFBAAr0Ky5hg4PTeHPi2EutpaKFlzuh8tgUE
p101lV/KBEhl3lgPBAoYnm1SWWMsS2ScQR685HRZ7iVBY9xOdRKvA7cFEhPe63X3lTHih9omrNQB
WI+pKLhRydfzWT66ezoi4SquQfjYuwFMKWfDBA1OFdeRGS38f263uawvKpOkmfMDC5Rr5M0aG0oi
o+/1DSI33zVJ5rWiL2YP1G5qn8m7fA0JYo7n7hOeJ1C6Iv1KmhrwXLOlv2dku0wa1iaCgcDss/cc
F112qoeHKnYrOpYEYY7WruJuP/ndhRZE0EYN+wSS42oYdOj/Ondgvze8KvQ3XWRtGBxxw5/1bzpp
w84cRKswnW5nk0H4nFefom5WqzLgYaSJhFv5KHTKj1zLc1/XPJzSk9a47FfuML6Is2d9SD7WJYK4
mbYpdQAHyEep698sGcae44+fmYIHAAnTwKN0IqXs4d4ereFT2Bbpuq6tZuWLiu752GIvtrnZuImN
dI5Pq7bNt4KYwCCL9DVtSU9DEO6pQLSkXXHzGZT2ACaGW4UDmMfvjNu+q72qg002LzdIuplEaTY8
iXWTojup8hUMsQo+DKU9dmLoULvE4UDPVSqaGidT8b2mervNFKCL8+OQi8dc8FJP6TL6wiEMh51W
bMQNkR7nwzy1T2MyJ5cjCeBeXnOzteQtNfV1JOgaIAEkPdq8slrqsQmNFk+zynttYF9C98pskPdj
FKVJypzzCCIrKJjCL0OXqDSuFMi8lTLEaZr1p/OZ4zLj5QwAmEvtPCScAlIQrd+OR9xW5tRbk5nm
Cpnr10Pvf4wgsqXSovp9cpWZcCIhvLZG1UKHIX55HohbjxXfv+6vYlGGm4Ipdh3l35xBoBGw7BID
nP/cQuzZ9H0Iv8unFA0kXT1mBUOlRGOYZSfYSQlrwbG2sss+3rZC3nHI871h2+2hNcbv/1RT0R5q
qhrUbOucIdPGHnv30qTr5LSl2DMC/xRWzCkTghCahpg/BsfQJmrQIEORfkx1CoJasyztzgrVc6As
WDdlaWQrv6ZDjN5JXL79rBNduc77GKFnOfuXYZFex7Ec1xi4752lVVJOCwt20SaBF2qdgLyRTkCF
XwzOkC67yzNS/Pzj+Z8zXNzfTjTgaAV8OVNSz+5KGtWoF6cBcUlkhIckc66lPVlUHrEUuEgHV/VC
49ZMintG7QDz2toOrsYZ3/fYyJNYwIOkUCAtS/xwLWUVCy9OUNplRr5rZAvO/GyyPpuqRwg0Vu2m
2+r8hwoqgUfwnMbIO2gv51YElyRs0kFZvs8g4Ery54sI4aDT1ckhzE/0M/QN2COSUCcRHMlpOJYk
IXt1CsS7zprgiL3/qBWG/oN4wZUmUZdyJFMWqnme3/vWN3vMffBw5NY0bv9SFHV/pMNLWsAt0QSn
slqY1ilGC9bywQ4/Q1yxL03fgr7Vpxf0dNJNVXPCOI0+EhDsUzI/v0yUwRDHTl/PP6HoR2ffUQES
eGrjJYEsXhqP51dAlyygogdlq/IQF2htRkN9yrWZwhcnK4Qj+0npoL6LRZMwhIl5aesmuRv//pk4
H2Nj5+HXrJ2MS4yuChXG+aVM6PWqhLGjz3ogSBmXQvPtbJWGLt2OhngJs18q4868KzLjiJtYO9Qx
RqHAAlW+/GSgXayZZoEuH52+XPdOqh3O/zTLn99+HMpHMsX9rV20asNEhbDCrB0OZK+LjTEg2dGV
3R8IdWNuqBgEJHk0HGFKApwyyD+Y6uAE4sc6CMe1DlWW22+vfFmrtWw1uIDL785v6Soahs18KbBf
bM6/gQdiQYCmy6ZqkGddo18J07ryh7gn1VI7lKNef0qWVBHHImBg8Anv7t0OXGs12FeTph3jmVH4
LIf7qG20U5tZh3wgOLIyh/RQqU48aE0OF6+wg935R2sOTyb1+I0aGJthRTIeiO4Wx2Yew9XQQ6Kc
SFnZEkcerKnwD2QABjQHVHKbWEaCd2/8lHUKy3fnWhsimJagX4vh+cJH7DjaBI88/FBfuHlDjPwk
bl9m4z+QR5bZurQhKNo2J4uD6+jn2XrqwjiiOwrWM2vyHXETy1w1SiZ6bzklRCADK1NnWtKjxZUR
T6//n/XTw6Vb5gBh0d9VC1y66ZPbliCj1fjBmqtTrRhMMhGEw/mVwb7RkF4L6pRc63n363UvUJW/
7DouA9uQsMxc592qGfxrMprzbk8Ch8Mz3bloOvdhTCeq/iS3zFLf08sIvPNa/wvx+Y0vxHFMHBr/
b1vI+lv6PDzXPwXJvX3mz8IXrg6JA0PYtsWNDMLjvwtfFjUxxQPUdgWAU4OS1Pe6l+n+wblNUcw1
JZUxc6mW/ekScf6QUggubZtmoMl05Z/UvaR6ZxKRrm7ZQjikyDnU02AK/XwlkccR4ldwq32fFPaa
W+LlLPpqC2wPpzKpB0R9NBtOLNCXq7OpUOvtDQbLfC+wUKyziji4gNkN5oUMxLjWAJNAKgaLGGFF
oqqDBbJitdVVCN62aYNDn4cbHek2szWUT0NhtIcmq700CY9dg2ZBCz47NhXz1mptr7Ht7hA5uLdN
jcG/qIDSurazI8PsNFhThmDboO4hiWAhESzUJYmVTgDXtvjG9HTeSVrXW4dd9BL4OX3ePMnROhUl
uyUYn3bpZ+plztqXHZzhql1PE3gWN1SPk6kHmyT0T45ZaxsET8mmpvG38WsmDrNP/zW3dj5z+vsi
Tg96wKxK66wWmDBRMPYUEB4pd6WKqqtaWD7wXZ72GdbejjQspdNhkE1yYwTBZ9tPxb0TUf1OnKMf
Z/UlOi3h6dNDV1AG1JgFrdoQsQd5Y5UnYzygY7WM+wP9EwYbVIUMYWfDuh8GA2GSTJJ7P1CfopIJ
7pVZ03Ae2ibc1FJ8mwnN8GJVnkRqCBpmLoEDzAGNDBdF3USfu4K4VNRecYLspMgEeQ1gDzf2sMm4
1wHawylkt1vOoddkYMRrlhQqFm/OeV5iC777rW60j5kRwMEduetac3AIbTTwTvDV0pJwlRMltBKh
cVv3Bt3jrvFchDProQt7amjFansdJsapToZhrQfJK6ZI0tIu514H2isKUskjtG3SfsCdQ2ZqY1de
U08HntDz1o2rr6KwwACTMrxObNyqVpzdhKzIJkFqFan2qi14OHWGcZtrwQoF/tHvuyvhU3MNx/ye
9KvIi4i09vBNkj5TAltM8p4ksuYCTdSt4WTHYsqOlv6lLjNMI0wvUHzhYKc5H8d8KckUfKaSdbH0
l2H0zgW1H9O8Tabkc2XxdFBFcd8lGf6TPH1MKDBRJMrakdIf5iCfmuo6U9q+06lARGTElv410keS
YfyNrxg2Jz573ndUJsCyezSqVyV0oW3WkxIB6Z4cQD3osOfuzUArN9mIr76jctQj7UERSAWw7Md9
MQyS3Da175iag/QbxoueySgtXEoE9HV3kFFKT1WEd5WIZ6I4eLAFk2eivyvmJNlr7FAOw28xOIQm
u+Lal9plS5TXqqsVAxDnvqub4dqus2Om2zs1l/e2NrV3mg/pvyfDRNTho4nibByiV4GVIsuofAzW
njK0AyikrSg0u/t4up+YDmzSkWmlTHioh1cqtSFbQx0mCzaCA1tSQneJumiymOFXojaBiS0dQxtV
wqpCsoDruEm41SR1H12UX+rU8m+sE2YXZgGmdqL+G27L5d6mRbO2wq8Vr33xcRrGYks7+y6LlLY2
8IT2TKlX3WQ4q/ayyYlTQHO/9u2ihAaK422wq9sKU/fRnMdoRYBxu6raKaDlniMdxFOyywri7sTE
3alHslq5cs/cmXSuCS58wnBddS2l0lC/dvvZJQqJullXeH4U3hcheVGEet+DdkZD3mavaeyLXTsj
7J9CzGrRpZYxxRru/SZGS0w5B98rCWOBK25UJVI60cOpn24NExlcLvKVaYakrWX+2vH1lzjqI9jX
1uNs5PdRgDW1N8AJWYgZDpCV1SEee3GR29Omd7JgG5QwoFIm1YfSID2GcLAXs2rrQ9QZNWNrSDCt
Nn/tMSKRDAWVfnyMheXA08aLhfRiR5peu5+66FaNDRnfAtJv4Ts8N1RtHwwDLhmJFmvGkvVy4zeQ
zoAGIVujSPHrZ7re7uclcQRWjZf48dKVqZKjlaaeQJ17kRKfXSSDtesc3H29w30UJNK8FLdrzFVY
oDKzeTUURfESK9IBSo52iNLG2gW9caPlFiPlPqKCRcCkR6hIdgjTTqdAwOrIfYr3+TCfWlonRMAV
V+Y46QfwUeSez9l6CBgsh5WbHEHgfnRxU+4oa7mHqa/KPf7MqyIGUR7nU7wJa2mvoxarwnkrkFMx
ql/+qebXEKL75fkHZhzjnhPtbSsR8o+HpFuSzyklz8x8+qmCAP72EhD7hUPX3C1muPbmQ6EjJ9W6
cD8xjAQoZtyOiz2cllN/nnEtUvDzq3yZhaH4o/wWk4gFMOc1sygJF1MFayR+wgSGIMFOd2mF6r+m
D77SJ3kT5EDoJ3e+Spd5WWDm+YWgksSkcNwN2nxVjVRZ/zsA/U+ary6Nu18OQOnY19FL+6/i9V8Q
JbvsS/STS/nt838ORgFAMj4ie9h5a8Iy5PxuUlbqDyFo0TLaxJ28jEf/PRp1wEZKEoZdUziOVDZ/
+vdo1NGZfvFH0pINakf/ZDS6jHh/mtu4GKB1aQrLkBZt4mXPf2zCTiJPRDiN+l5zlyBa5F+vFiT/
INjqXLMC/r3OiCB2GLGJb1YTQt6474jq1OevBn3URicShtlXkMX7YbgZEMJE1231JABYt9HND4f5
b+agKO/+ZmuZgQoax640XPEOf1mgoiwdJ2BrRwqtIZXXJitvSJSmjimfCJg8Nn2yIRpxZam9lqHN
QTFfzqfJ6feV1n4xMhgkkqpTBjt4IMI49a8iSImDaV9MdCEHiuhREaI8pkdwrcxvxAPQN8xI3btm
MdCTGREgWQIovyxusjPPX37HO1AhbWVVvCzvoYS/asvF5dOQnoxgxfU9ncfdsqo2YAxhHp2+O/9q
ecuyyKoU1F4l5oRhuyxqsJDFOt1GL18kS/9zoyp6oss2LRt43mDYXIVubWyVect7yFqj/0Xle7DX
fsl7C41SO0G/EaMXXle8bgbfo+OwMpCON+Q4R46OH5OiQWZvairoIR/lzxK6ewCprlreGvC7mFZK
RQ2kvZYJ/bou8yrEUFXdbZZPS0QgOplzdlNR02IZEYntVQjtjYFfxWcr5iiEllZs1ZC5V8vijPjQ
9c1emv12eUcSDbckM5GHMyXeslrUVa+Gs8RBdHQsrokHkgW8mGaf5CyAdZy3i5VXAo7M911d1kdX
CPQ6z2yQOXhxlz/RCj//f9wzmGzijv4bztJlB1iORObpa9FuOTzLvi8rP/9eizdVnmyX18sh9JfX
/A2z8sotIPs/6Gwa6sFHiQTXqENivIi35HjpO7wPtPe4NCgE2bzui5vYeKB2Rlofp0N7iflrGVaS
vevT42CjAffTY9xP5DDoGNIq7OaS8MYOZ1PX5Yfl9/5cI0HD+UoSMutYltsk/ZbEGw8H+XkRhGx4
LubuvIu8ZatsZh5/ftQhUqrC5p8MFHoj3Je8Xv5WLYvdlHIZvOHwlRHKUtHe60SOZHx82YLlYwDy
bfeTMLVNYvv7viL+ADwkoIPiOYuhu9uYw0h+yiqyRkqSpmEF0Gl+7seMYXFyN2r+gxtQO03N8nPS
ZJtU2Isi8sbPUoS0dryOcFLlDoODRvEQVldVje6bAXYbJ3S5jasOXgnRyp0gPXGHOXcxmzoPSf5k
NCl2nsgntjSmxTXpw0suyYkLc4rxAReMJsIbFBsbyECcZ8SzDe0t1B6vxP/fFXDJE/Oam9h/izj/
+vafPEOFYLzzw919/dw+f//k6Tn79j//awuJOfqZ7vH9M98fnI4O3EM4lKItYZ0rNd8fm476gyep
bS1cZXjK5qIr+rOIA4iZzCiejAZTYuw86Jq+PzYN+YeFDsp1HN1G1mJDVn6H9vgV6sNABfXzY9MG
v2xKYVkMJE19qRb9+NgMBiAShAV1eyzG7brK6ugaskV8aMrqumX8jlEwDHdRpiVHprdcQUa1mNOT
dVzeyHIOwRl2J61NqCaUNXwbq86PywyzSgOePF3eXLQIEBsLzw0Epmrnhv3vKqocix93wVqEV6jC
qGchzYJZ8u5ZWpGQzNRnbHc6XxVTW9QZWmbQaaZ4lBsGGnkibDtXfVWFlv7Dau7byl3K5boC0ENB
+efjBxSlF4zj211dhVSLih0+IlqfU7ihUAIKwA+uS5uHT0ImI3bM7q22+hO65VfV7PP6+dpc6DGc
Y3LBhv/4/c1iTEqeny1uiOYGKXGyFgOQwya3V5kKwKYmF1VERYTnKSxctPs/nOt/M5IR786ft/Wz
95LTG5K3827/x77tktTi4FtWG3p00++Cmke6OVmCAVdIrLmJFUQ50UtNg8QbpklShdk5NK2YUK0A
1mu/OSR/v0VMkJaLS7jv0TUtnVDfLNt2pxVMk0Q8hpucUdzxNzv+bgTHjlsGlwsYcyKQTGqxPx/4
JnBMwkh8in+zoFzpkCpdj3b8WBLXlNhtcKkT2niaG7q7Ri/2pCENN6quSVlTlXEsTQIw0tG2D3Ek
nX9W5j9vGqNt3aD4yym5KB9/PCesqjfMULTdrqm+Kp8+uq2FL9LEijT5D5HUdc/24/I3Z8JfD7tl
GIZLk8oRUnDX+nmlfkgv3DGLbsdclWQp3029EqbJ5teH/e+OusGAmcBcMEnWwl36cdd0pzFikSTs
WoCKbXbYjbqgi5+aovrNebScuT80S85H8cdVvfuCbalDsyaOdedMCI06cueDLv5axuSZmQp538SI
IAqnq1/voPmuqH5eLXB82zKp7XMCv7shT2FCO3nggjYUSR+hhvHczfRDG6lsy9wdNox7TURSd1WW
w0OrZLyZqgXSIt1VCc9mzbTb3AyxttMG29gnpMGw3fjmbO67TtcPq2lMjpVFVbPv3H7DYPG1Dsx5
p/nGlT+hBszr4LVBcLifkpvaKSbiT4mOEZMRHZecqvZWdNpnWVnR/jd7vhzQdwfc1KVC6Gs5yvjL
aes0gW1g1Gt3qdEmWzFGt2ZLHFAYsFda2N+2y/hu6LWN6t2HJpXgD+R0Q+ydWo+j1dP3vU8R4DPk
dAWqQ7HChzCsTQDV6yBiONZzshh9Tz4nQVxeamEFUvO+pPZSVfQHZsM8MrmMr8bmJcqo4sDm0ff+
EwrKmHpGd9SM+OOvd1mIvz67LFPn2bXcrCz+e3epxiSqJbOVtjskGBn4q5lWLEFxeJ2Y3XyYCXql
7e1oHqjXcZ9PSzqS9Tq5zUlvo20JoegYFF/zhP/r+icDAvS6LsWn0J/FJlqyqVxLbO3OouDe2tvA
TNWD2/l7V/8Sk7j+IRtbJBKK56RWdcxiuJu1fTYtFlIUwW12yNwGLrHG32Sc3Y69c+sW5Ye2O4oE
wSug8JVjqiuj1anzWViskNsHrmfCxFpFA4kOXX8blMMHdJ/JiMalwO2xLuQ9U/kPjpXe17EFKAg/
gWfnHUYIIFIFpaYkB5kvwf3MqjTXhUEcWyejR7SZjiiRcqEFcoIPOGGRBPfX9CkgHlIhd6bhZSqN
krS8fNqIoCI9lIqjSkh9uFGAcTNt35fdg9Rptgxaex0M0SEhUXw7lh+qCFHCJNNFGZReSr1qiaBt
k4XshTm61+5EodxV4b6EtfVSqPrGkg92gbw1q6zPhrAfcIM8EToZLGzEi4yWHuJY0161Dgupe4yA
gUOCmkXxGZQULWZRYcev2+s0nH5zVv31xuVY9AspeYJtsJV6dweBVGR1FnOKXYcTuszGndMnGsG/
44M/0rBCqef5KfnBvz6X/3atgORoVS7VHPfdWt2as8OdEx67+mNjDrddkb52KMDHWftQy+Rj4tpP
v16jWB4pP98wHNqcjhKucF1bGu8eOQ2pnbmWdoy9ZN9Cys64txGwpbXNpn62VD9vXP0A2y1dldb8
mxLOXy9ccAHGMjx33aXs9e7CDTp6MkNfsLuqeMJmuY0nQ7uQc6JtyxbpSbtX2ldtQH/ym502/2an
GXI4jHNN0+RQ8/eX57soDxaS3//OSE2hvMtxlp06uVxhGxPOCITzabxATPKcMWfwrL5lcopRtOHm
uaIr82z3j7HFdPM3W/PXpz6HwaEJTMNZYMV4tzUIsmdBkmqzRK2iLF1uG0FJmHgAMTVzJq7MoRGn
BiERCoPimgLRmpCNeJOFw0NhI4iykMr9epuMv/tqGA/THBCWKShH/nyESI9DfdyT3mRgJvFSbGjl
ggOFPf5YBtMr7ifS4qqC6FGyL3nupR8zs7ibFDbcJhWfklEEqz1CrUvwuhTNOiGRS9LQ43tdt3rw
IGLjqo10lNyx6HfjQKHFz66qxfEg/XEDxMT/zWE+D2ven+kuJhZmhKbLXO3dWCSQmqaBOGt2Ss7u
jniNoDsJ5UPW6zseyqh6PWx4ldebMlvFYF32c0PhMrWWCz9jttbo9rMxM3SxaWR7CRCIsmzXttu4
m5mAYzWk6Va3EO0mgW9edNJ50I2CppgdzrgUJ25h7tFFZ7i3CnY4kBeByWN1JFoh4BgVERk+v/4W
JVKJv1zc/4ey82puG1mj7S9CFVIjvDJTpEhlyX5BOchANzLQiL/+LtB165yZ8Z1T94VF0bYkMzS+
sPfadMZMSNHrcJwtf/5f7/PIakiNDoZ236ckdyfJIQELgMltOqDbP/e6Xsciwfs6GNm6K0gbKZNf
OBEJi6Tg7zvXOFCeMy6JRm9DA8j6wlm4kv1kE4hdfuRjTRDv0sziwt/p7LsRDFirs+AuIzNni8iT
+sdzNnmFNNoWSMOEjd/S69M7IoTibRXhLU/whM/tEmiWusgQotbZkMn6PJTez39/Nm5V3z/eAP/1
bPztczbobHDjcmr3MaEPrGmnZm3PsHdKkkXxRQb5lnOhWg8AlDyrV4sIHcK0L157pa///ruIP530
FOBcpDmFLP/vR18w9e4wia7dhzlZloMbTCfXTt+7KNx6tTWdpYCJUMluYTHHHAiZdc3HMr36YXUM
3eww84ufo8WHLqpQ06pOJz9c3AGzgY13qXEU9D7kCN+FzTchu+6btrr+GMaskKKaKEeejBe+7UsT
dGozYz5cg9djSYpSeZsH8ldW6Gkd+fZVs7Xdidz7yCsyOoMQNawzQ6rCRkP9bh4TmyMqcAKCas0g
3I1hx4TafHfc6Jvll69ep7i2V+HW1/V7p9u1UyfyLGumg038MyB0+rdN8P/Zzv+zvWFOhPfIpQb2
TEYaf33To9pBoqg4TgM3/Qa+vsRMxY6inKnp//1V/MMh6dHCIi9yfb6rubzI//XxarPUww+CUreK
i1+qgpboVweOzoeAQAq8m+gtchwtbuG+/PsP/kPJy/8R050dusxQkTv+9SfXEcYdPxIcz4XYdr3C
7RGM7jHV7Q/bwfUyB9HGtzu98orUAxBJRGo+0cmDNVkgKmAf/eCnKzq5n6vRW0OVVNtS7iLPSv7H
sfuHNzpRaLaHvY/igsb2r7+pjmVto7Zv90USL2v1U9mqb72ZPYyGWOdS/mp9gtT//em5FS1/+6Qz
8SNojXBrRyDU+usPxXPcjlLy6bL67oLIHZmAscHVtJk9/0yusl7bXlvtjNA5MGV4sqPgaLdYjQhr
iFZO6T6MTqM3SUL0bxNRaM5yepEWClTjf5VA/+zXeCEFl058mb77D9uj7HQvMBG3+yEo9casfOCm
qZ/gXEvlWiTq178/M398x9IiYddk3PYPJLEXklmcg+dFZHI/aPvedfmpduFdOJydJZYaxPw8Zhvj
f71h/9mRByzqKKaRjfLfDdy/viKqteLScquW1F39Pkzuo+XTHSLZTdfJ2FxpV5AQ0H+mY2LgiIBB
r0QL8NOgD4/ifB0QpLV2zH5n4uicZ8RF//7EWH86NeDb2czgyN8Sfz81hqlDhtumfKIM9xunCrIj
l7SZtGrv6Rs/E0l13LvBzrPp1/zpuWKhAC4W0W7DvpFT7Jcz8RT++2/l/un1okLmlaK7Ddy/v5F1
3EdgUkyMnF2sdmaOyAKZxBFeotogHvMvrQ7DtWL7s4t7M0a0VR0J00lY0gT5w5TvC1vIZ2ccPzsM
Hc+dFT8mUdte4oLcUGc+1UFymTlpznVYk5cbiWIvKTQvBdeFUEF8DRCsyBBTxlxxmQA+hdfSnIhS
8sL+va3vi4oOQY5MeI6t1t+yUWCrzwDyOcp/s+v451zLbdpbyX4okvE+s7iskeFdndHutDU1wL8/
YX94vjAlex6HsU8tDcL7LydyYgRyEoVX7/tYrB0g1lsSCvvtUHTJuuzEi0y6R89ofqnhfw6x/1Br
4a9GUmIS7Bigz/zrj0awzbgfEg/2msw/KLNzD9KICGSLnHQdlJ51HJrmDmLEQEoX803HqQURLc7/
f09FLyXQDyzbiH9cGSosebqCqb2HtXNtXMK3IU6aWzkUJUsz69sYFDhnyuKsXLv9H2/XPzWT/HCm
uTQxPrP8v33K7RkFF4afeq/9CdPqEi4UlN9VFcdkstf2VhphsQafcFR9vKsSMpL//eX/wylD5CZw
d+TZlivCv738VEqFDhNR7yHI5qTVHZ1orYK2XeH5sUGM/c//Ma3QH3pJakqTFE5yODFW/u1aE6Ru
2cUz1MasX2Kb7ZszUnsPI0MbAGDNc1b02cYa6/DFAEnP2zD6iaEqOfnkKO7jMQoflPGtUGay7fIp
Bigtk3U6OPFDZ2vMTyS1xGVnrDUAQsSYjvEKRH1dTY3AS9mmZyA5Pv5Gvagvqmc7yd7bqZ9Akzfq
mx5DRGAtNuUM7QYYSMEV0KTtLUb5Wuhq2Moqjw+5PcLFdt3vALfEFq9CwSe9wwJpLd/ItaJvqW/s
FdHxtmk+Mc0xXtyIMtIfxJsMU3Vk/BXdRzJjW48P80GYffM42xH23MF5ZLEBKwi3ZNBhDem998B5
62ZLffbM9ZsBfFUnX3w6iMdyEMbicMfVDmMNIlsShU9Egk+rOJ5OSScfZrS5b21hSQQPTviB5A69
pF8yIrJd91qE2RuVTHcktGW+jLaJMhXkutbhV5qg9L6yRnUOZtzfXCGLt3FSL2YTY44fEP2Flp6+
JNRt+aShTZUi4+ywUzLFDblKzWxYgxwtn+Gs/7CTav5hptYj1IEvOpfGrrBdeT/5nWQprX9WUzus
sWFn4CVzkNU5+lj6vay/QwZBB6azudnItJnwI+Xk0skew0jmtER4VVT1XfauDdXtreWr20N+MhNO
Hrn5xjF9eeHKLi+6LPXdxJjk9pAVVOJOB/Y+W7wwarkpCZP7fe/2WIQosO2XoLkx2KnUEWdGj975
du8/N7DSWf0PzOQCUeU73Ldc9uxS4n+Z5H3sQtweYrIN4yiFLDea2OxCcN/4Wpqvo1fSvcyQGmU8
4Ahb7s3Eg2+zzMZw38fz1Sib+QpozC6j+np7hM3fdJUZLMpgTg9l4511EYmH/9zURUcOgLYvft4m
cIvTES4DzTkQrZEat3JfxxQ1h/ZzNAAdgXBD5GIfpKW6Q+76NvEK7IjmjtEXiOjZJezdmgrr3UhK
eHsJvYxBmWxWlfGE3c54Gsv6ETSKRi9YGA9Ww+w4lHofATPaiFhEL3ECwDxpF5T58mVOiX8/Yazr
WjLmeiM3VjhzhgfKBKArIA61kt1Dm258k9g6kmge6ywUiyYlO8LeidZW7ZU7ZXrq0S179ciAaQGp
oJqcJ4/xu9cnJ8eU/YmsFgIiHD98yyaV7aHT+lsN9+zNUyT8FK7GEjujzIeK9Ta5FiOMuJ/vCyOa
3xCBELRlhY+52TRvOZBgHnSBVx7HDvoMuLx9TfvyGhNE8+zpAqCcVb/WIK02bYrOtZpJQvfKxVFA
S3z1Wulcb/coXQd6jZUP65u4A02NpCanOfv17O/8Ov16c7v5gfbu8iTzeH+jJNJReUEEEq9ZrzV7
QDabnP/L6zKjXNlpgGtaxP1OFY71bOYLm7N/QEXdbsOZ/3bYR+FrnxTexhwDf++k/GASa7LNaA3V
PRDO+TRW7a61TxZRBcT5ddGj7vvuazy6H30HqGYuiqs32M4FJGmE7Q0QFcgOfd8OWJW8KvmZeHh+
bTdG0l+a9a6MRb7tcV7SUev8ec67xykYvS+5CsBU9sAKjNFoP8T4Biglx7jmbp3KYHBcqB6HQh18
6ZK7GrzJV/a/425sZn1ojTj9EB6L9uVxz6HKzWAZr/uRY9UJyvbVQxS6thsb4z7I2aqZ1Vsxya8c
JNlXOKj89fRZ2WXzEFip95Yosixl/jZ2Q/foBPI+md4qt7ZesFqWV4wPr3HXRK+kOKYXpY0ft68y
V8r7os2KVR6VOEEKg1eD2esjFxns6F70jE0vep7AbTIXmt1Txgp0Uym7OThFpwkKCfNDZVvTaxhB
8peycti3ldMr5lpYBL75fRzQ+tSlap9B3Fn3oSufGgRbz3q5sQCVAh4hfC6OU70ueyCHTREOd0Nh
s6NavlSdVs+yqDbeYH4Nc4KX62D0D4MXfiCUT+nXPD6Ldsp7xPUPVpzK7+0nL/Rw6I0BYugQkLvh
+fTjQJCRGV9Yy+WrgnzPfVBr1hRDU2858LyzMIJqKzSpGaOMp2sc1NP1dq9PKGTKNFuL2VC7iWjk
B1Bq6cNIJPHVy95CKKwYAAQsMCe2T2bvWEizmdj4tT9vPMOz77xFNxnW4XwIp9w/OczX0iq5+JNf
nmIrrU5uhQARw1q4Hya17lJR7FjRto+2xBfgkC57qu2gOuWey7vUn5Pr7WJXuvxpouAMM3SdL7cb
wd7ASkNzb7bEqLphvQ1iQkjdKAItqE9eQo6Iqj9Lo//hRWDzMuZsC0Y2JOCrI4V4R0cdbkofOJeL
VcgyccuKAtJmUeZ39jQfGtqIlXDl1ujDveNUP2WaPqVphKsjm3bxLD+NqdnjmyS0dAnlaF1+C+q+
fmy3pR8cZmyDqz5SZyij7xrXUmQ3P1V/drmO08CsR+1+wUT+ZBpTtmH89Ug5vylGJCl+anPN7wWQ
WWpII3fPQaff7Uk/zMOyVa6umR8vV102S5GLkgQjrJ++BzaM4Fn8sO1k77ZyP9p3eNw51oxfSM0v
WAp+znrEXUFSgxFjxe38gNhRBOejqas1q1AMBXHZb/1uJsYBSDzNkLqzyvmtm7wHgKUkhmTVMW3m
ozNlj32xcjtaJrwRx5FEr5UaLaJv5n0rje3U23ugOhuRsXL0p086zkciIobN5DfuOq9cJpD55PC0
UbIK/ltVQa1spqde9xhcq9c0rfu1p8STcmHKdq0L3bKPqAoE81oCSjatDH4EVlavJHS11ZzpxyKM
nrxprjfGOFn7VlGZEO+3DBn9Nc4kPp7BNVNdsJ3nQYNvzY+6BXbqeD27SeMqx/GbnL2dKGdrYzYT
/yHH+lpU5oVRCdiFYA9abuPP9J5hO/9MBomPo7ePuJetNdekfl0bkNGaBpf3ZNSgYIjJQxFSonF1
HswGM24rMrXuLbXO7A+CfS5Ti/CnF7xV0zyrtnaqCOVJ6gtYg2JnjlaDoL7vUWj2uGZK+yIM+ghy
liRiUBvBPwR+LBSfhsZeXAbOL6NwTLjVJbbYObyk/fxotiEdMiroVeR5Wxc62zotdHwgxV3iriDQ
PU6IVuql0W0nn6WFN9/7Sd/djUkC48HBtzuUZ9uSr4QaagzX4o5J4K+CUXKMTrbt8s9AqV9OWxJU
Cj1i1VFZgJVqdmnOa+z27ZvXO19rq0JgAA9UPLlXabCMjkNwNwO2vpHk4ZW0IbUElYmAQeALVvoU
BjuSfasNHJzsvo/i3Wx731BxxCuw2oB7PIG6tuu57FrexlILUXfSZ0e52UaZ44ewDGPvD8O1qXpn
I9l8YpEfTl3JdQkG7zG3JbEOBDM7sTkf27r7UXABVNUkH/XUXPslUKiTib8p6go3xDCN0Au51y4c
ijjsjnC27xnnuPthjiuc0k55kj5tLnNGYVXVKQtcAylIcgoLMH216TdbADTFhkykfBWoYtMvOOqg
ixtUBi2RfqVgBH97sFNOfap0fHYABQN56eqTZQASGCqzhjJIqoNNf4NkfajsPayCe3/5gbU7Vb+9
8NjpBJ/SgOzWhsF46Qbr2++e5GOxc3z1g9WAPKl4lCeP3h28QEvkETY5jis42aBh2pNA9oq8b5F9
NOO87WVwKdP0YJO/s22j/HsfV8XWj1PI0H1XnrrlSUgVywV0sYItitGdEuFPUFjFPmHZjkNsOOZw
FlgCLX+BJhD0sodFyGuNTRB2h6lCNjIMBHY5vt2ebjfsBXd+a4eHxhDQEnJ5bLRwkajlwP8y6JCo
sMk8kMJ4b4xo2LXLV7eHaMHPsvDVdm6gZJEudprRxJ6Ccf4aCIolp0NYxiCq2naeV+PHmknbVsuz
XLdtubGquTjx6xUESvGZh+B1VAEX/gVoTtxXdrqhza0h2c8i0ciyu4+gj0oyBPGx3m7K2dcQOay3
IotRPjeCoLPlD1UWclTe7g5CbRnT+Ye6mOLTlKYgXZZ7YTIfDOnRBWGfa11rOMiq3/tN7cJ7bOr3
pGrH3e8vjSTMTrylurXrgKx3Ero88N0gmdTpdjMZQp7G8h1ecP774UC7warwyGoY5iordtp1WnqN
CAFg1xl3TZ1+t2hMtywzgjun6zPO8f7ipFCyEvCktdwHQE7YoZkDG0+uawCYuk2mHeNg8YrjE5Tp
waKD29oD9q45MzYI7YP7jInVfTZWZASHZrWrjcrmQ05ictn6zS5OPufAik4M+RbfHTkzTXFUXm3u
RCRorkHFTgapZEMKzcpl92DU9KpZav4YOsiVZFgrxN7hz8nWZIwn4zaNJO8mDfs9tBKg5AsvH0YP
pOzbXfDDZXu6wfK926Pos7FM3AIybo/eAhtEbamtEzGqMCZrO5tm8jvIwUkKiw/FktxgepCdEJws
3/92c/v2t3vm4MCHCvFE3L78/XN+397+aWlYxTrvoMT/fvD2t6rbr3u7+/trnI4b7G44A5eMhds/
HG+//O2Pf/8mYsrehT37v3+l//zFBK/Adhzd99LuiTW//ePUEIdWjFym44qgAegsd7d72XLvP1/e
7t0e+9vfQ8oBXrorXm+P326GmOwatLP/91sRwyMgHCfX20MkAs3bJi+/t7qgVQ4iHKIhYQG3L/9z
Mysa6XKuebVvdznTuzt3CQ4NMueutKjFk7olGRSa16Yp63NvGi4hIp63qWbR7lKt8v2YWySwjX6w
Mpdd4KgmF6SU/jUqC5ttbAmw2t4PLkSYyzic92mTHLGrzRuYVM6Dnqx2l0XFeO8FdOLENeNEZjjT
tFgq3ArVPZErazsdPkHRmOD+c9anwcz8Hgcc215pfg9oXa4Jow767Ofc/0LFRjwdBzkgjtnHPkoq
ognpfOWl2Wc76ksj7EcEK8g+R5ltoiR6L5nYrwxvNnag7b+G/oOwTCIN6+/RGGd3ERECW5BAdP+R
fs0ULV2HI1z1nsT6KY9JM3t7MxTPhUZcVMz1gdbqYZ6cHaE90PxwEK8GhieOpc8Z8Pp1gAd4HaL2
czzSjFLIkM7AEliW4aYh03Hd+1jm86z+Lp9JCHyUboRfygElHMYPTjk+2Kr8pV1Bpi3+E66fn31v
RftE03gEjt70rXunZkJVhGKLMKKwoLFjWMSMhYlYQ4WkaUohqlpQss+5U30Zu2tnFk9RWg/7JsaA
xTAyfABM970vVLJNg/pnFXcvhq6nbWcO1VoW4ylWCVaMnZE3Pq/sIkvsiKNokmab18QxlEV4ihu0
CZLayCoGnM/2p1dE1iHpXxPkW08xMKBVJaOzgT7lZE3HqS9RIznmOQw1oOlQYdjuSrkxIapsiLa2
uDxfVPWzdGPAk7TAO0vEcK5EmUFZx+DRmz3xxnGDmxSrcDbF5dpqsTq2TcpYy0ovhtHEhzaaP9E4
phffJaDAbYJT3uPsnUQ/PDoIz2RevRtZ1ZJ704FoUR3VDnar+0xWB9G75nFKJbau/M3gVzgJRh9Y
PQEUQnYct7ObubvSV9GhtatvdLf9hh1OuY99u79Kb2V2lHyFwVq+6nS8Lgj42vSsNxGk12wUc5+G
sKR3ZwSWbxumA/yBfKGhmfaSNdEKfmB7ivpHdEwhlQm1AVKDk9d4r72NRy3FkGIQQI2xU3W5cZwR
1K/lWLjH3CuqM3ZlrkR5RR1MCt4N6D8zSUQVlXzBg84VfnbkhlSh5qyZD7UByiw3D5p1JWLU6UPw
MVpVdhd8T8uuudbRXkWNWs/CvnQxE4Z2NOQhNcuLaaH+6IXF0Z8QSKGmPt95og33aF/DTZK6X4cM
rlrrQpFJJPU+JjMy7yl/LfnujIhLZdGJjSppnJKSIrWJC1hidbYzjIw0Cv4fGx+vO2MskGNl1T0I
O2u2Cd8EWLY6dl27ck3yCjuZBdupANeVBfYls1kLp6ZLaQ+AgxQUDubM/LZowCqik5TBs0Nfx0Q/
m38VrJKNUn4xSrI1h9ElJAtfHZW8t8895FqYc3exCHM+Rvz7cNRklVnJj0RGu7EQ9ZaSu9wkMvTv
kwGMHeHENQ4x5JyiYSfN3O+MzinYVAi2uXS60c5txunQlOW8V1qmm8gefkpZTo+cgAhheoAATT12
dzJVNVnSPWyeOfeOBt2cheIb4lByjb26PFk9BZhj2m8ujMhdjq/lCLBDUAIZ4WHqo1PdqQEIn0qe
9ej8JECtrC6tYo9j9MJZJsHqYS6t8D4hkSSfBbVZk/PRXj5Fg1MPx3q0rn7c0MSFfc6O0t97zoQs
k0L5vl5uAFEkrrjzC+3faT9090bdnNuwSu9/39icjdoJf0V1QoHFEmJrhgOrP+ARfDO/Ts5kGkxn
IeHRsQ70WQEyHATGIIa0O7UI5080lOOGPB+8CnEENtMpJMN1TqqlmrT3oomPYcNkxZZwwiujwCUZ
D9vC9w/eVBi7RtZHHXUNMW7fXAv+V+VUkjV5Ym/e2r7wdljSWQuP0bpLgmQXl02MzJXT2pigxHvh
cHDN7ttUzMnRJ7HiqPO1ERGNyXXF3vLoNqiIKqk6+IcEM8i16evsJMlBXBWJ3Hkybn8Mef/DNsc1
YCOuGiapT81YWNSJ02dpO8fJc/ZTOnnMQoPV2BjVGZXzvqeCfbCA+yl6GSCcvCPtDswl16APaceE
A8nifdbqPolYasQDQavscgzebhg98q4kbYu9M8qrZnppI05ZaAmwM934C8NGsaa4RbtjFytjnG22
OWFDbMY+bOwlIHhBqvDJDPmeDsfjtebpm5IrZeqwq4BTrHBDqXWeLgZJ9crIG/NRuOsK5xrOQYiy
1s8Yqcts7VfDZYjLloohDLZDvvRYQTbdhZmx9o1ufEjakwZgAj0muKZUgHFmNI+NU/2Qacibzu3T
+zFtP9Jayf3E8GVXdv1OMDUjHAaMlSwRxjUTUax1at0nLl1ICcNwKIcFdQ8HLePQ3pAXOO+Gpscr
P9rbiUn9WqB+vkLN3bZO/2TNMfo5VZO+vlhi+kpa2+kLlo78ifwYstBAT679gqyjkpHXrnQRsJEi
AQK+m4/ksP4crLhagw4i6jhMWfBkzvcsC+29OzScscy6DlYzR1vtD7B42+bIXGY6ioUa1zY+XI8q
OgJ/wC4ZjN8NQYxsrVV4JqU93mVoKlFj2SzbxrBcgevSF0YB5jnN6rUFMvChdulho8m+WmE5BuBr
SvXwCG4NhjDr1UMsQANx2prgSL3RJvYiaB6c6KlvnPy5ImwpI27sAY1C8Yw2Pt0FAEI2VveFFIXq
RSjV3Y+J/MLHrX7RwP1O6EwK0ux+2b3KP2TX1yezMqCELV+ijMs32rPTO6cvx2OSMWOo/Xg3jIP1
y5DZKaj0tgnHTV8L/yOf2ngRATIl8elVp3K8QsFpsDcQk2wwShKRUgfbroeNT0jt1eFpXgnl5scM
t+Z64hvtQyMjdyP5Ksb+mKmgf6y8JL6wM73oscpfZNYdGEFZyNGyX5CIekhmTbxzc9A3+grFoTjX
w3cGEu19qrBp6QxpZVKEQPCA/4kO9KuS49G02o5PF5FDsQGhTbHMgpER73NEPey2KDun2iTIsB9Y
ktC8FHEkDzc6c0SZInjj3pn2D4nzWkw9ZI8straujGhwI/3VdsqLZ+flRViMCyM4MkfRzkfYsrtR
YlZKp3lnVIn30BOu606YylnaHno9PAlX6MukGtAOttXvqpLssDjn6hoB6UW7l+whnoXnrKaGHYqP
hthhKiTJbs8KD3llf/e16RxD5dyPzsI8Gx0gQV2zvwUjZuyboDaDk+sC95yP8SfWOgaivj9sUzV7
EOKGPaHc3lEnJFDHme4WKmAHQNTlghtNGfOE0SVFYgcIHVpQM6hrz6lrSUs8SinEyoxyf5VXyt3Z
BRMRgxUYQpNp60nXWZtD2x1m0IlHpDzHmfDCTRZkyKo4KYbG2zmMqjaiNKtjk4pp5UXTW1Jb4uTg
WFjl9kL9HPNwVwRNth5bWT1bWb5tPUbKJeqWfeWRi8WiSgJYyTm3GI+v7LqdNj6LN8tsj5xII9IP
r2fw0SdPgQueAFl1K8JPy436Y+8wGW4dsdKTpOgbSHqz6bLXFfF4uzjgMmrmrrG1XchEKZlKeQe1
eOk/T/MCG1I2QMpRyK82I9ajG4RfyTjq70lLthKVPMQjZpGsg4HNoj2nuCBC2Kno7uho4cQi1nbG
ujgPE8RBm8ZPtSmCXNEQOyb3iDBRnHvjMUrhZNetP+2GIgS/nT4oVfuXhuAmxCfjq0lipmqMd2tk
K+M3j2qqo53hjD8makViW2g8Ga6dAxXN2xQ5zp4XJjo07jtJadEWZ7Tx1Rt+Rn7hvVvqRzXl0TYU
43R2gz44NoS2EsIdcVFPk/ukwAFjucVrThDyfaRT66kfXqrUxgCBLOE+UUF6yTUnCaP8fYrg5DFP
OsZDmfTu++wiAnq5OEA1Db+mpbJt9WNEBfNryhr/YsDltXqBeNVzUI0GRk/EHOOFXsAt9PMZN9Fy
07qxBksOgpeyMbyE5iNrL8JnzEPclOmhmeeXKtHqzIpiempc0oNng17j5lQX7kfdzsHj7Yax3UGl
9mdVOizvzIwcq2ZJGGgnzEDx9DJHarznetA/ub15l9jJ14ExMVPrng0N4FWyA8L2ngQSwsJHo9mg
BuJpdYrH0klh1PhkbNdDx459zhxoIWifQTgEC7+nYioXNeBlN53YhWgXty4hTVvfM4tdB6n97CQt
+ZLBfCoYFG+lbYLlN5l5mkbPOkewbq5FsremaHhM0Y0MLClrKPRnvKPjXRgj3pbV8Clr0PPOOLtb
0ArjnaBhLaUk/ySpsdXmMWDxxI53FrDjwTqlWVw9F0Kua9RSmJbOE3mGAAySXUNqN5wIQf0eEamp
yZg/y6CArO1IiOn1MgGdwEhXHyzfOUVceO6jUvnGk3q6OiQNrdmPqJ2dRR0xDYqI5IllkCW+o0U1
jiKpgv1oybtbNvvtxmjI96tGnpiqlPljPpVbOCnWS88n/k71bYeLwOzvJhl8KaL408C8+QDcC6lk
UR0RU5WrKXIGSsai2s5pnhPnSGh92dhsjuHnHnMdk7uX16Az564+iGogg8tjcjdNI7PXZNnxA/0V
gpy6qN3rgeqwlsHH3ILZAQqwAutKyIwvK5YixQfGWM1bIpTbxLC+T65J/Ttlw52mJ94rK6g3yssf
7blrLnkvx2sUladpgrdFmJbYFZxC+2JIAXx7sOTg6r1PLUB/R2ftFtReso4CRSmkBqjTTCSuIv4W
2r9qv4dtVA7o+rzsS2ngDx3dUX1hrl6tI95ig+sdaaw9Tm8Mf0Pi1EgGnGaX5MNLbqnmHsjYLHK5
7zztrQLO0SMWGKYD+1T3hC3a1ksBaX4ThbazHnwozUIHHjwE3R1VCm9fh2Z9AQqV+59BB3w0qSP4
S2J6cb3cPXa6WwVmi1hhQe/nBbkdldb0HQE6gQ7BG1IbDe6WuDDWtfNPz0WFW7Icp3usSq5xgBxK
Q6/ZTyB8xwwCOa3aRSprMCz4SNbpilKdIspBhMdca4bYW8DodZqu2KTS+lZH29YiUxenx8HVVbjP
KoAbUVgeKncio7GE6luhMyXsfj70RVVtxgrRe1pthiBm+1ntPbd0fw3mEf8IJBdzJSIy1QzL6u+i
2jiUZrZNMwZX9sj8x4u6+yY3voz5+CO2mYXkHXiKYp5GMDOudSyN6Tr3RFtVRtqcrVIHG9RUOQtN
lqg15LjCsSXZppBaqqFYA45pds74oUqbMsW/q3XOee/Wm8aray71fgwBUkGzopyS07Ath2I8aAeH
vBfZSC4ZyVBLoK+rBrIi2ObmpQpWqUo+6s5gUsuMnyYVPU810cqNwSVr5umuMtN9Gk3+KRY7y2rR
joOn3fgFwy9bhBoUkLRXuiycPXF8oG65Rt2VQv9kHm7uA6cGcuIkw3ZgyZal5TfWZN5+ih3GWgbW
GqqgbWwnzkp65ikXUNBHmLRPNcOlaWRf2+FeOBm9Jo+y0E91mkAZSONbTKf7rItvvu1m0O3Y9+l8
shaEjDh0S19PXiVxt9I5TNh714bEtSAYheO5VYzRayrH3H9PjDBgvFgV+3oJY6qrmaTHiMg+TsMT
L9aIr6GhNzFr59oX1h32O0IwXXOglkUk3ixpgBih3DWps84ZUN18zIf8IfR1eS4KmHRN2zQX36fm
9PR45hCeV2OUhtdMMgeRzNakqsVqbPULFRQpz4WDWCYh0TSw1cbFy8/yMyYMpQn3s5kjpxhXQV36
GzD/DcDz+eX/MHdey41j2bb9IvTBhkfEeaInaERRNvMFkRbeb9ivPwPI6sqs7L5t3m5UBYNGSkkk
sLHXWnOOKZiUzR0p2xNamm2MthipqXnj+nKk/LcUn5aneK6SSXqscJ4xWgmmm/5T22sgs+NCWTc6
7b1wa/huuNUqtm9BIT6HqUyZcuRfG4r2/VDm/lopvuVJE56R2DmkK8dfe3NudQGTPJB8tzadvthA
YQKp7vifNS1/8OOlb0sje9SYkzUh5t+Wo9pVVOso8tBcD2RIrbMibdaBLOG9keq30rAWgnHJDdbZ
7BtzXoqsjO2LP8VctzuaRY4S01goh4tOXF1tAaeLkje7P46ytr1ESLEWZsyn41RMRUmK2WLg99xJ
/1TbsbojlRYuZGlJhPzgoqOuPVZ53FKgs5Swj3zM/e/CrotH1TBH1BAOiMAyjvdWwJlpk/FBz9Gl
oEag6mIbCfT5wpq5xyTtP8i0jk6BHB/LnOSFuirPKc6CdWwVTAgn6mGnQYbVw60JCvYDUUozaEyM
L76gRWMkkk8Z0GJh993KMgfyjTtX90xH+ZxiJFbxtO5oOXI96EaHiD/+PGNwLPwjkFEz6NWbgJHj
gzuGB9I+stlgS0Bo5et7m2FLElokzzvFqh9FcSSlIyU9wcS0bnxQR8WB8U9wgoj66Ggb14ImC6zp
ZFCUx0CYMCU0qFSKRnRsn9Zvug1iHmNfsS8n1VoXjJ8Gw2Kgr1clKpKSdd+Q7mm5AR35taS3Ru8v
qnY0L6IjM5mb75TGOaz1z+wp1S9pbTyaBKIR/Vg5OxFGF7uDOlRFndjSEup2gEk5n1uDD7jxU2pN
C3ZYGr3FbkFoQ0seE02wuJzHYzJ4lshZ2TClsaflhKAkTeoFMGCP+WA+6jkQPK1i0ZqSivHemktG
GHSEJsvhi2S71tbOm5/WbM576P9DYiTrzCU4BNzlS2znh6xtCBppkueSltCecRkKj06vrllbP7Op
Go+DCuBrgiBKsBTtFakfO7eWK4zgYEITyrQyJJMh6g2yhWiYjg4G+8onzE1qoUeWIJO7wac2rEwM
5k1CKTDhwhBB7FUADc4A4nezkH2bD4Hz2IQFkQpDqe7G0f1oI1wD7B1gHB/wHmDdatekFx4qrdBP
wxiQKUktJmPabwlYBBoNvdjVOjXNVKhzfCzXQbvcZwGzmDFRIKJS6F4sd859dyl18JfzGfv3a+qn
1i52W21rEBm9akqNDk2Y+xcCMw/qYLheyl762KW4zK2SlFVbS68hsTeHIdjxe1CXK/F9LOwcvc0Y
Xl0sg2GMf0ILRLrPmFMyghqa41QalMrKJSZPYg2bLt7oZDIeZS77HUlQYuOQwoAdpKOlab2nnCu3
TIwgzBqSVlFQPWSlcs3GujsSudBc3SAAfVCG6aXnvAyJ6fDMDFQuAReAENDChck1lEa7blIzOid+
ycfTSW1f5ymrVa7G62XhdzqqSVuBNF9ITTty7bhGI1tFtSpvRRA/6BpN38noiDSMuxMfJpgrjstt
UJbqoUzaC135al1XtfXkWwwnwlp7KnL2KH6P+KhLmAx1kficx2V+i+xm2xWV8cGh0bLGCsSvhL9j
m1eZ/qp2B9l9k6U0nitdlQRVy+e8QT9FPQwiTQ/SVzMNvxWW1X0rSL+1CP5dTTV6WMKij1o0jedO
sfRjow3JxdGM/eQO5QcugzkaRIJAE6sIvVYnssxtR/tK2kKw84MiWw9duwlElR4VRul+pD03kXsP
s4mDSKU6HwsdvG+HQxAlp36VNdcPP5bmQzcnAoWACApaeQ/VfDOqWYpbth5uxkDSh9qrxsuEanwV
9q/45Ny5xgWr0ae3sdSHQzOU3zNSKtdObFcWRT+CImMcbr0rgisp4RnjhnvuU/nSurFPJn3OjYOZ
gfY9mGlNBW+tBK29obQ2j1VTR5gA8LZNJfv+Gi1tPEePSFrObOAp6rRewccbJB+FKR5wJyt7bJvh
TqsRubHcf7TFRDiMUshjVPQzf79OtmSTkxOeh8Dq8Do9Jdn0nZzldeR0+bPhtvqhoo5eJZzLk9qp
D/3A8hPbELLViYQTEPXFJatnYYvhtIxWJ/+U1SVTlik6Y2hMiOc8BzXD7YJAdwQk7qNMg+Kht4ra
SzqOOhxDzcmxfPXSGXlzBXd2VKviSTcV2s84c45OXbOhkeZas9lxCTfQX0hAv9Psl17nEKiBRWA1
FoH/hEb41egdwI5JlZwqaNiPWsMJX+hutLF1cM8j3byLGxc0/zQMukOoZWdmtNRYZXfIXDHu2lhq
j8WwmILNTdWm1nmwgubaqkQnsGZsmrbQtul8FVFSWrdWEKG8Q9vUM8Ay06mgL9jKe6AU6qMbeo21
x2yVfkloT62tQW1uTXcrZDqnxhoKhWci3hEmYuAWNQJzxgxv1Itdf/FLw/mgx7Jg+sNFUdD+YXdo
M12CPUfPsv2UDzHSRas0vEw0H6kI1JNWc01wI30Luvlq92NxkujJ+VRYnJK0C2/9AM/VYa9ngMY8
LzcOAyqQG+1jzPX7hg3iUejkMMMI8Yy4QUUUi+jUja69lhV+o8bsAW8HPUctN4Gk3lamvj+kbbvv
ukQcK9eM7z7COEuttjbrIgTADow5DYzDaAU9LZnM6xVsgaWrB691RNs1yBr/zKee42CsaEAbSf4x
BYnMUNWOHrO81fYN09FXZtvI9B7p7FlG8qBlCO4y6ZWOXb5m7Vw9Qxeou4OCbehiBOqLz0Dze6FX
XAJt82a1dPq6RuVf9R39ylToMYHXCOzWH7cjlKhN0WZXsLUR+ydKdKK41ItKr3+mND5JBMq8r3n0
Fla0dyoHv1g/1juDoDgqWrE22YR2WVdeyiSFvY0qkzmUyyIcA4quM+sTASnFPrS6JwKYH2oiUF7b
JB/2vtVQtPn8mNpIH83RcU7M6QsmwX1MnyT1D3kK+Kczxu6xx13S4zt4t2oan0kSPQrchgxKNGvF
OYnLwz/i/ttZjWZ9bfEpWP42KehNLTexKeyrERjqBRoTGbYK86D31Kjqk5VywIskV99lDb6zy0Ln
pPfI+9omtPep0mUX4nLQbptm+xJycNPsTV4RUxGQbs4l1RTYx7IJICX2bvl5ZEQ0RkI9hzHog5IQ
Ek/TJ2CHBYxIncCQk57pXxykQi9klmnsBsxqbdvwMNWyH+6A84uTIv1vhJ0P98gn+a/MESq4S78q
R2Oal6HO7Ib2lVU32dkZv9u2MgwbXUfZCVRGrCHctftKzq6DKNaJ1SDOK9I6gsH9Tn+pCG768dAq
ud5BixtB3HftQSWcaZPmQ3Yc+xGzQBZ8HFs9eknLO8G6xWun+cG913s0F3H86Pah8gD4YF+G/jNd
nfHc6G54yoRrPya5H76KZRbRDiX57/naxff5HKbTWbqmTTslGZ+Tgk4bJrNTnSLCoMzRCUPHEhW4
dfU++YywMBeURBmiD6treg4uajbAAi3J5y0ltIkIO5/l5ZNZD/sm6x38JWl+NUd8kLnOJHdEar7t
AAvumO6iqDSbYk4c/E6rwdlXxBDsXa3Xj+zIOSXYbKyGjAG/PyosM+x016ocpl1LbPmKvfV4sdjw
r8ui79jfKeLgCkM+dBMlb5kE2ispSa+yddo7v9j3sa7dzYQ8ZNsmYX/IkaGtapn4Z2TfcstUkwGr
X1sPCYpiJ1nLriXaNGDDmzXtdz5OGoRB03Agtfouz5L5Uiz0G5WucaOsbLH8mKdMMYetHAqAt2+j
mSXPVaDUz+zfghWg0XBvluyP+pwau5/kdDXhxNMrt99aXW1fkNhS4trZ+MhoR1wnv9i0iR1fsHCY
TCDHj7UlxWW5UTrBsAcPJP0LnmNMdqgrt9s70XTis0o91Hri7pteROL7Y9n4+snPBtY0QVlj2frz
JJ4kQTNv4kvatFdncIPXkLi6B4gib4PllpvUtAv8bWH/sCDvM2c644D1XQ/kDYDSib7BLh/Zok4Y
XxkT5+quqepmIRqc1GTiqqw3ck18gXZrjfRT7KK9HOJSf0MnFSKye5IdFUlsCYjceldfwiZ/sI1O
eaBgQAQUgmYvprg+iUDxmpJPHmjKmzWJ9mB0NghFu/tAZSGOGMf0Ey274DAMItu5A56ZOiUO1EUH
SuMkMayBUjW0t1rgV2DANR+3Wf0a0hVfM+z+lBpa+DK1N0uGpBf4Zr+dmvZbV8r7WApnMxgFKdO2
6XWFbgKPC14Ct1JPbSYJ5BiVacN1wtn3Gilzi+Hyv4ql2X8rZopn87/zd30pGGJFQSgXnubPRxfY
hEWD6OlfftVzkfH/71/yl38XMOcfv91MEf3Lg+3CIn1sv9Xj/VvTpj9+h+BbMX/lf/rif0g01WFL
/OJNnX/CX4imB1JpoujXOGbx41v+AJoK0/gbWEGGB7qxQEv/4JkKS/2bZlgG+D/nR/TMnzxTTfsb
MEJbc7H3YaPHw/8nz1RACEe+5jDapvE5u/v/G56p0Gef7k9+ggEgx4FqAQfUwskMknM2y/8CtlAt
N51iM9Ce1DJWDunINFZJC+yKubgkUaK8pTm5hvQsTwg9jBdn5muQUD56SUbvpBPTKxl9YoNqsGde
quIcmAwSzRiIyQTkv6oSt0K/pd53LhGQgxTZlj7xsW/ZJRAdz+XCUfIz5q5n1FA7MG0H25AKrRS0
wqqf9huFZgRrA8oWjfRXzm7lgL6LoJy+gblPMrDjzoIeQVpL6s5NNafXD5FUy9WY9zb+JZ9zr2um
2zSQs6ESNLYpwiHZJU77WAWwXyZVajt0V8lKNrFzkW3AGWe9VHlID6x5qorhYFg+kwZFmifgftuh
DQ5TrGPyCQjTJPtzUb8LI053HBj1Gq5zQHoNXXnfBp8XGr3x0HT9lwbVpTISUVHHZbvPyr6F4G99
lub45hCciQqDy55Rl2znayhFTEX6KskeR7ZOR6eZG3Sxa1ApROadwJSNUdnyrXH871XJ7shKXMBs
uqUgr8RKEbXWusrEJumT5qBR8W0ZkOcHNsW7uOvbq2kEFwQ13ZHKC1eLZXhFMXxfKjkExe9KpN6a
QpvuGbNCfEpN8JRH9U7a1sAcwCgvXc1uRitT4xjn6veev/GEOPxLLF2LgK6UiBUW102gShoWjOyq
wQ6YD4T5vizs6pbh3/o3fnBrNl//diDPMABODgbmjnB+AyBlk2HEit9YT3lFBJHqg+jVW3MbDum4
9c3OP2JLkFt+bpil8UfgTRtcr8XKSY3YM0Oteehg9W2UQlBP9sW+h2TwaNNl2jRTp9+QyFtu8IxP
Fx376ASeXXaPUaJ2qGDjkeiUdqeJHNFSK67wpUAzMGHHLpt5wzisg76y9049zfIq0CQ6W/Bz5/aC
s2yrohm7FlmzD0eFgimF3m1REtll8gkkW/PWEEThTvZrl7bmPSzFtpv6j1qWBxu2VAHoMAt3kF48
xGK8N4YjkU/QOLaDXnuu04IQGF0lxUZm7tMvi9ztxzv7K0oXdNvv77gx57HZMzpVNYx/4L2UjsVU
SS3zJ5scxk04zvqycNyi+NUvOiAP1zff8iAMHtIz1F00GaNyG8ruo1RBtCR0fTfVCMe8bOsvZouj
xk67nIlHVp/Z1GhIYy6RiOJdTAN9hWAQLUCFcIj4kWnblL3w4qE317XfskWM9ZuIi2MbNo4XDZ/n
0Aymy90bZYZziNPoVoVoUNXIDoGgEnlCL50UkehFKwtx4l3KoVXqe9woNs0ugA1BNdxMx38NjIGO
UZVHnlWCCU7yvlvb0SRI3C0/9GpzTlMmDlk7KXvDOTdUVpuxqEkPdweMTk75IVIb52b1hkeUVnZQ
J/1rbrXnvtbEwWZxI3YH2XIHjJXGdfE6Bv3Z8HEfZ+RfSUORbNnRE1AK7MK4BKcBOmCNewXr0wgb
vscWGKELhOYSojLWxJHr0DVVp4ihBtJOXWI+mX0nkb0WyHl3y7AN9+G7bbZfCnoQzHj9M77qrCmi
J9PoZqwQw50GHnpAxzQswrt0FAzpgvxcpY/drdqSwpC5cGvnRAKZ1+ccB+ImTpVrF0KxQ3dinkpL
vFg59m+jr3aQC4bNOACVTpuo36F9Sw7MqauVG8LwpLY4qdOcFR6RjV6W1aGCDoaCFaXu2J+UENiU
7DilJ2ZZpwpZol5qhYdzhT5S0B4NHF2+i5GvQ5O+q2zF8djYIxkRoP0n5DdP5J0eyq4dvXEMLl1n
ZntO9K/SSsARaB1ZShqSQN9JvtDlaQ5ZWmseJqdUSvXCcYWdLNloVCNAYGtMmGpJdIF/JFYVrM5c
BI2MQfzZGorqICHR+FEPM7yoLR0N3O37ITKnbTuajBtdu6T/yo2dl6uyais8/aQ0BXlSHsixR7Jl
Upin/riZeucj80KyOBCg7URpHTgJkkObZ0QMmQ0QPuj7c9Ik8BHdhWUXIOfCG9Brgb5niNVsxsnm
8pQE50Xuiqf0Jq3mS1tTafzrZUAsuJyfC6+pqo7mWmDfdaETT6K5MzXjlx2EBrjGD+ii3pndmity
igidzUkCcO2YBqg5HSfXqBEy4GDBz7Wp7ZYUtZY0bZvxQVE3WzVxx9MQTSbxy5xeWd69ohov6c8K
ArOC4SsBbOZTlHlIlMq2Hc6N6cPqqzyH/N892aSI78HzeQrypizU5bVyyvfBRVhcTUN7ZEaT7JVg
pA0tR+3sBmlEbMY+fFClPe/CIdFxOp4JUKUXBl1jS/KBskXp8Y3WEjauAGRgqAm5KhCWnyaSWZgW
5kjiEKaFA67xOh1Wxhx13Q9QaExMkrRIXc3/TL8U4oZqZKe6MTZtMRAX5joevUztUnWs/b1CrinU
5vGMEKJlAE8k3MiJddZLgRJDxcODMZruoJXS6lfsbANzIkOtS0tVzxUST0f1lXbER/SQny0lcPca
MQcuUwOqbELaO0RsrUkh2FCWhtKadrlbOVsb+tDajfLeq5tpHZeAfjHcKyfL1ahjO1I5Il8yNxbS
uPS5jp5nxLacuSP7MsxjpyiYgx4GJvQAcGIWAGYKNZ+oFvWHRVMsBwsGC0lS64K0lbOD/rKA4LOv
xnukuOHOsHE5qrrS3DXoOajfrGcd3rtRZGdB9UIMeHZuJzu4LTcHOtTf//VRa80H5V8PWp3Ns606
lqWZ8JNnvMwvB21fCYz5U+3fG39wN24XuCd/Nj5MUmsOqqG9lnV2UJRpuHfml3hyx4vBzFzRIANH
U/VJpemo5GmyVdSUXbA2NJtIK7QdkXrDOQM3ulKmO1lPsTdIS8Fm4zwqZjp+cHKKULIhw3uZ2fk6
ctVob6BCjypSMQCogkMx56g4p+425LAMl6pgLdPtetpN6K6J1mjdFTHAPiKy6bMVIeyRZjLhDZy2
stEv3cDM03bOA22zGRJsrxRpqHeTIRibaD40q1ZfXXp5k82AqNcnSmIjwBTfbyVnzi3OhoyYsNTe
2zC5qqhVdv/6jTd+g2+xWgCHo7ZB86biYTR/Wy3yifGAgFF9T61JbvElDdeqZPV8N9rJv+WDO+3h
4KPvZjTWQ2V1lRCOXNSeS1MQSWwwakKHycRZ2eLrH5F20mxvk/JV9YkB7mhwrGujc8lYwOLEeARB
iphpAMwWojA9CXYGR78I0jVB2bDhMN8d0NBRE5gdptVRT56FagIpcz7A5S+8qQtxHGt+frbwsTlc
zp8I4Gs2EwJRxv7qUTEa/99QDcmW/cej07ANWwhNs10NbvtvRyexEjWpwuadPSJXTGRsD5F4bCZy
ueuwU7G3+++WRjaK1TF2VttpoFwB2lN1Am9Jx1KnuPC9kqZlTklXZz0i49xYBt2W0i6rbZ64guRz
cbICksVUN0dG6meM2vKcdLMy6rxEMret4reipf9dNOcw686qXZLCU4bgrTSy552g3UkrY4De2J/H
MDMPrIrTs+3Sxxp091jq6mmCFnLuugxDKekstTr3KtkxomvIhg3KtPGaGixySdSpJyVqdgqRZ6vC
LQwUMTl2KLWIVo3ft0hlEbIgP4yDKHxXQL4eaDV3WL/OUWvsRlpoF3SFwaYdQ+NZFWjw9GSyTllT
ArioRxYSLwiiDn5aRn2FyG8Fz6Tfa8POUFSycRqhrN0SDQ2S1XcYFOzkqXW2Q5+bq9oJYZkUTXDo
M0tsECGLU3HUBHLiABr3QWHTdBNGz7zBJaxQYWQN2gimBxZygpisc9Gm7T2a1B1dW3tVycq6ToWP
aB0Bw9k1o/dWb1g2GsSsRfJZGwb5yUkYMkm8dZXpO4eMPSGqG/tGd/ZrR9NvyHIadT4Z7xluYtHi
w16uQKjrbzTdKohA1TUqlYe0F85DXSn1zgnTYmvgI8jT5mqYGEdUxfJIlVwXdiE8MuUKE0upFtuK
h5T5qELQeNUTaK3WGI2PUcVA2wphwo3qWwYs7qUfZqVE3aBxgmmrGkSYA71nwtnlzU4qOJFjx77J
8iXTsvihqqhywNXtUBoNa3K45TrI9nPP+dQMcEmqrj31ZEmBrOy/2YKpHrplhBlRra5GjdalHnlh
pITnygmKXdmkCPjmh04A5TeLv+hFVhyBBX3JOaUoe7WG/bcLwC/hbTdS7cxuie5tL590fcx24dij
8JRwKtEmqRfeXOffENJYzH4/i4GFUo4KxzSXhs1vFamTC/QFSVfdTYvNAUrneFOare01dFSuXJTu
k7UYkHLjwU4UeF4wKdA3YwPph2o/4sdhOmKxo6C6G3SzZqBpEG7v35QsfzS0OH82GUVpcnpUNfwL
kc5AGH+FBl+nMRhRWvoKQUa+L7TyWcakK6kN1+1lndVriQY3bfoj4ZF8EkHbPziJ/7Vzurua6u4z
Q7cdSezOtQOwutLQE6LaQQjHNRPRP0SitdY54Jl8vG10Z9oVhXO6a/qZfqSQEeWLMmSAaE0s4D5K
597e1QpSF2VynKtfFQHSrgqjl1Xl/OAgfzBb/aSMkU/p5CJFzIP2g11Cj4uT6dkSVbdNA7Bp1aAR
llHC3sAoMylF+KJPVXVI0FYwoB/i58x/stz5q9VJuQy+k4LQZWbaRq62qnxWN9UOHjuRqRffVadN
purn2LewSjt18sBO8a2xBAaeUUvOVsU+vwshcQWjGm/d1v4yZ4vegxadTBNGwQlCG6z04pC7en8S
83YmIGKBzo1rb8h/rVYmW6a7FNNa0kPY42UhXsvkyoWf7qgnFHSDmNjNR0q1S9Nuj3YJbYmd+VdA
y+4KbZW5DtVY7p2Qsb2USn5twGGZeq+8EuHbbXO/VPf1KFjjrJYyg01HUWhEa2rPeLUJhAa1s/J9
8iT9IoYeaxHBoYfVasr6WTONd8XPIydb9RbG/7CqJE6pNjmkaIzJkYjfwhiIzpwwuUkRY6/yQABV
SF1qWCaSXWyNaFaiGdT1pTfJVi4smeyhbwReVOYNzBwI1IUEZdVX2RdhPHDF9XHxoeD3JWdkIDA7
JkUEMNr1TyDPkmvkRB7Ji+kLBK/PNGzEpZofyco9ucF0r0gL8lKamc8gi8n7gwyMfes1Q+Dw0KgN
A9pQh6WM1QysjprDwM0cPkI3uTuzSjUpKL+N5Ltf95+tyrEe41dNVwIQX/20Q18Z68VjpHyNZOis
JRgTMkmhbASkjO7B0TgboRbOizGl2Z4uIp7CGLl9AkCNeZT1qjQZ6g/JtRJRI6l5wMH1kOsv2AYY
U1MWPTNFLNdyyONjYOYvJag/6BW5iizzudNnS1uhRx+cLjtU9YWRYXGeApPcwAIBph47pzHT6p0t
R4naCX4IyqorDMTosQ/k0SQqfAf2PGd5LcfXxOewY3ME1nZ6r4aRgyfp8k1mYrgfWcXP8COSg5F/
KIcMXTyhCActNs8dFtybPSCAVrohvZVG/dRKxLKpWyk78gxT5PAVli+f9iRCZ/ZkSjN6xLy85RG+
SYc91Lp1XOhkea9ytHRoXzURvmfCrtZ939m32CzpOdRf6VNo1zAoXRzJEQHfSUiqNJnDe6MzwJdH
YhcF0nlmKmbqd3YroFAnccbg8RL7EkB9cEhjWR+qsY9pg5nZySpHtoHUT7gvDP+QKU6zE3VQY58V
uMeI1FbNYqtKuHIppj/A2bV/GwCwrYwuT4+QoeSmxTnhGUnGeNqMcIEJpmF5E2msOgB6ZNU/BUWa
XjRnHPZ6N3rw7gi7nLfNo/lJpmV9pHh/mnxCDBFwxfscRtk1guTojviL4y8pKNKdmjrqWcNnMinI
bplmQistmGhaI9brvpqueEnxzZaVzkzbYDNLmvxhEvoHO4d71TQfUKloBC4SX+AKNgnY/i2C7ez+
KuLq40SzeKvqGdgSp78zQ3B509wbJ0vtxWrbX9NyAASU699TYsBA8IrxzRjzh6BmgmmUFWuakdT3
BPOO674Kt8nhejTTBjC4uhrCtjng3bJ/XCn/q8nSPx8H/WXK9J/Nlf5fI6r/DydLOvU0def//D2P
7h8mS29jkRFU8eto6Y/v+ftoSTX+phLawPxI5d+y5+nO36dLQvAScR9Epjo/5k5/hOUZ5t+AGpOR
x3/0banp/xwuGSrxsy6+Iqo0Etpgav83w6XfeOCqo5qqICfLFJrBz1lSGn6psTlOm6R2q/6qV++h
XNNzXLGO4F4xjRu6yl/emX/Sjtb/2o2GN//bT5tf/+WnVYGulkPPT/Mv43fYldYrOqYiXfmPdNaY
/JhvRXIKLvq+YNK0Mt6ZkXwL9tHRQAu5quFPrMNz/yrOkCaPHOvFuoeqpWxlsS1O//pXZdD3G7yY
CCPH4XODU8TsjQ/vt8wNOBsiNVNDXOwGq25ZTY2Xzzdur7NLJcun8Tosl4xMNCLh8me7mYAPZmOH
oJQ+pCeR5HvLvTggAj0YamMTaiaqeWO2dLVRQtAgN8zn4p1vqB8Xi5AS9IOH6LJfZzHugeW53Gcr
IDAtbarYZeMcIUr0q6ojMygrV3LGuiw3DjxLFuqpi7dMNAEIpXB2IrVAEhER4eEtj7tGFt7ysFS7
W+4QUovuofAscITrQiDB1Gul8n7etHi5PbhbXLym4op/rfKWG1ZnsQdzcPj5VC0AktB3B2PAm+SC
2a1LWmlq6bU2pBLsYgSpSOZMq2j+kSb62QPYp7WNcMEzIIilK2u5XZ5Q87z0kHUyDkrFuGb7R0ul
m43DZeVxESo9JQ7/uIc3v/rxsKnPhYSyZ+JeAZwWNlgIQrvylptqvicGBYMJ1l72vWrt+UAhcN4b
REb9fFwYqcvEyH+r0uogK1VjjJqg6a8lGjcTUVUk/d3yFEBaikxH062t77A3UKvGC2Ty3eniamvN
j5anlpufD0UVv5szMUepgDotf645vwkxtqhpvfzly6fiAA60GxxCy9+7/JXLPYpMwGDLXRU33y6b
4qeff6GWKMial8e27Ot0pert1zJUmq2PBNNjVsFB+vOPXe4Jg+QTToftqLSNp6jwb5d7ZFV0+86Y
js5AErprm6/LaykD1ONcuXdaAylGAXpK/iso1hzoxMrVZLBz2uL1x0Pd0XNv3OMmLT2KqtJb7i1H
h0Yv9tCzoVieX57iE2dv53LMB+hS8U5qQ+FVPhDptQilsnIaqOVDoDDKcrFzGKacw9QqcAZ6OwCs
7G3uBuB0t9GUB6vBjQYvEvXgzaynpMingz3/DsthC6z0j8O5m9rHzPQlV/8/j9cytjlql1+qAf2y
a/z6svw2xfIr/XmDPaLw3NLi15yf8xudM46Ei0M3ctD4DktFRgyctzxcbob5hZ8Pf/uS1ABBVTej
sqGlUXvqyBEaZAldZjOvgUe4xZ6GVe0tr07zvd8e5hjZV67bRBsj7hiPpjrOcB1783b5FkvAYSrT
9v3nP7/ck9CiDsQC/vgqEpM568Ay063j/eobznzo1WSgzTfLc2M5sHzndWSsky7EJDZ/IYIbDOaV
m25/vPzLV0r1mwKU9xjPaxaO7Nxb7g1GXNbvy90xmLFVy93lpnLMTyGXjG2zwK9+vrB8N61EiFjL
kz//teWh4mRihcE9xmXGO5/8+fZbRi847bR7G85kDq6zlH4961RgzksU5hcywcFi9sufBnPpj793
+aM1vYPuEKinH68aFniyVTjOq96P10PN2Ua1/laMQ761Yv2MlWtrzv/Ij69dvmp5DC3qj395ebi8
sDz345/75Xtypc32Y09jtNZg7KoK1s75JPtn/8zP55DEORPMWvnVbhia68TShPNh6vQ0kkVqf1oe
xfNT6ny8Eq1FbTQ/7AXH8HLv583vz2UzLpbAx4ipDU4y7F+8A/P3gfL4joUz3/7T712+7ecrxfJ9
Px8v937/UX/9lYLWCFWXt2GkEV+r2veC1WwLCKH2CAjd2kOZHhRUoLQszW08X/WWm36+6lVTzwBb
0YaScQBewiqQOEewBQJDqruVKkdCpIy6ZaHghsSOux7PHsD5OvTzRrW7Xx8uL+RR9Q1zfLkd55+j
lkVM+yyG4zNf5vJeMpqRvUYHN2jrzQJFW260+QL98+Evz81XvTqpBtardD7C4cluCc3mXCN8jA5q
RWS8iXmaqn1HKs3RwRNLNr38yNvRHRWEq7EVpvvIoqTOudKqWcea3j0Z5MMnyY+fuaDWCNTl36+M
ItkMCepidH3FNjJ5e2qk9ahabbq4kdxqEgSnP18vu6zp2bLNd0PBwrTc1DI0V6EVTBtnLHZD/3/s
nceS6uqWrd+l+rohh0yjOvJ4lySZdBRpJSRA3j59fWKd2utExa3G7d/YsQkgV5KAfjfHHGYI6ed+
Pb+bmSI8siAjCQHdw+Y2fSPPbwlD8myR6tU2wUqaVPGKFmE3+306S+JCBOhnfBRVjO2FHgVmWg0B
1pSNlKGqi05xwuStphNWPx1PTL25i3abh4dr1hbe87lpOCjoFYOSLhi7oTCagOKrTmILqQqdOJMw
3WuS+Vpz1qXvnC6u3TIrpXTRAhP4syiew32SF5KgSH9uRrXZQtNKA5QWgZpmxiYHY49luDP3EI/s
4b5ou/xwlTjgwFEpHVx3rTJ86PsEypAt1z3Uq9nsvnjeTIvtwqSZ8+fhnx9chxZ09YGiKwnvi+fN
nxHwvHvVSEUzUggO15i2i6wLG51gSlusxtIpY3XVhai29Qk6r8dqTn0ZkXg9g9aPttnqJ3RVa/St
Nt56PxdnLRvqXfqtUFC5KGjZlqcb6blLm9d/PXworeSPmuE/MvU776Xd46bQe5i8AZ73CvpR2BDF
NN4zJuGdT4CSbuTK/NtjU2SxS/48nZpx9ednBktHOytxb/znqecv/nmNe9NyJKu02sQRLpvhfcXe
Ukw3xO0po/2826hoCUMECg7sek5EYmfe+aXpX+Up+/jzHz3v9dOm9bz39wfPf/fnV8b++n1LUKc/
n9OLwoQMBHKV4wdoTDfi+CCe9fmYwY6gdaTTz5mthnbCj3VB5cckBLSDNJs/n3r+MJ6895/3MiGN
7BZbUOvWlEAX5EWXHVFH+Hbt6AWqZBs92NLleH4rw87vtAjn2z/P1eVPZESlK+eczJ9Pze6S4MAr
SNCb8lt/f/D3YbeFaQcZTbq5bW+1nWsIGJvCOrF0XzLazc0nw6ZWlpLpzjAVOj9+DImmiIM7hoBa
wdFebhvKjoPgIj+PLae9HwCp4h49m8sdGVssLORVZygPVbcqQbqokhIniRZD+9rIH22bWXHqYyeW
ym6cvqrJVkpgRtt3YZklWz3x4fQlg69LS/AL/FiZ36tHsin6FfyBETNqE5klIU9zw7S12R4X7w7O
/3We3ufpQFZF74V8Lk9bPFYGVF92bLv+GnGkdu+/4PJl7RMzowsXzK5mfP5jrc8x4rHFYYti7Z6e
UQAjrYmc+KTBKv/EE1iFECS/NLFL7oRKMDzsY7IpsFvwtNRSEXaKnnafN7kbwSauWTUxc7eSU5ns
KvHztha93FrNFvmHYSUbROdMURvnkQWiUju5QK13kt/BUz4qPFJdctB2M1YiKM4X0+9tYy5/E2Hh
dvP0TXTy18KBSByAs8dbJWgDwkCt6053IQ9quwk/tcS54dzXSAg/rxSW9QYZ+mQCqJIc64XCvEKH
vlIwrW48iRM23VPBCp1P8sm3j/nMA7EfbdVN98Im+hm+49f8N1sVq57K38aQ8I2emkaZfarh4G3Q
m72pzk8djMt5cwnnvCuiynyIXnvm3GyR7RZIxXQ/x0wPa7IIuRlblgNbRPEfk7v1W50E1/hAwJCM
fr70tCIIifiAQQkQ2ZfwUGztSGqDWtvit5rtaegO7/SQBNHFtGMc0BBYiCG7Bj0jF83udSsBHIDE
irEX+mXJzSF/iOWlXK70vcnHesw1+3HU+oXRuqZ7nUuwVMMzhNAs8seBDCRrZHCcGm8MV3Fg7iGE
rCOvv6DKrb7BvbEDrpzUDKKrAwluON5SoiW9GgTadLtwTsRbph3wYnt8KDnkKI/gESeR90C2ebbp
PPErBwIdXTdmJ53+vz6s4VP/RirUdnTxlqlu6SIM+3kClQ3PKSt9LQZ7OXuB7SQsJQ+z7PPsO2Yf
rBKbOBlzFR4wPtbfW+Dh0L5dTDwpcetObHWpqkF7GV7MfCWrgbji7LW/XaQfeqYgE+InBu23RftB
9ywpsD2wOf34j9QhWyya3zijaDaOg4MBl4SS0ZLPD7/Gwj239Ffts93fd8ZbMe/X4JV5Z+WPFdNf
aOck2nXHFkPe0Gq+I7v8MZk+kvvQaGOQ/uDdMk/Fxo7gQ8QeMBd6W1orC2UPKafvXaIKOtqUP3T1
PoSv2051M5si7UV+i75RQFwt/EMwDMZJyg436bk4Z0txDzoQebHbECNjaZssoL04vmHFuHkdDrOj
ECi75Ad5PixWhbaOI/5eH4626L0MFgJBGH55qv12LwfqUpzD2Chf5dhpP6iO0zm+ZZbqCm8iqUxe
6BAQ7TQvV2JQYYMSt8pvW6QGFTTkCQNiyaaA2LeX+xy3cNnkI1rq1RJXmID50VmVFqkVHbMQyxE7
c/FoaC2Z6heXCkv2jOCxN99Tx3yFSOqMQXq5+zOXnEuk5KhLIE3TXvVvTrTATw/yjmqTirFiuiUe
IF0QkTB5ZhyusEaXLKCvBWkGzHw58cdNEuPQ6sFn23+FQbSi8gwewchEvRF5tasDcU6oBrbnGI2P
rIBIl01Ldooj3+m8XtJ7gUWX2cQoD1EA4h8hqMUVk2m9M98KkY42hup2oZBLiJjfetCt2+hBOLMN
xqE/xQv5kZvahZ+8d+usPFF7JUSO84qmNztL2Icz9u62siKweV6scFpcaK8EMhq+YElBn9pb/W6T
roDsPlDYUzCsd9D1A0diKpi4P8M2XZkf6i49RevIjz8fKNY2Pdpz++/2ZzwKAJ/nFqmwbNzbWx0A
Hi1EVS99iJQbyeBgU0+VSphRr6tTbdR0HY4YlUbjVjbetASTihl8crKQlDxvHAUEbNFOv/K8F00F
yfMevUii7P/chSUkusmNVHAV10HSN7LF7Vnd/O+/raQFpxgkrzS5ZwnSPZoENY7Phv4bZ1MwUReb
zaL55yYp4ZYICrlFz3vPH1RVfkGoqYEjGbA1u1JdEOgFxymVcYwPaqOj5T8+6f7Pu70I9ljN8sLR
cXtRsczhwIkcHp8So+0Xca5jOXR/xATMKJMN9vMxFPl+oStY6qTpENCH5DgtYh21MA2goue9mv4c
sM8/j0tAR/xXRVSTuN3jmUN/TbpjRT3d6FfOts97f5+TcH3z72WzC8XWuUoMfmwnycSIJiSreEi5
MySS4IcRlp0ivuz6jTOI9pDmSVzibzqdpZ83dTrbFIMged2ELvy9iaZS8O9DuaObBU1n+0TZcASh
FJkqkzI3WHL/Pqlq8GX1a4lXx1QFanJji5A3gyccXE+Q4POeNqHBV1y4gjv2TJImHW+iEnqks7LO
9jiPoqXOl2GTI5MTIaOqCutx89rTHJt3EG7RgMHR+QdAEg1SlgbU4EzGawMLoKjHxX0EiVHqklUd
zsQtljl5Nu0V97MGdvH0UOxgzxgclcw2fMHgGsuse99xZhullxx/Do8eQL+gD4BDldQr8NOMIBqn
K16qs/Md/0e3vdFatJMJr1NTUhd1jCMcI2upVKYr9/fm73NtKw5zOVw9Oum+wEoVM+qnL8qgFi8i
vHmdqgcHCy1oJyDuCdFNXRD06i2r3gQnq9WEIv0Bj/+CybLcXmYznYUVcye4C72yeAz1kto3ZmUt
Poc6NZkjDXwV3ArObWVIVG7ciFjS4fzeuFWpSe4TVn1e4OfN34dGnV35kBSGKOInWhWlz1TaCwPt
O1tCBUysG5kNw2AA7yCoKKgmppsJQ57lJU9GGHjdTTx0laLGr2PE4p00XxC7RE7KxZ/Hhtjf/8Qq
/v9m3MuQ//znf3x801FzrlVdXr/qf2+sSdDtoNn97824+fdHnP1ffuO/W3FTv01F4UX3QxE1ZF3/
1orTkXMp6MAgShs6jMj/7sSZ/4eId5IbDRIFacRN2b9VxqD6z/9QJTpxpBrSop3YQ7qo/L904hCG
/U8y0vQSIu+LhiCCM8X4Hx2nVAqLZsZM2UhD0hLYMPW3rtG8kUccBPPr7YnSMc+fkz2/EoerRfHh
ufbcpGslUxywDD1vkgpfReJlCEGYoLHnzShQePfTzfNh9oRFHrfYu3UyPpv/dH2eDZ+rQsX+b8/h
KunjG4y7LQ12vN+Yts+5+7wnPyewWhrYnukhhqoTjvBv4HlYYAIGtwAeQ3YeC60kQ6W8u8WUUgEW
H2B7sQvx0XfNutj0ZoeaJr6byMQA7Ktn50id8AjUPZ1XG3eEn5PhX5/ipYChulI3otM8NA6opj6v
hpQTr1bBISjaRaypeP50MehXy7pbyNVOmPFUOfn808PDyT8q8gMOWa0n6LynKDFOzWDOdfTo10LM
5gqh5FZazeDQTF2DfpwAhufdCuE2C8cElyhST1tOKIPn+xSmhfx5D8GyPqenUNyicfG8kcYi9lmo
tz15i8G1HIJoQnpSMrbSPloUk+VpL0OOImrOk2B61h8JTcKYggVmhI6oobPzsMvnUQTZUtX7OXL4
4/1+LbBiu//pAz43Qqkj2UGAzf+nDfjs/T1vnjvh34fDtE86jy7Z94bU/OkFPve/v02oZ3vq+ZyM
10UAHRQHTnaD5zt/3uj/bA7CiLSgv6ualaCG+ldzMklaL0rJ8g1uR6IIJIsdUY8yK0rsYq+spAqe
qVWc5NmRAOL+GydWLP4nP+PaQyQMAa8VPMnBK+3mYdtvC4Qz2cbwMQnXhGOB+3LTHLiH4sXEgPuV
1CfMmCvNG8QtUU1A8xxZ4dcvMTfmNPF4S38lZ7TKc7aOr4DELlEBVQoJycmwcamwyO2PKq75Mw8Z
TIljaYl2aiA2JCYJYBGTuWgXSxi7+OywOWM7gEn4fPwUT3Fu0aRiT7keiILXoeFYqJyhixFiQ8lh
i1A2ZKIEHKQquopBmdMyCmkU/CQ7mN9Y55FTiEP35L9GwX98HJXE0161xsE2j6+tgHVHAqJqN71z
VRe3zk8gmcLRjs2gwJQJCbphdb1V6HYZbXLzM/9GvcPXt21frnv4Tyg+Ipfi4dhCRIb55eABOja+
WnCmAKZZDwYMf+u6zPaYSlUHnifrwNLdj3RO7tISb5/eVlUrf28ylxLgptqPFsjYwTIwQWjvpqMd
0ZbENMTqW3+47vLKxkd2+Gk0qyu/Es73psXf1NJ5VtikdhoceYlRYJO1ajzLqCdNW/xAFkTHvLi5
1QYNPULuHs2DvKDmaQ4KKUc7+aSccRuQZqwhFoRXchuqvSKyIdv5kXSbOZ6d4sPF3i2NPHCM9JAb
FObgUzAqLYSvnejejhqucVZ9fnzqp8cr7d5tAmbSkS22NMt3LG31AJhJ4CpiyRv6UK5gvBqsSO0X
mKuZngz/ur4NtrgbCudeOw/TMV6UlfCGRz8fhmGrfqg//csVj7eltsBGaU5HpoWCLGPe4ty+s4qW
OgEFfvJ1L+jRkosLoiMrrBSB+pouu8LCVq/Zp9mxXRWv/U6+IFAr30q4kKbNYGtXRr7hoja/2g2H
BVsn/rPCydSd3TyZRDKOLfoSkj2uZRHQCDCIqLnZC1zKK1fC7g3s/ul4uZJb71Vkd7/4SNlgcZSp
lUuvdKH9ml/xC/TfH/UbFOvj+m3uWXeGytWOkZvncMes+3gKb+g/LLmDD7zMd5Xi97UtnUMH1yVz
ga1bd7c1WK3bRwBbczs8XMpA2rsDpciH/HGHvnELDMbDHS6xG38XldehjHG+23WjOO06p1Q+Y1+G
Merda9emo7ny3cGZEyIrB663K/HkLh5Tua1B3V7WTvlSwM5bXtE2cc40A+P3MXrDq4iNU+0q9Vul
vLN2hAPKUqvXvqGP3vTDDFO+u1OuxGQufwxwIVApWtT+N16ux850dMt3CWlbkHzXka9h3maRkHog
MJPvvPoYX0jX+Mx+sLXAdtvAKQa/bv4+TEE7eRtOs1WE2wXTgCJZnXdez+dv7dnp+j5CvPMyQpKt
7tIm3jjPd0kdSLiphD7XMq6cMNyI4jx/CRfEljyoaHfCV1FM17cTkKMumHuPlz52Jof/K0xhCwj1
NRznfemIQHIkXgmewefIgMgs6mOhX84aQmJgxc6ZkCHU8peEQYmlneBGENut2MRp2o2JCah9MSGK
zdX2TO/9fZ184utkfkWHOlzMsF9gAVF+UL7BarRinTybt6w9JcU6lXzzKBROL3i8DG6oeKMNwgo8
lqhYeuoc2lflF54Sb+HalCx92KWALJETvXYiKTGv9FmA04mgJe8FmrNfS68oBkRxX/VbXfzFOZSY
0QhnVlbbuxuqOMC499vPPQkoIBWEz/v+Lb8SWmzzsfXjeAzbi1z9VCyyzN4C30bdQzbV5kgegXCQ
+2n3Ha+hwjcXyWZqPBaLyeMHiBifcnBG+hCEQ9fo6C9xe8b46Z4sQKCz39uc/1prwqNdPhjrv+hP
uHT8FQ22ZL2gVNtHt7dUXcsbElSvtT2uu7kdvtEuwWyUrW9JsBvhtNgH9dEXAZgJFl33+aN2ro33
4Ku9BygT5AxT611WosJwpXpNvczbKx82XF28r6VsDaY4bnmzEnCOQ8xdZCE5mffk2bKM4TK111Na
NYSgvZtg0slBW9LG2ijbcRuejAUj+m5JS+FNRxvLEpOS3yPaOeb0XjVZa26FqxNPJqmbvLphd+9K
YUBm40M+yqajzhbwVsPDze1eMm/mKB4u+zdsJz18ex/X12u9SftVRzYvGVjLh5t6r/BeuIKzbyJA
1NgL5aAX4CgQ5uLga2WUHL+g/wP6j0TAIbIBoFkSvFZ81mCzApmTOYfIoCeeJAvwiywkwjXZPv0u
eRkzr5mtpTZoVYKZ1hql2QOMyI1u4LNuhHUxnE1G14GF6DS9VGfdtzGuTZxuLXOe/2SA1CdhR3K6
BHrJ1qsBz1nYrSY/13QvJ9jL0wixHoMPwxkTRIQMXeHOGgcjMkF10sItCjdRlmb6qmO0I9uY2qLF
v36p53xtvt+JlNnz7EC83zJe9sLG4KRhG+cid3hLB3nZjtaw6n3jk1gsR1zdDnSmh2k5rX8F3Sk3
kTlHKezXZOL5skP2p/u41HsBeHN0I/xxF8282nZL5b0I9jQ3Hj/lpd/Uo2tsc15jdOOlGjxgSDtx
4yTd+u7Qcwiu4QscO1GyjSXfEebqAz6CSLKOWDlVIdBgcDWpFeYPYIL0Fb19jU+wjSchYHIHf88H
an4Xz011ptlUnsiDBD32AM6r47DkrMS7wN/Rmg3YHftYVNwWtzV4cbLHNX0/nLtzeeL7549dm2W+
xzEcu4W73faunc2rl+4FNxhGbO5ghQOcPN42IEmv0mn8IUoNG+z7Yz2eygVlQJdjbEFWhht9Nbv8
g84aATUJMgzGkCOiWkdWkgbxoZlHR+FF/2bglL50EuszKuPZq6T4EtlYtU0RoYlnYzzSFMDorv2Q
aJ+93nix3CrqoGwPhOvNMh+37gKhgYceNE09Mk9WiDDI0MLUjWDMxyXZY/yCp2rVuLegISirQU97
uGpu0/paa1V3r0Mwihf/xxTZTvjTh1sV2+ybfRqEAyWM8grOHPvZ9+gKfr1paiwubTk8UVUV2/ok
ft7JK3kzMFv10ocH+07v7apa53TsR+/ecbrdtYfyUMpr6Wq3ByXzzXSevgNwNzGjvtjhnYUfU3FM
v/jwheJ2OC3YBMmgwTOvi2IH16Lusf3HrN5u9Y0sOsJ1gea22o6VxT/NNBowweOg1nNM3B831xDx
K7RoemGNv0m34Zl31Awdk9l+RNs286G6J7VH2WT+EowWCgs+S65iZ+aX16Oeo8sNmu8CgUv3hi4y
VRz0ZfDPF9gCdnO+c4iPtLtHcgEfNb6LVkzin1Uq9CMpy4zF7JkM2EEBzLHKziRj8bzRY0IpBIw2
DaO8hBOU2k7w6tg0/7r3fO55E00B8Sa4MeQ+2rW3CZnNgWiVOkwc7AI7rJMnAFed0OEnceV578le
ed77Q4p5EmxuEyaMfd2yf8LEzx/3T/D4f/1tdUKeZxMGXc8CHUi6SIW3oiQOXn5wUsQDazLCoM5s
JmBanlDtK/B2al4rH0vOxWNCvlUg8GrqD2NbzLb/vKtMPeThiZrvUB9htVJnZ1x7fq7yEnaBuKZE
q1ge7Wtk10RQl9iT2hmYLG7/ldXzV5nJj6lK6X7ohCyJn1bnrU6T3Hp8YlZmoDW2EsS1G5FKgiiX
d7IYQqwPV2hvqwRHAAusdd2KRH/ahDibms+LqtqmWQM32vJROyrrQfKyZCkY3kzHdt+Sdff+8zgP
OxoenEVNbGk467v52Ygt2nd2tG7e5XcKpHHJp98kjoA8wq4DzTL3Q+w0nvrerIsLVSeRRmRkxjhB
Yz1tuJzHcjpy5wKzv/doIe6ki3asP4XBiX4QtvJFq++Zr3eenDpc+wHcdUYEriX/tN/JjiI1vx1m
n4Yz2wPytXRz4sNsQyxr//nwHnMOHgiV8lWNVzWnJLv6FWgmv+EI/RN70iXh3Peu71VH46sDZ9zg
8TwVz0h97PC9+skuRWQLlY25MhZ20pIvr/jhcBnza/SBaKhwdpNfy2MbTv1RfOIJuJ2tlE+Z/W9f
+VyRmvPw+u52CJ6c2ONy05MedgP4aDDb14sIewRL2Qw0/hKiniwaUA9kgt/05hDak0OpbmncklxH
hmDCkufADcJOgV/ipZD6ONVb6OWhXWdOLeu0nwlZILvM6rxoxajMYUF9klBNTdWeIaxg5N2eBfer
t3vWsesKkJr+eDrX5iNGf+vQKwe38q4LJSihSlHV+/UnIUrqN69akLM12I+A1N3KNun9WMKxjt07
vx/wxEE4FCmvoRLYrrO/H6iflSU4irSUWFiOyTYikYiG0ehknYuGVH2vUGQdRPKXR6It+CN5cDuX
IRX+xETnX6Syd2MjPwE+Sw5tlaXqRii3HfxaiJU4YGhExjHDyEANi3sLbVxfKeE92+ZanOOE0gfN
KdniNK2f4RwT6+rfttklPqYY5GfO8K3byj5sXT2xoxPoMSbiXBfTbT9Rf2C5QgRBR2mpXV35W6X4
pqISsHS3+RwIzXDFCY/yvAz6M1ej8E0v34YAQu+yaqUnHGjua6qXZjoEBteLmnsmhUDKGkxPXZlL
Bw7n+5wgl8iZvJEyB09wQidCVHpgW2h9Arx+uVNXXk8ojHpogJ/YOO82gJkg7enNhscsdpMPwtqI
sDJ+e9VWhPWsnKMzNL84/FGean4+n8Ay+EfQ92N3RoVSPBEDMAJ8dV/FX+PutyvqSDGyu8u4CtsP
WKQxykj2iYo34WuFnXEsZSutvOZj9nkPaBLidjWCTiaeLrshtke3l9nZE1/7OWEQwEzEKNFPjK1Y
dDoSA0nuYI6Dg50f71hsRqPf0JURnbFw+08aS9ISQfOEt1R2dZlG0cX4AUXAvePIwCDOnmk4meeQ
trwHFRDeKL5nnwyS+I246V6wi4syOrPPatjfcV1OvBuAxBt+cHT+3+m0aSkaB85qy3ZXbVA/6YLT
nnMZG3cWSd4X4MRc23eaA8qV7LoLcl+gDA2yEEew2Rl2t6Djw+WKPyT2VZch9zAqXXXrhG+B7Tuy
tatt/FbgXzePdsn9gn1FbKt3XwD2ia6Lbk3eoqM71WeIexdDfa001v2V6BMfGg6tcUxYzveLeRhm
m3vqdo0jTU3v/S19CVmZznRw49RuSz/q1lU/wSwsoRoMl5C9F3AoWoWCJx/FmU3SLuJGqFG4YBKf
SZwTGOpqPGMYu2iD8Dig0KILbI17YC2MxmCG2OV3umeSRMoRwzy1WY9KoBjeffDv8cK8eqzQilOd
ZJfqBSQtIOBgON33UszClnevoF7sROFsR3AaE5stp/zUXX0DgnZdQsMFS0ObvM632m7YodfUYgtD
08eq4rCA6dlC8aCXUI7ycvtrfuA6wiscTtNKkdjxkSvPlBPOzfpm7K8J5iPMdybjJ7tGNfgJrhwK
kmqCTdJldiLHb6dfcBExbQLBxB9im6Y8zHQpfJLNiI0tyWxDvMBX3gAJJaFFtzKOEeYOswKmIWsX
OGIm/Dy/by4MVBqMdG3ReHdEEW8Q/27BHKHODv18S1THDE/73mbxMSGTcAjJgju0KNklxIrmLs5N
MMd9ICzjh60W+53r4As3+ttLdihWUQbWtSOYm1LTql+6g/xTc5mPTDcMOu+dCyQOdpcIWOt4U6xI
5/IHVdWRdAsCkMBEkSdiRLzJ5jB9Ys2qmokH8fiAPZXTCXijdXp/Gy7dmpnGgk10WtLwqhBN1rfk
hBUEqTzEW80VJyfRT2c4ZXMqVL4rQTlxWuh0dwyYtQJm1r4qHFDVmweF+pb3zvetHis8ORFZZCuC
mvKlcsFJU384BFTBNS0amBp+0XvGfdswGr+vLuWxRy67BEsBUpL0og2uXgYDLKXKxRtF7BxWkOP0
mVlZYJFx7dao+3tkt+49mH3eOKeQH0W6WLuO8yDSd+kVfyCGAlUl2zbaG4IAQ/ua2Wpn32SXgOxp
oKjAKV5925O0UMH3aro120aJPIE6OcQCxDM3LL9W52qvyDHhFhry8maSoWh3P1J1JGa+aqkuN+KJ
TRFQsKFK+s72VTTPoIVcZzsuinJWT9E+OqnfxIrom3bZ1kCbvVXhPGZFgTlRjMzIkb6SXYSa324z
kml85qjKBptbmQ8uAq9DPGVMTJycGBLn7oezV4F+kuaQjUbYPKgwfbbS59Bi6m2Nnz1fBce5ff0y
w6XtdXCvBBQRobuvWEgmODqlWszmuMx53aE6aYv7R3qA0nUpMkcjJBKS8RPQb7q5dMZL5NcsaUjb
khfbtHUec6H/Qrpd+VFgfLD8qgzLE5vkqHrikS82bKa5W/1wFscjECoYJNt7vhY+2NLTRWWrC2Od
v0mSFf1qOtU2eqlTjWlOgmOU6IPYpFxDO1wQGv/gKXUCVkUgS4yTf+8bav4LWTzMFflHbpwS9VXj
dKfOjV7vzAAOeGi0WKkegTSz7+i5Le03ZgU2IeBZ4swCI+WkBrftAf2nX8m/rLoiuhBiNbbRklFW
Hx/fKvpw9BMOxr/YDK+Gfa274U/MC8S2lts5OFCyGGl+dD+KMyySHSnAAaP1izcZFl5VrwBL83zL
RS4W4Vzl6ObP0rVM2X4xXouN6vZLIhA83EOqES4jwxNQp/llWyat6PYinzh6wUYTXdoJK2k7G6FC
E6XMP1IcDucH1qhSCWQIXTTIYHbNpmNGKC0jYxXn1D0e+R9itqK0az/NTyanAOHpzGCRv2XoO7pl
VevuNVw8tsze6tSfiQNlQjl8fd+X28u4Ko/ViUUxAT8Bv3m5ckxw5bn6Pn6aZ4T3wwnW7P3CvjRT
t7eGxIovNhqO/+FKuYSFE2tL44vTiYAFzMMvk3l8uHN8eJntoUgax1TmLVs3httKfoGZcDu3QfNz
o+5Z3LaEYu7Ft1lpYXmO2nj1WKq6S4Ip5R6eJvTy65J+iyXPc9dcR1j2WnHQu+o2e3ACR13wKnuK
y9xZXV0lICNvZy77oD90b5JvrIigIM9I2Az1dHKot0DiNCpij6tRWqHMQcrldEHIqPSJ+LE9skZW
07ph3T6l0h7agON7hFPkhDkbBRRom4KE5Dw9d8vCZ4SreBOtZr7pT9YIL+LVoZgW0bIbjoJ//4j8
yoatkvVLjKEFwqF9dPYZovtj01iPJZwt0ov5Ayk21BC9TEfejrYR4H1B8EbOwpqCRYE2LBqOyDIk
KpcDYu52X9KiXNSX7qWtPPLI5Lfe1gjImU7MjewhQX5sqfo4mB4Iw5UuM1ebZycqviUNgTmFhX7C
4MJc3zY5RGcIztrERaPUqN5FkFYW/SjANYGxI3yEQffW/4p8PCjJ6+JNqL3mq34l3NvErn1fEGqG
7zgC9ldjKX4CXM1QLp2FRSn58aF/7Up3VntAF9k3YVAG7wo0X6MgE4NaWWC0lSDDvNIAANzkgru5
BhxCaATxGhYvnPe2vKpFCnzglMsstsUVuM9wHMaV4mIVeSzeIhAlWlAcxvWBcHG8fez6oKaXlk90
nXdv1w7DPs8c7IGhAza/Akn/CpDKgQgduGxFaOGJB/BmEQRvSM4ARM4ygnOpJXyjxv1VXml64FR6
j4i/pAMYXHfKuJZuTsWwsEm3KowTmZp55Y2MfMrgG3YkAcwUfWCDdnA8DLoUOSFKKMhbNojiVw6j
MXrDSVVUbbSzKsEspXUtHZJ2+4M0oIrgpEFsEmUnJd6wvW1qYh+YMDvjqyP4iynBhIJETvTWmlUb
2jPdjOh78FQmNb3FXbFBog4X3JW9fHFn8nBUZiOJ1uTmetlH8zr7rFdJaxEKF30Q1EacGMtv+psN
1v23fjdgrU/JDpQP1aJaxmt6rNGv8pL45ku1wESQgn+4qL/Ew9HsGK9TbzTGTjrAiIGZhj/iIRR2
I2U/jo2oUcNFKe7GccMrxs2ifwsfyx4LAqjtXDaQ/warvoWRLuA9zdQVJH6adOQH3FpbGj0am9dp
zzpJn+jEHkYgmT5NSyXy8QYipVUw/BFudDovRppuNm0iEpIb/xH58nSOoCdq2D05uVzrA1THyQiI
Ht0bCgq6pnd8rHunEly2hap3kLvYWbjRMGEi83qOktGFo00Hi9Y3E+Dr8Y4RxENwWC0f5n4286/E
jQTlkQyoweAAYyVf8cOatiwnDe4fxCNGpQWDM6UbfNvS4OhMQGm6nwGFS+HiGaNvEvwmLXEdXWTW
MU73rgxBPODqcQJOMU91Rml6ByNZyHvCZ8A/ZSvGxHYlu8063iazddXOyQ5mQ9Rx4LYjnyV7w8fl
ZJy8cVq+k6He0yOCrguJ+UM/QTt9vKbfkUZMFWtuapuu8Q4SoJPDTukFzHTfk921oX1av+CXZeiO
iX3bCzU8DUXzvcTxAcAkORdYkQBCZXwCV/jpvggibCx55kwbUksexOJ+GfEgRCFO3aBh8sTZttuo
P/c9uZ39XP/KNKtw09gb5HkY4mjPgJu9KQ5j4sEOy0xKYQha/UC0uluXzmPAlhcBJk0qn9Zh/OIU
pUc3mX6ZbuuSVX+xgSp28j2cMsOFdskxjWSR1BFfO7ffCixHMp0paOdolyxTQeRo6Qru4nhiWCPj
WrDi09WrjimkbclNIYI+gvhyI0dwl5+yLNCxsVJBtl0pAbPzzHYuJbuhezUTF841bKEw4rDBW/Ga
zxScx9eAdxzagox1mJ7rYQ3x3xICoCPGAie73GlP4LIDFHcOTEd9N2Mt3coLtkf1VfFKrzoTO5uT
s4dR00mW7JJAkwduXjGEGPu/6Dqv3cahZU0/EQHmcCuSylawnG8Ip2ZOi5lPfz6qZ6Y3Ns4ADcMK
VksUuVZV/Snp/SUc6xa+zDfcbTrtI8YJhTcIDAGUtbWZk+OO3rqJ4cZSuSBVlrkLo/Us/KFArfdh
nky/IUIMdq8r3mLIBskzGTO6H3+OmUuEDf+07aRv+ukCYA5gNBAMYXmMLCk3dEBf/Qh4Or8wufCB
sd46YMpn5SLt8nP9lD2yqTukvB0kjwDuHwCjhH4U0ccOwCF2WYtvsn5O9sPZbHHgcbPf4FV+neh9
Kbx39XuxIdDKm32mOtonw+72g/l/tSfDrVNc9SA+Cp/01l37HN/4OLoXKD4oh7aLdjEEA5ZrnIEe
wvP4UGxULHoYKi0IXUxsw6IjovgST1ya4xMnGQueWq+Nm/aGBZt0HruVskOwqanHvnyXGWG8mAxj
iL/C7qxYo94iGslqseVfVb+FdkCpZzMTAitji+bYU+7kWwRzRExkLZjLegp8g+WFBOh0Xab7xN5Z
1YOC9MVCzbLB6L4ji2gEy1jDIssD5C6c/eiqFvwBd12bWCscutNXspyYKR566aQ8sLFgMQ70xdHD
J3E5vJDuw1WKRT9d0rv4jW/514jF6i+A8JWX54xZnoUUf4XXZUmj9NocxK+QOUXY0lfWkRR0fWU/
2vLy6TTMk0CWGG3VKyBAopV7pn5PfDt8xiXzmjLsVT10nvVgnqEJufLBflwycYRv/RiJ7wXMIYRr
ARTiu58czEP/OX2nsFFpRP+Ac+zakxhXbY3MZzMMLyTOKJqPJChK/eIavuH7WjLZtR6sjQw2IlPb
6gCdm7mDEu5RbuRgdrhFKavpi2g0DVRwIyIPJkQDeOIj++I6hdLzZR+q0I2u1TNM23iNnglLyjWZ
G6I8OuV6HrZEpis+l0HtYSmjPukXUqIfcQprvskkbF1oEc/ZL1oKDCF4TfWV/69f89mZWT00r/JW
ewZSlLzyJr2bj+N7mGyVnWpsYAp/N5QoP523BFOtjGcp3LWuswFbfLYmFH1uc0Onh/bhNbyxKJjy
QkQzdL/CsPkcnuyHYQvOUJmusxiMufU6viib4Tu9tIBv0qWTV5zx1bP2rgPyxLdM96pnG2buymD4
c+ieAE/mejmegpyJ1fTEa7RXcZW/9EN6dviswm0AOO98lPFl/hAbLVyg1oZBA3PRGyCzQcTGItdR
31Qvv5EAzAj0JjNsdu0zkE8Fyf/4+UlbnTJh2I4bUjbaX2tYtc81QyE34j/iPcY3nQXvljzPN7gB
BVUtKzgahm4n9S5M8vrL4W+c45+MA0rW9wZzZRZOuAtgo7ccsUvyBHALb8rPfqebuY6uzWGpkEc2
XogAKygkzwwsD+0pP5sniWhM0K+KC+sQr8VjdXV2xgWz28u40b80AEOEoW5yULfGxXb89i1+5dKN
9rFXXLPT4IEuTuNBxgT3lUBtjbLz6im7giQmV13j5DdZW3h4jFkYzD9iqYhpFR+ie20/+pPJpwW+
/VlGtiFfNSjl7EUHyVhNHGfa9WhVPOvb7NEM/aOBUu7A9WVu0TLFNSnmqx9mMVHoS7DqMVcA8oFw
SAu27pk6ACJa+/mqqTvzTImZ1k/OHvk3yydbT33kvESd+VySVfVpfnFfp6y0X5YIThTlnbRJrAXU
V/FAejkVW0xF5NXqZWj9BKRmwrkEPp3Lks0n1MONRmdbu4ydh2g5ReQncYX3KQG50VHnTMs/qd4r
7QkZaz/7irohXtchDv27PvJKkGVtFC6dK16GmwnzhQuhWJBg+6AfCA03Prun/Ck5cH4CXpe44zHZ
hoh5ax+kffrU7WBRmXeUn67xUT1GkzfsqNQrlj7eIjsmDWK0tV+BsOvULR6Ud+a6vygGrWP4UhwX
iljo2eNHMO2cc/0Z7bi0Zuapb3BCwG0qt+9W2VFiu4c+51fOOYARCx/uRbzhu5APHsIJ1u3xrQbd
ZTq1D19gdEhH88pUABvl4IOd7gkxt32FWHaF5npt3+tX2UNrkWfr6pMVW0IY5PYap492ZgdhpzH3
sIb0Ghoag3CXQlOpH8Lana5U2dYFm5URsyvKY3GdnpqbcRkOAvnQDoMHi8r2RWxYYM7YeUoH5ykL
d+ZJhkDCzsz4Y/6W4k3oQYo5IH1n5ZPWcB4Zs1D1TpGr2Ztp43isBG/C8sYXsG7xkrw4zzSlLaE/
bDbPIW0Q5ZePSej+LQseyHewqGuZGHOvs6I+Aeqd/mBB6bwlTzQMLV9kuMlomvz6Ik4JNQdtTe0G
jV8S7gxA9NN+0qnG/SY5OR/BDbkXS6Isduj1InmL1Ix6MhgORXVK5K35bX6n6opFJ+IgHi3LMxD0
YVfzRk+FXcYEHOKbAFfy2aLYzd30MvzI7ba8JdvipHFhdq71KV3Y6XLtnIfvNRwWjZNLp58atvJ0
bAdkro9xdiUBg1CbGqiVwvS3Bv97pYaI2V8/0OjlTJuYrTyH32PqqwFjDpfLh5UaOW1ebgfCsBV3
TDedeCU9i22SralmnKbAlt1ylglE+Ba4K8MrsKZwxRBMfSBMbYNykNeaKKu4n6Wl901zb73nKCg3
w1dc7MgrgpB9MO6qQBpqTJ/1fFmQZ2mpaMLcx27UiZYNOLxN2/aXeM8D6sayX7AF46l5TaGohtuo
PNoBkWJepHulti2zB3zhoVGx8mGBRxA6Izn0ucr3tI+OFbOMeSlh6W6YW4ZuU/sRexXRCFdsMyly
x/Zs7UgChNWjadBQj+zTwNLrkAUH09fpEesBbdwTZxqbe7VbU5HwhvPsTQmgjBLqQSxxQixl6ZFn
z4sE1Nbqcvhr1U/PFQb80gFn5rZ8jJdctoccDVoJkR2PWm+WXiR0OrglTXsbtAsMEnUj0sL+Qcu+
JnNPkGaVvEw24xoEd8TkIU9lttvBucI7Bfqwr1B2q74dr1kr+TrmBK7e0UHPBKkOF9qJvBTPxH+D
4eGb/uhcoCd1LdxYrEnw7MPlekVhVFRrpfwM9R1OtMYIh+OFhTk2d/2z+dVf7sB+t6D9/3D++008
4SG/LILxfw9Ei5zcQFd+v2u8a80xdBo2Bvrz+33TIkm3WuvSB0vCHGp1ElcXtS1XQrVI2fFvaPfx
Im+//2YtKnjCbkl5FEf7roa/33V/UF3E8s0im7/fh3aeVtK56+aXHw5Ke7tGct8uwv08QYYvo8dX
7mL++313D5n6ruhfftxtaO43/z1wf97fP7HvXgDSYgvQLwYB9yfld9eA+6/3pxJmTmOSqPg9GJk4
h/1uROnb6GSpTF2wxT4Cz63Y3oihKUnhbDckZ7pq0rbuOJiTZxZ+/Jx204MIp+sYNK0X4k+6KsmT
P5tFfM6y6NPR8kdNlz5VuW/XeqbrrgO8EafTLpYSX3C9dsF5LJBiRaWSMO19C0iEW1lJNq4z+HRp
2I+buW3CdZ6UNHlMEJwCqDGDFjsRNIGPq0JLY1u0yR080UxLTmRvv+V9Oez6mPoUxQlbn8m+aXYx
wFXTjdvcBNmOh89SLtWDHkCLwjZ5snWfb4WoGHYFQ+7XDZ65nIOMRodL3qrKwTFAH1BMYAwJFm9r
6wox85QS9ymmD1QhDZm+FBxdb+ZI9zeYdlIYZTGQZQy/04Bt0WD97U8dtMZmYCNMCfyZBnncZWX0
1ifqvoSduijB8J4FQ6uqrWzg6B8n3ZoDUrgGzq5QvmuIl06NE38MyWvWE8h0ff8QmupvI0NnxvaE
/l1ZzzN4eRUNsqvO1k+SG5+Fwzwji40A/XXqkUkGT8OG+yIY3+BA6eoW0F6vKYpHtgALniRXNs5W
Q0HHes4jyHYQAqfixx6LxCc5NB7jRywW2ga2mCBAFjAsJPtrHjyjXv48cjICd16wlikegzKF8BSp
V0Vm47jHCViIPFHHk4EuN1m+b4yvcdoahbSfJdbAqUxij0PuN9hurZSYWO84794Iba52Vf5HTmA+
BALCujVmA26jxt4BC+gRPcQKMwfRxskpaYk/bJe1Jis+4xq1hXJKqhqSQmlDWphbOvLU+ogsq92o
gfnlRPPDpGYMpWwF5rFsrDH7BebjE4U6s001MsdTbtSwWspgayyxHxmX2s7SCJjtR7Tx0wybO3KY
B4Mpamb5UnMm+kTTMYesdyiiIEemLGaJnf0RQyQOWI6fyQxFBBxPLNAF10cwRDI8DWxj5Yza1fpg
Caz+6Hn4k5iC0VrG3pYuFisqp2zLDE2tpf4429PemjWukoRqgNzPd8lmL6iYoNUtAJHQTclXO5PF
QM0+jTpn1CWSNysmQI/IdlrG6iantAS9VDBXJgKYIkG+hAlbW6I5t04PGftVqeEJlrKkyo2zQvev
DgSOJkQpLZ57amh7GOXDzs1gfxd/BintjgQN4UyuauQe1lTkMV5uJi5q+46SJglC0jPnEtE0pNtS
1eEZYgY9tpm8wQ8Y1x62VZT0k2EeTA5AXzM9zDtOs35mCh6S6bTFNffQziI5djGFSt5Q9RVViuPs
Z9yMewVnZYiINoMQPSQf18aeHxgiToefnLRIXEnDtwg74lVpZQrp8umGuJvOJVZ33qidXqwbe+Iy
gaka9nhTfItZx/mhS1/FTFJtehkroKkWDHFMJ8jPHWdwJOxVJjHEKgE+Y0fy8nSSr5aet+dSpYVJ
x2/Zkt/Hke8aw9rJl6bUh5b91ZT09gSIqHy1JJLaOiNHSX/Byp29+k4BmgBcEhmybV7AwTXE45hL
+nvKuFHVwCqJbVLDqF+TAr8fKCLU0WTDaWzsv/r4I+vsxEdEd9AwxoMVSeiJgTFKM4bIEgJYImRK
Xx2lXRHjTcqyBkyc1FQOraLJXl+XYo1Z7FltJ181rdBLbTyzA6HdMD9eLH2ZGWLLS4gPKSnrbhbI
b6zoXCihepLV7k2o3XMpuE66ucQNgXRZ1WI+EYVNdMorGlAD0B5nwZUupwzb6easoap4XdY3VQoe
pSAEp6ildA8XsSblLCI6y0uIa7awhmCJLO03OWVMGeSE45ooFJRkaolvHkjYzZ6dcZErmN1Ha0cB
BtuUw4P5lZn579Sazob8gd41ZWbwuR+ZluqlAdQSVc0jD/mbcu5KqOaOgkmUrdMvdQMjLTU0N3PY
QZtoIt+JnBe9lDMmzcwpuMxgyjUEven27IWc5TD93CZE3wPiPBSJucvsdR/CNySZCHuKeHiRu8dp
aF6akjQjcuUCK+Kkigjm0KZgpSQaJglT9hI7WrSOCkPZk0W0eIZOAzAOHA/FYTJit1yKJOO1a6ej
mC4APnpTIvM3lN1GIeN4jkJsG3vjnAZUo5ahl74j5l2nRJVvNtk1z/MJvyvGozaW9bo6ezK2aECn
QwZcMQUQ7TNmjNZkrPMUxTewButvD1vOIxPrXISc8lbS9Jji0FY0FOJ6zHfqyC3BUj3cFalSVqZg
uEwwt+1KE7MvNZABIVrjNZMZGuT2cW6l2ddr2BPl0LQwl+ZtVfXJvhyrfWCEmV8WlJAOSanonpjy
V0ZAuG6ACXRAF5ZKcQyCRgsD8WSAshDaTA21iZAiS1w1BV+SCKdWimUa+0Rn6oHxAZgtOyw+lAy/
LGdCgZiBYUpwsWGO1FPfr2qzqTYhsmpszI3TNDIzxvIQy2236MD3Y0t3VZb+dSQQyqQYiHuhZWD6
AtCujBlhNRDkRaS+KjbTZYnz228ZqJXJhJNOLD07WWN7gZ0Dcg6EVrd6flOL5EWqw60ysiCHXTMw
h6cZkQvV60JEL0WToFtiM8mFRYiYob7k+mnShMFGXm2ljgHmJKcottryhyNOy247r6ZtDG9TZ38H
WX4b8eU/YTPVHIZwp43gAaqJB5ihhjDNHZr6PmcKJRz76BT5pxHgA93jpMm7voyRbe21uXteQi84
WSlrqO6qgYg4VKDNtHiGBLLl5tRe8LhmtDfgT7mpv+U5QBYxQS6ebjS+MTMsTc4y2GjKj5YaLyUx
rN5YyT4masc4gPTZ0794pLvjo6DoOLdAXYiax9mydrFJMGAMqUFV6o2NnZ2bYzPraaH5oTVDTffV
+lk8MsTClr4yRk69GcEY4EGVq2tHUqRzx/v3WiMUp3ISp0CK3vFdi7YmGdkzlgu5fiWXfRtOTJNy
leCX2iKLV8D/kRuQbV3ONuPYJLsgnpHxD5c6K+NNoUWbKGZ6pUSw+MukRoYUd4gVlxZIEpkfUQs0
Pdt07JzCQZl2Vsf0RSSll0q9s5YrQPosSrxCfzClPHHNEHjVMBEyysofY2i/bbnlaeEFGvR0oL7j
gFXPQT7b+Irg4K/fZtVEd0t0MvEkh5niZDO/REmsr1GAEwqp7MlUZjARcNaSKH8cIgMwpcaHxIIr
ZKliFxtM6cdGrelzLlWYI7idkJJiJG/Z7QS3NifHdrbgXQ0Po8MuMYD9NLWpuM4EG3LoXjRNS3ZZ
ll8gIoyqQHAJob5W+KrjdiTgXBJ+gdp31Vu1tZus+qCPevhYJakXqpHbCKiK5PSYa71uPyynGo65
Q6acQ7viGFj4jB+F8aBW8bFBKuxLlg0ENBFoFluvkWLc2mwkfY73ymFKYBPmQUoBmT5Nof0VG72x
1SbNWTdF+6i0fXjMdZayYkrfjVT6TVsOKNbIhJ31u8io3gUxC9R0zVuuxuAacnmKgxqDKBrugSvX
y02xmtqWoxAbEk1JhqRJu8k5PlZxf8ZCflopmzq05bVd9q7TUjnVxXwcjOjHGnAQksKvIGWyE6ST
4VOMrYu2mk6apZzySML7AZtGba0rFZTjiqFaR9fL4u/UV9kBUWnjssGIGGZvUnc7x6oxndHgfyHY
NOZ+dI2Q2rNBIVIb04s+5ogV7RhD5qRRfMeoD7Wc+2Vjv5PBQcxCRhSUwuyoLFKYQg3Dt4lMRIG0
4EkGNBvi5j0fk8aNtAHe5JBaGwNifnowe1V2c7U/mBr7RxupiEyKnN8muHNyqAnPiuGnGZrw4xiq
hoh1FphveZ4TV2oLPum1rdFAD0jKImUKfdNAHDr0MTTFCae2IKDVm7X0FkQmfvUdWC3fBiHrRopr
B75BSg5iRBfNPN8mc5C2Y6dJ5kWxauZdzTqVp70Eb2LMgYcwiaQ8LxifxjlJjRDUaOR3XMnOY1Md
RUb2SrdM3OAKcvHAcapItYuGnVaqmygQwMpT1F6ZKTxLmYJuI8d9KeALlBTBDGTsPtIOD0NTt32q
eQn/KhkjVNBa2chhQTJunCBLG+bVpBvaK8Z1kAHEkuklCTusHvH8tSKiSvKQtE2Dix1T1WR4NRRJ
d6NAgVbrLHrZ5gVx93gg4TRenfWCTHajnIkm1DGOio1oo5njte8VOm9BMRNoeL/1tX3STGavoRQ+
zMFSLCucnNSlEHKaB87z3LOJaAsm58sWeHVObXJQpP6CkecDH3zGfJiGTcKEE1sn7I/k5CPVUrLV
CCr1upzFD6NLT7fSR8wWa7/XWqglE8dXXr53MghdTQkOauBkr7JJlkwktYekXXSKeQ8COWVLzI60
yUiFHEYZ3GV0mE3zVeqkQ7hGKrKHcZnzNZV0EtFXNxp7gRHKgTgZzg5bB9YRISofKK02bUU4aYDW
M2rbQbN2UfJYEroCstF+RzKcCsFwoG5pehxw9RG7JdlC218MHN2KucyayBkMBmMAb6mkuTBrVFuY
u4otuwACaKHB04WPaNbm8BCV1rpyjGEZZaDxViHFxWrQ+SaxOMiQ1GLXCfh1nT4XdNu6O2iwyeWg
snHpw+t0yaEodRNRlfgzsfQaTjQd8y7DjIY0DEiMsI8Gxwg8PQiGU5NG276fH2ZZTQ+FDe9vnKuD
07WNV4kA7mAQ+0YSXAlJYDQ6qwdtgXcMnYVJz5sXM7OA4GTPHF7nMFzchIyXXtcgc/WNteJNmSu+
z2irS8TBEvUEHkh+hVZ0CKVauNMTcbVDLq01A13D9KJlJlJUecZLrYJZRbzeKuSsH+ZSXo8FSW50
wa9QMypZqN8zfltqjFMtq77FF4rA1G3ikxrHaIO1+FpC7KhUGIbVVG+bdHEdk4KbLFCIkJQIJutn
Svaamdq6n3dag7ZC0uIDZeGVickM2WLYFNjislD+ROTuuFZBd1d0g8IVkHtBo0sr0WrAa2rmGoVd
+mbs0NDazhNp9FyEJieqBVg40MOfVRYbxFnW9xzHcEIgvneNTLdjDu8oqFq+REESrMGHjWBU11Ux
rqU6AeeQ2ug6mV92+IjEoWImhZd35/gYvn/ILWDKsKBH05s10LlkZvOhyrR1FQbb+ltQoi1FgrWX
W3geWRd9tjJDoQTPgKRMyPAbKKsSQMqmrt+45BgwBQp6EVl/F1qHG5oG8VQ2CxWau/ylmcNtFmAa
rXlKRQkVoLGh8ykQyIb0J7Li4jJD1VexBZzKpY81aOEUarhqCI8Swgl7YAQyZsoxmGP7ZggAkQHw
amL4FWqxcrJKxSsNZFRND1UzrcbiNmvyl10p0Re9zY8RcEkr5lPhGEw1teaH/e09N5m9GG1IlXUu
605ssVMxxnBch3X8rpPThUS8G9hQYx0xb9MxVmNpOOYwXKYC3X6rEhKU15jUUsRYeDUIbVizdQFN
6ASvDpntFkr/FagJtrMwxcuA6mQKRIDqut9GeqasR5vlrZiUzyxwnos5Qb+S3RcrwKdgPJFk+G4r
zYD1a94c61G3wbskxTPJE4CQU3/2g75Z2gy3FKSnTqY+HxyHbJmEuqWcRbHuleCBhS45kE2qr8Kq
YLhhY0Tl1PSG+ShB9UQUZ3RvbF7xNR3byTVs52ZboeMHM2lqTd082wUeflOte2NZI0sttZuOG/+q
UHThZWG1sSRZ2sBRVSvkT0RJ5exzzHhG1r5ilAWuI4Tu5LiiibIwtxbMAy2zuk0gUYTaKDm1oGAV
ymX0CFRJclyik6fV6yNWFLvViQ4k61kKK2KFE2erUVvsw1L/jnPJOcdJdZllRJ2Dqo1rJ6fbm20U
L3lBIa+b2H8bpM7K635qwSydoj1pXwPEk5yF36UjrOH2pl5uNaAOWFMWhW/PGiT9HjwjSj4FMdwX
m3E0XcO0MnvrxYF8lyP1Q/OiT75RSX9ILcAo1jbp3KSz1YkfXOIpZgRciaHS5o0DE2OuGNbXAWX3
MrUv5bxch5ZGQkMUWtshmE72OGqrwAIjNYKJQq6mOLAIAcDjGQ7CpLJikJLhESumQmUdJdfquvcw
lF6S0jK8zKRLjqriTZ3mfKsa6SEIyCeeBuSHWreQLNvWywmRZddkIS0Vhs1acxGSjRVDmDPnCCNj
3Xx0UkcEK7E96jwg6jAFfgVNR+oOsQVer6Dlwbqu8QwiUTE3ZhwxssO5ieJk20SVLb9WOarSKH+b
ZHBrTW68OxIcKzupPhJz/JRb6aQK88heexn4Zl+qwNiTmkWQWNHAWGm4BvNMXyfF20hXvA0EPjIS
bIbimA4I+ROo7/nA4t8iy2IjwSfV7Nmfzfo7CwsKUsWGXkwKJokb/+uv0SSuhGUiqFocoEfHwAP3
/vSwtuwJoHppIvph8mj8i/3fJy3P/Hczr008Ee63//56//P/9fF/fz73gvf177ZlgzAOG0Ua/vBf
Lm6WWL3Fy4/7b/cf0uL3Jnp0rf9u3n+733d/9N+T/+u+/7p5f16A2wxu4IoI/ClFKnw3vQ7Sik8z
LR/x76/3e++3Z23kISm/e5uXN/qTcn//wdmF4vbfbWkO/u9tfXFcREcTv1k5wQvpTFakJDeqqzPK
3GcpBnqxLbU7PchXWTXZ22DUcMuxQU/zvjb2kRwZ+zkKbI+gaigry822nv/PA+nyFBwTQR4kbfvv
D+5Pu9+UGAptzCE63O+KDV3fjyqhlFAfUsIRNHx77s+7P3L/UeaC/5ym8zGJNYTbZoGgi/Bwg3QW
/rpVDWNXqt+TrhoQhp0edSv5pl6Mi9iBwgGXrcWtyKoB84mOJR+zAv3Vk/bWJgA0vZiEa5L2tr//
UMcWQkRUihl+4wxDBNcZct9+RgmuRWEbTD8TJT6kbOC6ADGLmga4UJIwI4/ULeF3JDUsRlFkbXG6
LDfvP/J8gLrdWUJsRYjFsNIjb7g/0t9zHIKq+M0GpvL//i67h9RMnbkPSAPepPdXuL92FS5W9JHU
H/g4GJ7+v//v7/9yf9m/z7k/NLYgKcqAoey/Fyf35D/f3v2B/3jt/+/D/16hspNm43TN7t9z/+P/
LHFMjFNxyBQKYDyzWP7sHCMFg9zIKHRugw5xUVXQ2VlTe0wZPWMnhXtGj6Gjl0sxo8vPVFfqrVUH
S15ptLPSCaviKBFHqRtAlVJw/Dbc9lHvJ222I10Bm9USKy8sVrzAkT57If8x9Qir+RogXmSU+oLK
hY7ToMvGqUAyTWZiYJZqQOfpFNqIAwweRL2DSSvYB9GPzNsx31unzhMFWHlKB5Y0pyYlUpFln/Ca
wKvCvkasBFjfFwLiJ2Fwrj5iatDg4VHkv30YS76o4EBRC5DtS3orIzoPuTzsIrN8IrqdWVGEM4gC
k6JnSuZRdIN3t+gV40zHAHZUbqpVnClvG3fMZIgIcbLN2IK3vamIVUtQravQl5GwDZ3KRs9VdpcM
/3+3joPuNCoASx0IpqIB03ULGzwLnX1fjkQXpoi2EgkusTFXM5cWpjgWXGV8PyaIknYliUsJthgk
5yiYMzefHSg0SvtjhKntz0lteapDgGyE4fSk4wccEyAc2ghAZMt5TaFVtuAgHmm1KIg6GD2kqZqz
9Nl1pBqKovmSrXWaZS1AowGin6aXpqbZJlkPDnWEXjeADaoCrh1048MytE817RDPNgzT9EnZGibc
8aiEGFCe+xS6oZXVr6gM8MC28TkRbRiuanI8PCWNcRZXCJbuU9YHSS/HXW3RO4RgsMQDi4M1SCdw
AtG3T7VMXazQmbYFHiYTGVKAwachVY6DZhvwx/DYbe3yQWq1ej0YwVlS9a+iXua2vB2S8NCeZSru
1EmHZWCBMCYNij9WFh+yYEA4HtbSQ1QwQ2M7w1MoljgmmXoKcRnR5F64Amd9v4YCM1Wh6hap8ia3
2q+ZStsiRFzBnz4wDuCCieZLLpm33hTjhdmjGlKspQYMMJMsta2FH03NMGQv6fKEaipNd4pNF1Q4
0sEKbqneG1eSK/8YKir+OHsOKVBQ1BfwdvX3viH53Wnn12grhQptwqwmJDksvF6z/QYMXBq/QfLt
ml6vLRHxaV3mVwmrmpYrM+AKNatWAGlDgW0KS/aAsVS/TK3vsBfRS8l4KwicyouGeF0PGLcFzHXX
QR7s5TTeMcx8Vms92NUcIcnRJEadpfGslO0xyx04cDaLqJ4PyOp0Y9trkb1tq+CBAE+x1/WCdaTM
94wEHmREWGPTv9eZ+JAr3kFeQYLNg2tVKpcmGmn9ON695PcGpaDWTT9KakoPIkYnoDaM8CQSou0I
HlYaQwNPjOAtiiFVz4WMp06UU3SiAW6j4KGcyYeVuT5wj5C+addgVMi7wkHgG3YHHYbdgLCnEVgq
sZyvtQE3vkrKQzi1ef2Vm4wNGhwSPc3EfE+H36Yw2oP8kjZri/jsW94KWIYJRBmOLQTmNpJO1PQY
+CmQbqfi0FpxeLE69uQQWEjX43A9asqHnTgybJgC/qWaPk963G2alDZciSzjRBTRd8sIrVMMLDFU
6F1jx/uqu+QStxX2gbOGejbouLrHvocWM62cnsmUEUKa6odgbcyj6ldkZz115QBsOTzVTSPDLY1+
Va3TyJ7QtHVrwPkdFRUPWIsXBSWG49ItSsTBcVyBZjpr8ha/k0TFMf3MW1Q9tQlaGKOMPvSxqTcF
HpXA+DBhx6k8FOHQYp0HmxQix2aWJMMfEkQVuAHlKUxjkxTNnaphLGRI0bnMqESjcXFCAL1bB4nd
7tpQPtczvDDAquduzhA19dehaQgCspl9TJWCvFAO9f1gd98JTqkM2oqfMcGScBBRQZUmE+9VNxx1
gQbJwCmzbqeDbNgI2zpr3ScdI/xSY8CjWYsNKBbNcj3exlaFD67HTIslb1ar+dBCriGZNX9YSGac
uVbZx8e0mnNf5PmROelZku8E9Bjvd+x8aTtw6O7I3cbAcE73k+CLdmZisMMYc5qqDxgjjO8WOcQ4
Mo3nlLn9fqgAVnISuNUx0RANl85OHtP3AcKrNY7vmQmYLpvJQzdL8KMnpBamioRJFpobGlDhp346
diLJ9vV6GvJrVimsqYXzSTIuw/wWia8pXlJbjuHMVDcTUKuYyT2tTXbmXLJ+zOVSNVUgnDQ/ioEL
iJkd1d48fgVyfRrkqcI0h0+foHhXZCTZdo4EuY6eiO00FKi6Tr2Dl5PXEBFwAeXl8v1gYm4HzIwM
arnv/sBs441XW/pT2bThwYmMtzjD2TBZHMHvPuB3q3BlSBFThMVzJEUR3s/C2U/6+BZJGFU0hTbt
Fao96CX8EJIR+kYOnSCBB3VIcdje1c7sqcv0MGjUzbj0ALJFX1DTR9pNqWzujt3/Zdt9v/n3LS5/
0MQxwJx/v6MnF5HOY3nn9qA8SWmGyY81yJ6Nthxe5Gs+toeqmIoN5ePMwGmJRLNVm18B0kvyFQrN
UxwJAxLhbAo8EXPxroVw/xUHnue9pL//0G1OBXX5cb8ZSTYTdBo20iSIcUqDj1Dvxvnvm9IacoR9
gp6u0XKGpzr7wf+wdx5LkiNZlv2Vkl4PUsCJSPcsjFN3cxZONpBwEuCc4+vnqHpkelRUTtf0fkSq
kDAYCTcDU33v3nNb8qsXZDMDIxOTiEoHXfIV8PbbNgLLuW/aGIxqPf5JylaUkhpRYHSoL8GPB13H
hE7isL8WjRg4d5EVLFU6zkuzotm500T+k4xuDBJyFLn6biWkuhc88tixkDLJx5FAk88V1RgvNXa2
jEicBataklmz+rYn7H1vOxCLAKP3h1nkJSptlS4HdRCkKmCxh67EdVYX1jl0Ci4Qtk4oQVcYB7lW
q4p+KAe7oJhBKTYQtPTKMMRYzGLKwSP5N8g1m/ktwQRIuMLoVFqVdmgFdhsdex/a/t4SLGw9QfQb
lCEm+FQzp31o3NIWIQtLc6ttGLtA2ZrneWCcx1wvW9I2qNiFhbryAwXLjtMYh1LXjENjxARmcQ9d
tDbqA0fnUinQybAuPSeHFgDxJvWhKRBTbJd066bG1JdGz1yGPual9P1oq2UOh5PHlHfdRsqPLwh8
J2YY2uAjpp8NCkPsDLlwCNxe1SkFEQKm82Pea9iXSC7PoHqVHkLcOELhzIL66r5oZ2070h89zGIh
f3/50KCkmGYUc/i5AwB6Yh8wcvu58EYYKi5ageXsKShwUyZEemggKh22RYfipWLA6wmQ8NcBKB9O
MZ7yYpr9Vde4d4YxPJclnrp+FlzieI6bTaiOrwb2eK77zn4Yy+P/ysy+Cc1WGUlyUdbkYFHcAb4Z
cOelZg18MtkWyTpZO7jD1Jf5PWQCEVMmXCOvhue49u6rV+W+ONKaUkVInPC0DynM5ZgBMVlUS+cU
PszP4MXex2s6Fv5DeJ+h9dg6E4TTZfYDiKI4KckOokEJSBdfEq2AaWGYa5og0K1jwJF0w59yARwD
QbLhoj7fwZOuB0Cvm07dQnUM+516O1+3bwUPJ2SDCxMxBIgjeoDPOqevtkKY0z7xT9n04pB/kZJz
ixmNJmGGGxzhjX2KXjVmMdhTPd40I2fAb6wc8U6Ra8LIuR63OEJ0cxNab4hhwNuWgEbvtecbAFbr
6NLRjltgM0ZocU9wHOQTbOexAE25p+ktuOgn1GmAC9b4YyESpLRe30tuZ+nSvrPfidK5U16Mg39H
PZ6xXoMdy4C9u/DDE2MGLiv6c/w4XfvvI97wxwEGdrsNThoRuBj4uyUBOpbNRHJjVisyQwLk5Cfg
szMgfWxfTxwHOOCJt/HpGp3SY/yK47Jc5v5aMzcEbZtwlFL0Fhh7ATx0yqKKaGEtkccBihoujMS4
biCJ925OqC2242tAkMrth9duCDyrotOEz9utuBnuzGrnOXdKuv0F135hRBIU+T/yLrsUUd42//Uf
ugvPnXGh2L5//6//QHiikrRruZbjIk3VLOu3iOCyGklFNTSMmuqhVJCsrJMf5EXtktfuENxCOU3R
LWxU/xI5qynbUlZ0Tu55fuMIYVyLRi8VbBeCxjXytBg27ZVUcFJjAkPcvZ9fYHYOJQzVlaFsFZFr
5TJu2OpI/p4gmqAM/Db/gO63yTbZMxSOMx7QXfmtv4lvs/vyG/EvWP9W9Ud8gFj7lH43MbhsydI6
cO9Hh6lywGKs3xnbiY7E1rnhYobWYIdsBjs18ml8+8QXBWShEm+y4uxYgnlDWTqbuKPab84ZDPNI
NftkE1vUbT7q/t2+z07geMMfGBMwNDg/cEBZ89I+MktbAUx7jl8RQ6rv1K2Rvw53NBbuydTNsdrA
KuYZzmp4DQqyfqRkRMBs/JN1wyHb0n68RWxWPSKxcK+KzRVGCby61IZTfr8DkqhnJ2KQvUtf0epv
lBvjGxTMjbcOPuZXG2O3sY3uU8Fp1J9cYx2dur26C7fmFb5Q86Upl9in1ljv2xswgAies0dyEWdc
Lyib1sidMUdynjq4AV7j9TLakzlFdZIzbLoWCIB7Q11+ACaLnDWjg1W7jFY7YJbAPulghxgIj50w
XhzDcQlOfa3d0qzUQkY6J0rk0MUFvYHDFhnf1bRilLFSqh1Ehj1fMdgYF+09y/bVbvzOFJw/lRv4
1jpUz9PRe2ZeuWXktmFsvlNwDK0EaOHq2XpBSSiyuw7x1v3MdCAdHXbe3x35Au7/Lwe+rauaaTu2
5+nEhP+ajQ3IvkHRpQ9XOtlseJbClbjGcHg9ON4TSUVgJSNoXS/YZlA2YTR6wJHUCOK30Cr/m9OQ
IIR/+WM0gkAcVzXJPvj9LLTidrRrElmuIp1aIf9v1X2Yryd+IhBtOGy4f6zw2cXQMeiDXZftdUAD
F5vlA/6R6Fr+Of8/7+Lf5F2IFAgC2//veRd3IojiH6vvpNd+/zX24ucbf8ZeePYfJmNgm+4ZQRWm
7fKZfybQq4TTI8MwTMszHd0WO/rP4AvrD880VZd4el1zPnPrm5/BF/ofpmuhcrUNT7NVjXf97//8
pyO9+e3xr9d8zXB+P/Y9PoMOr6YRt6mrlub8duzTJ219v1KO1OyoPYY+zGAX03Gno54bQfM3zP0X
StM8ubSolurkH+KxeZoz5ZJOvoOhXp0Yx9QEYtsOxA/kHjD5iS9NTehXwXDBipA6OIx8QsP92kW4
o/qLyUDiphB7vSnwO4Za7G5py0wL2iI4bbNbdJFPxgx9SGWYUHf5FZPtbVW5F83gKqCS77w3qI36
dodyQwN9Wzt3nlc8xMAmKAS/ERvJAMDsNl02HU3hHfJH1C35yUroV2ehc068iQKKntwiDnw14jlY
zru8RDNXqc1tYjlMbCuufmVHH6G1YHvF6TrVR+sED69kriWmUkhclfxHmKZb1YT1U2zysl/PTXfp
xpS+aEoM6OgiCy5+DCEvjlKhTjLNh24wV0OXfFOcwFjkBt/Z8iEnDs3NXHDxTDooCV6AXkEz11NL
+SWp9NsqxW5ooy7DtoEtta1QrnoYQJSX1gLRUOXfcdz0WOuaKUZQV9dLnQrdIikA1471g6baaEy4
lM+okS1RKkFvuUTNeVYceGfa+E2N+zPae9yYQ3a2Mr5uwq/QKAxntby/lKmC+1v3qVRE4S5R93Zc
Us8cd+6sU1rqEnIjLcE689Ei6dH3agpBA00Rg0k3ASN5SQLrmozkO7MjF4DP2CRkMnHfBIAyQLXV
DYH7RphMhUy5oraYLRFtvdZZclJChQpSCrbNm29TnB/2mzpCWChTRvT8CFNZjLcEH+/iqU/WyIeS
6KiU6HvLzr+3xvkSsq91Pyq2Q9TvLRWuIInqzl6j/MjdBzuQNjmrMA0fOmNwd2HdnpNSL4+l099j
12AAkHY7tIrJpneQklpNs2nYmYu+AWc8xdpjlo7GyjbQAQVucrKLCh59jTZrvGlIYd9ZTXjFvEjw
MX28fX3+lLnlUxIm9H/UbyiWHstE4KZ6E6+1o31L8vxt6s+ql5/1LIFPDSu/MmfMkbaDCmHclG1x
Vww2I0m4QqGJvbscDjUZhVSwOggp/sW2mis9v3IUQhS1yEKyKtTExc6aaRohhAOD3DIegp3XjhRS
jNZIzl+LxibXssj5ihmSLBhrCTegdJie0Do1GBrXvtt+dAntjcSlCDanFUjJKnsoqXZ4em8z/A5A
uJjPleHBEgl7atRUuwgjwzDZGzdp25u7QFW4r6rGe9XX6E2nfuXV4d63WqzCaq4eDPwhhwGl/ufa
1zaFKSkFeaJoc5FHy9yeQODPtUasiYvxGtXE088nYwYYVZqhkevMr3VlLq0Vvjr0//K5Xz4uw/Nu
lmq7KnWqcOPQajsOzM9HKK9aY61FMQMVvWgpf/k2eycDopJbtIDMhsAbt4veHNUeuXyoVb1rAkGz
SUM42czXIt/bhSCRceGJHmHpFdBg5/Hn2mCUYMASjcnbn5vkK+JaRxgSCaHXn6+PxCvkyybuJUR+
0tGXXGKJJBYahGx2dKDOOqo+uU0VrGL5ErlAA2vtAxWFGXPdr3fKV0WO0AJGBTUi1dQOctvnJ7Xy
8+SGPopvA49YQ7fm6Lb64q7pLH+T5JF5j0jrOE3bckji73SJnFR40QPXeB6KB3/uULhWOPyqwqku
mkgGGNrRPGZ9v+0qhH9DX9wP01SfO50mKDaUK8yMEJdFFHZd5hEpoAyzSXUMg/n7GPZYR1eePjO/
KpVygz5nYY1VfDVnvnkap/4+A4PCjBKduY9eY6XPqXuoHb2ixVE8NK4yLB1DPSmQnyGrwA5IIzoy
YXvs5qdRY8rtTrSh/PmpBpPfWcrzTIQUUqt6RoMdt1dFQtdSV+Huzg3J2ZpDELrR7NBevJojRKOW
wuMubHr3IfJ8VCUw0KmHQO5W3GyvuJiVp+4jD7vm1lb94qL3EGpJT3WUtruf8y46zEV+6fyRBNoR
ZrSNMzmbwK3Fob9RGrtel6EdrxtHferbcN4mQeUeEo8bbqNBT33vypGJQnhTc3QBPEdCXkxVQ2wA
RLgph32Bx5IKD4wC0vLoOwZZsDdH0pJsooZR7tGBFnWosKaXtpOP3Z6ie+/tx8EFaiTjzOVijvzr
vofazGgCqUWkooBAeUHhD7caFI0eC6BJgxtQotNr+zQ+2CPynU8txNxF9oo4PvToohAoFwgCqcdJ
YerX46lU9W3ZTdtwLAhb0Ucyr+QCabFLbY4jFBp9A4J8RHZkK0q+L0V+XJCEhDj/tSa3fT105vKb
ko8wof6KmZ9y7u7ovoZ1xFiBoiEpG5GiUeYSmXWmCJuPUCDhS46Ixba1Bqb1FO3xJVUHubBkwUyu
uhYGW9ewHm27d9dT1KE7Y1Sgm32+1zAQUGVkEWkGO+avh1o4ZMCFaHlnrk2694g46PC5GooEePlY
GUxa1kn5ZgYznjMbyHqMrIQjkp8h9XNYb+nkTLthdmksEaFXiHA9L8ZBIvfrnImLYyh2MdpLe1vZ
HpZZ9noYz6i/9HLXi3Ld117uRK+/EQu5Jp9Ip+TDmlQqVhm56oUop8uFPBC+Hsq1ueqmZVvCO5Ai
FSlrkYsvNUyZOYxe/NrGgGtXD3Lfm9qMPFWuaowb4D8pULBz0usdRy33avTaBCXRq6qP1zHIQRfI
31H8ZLNYtGiv1l2OM18+lAv5ews9OkYscmkUtT58LRQKxr88lE/IbbP9XBUxjet2gGogf1N5uMm1
JIOsl/iuu5TH29fi6xj8OhCd1NyrnFiAm0QWYpC616TPgRAUlzu5SEUF2pKFZ/l4iMqS61P1gUOJ
0rTcd5/nqEryJ3U5dhwlIC5tybT62nHEedIT+Lt9aADNjQeHGb3Yab08Zz/P3M91Ky7fnBhjuNxZ
X7voS430tc3JESJWKQr0r7PVFtVnW+47eTbLZ3QlxIkQqt9k5v3nyVuLUDf5uIkdzruodzJsHFyW
8hScnDxl5KkUGvrP8+trmxZoW6fRze0YFMKHb4gW2dJymnHbaANNXFHnls99vkBsK4KWxq5FtpRH
5+2gioA+56+137YpdRWsUIogHnFFpyRi5rChB0+/NZzroxdh25QXjp6ZjlzLvVCj5FtTOGAXauKS
8bVHMxO7LMA7dnMZIZBsYiBk4hSUp2TRhCF6kEDjSmkhjOgSqtm1VLd9XmevvKGKP09Jw3aMxTDH
/lKeknZDbJrWpOFanpw0yhjyyTeVBqHhMTVduaPzSmja5Nn6qQpzuefjc/Q5eLuEGYjoKnmWybvl
nv7lcePahNogGOHSOHLMfe5hsZtLceFW5casB0eWtPFG/evybHmMP+RDuSYXctfLbX6BWj2vvN3X
5TL1Z5gH8sr5ucrnP+deAPg8acA7/tW5s1G3ZTtXfoVRatg+n9ODel7L3t6oMT7ayVX5lGyUfT0M
dNWBBmErr31ZhuGr3yakLoqvJOOH5drX4u+25TJz+Os1QSZ+mr/7iJG5yjqbwx/yYz6ziv1APVqW
AcXl621/997ftiV4JFdzg8AsEn+rfFZNne/OYEHLFZsK6Ke2iKzQ6hasg+jf5BqnjxlwA5KLvuFu
9bWNIjAnm65S6q11ZzsO6TFTugxPh9gX8h3BFLEq3yLf/HcfI5/45T3e5OALME65+PJhbTxqId4S
+arPj/t8bV8KDIHLr6EZfbKVz8uFLf7ez2d7SrZqxoGCSJzLRDOIyEv0U+gTw2rYN3Y5rfuuyOtd
L2KCbcXBLxq6DAtoGMjmHRoy8iTlzb00Yq46baElh/muEGMDJWaUUMlRQmjzxwR+9lSrJvYocUbg
vvE3Lp6wSmgjffwCizqL/JwKvQ/ZXNwUZVtRLuRDV1555ePYyzQuF/AFPht7srsnL9vycSnzVNyp
vTGx2W0Go3vPzBJ4obh0yFBI2XWUD015R4jzB9cxMlpKDuFN4srTq0HOz+Yf5HeRm+QXkosg1uxt
n4HE96yx3OHGxrMkRgmRuDW6How5pJv1IRBjC4UbA1M9cQ9UYwRM3YjgL3Qjrn2hGKVM4p4q15oW
YnzHgSguoFZK7sgwm+tOxJ9iHvmZgapZ/cqMmm7XikuvDEOVazVt+1rz591X+Gky6ByCsjMpw1AH
VPO7CZOX2VoqWUhieEV4KbwSHTNCEPhPbT8P0J3FYHEWl5vPNdUKDjTUhsyYtXUsvqf7V0RwxRdD
Id2d48oK9bV+9sVFWn5xubA7Appyn/iEUgwqslzle6tiQFEwlycNK6Sh4HY+Bo6GaRxeK/pWJr7s
dAjUtewcTkpwqayCcDJ5KRVBndaccz2VEZ6+bNKb/qnyAmGIR42Lfp4am1ztRNM611VQcV28k71R
2T2Va+wj7gtfG9U+VFZdTQZAIr7E1yJzyZCfGyRxf22XKcyt0E23DaFepWnVG6SoN/LTZPdbrn0t
ZEO61ZrHLgvctfwgYki5d8lVe8TOj6UlWRo11sbWZDJ29HvMZKFRrSwxBpcLGd0cEkNhABTZqUg8
MRqJZ5XCYHLQVt9lerM82lwP99FnmrOFzJ7DrTWg4pWI9Xr9mGfBxGBAHHxyEVEjpOWYBz8o9lVr
nTInH01jb86raC+MMQcvGMaDqpqQMb4eZ0E17JIS73OdDIc4bodD4fZhBpYrjOCoiK1RFPHHWfmb
UAsdfEzXh8BnIR/+y7a4XmLza5bZcOr1vLjG0jZcdT4YItCOjGsoFMH+8hLT38zZQHPGVu6wmMeH
SPWdTajD/nc9yCSYF5HczBnSGHWO1rXqzhctu53U3CHltlylZXVXNrNLJ7y4n3Fl7RrUDYvWsJ91
bQpPQyWS92b10nUavchgV/rumeE2apxJNY4jbkYtdjghgnCNBbhdR5jCQPRcPKq536A1k1DVlzm2
Guc2HitRhWkNDMDOYUgoVI5x7+9qf75JMBaSCuGgJRn6U2/YUKMJ8VCKwdpEgTquZoRvncP0Y2ri
amc7IaE6g4Epf2yMPXiMq9yH9wJ3J9+aE0c0bjby89CGeQEpmUFloehw5lMcdQqlYHLKDEJmB2dA
4uEMhHUpBOzplqrtwYxcU9ki4j0mD0yudUn10RhZj+YHX6URykEuXdpEAcsaUOdczqVouXbYg3Oh
pMhxzS8VH1+ylZrRFfZhCp/MxgEAkXhmekQSmeTdpWGwy+v6au4ddGXNcG90wFdhtyClcKA9AW8h
ZzIdsusEFW2o16IMEuCeiDFf1s64mYygO+luri77soNKa8KJK4uoWEFNORs59h2nIg4wpDaDBT6l
VHhjlbA3PaPduo7IH6SQmhndmxUVmOt0FD1TuMWu1yzMjoXfAk40Rm9t+kQVQFws4Kq6M8lslW/c
W3k2nn0s2BBJpodR1cN1FZMlMnaudSjDGbtn170U5lgD4iZCqaayPsXqq91QxM379zLwsXbPKhV+
bzcD3FgadnfOGxPEMArETW2oVILT+LZCSbw1qrDd+I0BcsgayY8EZ1YPOY57gRLIpqZCnzSj2kIz
3LcgvVPPIssJnfFYTRbuXjS7CgEAjhXASFZxVCZZMZ+CKehw5qJGNaZs2JezjmhyBO01RO8wvVvy
FwyGsKdZiT9QutHXZJxHMA1BH00IY9zJirNhKDGlJv7h0jIUTLVaeDUqJW6fCGeNbhQuvWGaGZFb
fbSWGG8aIV5oJpgLl1ttl9DqrvWAuzkwBSoQ2TYyCDZFer/1Lc9bGUWqr3zMhkbVeCtEegNaeffa
V7MjopPkVLntTk3LbJ8k1Ws50iwpNKNd/c+7d+forS6a4kf7n6Lp91aUQr4XtrJL9PXovsj433/7
ku1HcfU9+2h+f9E/fSzdp5+9xdX39vs/PVjnbdQCM/yop9uPpks//wRatOKV/69P/uNDfsq/6d5p
DI/+2+6dmDXmRdT82rn7+aafnTvX+cP0bMMgfF61dULpf7btPO0PS6VZx2bX9jRT/aVtp4un2G5S
h+cvMOml/WzbGfYfnu04Lm+xdfmJ/5O2neVqv2k16CnqjuGh16B3aBkIrv65bRdRoI9TrQmJ7Xlo
Cs/bT76ILGpwtD9NZg34IjN1HINIQBF3mtxD7AZptepuzCR6t8fyx1y1iiAGVaBQIIUFjAWGyLtM
TZ8dsOd5CEIBoCjoGPGYn1y9IamT6zDxOsdSi61vKi497S0wBudurCzOtRHcOn2z24E7E/V55Bk6
l8+LRanHG4lQzKq03dgVST51PeEBndt+YzSgj9KnoSgr5FKok3r9NKaJus7rdKsN8aM3kdqduAEJ
nGlJidIyq3Wg4qQAJYXiIMIeXVrWqYnTb+4UzEfV2Dt5rm9GjHytTrIaBv6nwT4oHdqaKc/ri57l
y8kyPAiT8z7zEY/g2QQMbqC9CEbI72knsgca49Lmrk9UAnFrPjQWa+pzJoTDIvHi+pEJKxiv0WIW
ZITq1ijxCXZM3/YhqQSzE69datpXctHa+h42wLROVEzYRHx4qT5sJm7NuwTlOfDx2FhnMaIYchSB
70bKrQlR58ri32vqct5a2nAsa0j+0cS1Xpv9tWdbBdQs0rzxNpZcu7t+XZLhMOWztkvM6aMepr3K
9XidNgh53LTY2sV4bQqjZ0rBlJbTeKnT3lnEg7Ic+wILU6+gu41hUSdQhND0eocZdXYUIPImmqMs
m/tsEPFuI1EdOTbBiI7oJrRBgxpDQe63d40QUa9zg1gTjJlZgQLatOxdXGQgbNrZZQ+ibbPi7DEK
g2s3DftVEZREsDpPKqkmtD/NG2UA8o5cTsjtfeNC+bmnc+S++FY4EH+rEKuRloRLcxusCoRjWRR3
B8MbCMKwyxSYq9KckwLjPKSBVQ6qrx0jUr+6loSR0U4/F3w1awrTuz5KkUUjZ23qAtdNeR3o+TMO
SqLofdLWdCLfFRdX5uCXu6xyo50bYWs0QpRLud6hPOmR8TgNQB+LzIwGxt/IxfwcqNqtY9N+Def2
2qXXqBl6dE7AaDSBoQFCo23WKsjanSm4wmi3V5KEWAfuOK8J4ig7j09ZaTfkzqLWB7cQoMJZGZW+
B0EWf9hueGbU9GqGBRNSH0GdAoPvuqoh0la4/5HlT9xe4cS3uBOWnU1XXx1BvdjeIc+iGzyg8Xrs
UH33rfbmZgFBCnhG1cTCcDCmO8XzwGUoHe0tjzHYDOY9OI7NsjALbUlvtweBR6Zx1M/Jem7R45tx
vUkm2zq5zLWhfobkZQIzn4IEfyf0A68/DASvz7P+ZtXJPTIHhUQ8woDnWkV6XrqPcY/Gqir8ZBma
7t6NQwJWqhnBkpYzmkI7N5XFRR2IxMmZUoxFROhpghS5EDrXyXEomTCZ1xkGDfQ6M6Kgo6VtZuz3
RLkObZyr5TQ89EWOtaGmz6o0fEU7IumY2HSbvvPK0YZXbvnfdGToQCDaHeNBJiAm9FhbGQWOtWqu
UMdeGQQkVOkhhBFkWqTADAm0HjxiGfPi1zp8dkx73HzYGQnDg/6e4+OHTLgwL22bX6djOVC1qp4m
hvzr1O0B9M5JscFnXi78ImQI1OSIH/ECWXk4X9Q8/VEFwx2y/ApP8yqrkNJWiE/RMhA42o1Ix5Ec
dkb4mgKQ4MdLXuu02gclJmK9HX7gHYpWalK8tSkRhsAZgFfUI6J1xEwGCJBFX8FBmaN823kOpu2M
fKoCnWkcapjG/TuaAj/6nuF6bU4okTUC3OaivuTzvFWG6pJ696GLzjK05kfPVBgVpj7wLX1XcbxN
TXdll81DlFYv+RhdmtSHJGUrARJqJsC0yRBeut1LxhTiUMKgR/QyIR6mQYyOhFuVDqLewa825s7S
DGd1lfeHlhhKZm0Qksv3/CMcgksapuNBn9Qru7U4kUfjGGfuWXfGfZhB8jFhncShpRNF3QMQLWFk
OipWF9s1HnU/fUlTP1o6wfReRuq+HKbnqaRBVvXGU4AAADx99Diq2lUYdtZWeyrVISGeO9BXkErD
ZRZB0UIjQoiT3TxGhKb6nT+gE4XkValwRYxmvpvz/ge8nAqY1NLw/RtLU4Hq6EAb9B/FHBZLDCvu
rmzj4tprAodE+RlZdEg6nfukp3Z8KhwcZ5zr3mYMiYKBBHOtelduC7bZ1iH8KFO+7sv6HQDJuMzj
uF63/FuLtltHOtiSPnK/M4k99xrWFs2HUMW15UGpmzt94M7qx+0HBYCjW8eY1RxlM3rBdWAd/ArV
fplz5Y6Bdh4pdeyGvAZ2rrs+cVTqEcoEz3F+lElG7MvEHxn9iBrru9kJtXFkPlR6qxMQ3qwzr9f3
TYYNzXuKVfN2Cirz3IWITvqpYAof3XHpcRs+vbErQge4b0BQOube/DA5BShvuM/NZF97g/udNsg3
mx6Tb5gfLnegjZ6SmoiyH+cWnbgJ6LOhrMpkqleKTnvRpmbTYFliGFHsu/jRidCCkrAerPPKSaAw
68+Z35dX/HlksRjTynO4cThWcqIdPO6xk6PYEdfwoZseTE6MFWivNsjeOVXnvRIO3ItRGdns4inT
GcpUztZjhrMbYeszWjriTkW32+cfg5HuPbq8CF56yty2+tT41i3ONCKvSvOtGm/8yqCCZufIFDLk
fBGjqKCxwmPnINWfbedUdnOwsOqlFl5Ps4kwMEBJlRpcumLto8u4lZa2hoQKzk24RmDDhadzlmGV
vepeet1axhmUyaveWi9B823sYeFE2jYnxxMuF6mz7r1PVzq0HnoQmutOZDXaDnJd4oipRSaMP+Yk
Ozs1zeCh/j5PsGur8eKl5i3tyjMOgne9svcN0Yd6iyWBtPnOKh+1CXmqzSGmVtidK2XH0bgp1Tnc
wnPrqZZFOQhr9zXvfrQheUpFg6oxG5BlBGnxNvqHKXmDZbANEyhbWuA8NTmuvMB6B5VIwJjvfETk
WQ29cm7nnvCwGPV2annPNEB9zI/8YpjByrq0doOlBHhQ88uUtg4TfeclystjzvQV0Hl7DkoLf1Xi
uUt+pQKPg34d0tNtGPpxwC71/nUm5BNL3o1TB69B3z7YsYLSg3GlWhkH8uQMoGgah3VEqjglpOuR
3AW+EyQMkHNzrJtLrVH2BVfwQiEMRgk3UfaklAkJSR18EZCm7q7op5VGZKMPgnAc5iPG1DvsswR7
BupDqwlnUsalZczU+26q95Vr75MhBvk+Ps4ZOUQMTv2dC1uX/rqOnRA1/WxbhFW23lbzYnQo3pAD
zffYq8wEENvZjG9dFbsvmXp+qD2mtQKEqSdzzDMhoPfb1tRfvKQ9x4Hy6oTuraXB7c81gpIHYa2Y
MWIbxFCXYP6awt3NyZ2eKAOMK+teq/NyOcQtCtrmrDextm1Tdj/20l1uEtKccKEzI9J9InggNoBE
MoviYd2o9PziJthyyES0hMRNRqV42yk25epKtFzlquUi/hJUMbz7orYbiKKifEY+jqoqXLkd0EO5
7esJnd+eJD7xaV8L+Zavh44ebnyN+tZv23/55+WL5R/222uSJD4aepdv6UC2Gm04/iHusDDP5CrX
fbr0X/9UZWk71xhCBuv+wSq6u8IhH1R+sFxoHhX5r4dyDUPcr9s6kHWHCnav70+I193vdJeEEkC8
yvznl35uMw8q41SmyTSLpWhKaqjmDF0OI0bI/r6oMH8Jq+QLrZqGM+rkbNnY90WIZvK393897BNq
a10LJuAXdZX8h7TCTrYVv5BEaEg6RljhJdKE80duc/oxWQ4ppKRkjPxNg2PsM+89FP2sUPbH5GpH
fT1H8Zh122oIT8q5Ma+4W83WmflEHD9Qy7IBuS98xG6LA/j48Xm4Me6QkV8Xy4rYpyMjF0yyD9k2
95fl4/zIiJT46OINGgSEwCUj6UN0r1FXB4rpniCixviFmAUt6Ul/xNfeFUle82N3HkvnJr13L8Y4
L95wGRADXk8ngLbZEl+suuhJchk23QfnL3MV0ql0cgZeIEdERyRJirOLvg9ceLK1mm1tQuQPxDqw
2r7l1hKVIKZgPHVF/0I2HF2HkFvLynhtzj4pMstmazxyKYEdtklxqizBOH8r75Mj5FCN1OdM5Lnh
0FHuhGKUW9o53YIm1O5Nk+bNdoSHZ65thO9kzV/Sa/dC7FiE5HTbdhuVSnHAZDa8RsxxG7Sb4lak
SRGdAbDmlEMvgx+91/UnskBHusHuhEDlzFJzFi5BQR/Qj2cbRxEf04975j32IdpmW6w5jbLDdMOU
FRIqWTp1cuA62pLIDM6O4PGCYV1HMjl39aV570MIvx9vY/VB+X4Br9D6qxlV5dI4pnfZCxfo9BIh
Oy6W6V1+V92ES2UB/4d2jbvCA7bQGeQu8CF99zZPjndN0Abwfn/CT+8fQN11KxLLWnVJ2WxB8ji0
sB5aPERjuHLxd9j/u3o9PZnX5fqNiWlw8s7tsJqeciCyL3RBTtQtrZtHIguv6cKesD6M+Dew7JvG
iunhIvWXF1LH6p27uoAdZDPiQrGEqKUszYv/7u57jA7tziSMzd1Tyd/al+hs7+33/JX/Dhxr9SPc
3tfoAdio/650m/bRBGMcL/xLsEZhu2D4xQ9g7MgWzl5CxK4HSsj26kO95I8A6C/cFQui4/fKGvIz
k9FV9OI/v3kP7sW9wH8QiBQkk3s/OHiQQNHVWReKSKid6EvQcFhsMUFhdQnWxUP1kby0ynKjJitj
9VJcXQe3TxZIIGx7y6MDuf/aKYj9pPmzs4lIxnDiL/BTuCTPLMclqURb7XaCg/2AF+bqw7i9RZOr
LD9awgpfS/KsilV8HZGBs3SIZXq4j1eEEmvHeSHyrzjxbsZwm4IbW2WcSzl9n2UzEGSXkNNXKR/E
xF9P6/ZUwvZazLvkYUDOdiSZvNrOx2jklyrO6Wo8wgPZFw8txaQX2AJ/bqWgsQmQV62pIE/5LYnt
KpZjI16RbbIIDjMR1Q98bnz9f7g6r93WtSZIPxEB5nArJlHBsiw53hBOmzlnPv189JnBDwywj4+j
RC6u0F3dVdX4zS89hsxlu98jBFFOzmzXL92JDEVGjtkHZwHrsddvJtv3OT3NXuuM1Cp2ycNwbi8o
xdAVmCwX8zzjV5y8JHvkI+zY+1UxlseJClPQBA9X97+Z8pvZvmXn5Kg7Y3Ha1+/Mb/ewiu5gPpzf
wPddyqUUttk7C71PZxqoHbSjIOOB2m3LmYfJLDsiBR0dtsHsfgOg6930DPcQxlp5qUsKoIEBxnGI
iqN40L4hnM12FqxXpDnD/YBZqL6fmyB5iB8j3BsNuzrPu+gDkIT6yCu0nx38to/EzQ6A6smBPKe6
EjAxcpVPA+hYXD1a2Y0vJG4yVzyvQRwfvUr3kLYqHj6q+lG+Dv9KBNCXSyt4lGeoGOHEC2vdYtQq
y24+u4fkCfIkIqS4QrUf8k8G70t6IdIFympGN/HBJ1dHqnFQxAFT9+f1hBugpX6OPxoM8v7cIEk5
O9buA3lpPFf/JeIlVXZfMAJ1mId4xmqNlz2HzvyK4zCVMEfY1BHLALlZkKh+F1+wjcUkvHaK38pv
BZvYCmmx31ILVnwZobmau8TFcvLMZKl8RsWNDsidLM/x23CdfIpGjM56xG7SzjbHdNOhyZ7cSC7p
+PTQLeH1mekoMKrje3WWeET4/b1lo1Nif4bU3q44sApRE8OQZj2xRhJXLJ+UPZ5Rz5JD0Vg1Tz2q
B08peA12zqh1IfaMgpaP+vnMo59+UfLbYV69K2/KF4clR2Bjz0d0FNkckGOuPpCRR20/chmDxo+u
CQe9N38tRKqobtQO8A8btL09e6Ca6rM4rLt5j9GE+KNgMsBEOcfeuFe3uVdDPxteCn8Mt8eeEOKl
8hPAZX7/6DgFP6NrfsMT7vLEJYq/OGrupu2mz2w9cxjANGC9BSnct6DDn9bBS3RPR/nff9EUrF9Q
so6R63WUslDC3iGc7GYPqLbY4bV8xP32mU70WN0j2sFI4BE+VTbslFn3828RN17zd1UvGsEubt5c
Aco5yG0QgGNZiWgrLf6ZnQo+zpzTc/HLycA28jpQPsXfAtU/KIQX5jnHW3hodqJLx9aeaZX+mP90
LHqRD2o5ozymUMdaaXwOKI+TlBucd8VV+kLjX2VUpC/5F7UBtvPc+jYKG22pEHwOUmN6Q2x51S7J
IVA5iDykbaiaH/h40BvfwdEGMX4Y9MZDGqHqHe3C6xokv9qAZ1FXQ9B9qNGKGMWX+G7B/2UOPGR3
Eu+v/lV8ZqH+xg5u4tFBOTYfqdPYbJ7sGWhwocn6ZRwnvCmjnRcdh0/9UAcsg7foM/wQjmj8HiMP
2ztG0B49jthD1T3ihw0qnz/Kn9EROiQ0FaRFDPdvY3LYnJzZ8NCDzF8eUfpHTm+HPC5UtwceTveM
7wVDiHnf9hBx5OZ+U+e+TdPGH0GNcJk3N6ksl91xU3Lb9dCQPxE3WtnrIsam883UYeVDPT+iM2KT
NAibdzbh0Fp9wJcm4NlY08V+KR7VMT/i3O4IGKXnjh6ecFqVFU8q9sZwM0za1m+oxuEYCY1ZpEfe
Rcsi0NRjCinzCW8X+9c3dVvYHx3Rh8uJl5hl7bA5h7eMmykWKDxyBd7vbvhoL7GXWo/13nD90APN
ckIPQRGbWf6kOAmMcne6znh7X6LmK0dg87sR7m1ODfRHIZuUFessINYgHhAJEZLOMaJHaajpFi5c
dADXCrd05jLNb5+0sULlhkW9743P3GRyDEGNshQ14fVOq5QrBugocVwBU83GDYhTC08wP1VU432h
/JbvLW25+g6hDBlxFHNT7wnP4d4aP1ToriygiHYy4gxMzS8pxNm98sXexnlCIC1hqc3WxvIfeHLF
FdHU1vIIV5pnRHqbGWAsIFBl4V3YeWI0EA/DLzbBz0hFo2Ncs3HgymsTUNcjm8dTpzoaReQTeHyp
YYxNBOl+r8cxpByDuQGkFEfSaHSyM6Bk+RmDHCLrzNVZY05fXmWMrOz2ttb72lN/1V+Bbidb/518
xSSMeK8vrHPjNXP7QOx22LnGLiymhetZd6Aru+JJwtoCkZfeBSRut75sP2tBoHczEHSEMCZ7hV3h
bsYuxorHWQuWOboCxDsyOvbUIkCCoNqWgcxqlefDrF6AVNYcJSBPeArTh2i2KVZ8GG90K5vqwzx6
DN/4g9Dnf+PB3oeEw5C5KtfscybUVcBo5xeBxOOI8Ht9I3QBfhSnoFERC2PgbFj9meCy/KGXYTaa
eqxnumUoPHH23tVpr0UnDS6yrZ+Xg0iXHH0mpyp7nI8IOsbbE+ubQ5EjpfcrqDReuEXpfCSiLUiu
SFgkuyHy8rsMVVt7fUOVYXhoH5dnjGYo/YvV09i4Dc5omQOoIj53yR798IEr0AnSAkU/K91tEV7C
+d1M7CraNpcc/8aPXtwREb72IMyE4IiYdraM2sBMs4xnWB5qzgQYix8NFwLU9Qj3nDmvXQAajcPA
KSASYqROQVJ3DrfRYypVz/lNyO4UdQ5Lg/VFoNEcbsfTY+4t1NoxPScJQ1GJvsj9WO/b4qrHB1ri
lPCep4igk8LZpTNTdMOBm91MbpBFA+D42hSDxBx1Ly9XHgfpQjjD+djXBza76df8nTCyApJtnXTx
LMNvVHhuQFLVPY4obQleraEIaou1S8fEcKFIG2EIYrC32VitK+ivZxiB7o3iSLdxkTrz8I88YWKf
vYGFIBEN1AgpmBqdgiqzBvjtlKkj1jgFeqHlLsIJN5QZhV7DwQn7sk2/vXWh26K0fMoxWeFo33X8
lAb0EkmeDtU8PS3YXhOEcY5oDpWe5Ro1Xh6fgKNLi7z1lNFqj7AoTRJPRYYGPAmJgDi/ONrEiPxL
c2RUibV5AOsX0WCyQ1YjyziXm+yxwNcGCmhMLZlyyTFmH1Q/TeOxFb1GpO8QgVOa0L6mDxVs66tG
O5Jc5pdTSdbsXxkzsAqDh734iJs9xa8TVjrsXhGP6gDyvfyy2YiIrKXepHgc05SO8UVQk/1CvCw8
a15feLG112lAeW0lt4h/QqQXfjmSUN+ogmS+c9HsOSg0KfUhAgvhKCJgYq9b8+uMreSd44Hzaddf
WDfmQaGE7V0kfhzEDXi4R9zR37D8ZUdvdvivf2af/emjDqrdR/2j7OfX75VMDEVUu/+pVXbwnURS
mnwmbEzLmYfwahDTMEVfgAW6XftILrtPzsU1xTkPjB1klvTuU7ilOFzddAbpU3HGy6y76TdhF0Qh
jjHjdK9xi3bo0myezaD9Gl/ZS0unudLJRokdxLD1u5HUiGoSVWSiVD6Wl+KcHbihXX/T6LredX47
edvBC+r+lQoe2w2ZXnYoL2W9n57mn6G1CWkSedxF4h7VbA0wglnduEX3MTMra3pkYQCCe5juDOeX
mdltAwoqwVdoXahBYp4y6rmP+I9O5+0gmW+sLd6JzN1vntnGquvgs+BQ/r4g2m6yZ53KG4uXFZl7
1MrBC9jTZ/YgyDNABHu63SiCB9IJeyVm2fKL9tYPOmgw9w3XCB2UXOEbeWBR/8Rn6cpy510KkobH
nkaeHxjFxW9yLa7GsfIN2lZ3+vnveqLxkn6L7nqyPI696kyQX9f7/BIOlzJ9X41DJ3vcFLoIvBzq
9elDBYRAWLwVTIdnhYDKek3fyMkND9qwtpd/AZiEr8wNi2+jdoar7BLpsEGWkDwdnkM5PzK1+guZ
qvRKeKnb/TsWSFAOFO8iBjxxw28vYCUwWEGeEq9sXJGIlsFJKEjZ0jfAUQJHU3QBq6no5/TrEX6S
Wmw6lQgKfOjvXe2xaiDaoiiYnQmaNOv+a+Dn6MrP8+SRtI8KRjcOtgy+5KAkUwWkGXR8Kdml1S9J
8Q/y3itv3k+exYzmOG62tpC0dzelmMgV74JXoS7BUa2d+sfI2A1P00Mee7i9t/GOaFZVHrExE991
sA/9EWOi7pcJFIQ+9yCjyW6zZQ24xwWjk322p1be1XdsBYTvEJl0xS5oXBhdRMoeR4o4qh2CvDRO
dNJL77X51vzpNN3jY/jaPk8cmCSdOB8hZ2zu4quNU8utNV7RO8Lr83M+IJlOg+mu8JwKugwhhIPK
WeZw2Ddoi32G/8ZbZZ1Qd5Rq/CV3WXKboJPqDiux0u+J5Rh4kI6nenybPjnPeJuPwteIhfr31/pf
0VP8AG8iZ1OFf3VHUdXOPvLbvYKme+quRCPDB32fQ2XL8nGzVC1o2NvTcQHM2BPHgg50v0u3i1Gb
2KE7uWJk9qscfeuJ2PxYuGSY1EWdAQxTfpffU48HKWYP0cMyBYNMX+IRUZN0PdEqInskExzP5Y1Y
oPiQF/9uUA1jpmLkviV0BGHbPr1LQJ8x8XOa3xQHWi93MLDPfL4rykeBOTQHAgWN7iyuYM1ueuqy
jsldGM916E7qI+Yf9SuEshrbAzYe4lCzOxYvZn+Z2yee+lmkADwcs5FbvVgtkUD+VXEQNGBwKf11
SJsWxklc3kDoSh0ltFNYIgv4xT8QGYsWnO1/D0p4xPARse1ny7jO3VHf4lA9ecReY19X+zsyvWb8
kxfOKBx5jwHE3w//lRdm/TfYiAVTaN+NgWm4beiwoZ3I8Td8BL3vfYiVKRsrggjVvnsywiMqnQrZ
FWLd7+B0hPB4nL4S8ZItAVjSbx7aKGJR7tk1z2EPfG73r/0r/9sQt732aj015RNus0eUsvX3QdiT
eD0w73uCFX9EOc7tX0e2n7V2CcPYNS5kGmb5KU6Y/8CqL7kBZ87P7Ki8DfA1WRuLOWZXJ/zF53qf
epsXFKqzuKm7/RfJJQIltPAMl4h8HUBXPmoYqJJt7uZX4YFjqHLYVFEF0Cn8EETVrhztC1AbX84e
oNO2ozfvtwH54Iq6iY2UQhi6rVsWzYlIdxgWKFCT/nbA4sx2eyNXr2/4bjp6+jB/MVrjK7EW2xpa
P9hbbbOPTY+4NHwfnuNvUhfiYrBcNsjEY1sy9nJ6JLE4/mKeFb4n6o0Qk9byhJpQR/3xi91tfisk
f+R3dKQkjghPdGe6NtMboAZL64GoPUez4oxPxDBB2g/iVwmG1pdEERsTQaCZUPIyPyC1380JvSLQ
m53xVUQTiCzsmBnWLr2jxJlkrpBcOvziHxjkpEHowo1UOvfd4Tw9o8twaJodcbXHIlO++hu9ZCcA
jwa0hgDUfCe6xwyRT0H/SYUIKSQwK2IEnWfwEpEr0tXhEoxIyl5KLwNdUzu8fv/llkdEBf0KyB2t
yMnFd6PxCUvojMA2aQRV+p20VyRt6bSKDmnwJtzARNky/Cw+AClxWTwg1R+n3wg459/mOdggelR5
FQSJaDelmEFxDUwIxutAkhS+L9NZeS0vmcvZ9s6wielrSJxF/m2C0GRozDuC+DXvzPfkI4sCtobN
LOV5/uKV2Fbw/wGX4oSfhktO99RdJ6m1TQT9q5PypcpHmQ3uI76haQNVFsTxJaT3lrs/p9nF0Hxe
LO+wgHyQGRlyi5uyH2/FC5VkbTk19vSC3/MHv19HJ/wW+i+09K3bfGQhA1bTCfZgnpngIE0mh09V
gyi6DAh7V0GIBa1Ft7d0hN6NybXMHcZ93eKL2YvWvhaLT6mNYij5a3bndwF2GoILjJ81/NR8nsao
UVxyZyAh0uqGXqxH9PD5hL+bcAF05j36bWQSE8PU+ryUVQYR4Kj2SnXGRK71vRL+9XTH4KUHwpQc
wNpn/aO0PJ3GfDUgcu6UY6G9Cmz9XLMQOmXrL9E+b/1ZXLbJk2yZB1s2qTXNL7RIMCtLar8uz0HF
zuCyjqRtLhwQgZOAqXIjMEE0X/lTkOLquVZemU8UifkMns7TbQBIm21suN9eeeYN2ckYj5otZb7z
06K1O80pZRc0kc9JuapncbZV6Z5qua3iZZHZFcs7/qnnHwZ1mN75c95nS1eQct9hpEOcpRwZVu6I
+0KCWRl5Ig5C7lySRL2eEhg/Xmmv2eo5xvjIWciIM14q4sQQdNCshFhNfoX/l2PgITMA9pAX1zxF
IMoPZievid0Q5x5ihJX4xl3ngI1N9gLszxdcPsh6v4UjGj+Swa3ZKTn5SKkl3N2oZmoOKUq1zRKe
GfdKNohQN5EjD5VznlFFAVwA0EATihVPxZvWFhwi0Q9DXl92mVuo8Fqhw9VzjTwidgWmUqixw12F
7oZgn998WIXNHX3HHv0JY7UXhX8qsP3ZxGgPDG30wEmAKgfI4Uxa09WlN+YKXwK5ytr22v+9M++A
ZjaXoJJW0+m2486Yk6QntQJ/02Wv5kK514WOIJysM3+uA4aft+fgL2/LemBY+Xsq49sDjWz+iHuH
lcZj5HaY9IrLVbGI+Am/wuOY/BkmfbLdNncrY+21aew6DB1DwDWics79rxgwofwh2PwR18sk2B4S
RihQqehsQ596R7c/SWO8lW/EpTuFB5INjBXZjLhNpoM5OMt5+uCNxxtVAoGMyeN9uR3+rd2NF9SB
ebQHHg+4cEbWrKo3Q7uwKjQ1YMkXyrHXgoGqgIanJ0Vg0aH/jYfIi20LI7FZqI3mDA3FurtxVMl/
TI8HywLhPfhFHjt3yG1uFh7OCCP+Gsl7JPmb1V2LK3qo/JK40gZK9Otgm6dz09a+qO019OBbEhVK
dx3eZAnACJhwY87z5iFdzwKtnO5iPKa9nYsONiPcz8RUIh7cQ3XhMfC7qMFuc5HGFOBnjAZITml9
BXEn3GGu0tb5PP1qLRYuO0aZq+D3eAwSFEdttwIpGLvWOMd0TCrP/EEsnibrRL2O+cGjnNFWK/xG
8nknau5xTsB9SAWWOkVA6zhtq88g7eOquOz1RGGDZZHVdj8cmWT94/BEgTRq7W0tIrl8R/YU1KPu
MRckbKFLx6fEhhOt5UWlo8SfSAFzdaxjLXaJHOfBQ1pOtOy6kJCgC55WC+ri3hquY/8Oh8rqUKBF
5Vc909Imyh4eK518xk8xXj3kSCoxoDSOxAsdY5nkRponaq88Yy5zDO+sPaO78SW3u3Vw1TY9HMTl
obQ3RuiZjjQybylzbQOLni8tOpD/0L0gtK6Dv+HfFS4IDq60zEmzeVbn4L8RpmFb6Pf0VDI+WEqT
C2etPWEd8zJDQAILsRcBtfRtLTI+Gl4GBZwPqk52+6i+gOExGujFV9lekmFC0rN2w+5VFlwGrOz2
ceHx6BgoqtZK7NKrk9PwycCyA/F1q7lbIlW6Nded0iaOLw50cnujbsnb5GBBIj9R7zwwuR/uj+fK
tAyp26kbPgmN1/pqriH3ROLEZEyQk6JdeLsk7n9rCDJoLrJj3YU7ik5fteWm9EcmOPgUz+t65O23
STACZdrYipg4yyKHGPoqKCdZ2Y7KhVy6s4WoMJDabhiX3WQ1ts/uaeO/WuD9Nj0l+huL0TrG33Sp
Fk/bfMUzkCTVDDBuTsuPzTqQIy8jzdipZG3VdM+Q1ZlP4oxggPAKgY0nx7IzVU8ft5HGoYGdDJQP
GenWJ7RQOlrhnJo5VmIm6SP2XUjuNuC6o1KRsmztJSZ3YC+nvYsKI91TzsKiWI6jcqWlv7mDs9HJ
YZlHScD3vAQhuhp56LMMtvWj2g3SlbJT0373iM5xNUDncXjUDQQ0nMNQMqJwTg/LQ/jCiIrymc6u
FORedlgBCHIh5WR1e12D/7Bvza9tXitXniVAq0hBlLIngko9QD0WK0KO3JM7dB4NlyC57EAlMCnt
XIW1jduymAf2YVm22P1J8ZsHg/5+lPYtGx+nYtxrql/0yGG4bM+VemAachfYypFACwTqLNDWTUlK
Pkh3mzSw4oc+ogHci0QWj9un6CkgYuzQkWmmQTV9Ct90rLCNqb9wNy38HJ+Kyu0YU8Ib681or3Xn
0IO4zSTss0QbTyqNIOWMG3XH8KxHJXqgshc1xzE+LiXuqmjW3LeqF1BC7MYJMYKdtwf2KhnIqd/m
NWsxg/z7CYxgUabx62bPxORRMGXp+AeSKhN/eWAFamB9BFkGFpOovz9zGOFUxGyniDeZR37E1r7F
HHHQXYUvvjZjDFRxOrrr3EId8NQ4yUuR0/4gZE85NbNluwt+s6rt7UvdqTEypzESvxmaraFDWogI
2du6F+j9fAcR4e2NzmHl8cpUnDi3c45Tu5KZjRT9l20D2c7sHCQtYCehQXlNnLL0mDaDdmVZ0pwe
di8NG33n1eNB5qWQzk7wDvlmwlMDCZUrS7dP2OwcJhT2gjM3RLMDqwLTprVxdNx/e7jstPeNPDB6
YIajou2jaS8sHhJyMYJWsH4pxOCyMB6xZgXIYbiF8hoScbGx/G1GLNb6MX9nzrCkuDJ2ohU3RK7g
bztnM2Ln4BEhIyXmAQ+NnaegaUXH4IHyEq3ATvdJQwgbFOedoAX8OsZZ5M3Ey9h/0LNWQH27sI0N
ybk16TMmNsfSzyZs4M14V84+wDK+ZAwJzlgt4kyO+kgFR7OA7bciA4+VvyoiiDn0jJ8ticMOSk46
Y/OmvuCrQT1zi/d4KUKQzGcL2QiTwibkgXIOqmTM/mjCCypgzYCn5crnEz0BlGSIxLh745tN/hFs
lGSdfHU7vuk8Af6kswg3v63NoO/o+gvotABM5nBuQZiwbl1buxck0zP/dI46vCTwpGbz0Cy0MKIG
wrrS9DODuX0ttCXVolHTIX6WbLBNs3YHiN0yXcIpEZI+PaxmjgRq2RsHDeeGSElHXN7p5FwmMfFr
XcUUfFYO2LMoB2vzrBdTmqhKtQggrH2kPTSKol/kQ4bUIUL5WSBOMYVuAVJLorelK7TQnrFPhug8
hBGmrDL01BLSrj0ijMJkBzhrdWnCJSC71IkueNLKE8Gb5nnSp9yOws6AWAFr2O5VBVnye6OaJFIb
//xP7MRYtZ+2iD6nkEOmVjid47XwB+jIxDVRZCJbRNM0cmAW1iOGdJtNpcLh5f+p4YS6vnhhZl7+
vtVmSkGQI97+XrrA7n4/g9yUGy2olJFHK/64+U3CkA3j6U8XKtt0AP4+yH9ySX+f/gn3DHKNkuEm
gPI/Uaj/1HuUzte0iqNkWhrCDfHpf7+Q6um3ueiD+ycJ9fehHRdkKf739d9nI0pUKAAUwbLJ9kAy
RRzk79P8T/9BqOoUT4r1KGwKBULWLs68kXBLw2CNJPT7O32o0m72p2KwaTS0TdajlLF9+vfN//5w
+2s6O/nJ/75ZZ2EwtuRgPZ6VdmvQCfn3zn8fsFdFMeDvcv4+/fumVjevFiR9d1ZgK0WFiNGQykkH
b/j/fpi2L/+/7/399O978hDvlVRPfMXAPNnA87Aco4ZWl6Z2N+smmOBImWXNSyvKHUZcsYEVAPSC
qJsccdQ0hFjoMrdOQ2rqrpYblY8O5fMEMrPSLKaZG7ydggyU8z8sTloyv/ALnYKciAB1q9Dq3anR
KIys9LSlQGipMdJAMJbRpRRolFHUldRvI9LF3UanN1NC8g5mk0EfP2Y9+GMOm2vF9Fj3HMijqNlD
maPfqC+kRPlDO29sQlPNoMhjEW/N5lfR3VoNQFBrpfIuUgrB8XknJsXkYV6U+ppcUwgBJFFb/brI
0iOyqZWvqDS+NlO4Q/uOEJSeQ19r0b5HoV4nJQCfqxZPiTHlTFSOtGocntCq29WgVmaWh+e6GAJ8
okVErCjCtei4zQNVQ5NcC//ofZdP4FC16lqQ+9xiZqSjBZFmXAFbyN1Oa5yyCMvnJWt+5kHggMZo
e9MFdaOaYjpaiVTrOYTgHho2VYXYkVKyQpzhqWPXnYelBoM6ms40go9aouLVEx0hhUSGgR/vSyX2
Af30iY55c5WSP1eGkQTSSg9SBcpsAhDqKApQJho+xopBa5tJBXl9USxyh3Im2hSx5oGs6IwFjLb5
A34g0vzGSMe/souV+K1ZkIGPB4QFjKFS/bxCdx0ESJMybT8rAodXTvAYlxRgBsAqPaQetYLtiMk6
0dOWQhqvhvJcNPINi3VHhwoRmECItHrBoDXoPLJQ1cekqx0Fwxfj6b0auGIB1VA82szT0M/ag8jZ
ZQzxoZyjlcCeZs86zt6NnmhU1L6s1NJO0cABV2gQTeskepV0MkP6mIdAkJfjEI+z0yDvcrSUEaKE
2NLOplVOLm3hvVSFbgRn/gwdbKrQWejaUTmXcn1dp4EOKQq9UFDWo2Rob42sEBaPAtp4CUJSk4nr
iZ/LUXSdykun6NZrskGImmuhA3QsZuyAUbEKhlpDr6yujprQng1DQxYD43M90iRvmhp6VVi8diMY
10FKOPeSBRPsyEy2SUSekxgjaI7xU9brBAUfbluqqj8NhtFChLEPIhcdXXRlaW/iTC4ewNgRJ+Ix
NiQtwLfFSdcF30xjgryXDu9ZIlAFWvvMSyXO30X9MSJj2k8txD5oH+ioZvJBwVcwqnKi/yX81NC/
IhOZzt0Y4SR7LxrDG1XJOrV1c4JP0x/hrWCUJf1Tlg4CTQ1wxiZKrYGGpF5DdUlKfSFFTFKEeVRI
zUFcn3od8mzXtfKhpDkCml9gIkbmj/JCklSn6CJgnXuAITVgkqb9iDiE+UWl+6GUcxK03fPUlh+T
nkNpGyR/VfKHbabD1LXQhhFy+WTECzq1deLISeyaMZS3CYpKI3X+TPytom2kSPspwc5H1KHalBa9
Hi0CB8eUc8Tqx8RZQ8jeE1nx1rRIG4jRwIBtNCMQBuItTa5ET46MQ1GPHCxGuDjZEDc2pOFAEoU1
mJRyuapxvE9r7cgUKb7yUD6bJc3rfTU/Y2nuGwM0N32isjZ1wIZx+6528141e+G4JrRpYHoGAWxe
kXQ3u+dFzOdAEZVTw6MBcqT7O4otexmUX20iv4FxNYEJEBVJ0vIwU9+dopREKNHWi6Yqr60ldSAf
axK0GOwCLQJEYbBNTggJS6/x3BHacQ4qSadvMKaKjP8D3rpOpUDTERv9tsB/PSyROvlIrMb2gkzS
YSWQ0fPqNCS1ch2a9B5KVuOxGWeBnD7rUSU+9GF9QoFHOcrUs/Qske/9MlLUoRWra5Hvn4yPebF+
MBbBi2hK/i1IxNCiHj9XTgTlNKjMDyFZx5NVV+ewWXIfBfcE9oD4iQkS2XxIPcus25NY19gwSfFL
qY/keVQyllw6S8LKtmmOkydkRuxKRf3CLLXrRqhxFes3ERZ8ewRLy92kE6gCRtpNFVo3XzXdhVL6
m87hKe1khXbaIkfThLCzmhJczch284yyS6NSBjIzST8O4XjvEfILIhg6FB42iATucNSmyTnJGk81
in+dIcEPkL5DSOqQQCfktJQkw/pCfu2LaHJjVZv9aayx9jXGoNFQj5lUWfe0ifTIaFWvEPMXaVTo
0eiWKwrXFMWUEQ02Exv7qiohPlr9SZ4x8mrYWgZ1lL1JlIeTXBePuEe9z1V/aYsOjCCbFQyjxhP+
opHfJ/EIBj3dsJ7rLqlhM3iVL8gFGsV9ZDiGrpVAnQstLoICM1oOA3kec1ILoT30GoQkRI05bHs5
v0P/uUzLfEJB60FIdbyx1wIWBAF9U2Mro0GWRCAHBCUVyp8yrdw81Vzid/UzFOE+M9mfSlUCKjfM
ICFC3xcRbR16PJxw7X2SoCFHZWtRMjFLGrgdoerSfT12z9Zmrjji7YeQM8nWGpnfyUq0WZkDrTI6
OBWKIoEuAmlmpaEF/YTIipfNJIfSSKtJH9NpWvVgc2bDmhGlwVeNii7zdDzDepyz8h/EfTxBde2z
Xt+adkSCEmkyshvuX4fxsq5Wcl7ii6kV9DYM73hU0cy6kA3Ix2VNj33TzqcWK1/6hn8iTScwj9r+
JRaeJo1+9MxCsSVMx58Ea8abRWVJrJIBOQGUa6Jo/I46I/SFQNHqPTpLOkTAGRhgrYKmIKTPpOIY
t4V61bLuW+pHv5UJNxoTELw117ckpBGjgSVcLwvL+MPoOhdB097VpJFysxRyBK3ZgzSfFyWJT0NN
CdVMFW+SLAqEBkkOaTjeZyS8m00kPlY4hsTGe5tYwSQP7xw4TzpWnrtqU5So/Yl16uJSpJ1qK0cU
ae1hm28Yk1jdZiupAnThjks+c5MyBF8NgF6xVMqDnQL/WcebsTlpaFRfsEVszggTAOsjkG+BEJjx
2LnSXF8UCdubzKL0OkPEyWJMG6Z0Ddmbsi+zCtNTGw50B6WZr+sakOusofAwIXE2oUcuO+RI2lGa
sXM0FukVH7/LOkz6WcrbF2jrnJMm3ZsphHRZZsuZF8C9pbQeM51HiVAEXU2yghFHTJ1TRP9Hl64g
Zn1e4BPRN8WmwnMu1S4FAe/B6vRac/OoO6Tj2Lx0tC16NfV11B2edL0FvlBrHllOQDeKVOkbqQQa
btUS8h5GwSlim50G4Q5GV4DdnhyoloX3JgZuA/YaW/ANcmZ0453UtPY7aNi0A/NlYeY9UvPax4IP
hxOr7XGCZAxoKX20anMpNse7YV0RMWTx6NnikjwyuJqubj25hKRC4ZX6vHhYjmnwsQkjBHamHIv1
qQIHCVP1oyL2dZVC/C1aHOFmccIUD9O9Y4IbrMUireWIbQz5nSykXJtPgxSEY2HaSoWGsc42WU4w
LRQTrmzY3RUxN8/NCLJbydW+SjYaAg2fpaRJxzlcH0RxlPYy4hB78mllWreogNb1LBK9WV1pZ6Qh
jIT6IGVtdh0SK/XjgeI6duntvqpQYV71RTmJYeZLxaiDmiWhjVxfoE/Qj0wDPTQTNQQEz8eY8yoD
k0IpF21chfDEN5V8gfq9RC8m/pP2mqHZl1bSW/SGdnFvpwT1jm6s2anD8RISXMmZJ4vhw2JkG1+A
8kmo5c/iJnanq5L0WJuQYVVCG5Qfi9WdOxOmvIIWhGpEHm2AqV+Ha7mP++oIj/G3WYzkYK1VAnKC
sbheB6uAQ2vR55O3VhIOEHRuW0aHyTUwWhlxs6IZXXqFh9ut7M/iSmKoYdqDsDRtZAu9GUIqal5V
dm+CgIGVIo8WMUvaBu1COzpZBJBTQtd/vyKhDP+l6x8EeYzOppheZHUS7qS7Cmfn99p2DeLTx1FP
QGxMao2D8FSVBt5EJArGQFVTDDm+854qemk8kAw5ZaZ8T1mMJGqWiLtULUrKDiv9W/3bGM4vwA4a
6ZPJLqd1+8poGwgUVn0KB2WiIJEHGcn9wahb9pYmPnRU+oVWDP2sQWIehbGdCaXZF1akxvpJ27JQ
cTwsnULjZETNcCB0LnM6QyUF9ok0FYFR9MqjOo3BCDwyRmFyjhfknlWraR6Yn2ynqbJiKiqyd5r/
h7rz2HEdzbL1u9w5C/RmcCeUKMrbsJoQYem959P3R2VXnexCX6B7eIHEyQhFhAzNb/Ze61tkvqu6
8C3jLNiZUvg2hEyrYsDdyNXCDc0SFvvQAG9fylc1slfA5f1i1H3dLnzV5Beq91zpFUL7qrvYa4T6
EHwRqEVBJ2d6k0LxOYhoFU4dbXnTIrxTTmj1e+NI5kRW3oOQyFxl8GlSojWvC+T/QUn3Iwg6tl1p
fBxC5SYYfeeK0EHpewBU/Ox95NdjAOMYQHrK4qFKnCq4JNP4Mk2QzAh9Vdw2T49ZXT9PQbYWEt+/
Jdpr3XVfQ2Qhog3YShaUOQgVJHFDpnYr1+K2HlLcIShICO9Gr2BuOzM+BNVekcR7NYFkSBVrZ0Ab
sC1NN9HedtfaSrtLLPY/So+NxNRwhXShpUEQi+ObFiZvev9S5Ln2Pam3LIwv6VARKplNtIHg5tF0
phNUW5RbY/UwMCGRSNn8dqXVrRuLXh7cmo6ZfrJcCEoweiUUjfBbPogm8Fgi9E434j0T0PA5UvzK
gNWt2shDKZkxvhdd+BXmyXdh+CVV3fIMQ7PdZ2gpO2ZVYzK/rVqUHH1Gg4TN9PLRmtJwFFsBQDcH
CW5F7paKhw7AIclaPktVtzbilD1N36wyRvBFKw37rvOVjewrLPiDw5SSDWV1Bq2LYloP0DUWwzhi
O2gBR4T6BhonNZfZmNhXFDHGpqAgDl0+6CcWU3JxwuNL66Lk3g1K9S2zrB8lFfJV1Nafmc4Zl0Ov
cMdJPymJREU6Mla1wKrIYG9XmFhpVAE3YJuVWPQRjA8qJBAL3xZnndtHDZb1YKD1iDVKBV0gM2Bj
FRDi0Tt2VvEd0qZsmvRX84hya3U8qJD/BEYazxI/hBQ5keST3zYm9JFDmnGCSrRcXX1mEi4oYsXH
usw3lZozvKps5bwueG2JxRm6aTol2tlKcRqTJZ24MD8ytItAlSACs4uklm7xHEJSX5q4ClZBX7f2
/x709j9AuP3PWHD/f4HeTPlxqP7KQJpRcv+JiJtZdf/3/2yy7/Aj+y8JTXDe5r/5J+dN/YdhqYpm
yJZFBfzvCU2m+Q/REg2SmCTzn+FN/0xokv5haJYhilRDJFVXTSLD/ol6M/4BbV60gMdZpiWTpve/
Qb2xgpzTx/6WTgbqTZFMns7SFJn1qQzY7u/pZK1MBvUUDAKIN2dSWzfRlVmoGKYnbwxgZlrQ/VlA
HOuINaAeUTNWRxoQo0Q7VI1kUJCqy96mRwYAq1xoWJe3feKmVL/Y4H40dQoXKZY/dQPelJpJl0qX
1W0XE+FjBAEVoAD1JJPJLs8pLiZpi540RcnU6+gKuD+dKadJWjIcb5rhrWmBp4j46IpW6XZj729D
U66WcVoSCWgwwClpvreSjNtghBk6WjG+EVR8iSkeNOB59FURLpZl9DnKDWw6spoX9eDZEDEoXjTt
VSBbsLLU2jZCFkdeisSuJdK7URRz4cntiHQfDJFm3HNAn6sxRW1fVMmOepTNr+DB83tX8JExtp2E
E692qirHBKFm35quvUdgPCm4F048Fb8dNXBpRZsl2bU51SLue2spB5TPotRwmXcJURJom3q+yiEe
aNt2EkUcfAYJBTbiNfEk5yAexe4D/OgPEdY43ox9miD5zKST6CeyWzI6EMZdvmgl+ThFvAacGMAv
GJqjGrX7qu1wxIbBOa0I3JRz9dNXg+YUqDrosVgv17kv3oRbGkisxmqIVEpaIKrK2q0Je54SiHW0
PMibZfsbNSdLlv3XHjrIMiWveKkY8lerGmBddVKDSsSr7HumowpPgeSY6xjS3RtTVT+VySWG0WR0
UoT4JmFMm3Ch1XBUNmkjXAWFLOoyj7/1ku55N6GMsDQ6/5HQ+25opNe8w+wTSNKEeoINagQOaSkZ
yqU2kZBCOWKaLJIvL7cSoncLFwaOaEt9D2jJEOp1aArPIXgUK6uUSxDgU2i7FGbI6Ges5XjTGU3x
+iUfcn0j41Gh3iDB3+zrjWdQUpL1Yi8NlWPVHjV9hYCrAc2NrI39bhR7/0hpzXLgLpP8Iuq3Ps6L
V6bHEX+ZmfgtmUW5yvYJGkbnq7DTm6RZTgFKHxbiFFtHBLNtv26E8CUuyL+Z4OZ6A9ZUmZQoITFw
MolQ8HRrlBdSnJUrZkBRU5E+K0ILzELF0hBMR50kxF4dnlo0cZbH7Dn58riJBNb6rSAuR1lwayZ5
sHrlyaDEuxgyPNVtSutbNoy9lMcrUDEaCImkX/ZiGuxDsf4IJ505asS+1UcQbdq7HLHtH9F1mCHG
krgproLpa/ukvBh9ZB7jCI1WBOubLB8xWnbGT+yH0aZPu6U3sbmQVAPLZON/Coj54xrsrDWlX/Dr
joEiQKoeqrXM+UYOGTDSwPtRNPZkIi2ADL1pXIA5kGjBKlKks1tVqbf3ZK9rrX4eMxGrr0oCADBC
fQUcuW/o1AKpfIvGche1Jm44dEGtOX1lialCwNAPRAIjlhwKlJh+c2m19icWfWshyA2KkHCE4yQM
GFDZYTe0TxKgndfyoHC41AYmQZe1cJUUH1jWXpbroy8BGfPHY1OS9ZTF9AhSAAKGh0IqB3ZnFPPu
QQOBTVl+3TXRQVBAjCl6Abila7fw51W7kHIEa6lIZme/l7g6NgMJaYjasUT5OrXuDDpFZoyLzmTx
30IMBBp5UEnSc0ILDG3DhraTlKtYGO8aODFab+muF14TuQ0BVcSvgkr1iOVJtxj7EQ16DDPRIhOp
UeBcxng3rYFGk9hkjBE6njPRegv6QXMyCafbJHfk7FXlh1/Kxy4MWGDGOdzMwkCzQnp8EIO66MMf
Kc/7i2URVqVO5lPaCd5KFRrzliO9B8zcu+Qrn8lwug4hpjFfB8hFuEC/tRjHJZZnSNQj1mYUVCzz
15dC9ERy+1w0c+kn/DGboXFJpbCLXiudSBg0N1LbN4JM2AHqb1TXD7mYXClCXRux/FZNUknDLm1W
Rm/uvYQpLxzbZjsOJ0msV6Yk0kYvBtb4Aul7pjngzm9dH0LxKqIdUojHvg6LUysZz1kgTQdTIqx2
KhBrKOV7JqpU1CVhr8RE25KV9zGUUeFOUvCjTPmwj4xfdkqgN6xNJpD2a+rKZiwkJ4uk9mIoCY7D
6aR40XRVySJcyLHntENLUFsbjesK1rtd1sTOhb12iqxRszUDP6aY4OyeKqCHNeUVEtIXA25cH2Sn
LIjiSW88Wxk0ykVJS/GwFQj7FqdyX5vTh6dm0TYu4hfdEPujVRDfVVAB1YqhuKYDS2Wi4lxVZTSg
00XDxdcOVZldejlAdl6z1m2pUttZJSRAloqfwsrEfRXLjP6h7LFTwudd6dV2xClgpnJ0oBcOY8SU
W1drqTskMHEi+HIrXVPGheRZAKjF/nNS6IFFpfCi6JXTqtZnR9nXaUpTc41IphuXqrgGSLASNH0r
+cy3oTV9x137GY2tirgd33LZZOOOQWkb+QrzeBrsMlODPG0NS8ETkZXS0Vq0kwR5pSmfxJglDmt2
yCXQ4wsS7khVMPDjZRMBvLMDtknORcpcKIz13EoV8YhLT0FhoVcZGc6amYZezQw7XdA3Q5WiRomC
cVEQK0I9FajQIP3KQ1W4ZqEfjEZc+5RVlyONVrCehR2nTNAEMU/SuI4Vn+JjobP6UkTDjVomUj+I
Mbo3Jv3mjCbe+FZXkDYbAlei0I8PJAIuU9ZPOzb8Z596JibiTj02oNc2RifPLHx8KEZrHPxODGy1
FsgnMtDBiSohHr427EtaEUstSVFX8Umip7y0ioWUV98DjdBVLuXPulrem0KhOVczjfiqQiwf/ZG8
SW5hU+EZVK+mRIuwENJXduoqCmQYeGOC+afLVKpk9KbjgjgsWZg+wxpWoRRlR1Ls0fVq+FakUH2R
G0mmm4KJPVl1VvVSnEVPcHMzRcIE+mwJiUNdmQ0wnKhLnNaHVUB451fQ0/iRWenhi22R82EqLYyU
Eb7IiIiOS7cY8Qilk/QutE3NIq5iYIt91E0JpoqROq8VjgtulHLhIeGeJFyNuVDgkelEOJu4V3OM
VUwR7abTiLnUM5mRVgTeI7AGyafoxVRKyB/pIRCsWxg31KzDpqNAOjpq2cOoqXdpZE7bZgyxmkxI
bAY2lRYlCAb6ARwbOph+ZSbmqpMkjJZCBPmcFjeOB1aBBpiUBtHOpvEOQZ4Wx1gVKYYArxpZ5dsa
iTzwnIAz77xAK91BEBFgZDfZQOkyZCZuW6VCI2KMiF5IMwA2WhSzqxf3aipIZCklFXIssi1DNXgK
PYoIY1d19GRjBDumWhG2nmNgNb2w3erzP9ocNLhCKfKf3z8eZI0tbeLqqvRzfH2lmgU2SQZT/jZC
asrnFfI51UxTB+RrPXz1x4+zsBFXWiueynZOGwkDslLmr/67b/+7x4aObGwrRiP3+NukSkjKTPVi
8f98lsfveaWEz14f2gSFODHxf35bi1OYiX++b1jDLwMzQX725yd/+/LPm/J1ZbJLs6Jt+q9PIADn
tH0/lylHsZj663n/p58S1jw7rwKbD7fAfQSB7/x5tb8+weOp4gKvb6oI1l8v/HgsrzIUWUZsLh6Y
NIt2VtnkyvoBXTMqBUPd4wf5fAU8viK2J12itxr/9gOkGtOCkGuAwioQY6lp5sL5HJsW/MnQq+aQ
Ji/KYI/FYLYTTvo81P3tn8djljInJWSxbKdZNLlNm6zlmRf3iJWKEyxNTUBTqDbkhAZsVgarJE2e
5fmEBilXaDNHmFhzGpw4h5s8vvq3x1TVxGzUte5osG7ZyaVGEoQFw2ZMWAFqBTiKOWXnkS8lazGi
MrFi9xtkmMMDnNtdGGICzv0OvSmv8+efcX7FR8zVn8dyYu0S5GeU40lieWRa+VMnYOGN948Esz+P
d91grcZcxlFMjGFrFOy4qW4tHn9kBfo1kDI8iI9wLN8vqb8/fqIYcNnkrlo/3vAjC+vforH++iTj
2K4mdccVvX/I/uZ3kNQN+KJZvvVHuPVH3BVARiehHXW9PoemVHNwz0OD9vj2r8e47vAM2G68OY+r
aXsGRXGOKi40ZKDq6lW0bJdYCiIQrpXTr+J9ZhuH12FLiPhmXJVLIircDtSqse5bcgFX52n72q9c
mjO2Tq/aIfFpjPaW52Cq825uF2/TfWIuXO9WOdoFoOFqD1J4AVNhQTfJnbb1EiGd8z6/GMmabBDt
c1wtXyNzsZ/BUq+ZsXw1hZV+Gr94oF3ygnAGbhpljvxbgm4S37ix3XT/6t2ahPIBxKwWPtICKN+G
VfCF94YVkBd3eW6GsF+q5fiApe20IOjY7vol/ai8WhbWLZ2gS3MsKFny6fq3sDyo2YnDgvawns65
9sXhGaEHTNPG0t7IZh3o+p8yq8ddiehf3pY1ZF0HPRbBWHULX9+xxlM5nXX6B4CTpg1dQhY5R17b
OySN7ySs1Ptzv+KUSPhiaXhH+yReIzTtfmHHUbMwYAMGCxGPdQ+90433rUkl3Aa1Vo10B2y82EwK
CNj4WBP9EWXRWkRjOXzBt5a6KsgNAjAWUCGwm9RRTwHi2X5HGzLN4eOgVFno1sFkw/xFJ09GMNGz
HV5L985zeFQrFkWPF2xZxbeeQOkSmjdJWcnKyI4s/ucXG44Sna3Ezt8mdRUhjGsXvDpUX0Ffhhvd
xzhFDtFSPE3Mawfa2FaIEZLlRrvIRkdHOkK9mn6deTNP5cY0T4l3ZsZy+J/6mjuyy3gnX2aqEZ06
ckEaN34ZR4BoyglzUrEAy0h340oQsrToDsFW4JNCuLLxd0N+QgFofoqAnFC50zByg0/xnIC96Zfd
Dxk42Z2jk44v3pVR0bZkLOgfrTOtgqduGcaL8XNdP4krZ2Bk3cOCqA7NXBz/KXJMGZt0oQD6ST6z
9BD1qB3iF5RyFXKGuDyI19YG0LYkyebXAwq41Dhf0+JYHAJM3MfsOSn2wuZX5cYp+/duMwDIkNcG
dKCNNtOvPQBCA1d0FyD88honVRREtbaWbJXf4Vfhndv5PvrgEmg1YtiMDf2aZeS0NyiNsKoX1YsU
kT3pEmdD1BnnKXrRi4sF8TMuniRy68pLnb3z501lQyfkeKgngNug1DnrEntsYH+I6RLA6CeuR05Z
u3idtuKXyw/bN2oldylaQ49m804ude1wISXko/9aGHuQP1+lAvDeideGbm5SFPzl9JPKy03Ib1JC
VIsDF5cfLANjfkm6o5N5y6ZD8MKH4ym5IQJOrFFfG5AU0EpgfSrYZ6BmgpSkKd3Zs71XY6uCtHin
CqhjbqP8K+AZb9oPruS62sjS0hL2gX/gokxA5NOVUlc8CBiXN7Mz623yOEozUcV8Losnq/hqlW9E
UDhzAHlv8moj4kmjsFWteMow2gvVJwxWlSfQzBswllTedyzuO/C0BLtI/biW2g/FO3cKS0Asv+Ul
HoE8DPcyexdFtHFk9xYH8zZJ2xKRv8AZ6ZMc/MwrWbtUVgiE14i7d3mKIP9+RQqevyBz8CsWYkvu
PWqBGgk5S4/Ub5vz3ioL0JdfpmSPEJg37XS27uaJMyyDk2wZbT/ChXlq7GMYXDV3/OIOBgHN8MRt
wrDQV2t6qMY6tU696nwoF6wTmEgQRYKtnFJGT77idBhut+2ceexmjH3nUuI1XGnbfjGuDmyK5q4I
o272q/GNw1vZZy/UmUb6fQvk9HxS3/oowE7ehJ+KQt2dW6VGIfslrgoH52a1VmPW5Eea9Df9hDPt
MTSFratQMEgdZctFyDsZtuMb6JUjx4C6G1UMd1LfWmmp+453Gle9bPtPjJzhnhMHpJOjZbTPvAWV
X9aMReegJ3ozh9W4SkZenNGHoXTgXmsRfDAtemtpK7nzzKH6S2iBC+DeqZO9MFjS4pkvVKp8Ec1e
PoPhmuFeJ7+BmZSrXnhWGzf7Fe45k7uw6racLMo48kmXcDw66QYeIn+fRvd39SYcftCRiF8cunbJ
uxilJXcSt+P89NErlRSGXS3cIEDmDuanDNWPl1dSVzAW+d4oFh/GnUwEW3g2Lrgb3rB83o0L0x/n
kUQ3zCYf/RdfuGiNqnkWwQGAYIPeIPMwE7vIiZ5nQhUvji1thecu4ExxbSjZuZC5IpFQAbxYTZeJ
M8qlxXuFdbRI92zsuRwqAG3DFh+By1Iy3swfeSF+fXDlMV0YCxTL23LP/GWeOEvWhbt+YiauVyQ5
741LyvMxH7ivxp1t2L7giYMeKN+SQUFxxZNwEJ6lLSeJ/16jl2HxxUHQb7MXlZQQJhKOOF/y+flY
XPxMoR2Bf9yqu8JBN08w14XpRSMtOn9JXuQbpzHfMz17N+MAhQTZJWOUa0UMWRwr48Dsp124y/Do
+zBdg2wnc/4Wsu8I45pXnFymMvyzWEbd3uKa4WJhT8pfMlRSZ10xitZv7/wxa5SUS9pKdwyV/iab
1uGeE8/gk7wwDEpExvFpSV0bOezlG5O7dkDUait3Pg1yB+ZQjiz0OvzkK17KuL9X9T5kQr3zDxXP
EZvL0n/isk83o+8guhW4oAuH84KZmnyIj0zb1cyTm8ZRsYnOFys9H96A4XKE02qpwG+a/2qYL1Ly
KLjMkl/eFpM/L8FWnKjFiky4c/3Fbe0ZLmcFmj1TNiGqvDFe2jrgDgs3rKKEPX85Qv40b/NVqjqJ
5Mpc6HtFBO2GPvo4sFhQV4C1fqnFm6z2/Cs5shN93OFG/SCg8No+zzJAxtTyTiKmrWn9mUOQ78Nz
NEIGc1v04jBwMallhChs5po+V32DLZSkbVwicCsMOr7tQbgibYWVyiHWQFdZ9Z7iR0etJKhrfq9q
V2qn75IgXE+YANNNY6xoagHGLupzhRFHfypoHyQEj0bSQjt8mDc26TbyZ4aGYR7kZNA2i568FOP5
PJZvGaxiCOX3mTwpUg1Y+IC3YgGgBlzmptkY3rSfD76UPZZoq7C/vSZEpZYrlk2Fw7Rqdjuk5dJe
T08MUQZlif5r2ALHtsK5CFAs6Ii8M532PE0f4uuMZpfqnsQRx1vl1qHIX7QD2S2gVRIaIqSLeass
O1qDo3bzZWDmhwIKBa/07NcSKHdwFatxPLMyF3uoD4eAy5UVsQruUATrw+DPypXzc/UPhAgpSPLS
H5O9/gtTq/EcsaPkAvYdhfsUzN2pZE0zX2CkVNq8+O2La3YWO9l8b6TrwVr2Z1Sf9Xs3LsA0N5ot
iW6irYg5aTfiBjs0g3m7jlS0TyvmQFTugXls+PYymEdJXMS93VlLXXFc12WQa6qr8FwB31Gd/I3x
iitgwCNGTXtYtdYhZTnkL8PioIZLoL9ujqaRUYBhBRkkBTBScnRs4fNqZViI2GBdRXQE8anvdrxh
dhxcW26As4L9DtPrDHSWSXR7QvZM3ZFFOjMGEaXSEZo9a4OEdQoL4Z4JaqEchhGn3zLd119D/Qt4
WBcudPeQ4KEX17byk3Qvl9yUhkvC+Jx+U+1QBJgsjRmQcV5iOvGosificC6pSGPnWRufFpFPtRq8
lzJArw8fPDRbmdC6JRHY2JfY5Q99tqhEBVwJmeZQmJv0DglwMLaqtiTuI2iJx1wA+U3QuZ/Ci+Cw
tnQ0Lq41C9vK4QJsqoTN015kQaIc6veG2x3iuUmkld1c9TUtiwSPIqZ9uzji2P/ilssjh5s4QuxO
tCYWPRvoFhj+hoWchVNxQ+VrAFNDvWmkHg9qgurQV/PLNGXsrMzBfiQQxGRzcgPVbeJDHi19YZ1I
i/TQHyg+0uysL2K4mFKY5na5pdNC9yRYiRQQWbqkwoLkBsDUqu6g5K4cnZZYT7lW3wAFantoi0NF
o/ZoKmfxvRTmS2jgViY3qv02rcA+lwIshVUKsZ0HgjNooax96el0a1jd37DE4csblINQgovfjuy8
X/Le1o5jtsI2qzLyg3we3gYNa3WzqJdii8f1Bx2kPb632kIq3Ag/Gz+he0TQRbYSoXq3lyY4ISah
oc5Hwf1UZGuf1bO+NHJHF1eIpJ6u1qJeBcfHwkRm1wYuDIo8gp2rpbnpj/88npnwLJRQ4U4Vodg/
5Uh6Yn/dURdg1k1RGrfZPlJYhriwzr59ivTXFujzLmMaBHMHHdyC2Pzkrdl047VvAyVf5nqyFSMD
+ljT0+y5aNeawrC6jPBGN9xJoMHq8m4w/pR3op041+ycAhiGrGFtq1poV++CGkv5Ro2Wvnh3VWDI
IP4BnMoNqV1ma1er9e3iE61+l22K0u1pRgKotBVivqyDdPf21rUppUVOngqXZbeOMKUrd06z2m1C
15T3XsP4MpBhbXMpAJBnqUowo7Iujb3WHCsa7dVu7C6hdvb7pyl5UzsnD0Y3CN4V3gAVXRsKTKqW
2LQQHewl0Dan5GtSlu0le+/vZcJWfiYfM0ru8J8uw/24BMpibes9szIA5q6xq0/+H5ySk/zcnGnE
YGwGV0ExWu9OkGqRPXjqEibXwHgROcIhleF0OyWVNoQHH4wYxORFBAxBAqJEW6NJdgAC7SELuON2
VvKheffu02rYa/uA0Q1UuS8xEqI0ZHnwYboHfz09gcjBMmUFGbF8t6Hb4PHx9TvqBRzmEGi26B9Z
K7PfW0zBBzaks0iBcFls1EV+t1bSijGTydwpX3xzaR70Z4osDjnVSCxUjR3GFtIweCqAKfjy6LRT
uKOPaq3QuBbsr9bBSmKNAs1EsKsEZ8AM9t75LOitk7DbjemGNoZ+8XewoZ/ldl3CpHLxQ2kU5k6M
pup7fBh2sDeUNbAfZY0N/UqEBZTcgOEMl49NLs5JWlLxZlQgx3g97POMXucHfF+yErJF9ZZt4JRE
MKBKV5zjF9xZO7ctXHXfbtASluebdwRssTdOAiUF2zjlTr4TR3u4oTcWnIBVqLxPfwe2dwC3l8NT
6GAOxJQwvenv/r19RponBluYx3jE14w+B04WmDRgejC4y5n2V7xKV1j8OeyzYy7vctOpwLeR4QKS
EF4aYCqE9eGK1lYvrCuEwD6LLTc/wFiZx0Rs54z5xwKC78Zw6rfolVEU4h1Riy7+gkbZhBHj9y4H
Q2zM8PK2vBfhkx4uuYula6mex2LOUZjUjSn9suoyqzVrBLHCs4VBnc0/+XdUQ0X7na0T0x8rBKGb
NzFpjuijgs5AS3j+fw7MUGBRtIz2poMlxvFB3myg3MSMmbtgsBPqKrwXf5MCkzexxMHbWbT7/s1A
gsCa1nxN96DuNROL9uhWr2gUcnh2CUJwEgEKYUczi10VLR1abSbCIIytdntRzeV4kDH10phBcqrb
InSIZpO1a3mYHfS9xN0aPbPcZIc+vsW44EeHpX7hGBYpFBdK/eImm/fsKEmckBcB1CisqGYIh3H1
wVUgQ5xkFnBp24zRHUhSssAPdQzW/TetP3ZN8PoM+ia2/5x07D0NKGtkPSCxsMOX1gBPslYPOUy3
efT2nwH5MV6thrf4N3xtSeOzc8rvS+lLo3qytNYkcXhgFUaQwft4vAPrArehoJhgHAfSzMeBinrx
YX/bjHGoC1hx7KUSVD2kGFuu95QDZMooRO7ayYY2E/ogygcogFghMMqj6IDhGb0VN9BKtQt9W1ub
Gxb5t6kE1AUtY/alrLziI7/AUcQUr8e7GTE2La1jcAI/JmXr5NVkrupRq2KUtL3vKJOceJOa7b5W
NGXBYcwgyW3DdxSJVIqUefcSvHSS2+JJh2R8xWQEuWO0yvfihZLqVxNdWGkJbqqe22bpq0cr30o1
JWHoEPm0ZuiIt1Zne6Diuk1/lF5N+HY2gQts76H4cUC7W/OqvweMorTEwazjpgWiNKz96By3qNcA
27Nz/+EIsAv8TY9y/qPBcWvUvXIdWE88GwDGu0P8IbPvJe+CSwQVL2TwdOFVDk2CnPbya/FZfOZf
1kHbVuzsqWuckAugFlDKW8IN3YK1tAeHpcpPhGEEIHJ4BiK44+oI10i/TVc7DcXFp76wbbai9Ovt
GwI3itfCmVdlJ+8pU9Z+A6R7xgBKAzJ676esIQTp82DAlJSA45SfzbCxfwggRnu/9kHgpoYjG47g
EPjBFn0+LWwZ3e6zgZ0PdRDOzDqg6bYb1s16QIuwmI8jyRlw91neHqwjQDfgrvkxNt5AGJkreHUo
TG3EG7erdfTv9KsCMgTEd/FGje3lgwaQPo+2L8ErSyj0w+DkFqRqlIR9YKsFxwcFjmG/AzyLy5S6
+ElhJCeVnuInuQAy+3ioVNrr8C1T+L0r1/zZ24AVM17D7fDElfhTRucOFW4Zvaj+1rg+qQKf7atc
kE9iGzPOHUKCcIy3mAaZkbkUvDNQboCSbge7cSZkIlm0T3Gwhigti2/A/BZktOIeBV8tX5reW8f9
prGejFzYN4J/9ufmqf9I/nl82StzL6gaWUOKAKL9PlfgoAHr7+e+z9gKBgKvjtZHL6Xbx2NWGe4K
dDxuPLewgnHKaI3Oqi65oiQZTT1A73/9JJ2/+vOt6uN/jcSnRsxgxagxIUTz3z/+efxqo2KrYNSf
4+2HknHgv/59LFfSxidNXoQ80MxpUI9//Pnbx2NeMWdaBab2YaEZcnS2w7Of+M+v/ttfPn6gzblO
f34lr0DvJnF90zQT8V8VODRq1xgSS9L8+Md/5GY9vtRo2EvO40vzEUtlYD6G+gYy9V+/3v3rbf55
zPLngK0/3z9+J00qMN+jv/q3x/98+9dXQRrAkJif9c9PYjVQUMgwNf35gak0vMjj+7xnXSYVhbV8
/MnfXv7xsVGEApCbI8KI5WYByT2dFlbnoIyi+DXXcOdosa7AQl4Rsxp15VrTjIA8d1N0ZYWk1pSe
VxhRu5qUJ+kRWtbfakBe7RxmFivqRsDFs0TTbVdQXJuGqV0nAS30Bby7DXFTJKMZjTtm6CgbkTKa
AJanhXKvVP1CoWVhCdDCgzlobRTI2kTLm+EQA+0URqbbpZJExbhTVx2GIbFCVhB7hrVWNGSyQfya
zMFueo0PkKS3nsS34qH1iTvgLerwrFjS7GWIbrgmd6nH8kwkOI78uEgCo2kBAWdtCYA7St98n3UK
VY6ezZtmWhuhBraTw9YM+gSofUUOHHl1GENWqgQYTyHJbvog53prtIAOtEjYqmn1XITCh0j+XaaB
Gvc/+47AYCVj38yAQ1re9IjNi/GHCTlRejqZekaL7l2fKOqQtjfMsXsD+XtIzTCfVAUwmhh1JDsA
uq/MIlDxfB+xXqFS0MHpLhyC5NiT8Dc2A5a9Qv5GSXIQfYN0TiSsMqmAQ/wlSVu/T76yOTIQNxOL
gDlGMG1/g8z8pI2c7VqRoMF8jhwM5uxBYT2RK0cRiu10IyPTbbJXg7RCqZFgaoxbxCSbNKXPMnl7
0oOv+O3PIxbskNRDCCkEEtIRqqBek4qYkkhU9TprMYZ7r0LVqMrPreV25pM+hyrmOMZajcQj3dz5
1DzJXuQwfdaI/iQyGSU5+lRZbSWDNdiTBIBZXfQFVY+UY6aQ6lhELdh6Yh6HSWW1xxwPiHGOgRzJ
g2zmYEihIiIymAhIaUhtHef4SGsOkiyGSzkHS05zwiRJk0Bf3tKiog5qtVRTSaM0SKWUfPxwQSvs
evIqCaHPcP4b7jBHWWqA5k2yLSeVhSW2sRHPRvSdpwtVNsSln/bPhcnsOjbaTM+ph00XE3OEHggm
IAh8oSLMj4D7Y1iL71MBSa6UTWHZKewnU/llaKV8U6fTHa8iQ4osoZWpSfo1QK6jDXxnr0/3Caoe
+Z5GCN7dIvGTK8mRpObFIwm0IRHUoys9zRGhkzg8D0O368gOrXQgs2aX+uSuHUbDvxlBtk0lBdKx
RflD6eXr8FLNcaTJHEwa0css5AamWqg+K3N4aanJH+WXqFi/ZZySbZpzuIayY5Idd7Imeau+5Mmt
cWTyIkSz0WAqCCV5qYG2lTDjT6K3QuHrHRG/7iwCVqVH0iqbh6TQn1GTVwgxUd+OpX+YOu1Dz5Av
DDnraDpiU2qVMHigGBlj/h1BRhg9pT1hIzMJnDgifj5JZcz6o8IZrPrer6f00b5v3zSJYY7k3a2W
6LojKXS3g1ECp1RZ8KzT3wqHYWP1zOKmeanmOFrYnCLptCoptaidybfy5zwxD0RrRJatjuU1bNld
pHL/H+yd2XLjSLZlf6Ws3pGN0QGY3eoHcaZmhYaIeIEpFBJmuGMevr6XI7JSlXmr27reb5olggIp
iSIJ4Pg5e68NwBlFLxNrhh1FALZWPRdWCaXTW26UYTwnOiy3ZmyeihCsp0FHhjxdQtuZVYJu7Pvs
+zxaL0OC/MtuuvhgGqyY08TDnEBCb5eDGYh0QEQLeD2wgDgDhXFI9S0T4n1Tcn7l+9Con1HHnMdj
AFmeHR0JXLspqSQ+7A/SgnsBQ8HWAcK+jhKWGRMXHS4ckjIsddywp4OHDc49EFxwQiKXvEtIJ/ZU
+1RX4w2v+c3S2MeagnbqM6amhvkSBzS98vAxwl9V6txjpe5SF2iWUXFhaPzFvIjK9MOdvjhygqnu
CMwRMrmzXSdHGlzQkTdBOIaaWYDCdGN4A4ouQWSwm2PFG4o3QwZg6pfuwxW0t2qd30yOc65dW52T
/AiaJTshDZ4ufVKfZ87fhY6BVjnufs5Js999afv0o8PxeWcBCGuWGLW6G2L31ldBZA9yXwZETacF
udJZW3/NdQx1Sx61c+fQCSF/9CIu373Stjc/hcu4oE6+Fd0PAZVp45pAAORswsDD+4lQ/2yX90bU
kF1Stzeoq7WqlIa6JSHT2VFDNANhA1FXPhtJ/8PDowzzTo+6dK/OJQGtLApiLgjiBpzwlOpoboPZ
JLJPm0hc2CjMPcnq3o7kVxXQsCYf5oqO+a7gFYw6+Ft1NEECtL0TmeCODgdHigvuOBohf4XzReqS
fqCjxKvJbtFUey9mY1Kx68BxpaPHRZM/mov9JjHPyrY/A4qYdFS58qiedHi5b+HjynSguUOy+dyx
+kx02LnUseeDDkCvXB2FTvqgczZ6goIjxk0mY4Y4IldckaEOfCa6jmk5Et5ebn1nfgsLulNmS8uo
JIPdGGjo58FN2ctomwx9yLNlTlLp6HZUYjTaFeFzLXFKgwtFTbS0AAL7bEaYNq10mrZphEm2sUja
QCe4a3v1ZuXi+D+WsqpLu/lxVhjDXn+WacW8q2vStw432HrX6ec//m4Jy7b+X5ayy9eqfW3/zbf8
7igL3d+ooTCGmYHnuqFthX//2/jedv/4u2GZ9m+c+m1TBNi6XNdz/v63fzrKzN9M/R/50iEmMM/h
OfzTUSZ+C0MzsALTdkRgYbv+Txxl2nfwZ0eZyS9AiBw4FjLtwBbC/LOjDMVJUGTxJC6tKDo5WQEe
1u3NK78bp/MCcyg2U3GoZkVfpa9JT+yLmlHiJAtOrYFCDqe9RUsqNVKDOkLvy/Vj1ltD2tf/8qW0
S/qqjXdc76yi72nkqtOo10+WXiWttxx9q+l750SN/rn78751HxZghHafd3eyzQ/KyS+bVYEIHGPc
pwzjPTq9tMm/DaUk/yu8GKLaOC16YZibnHUd0ZBF1ib8rF4rFCt7SOl7SMCGoiYJKDQLZh7mYxVP
hNq5xnZMjOSysNNpJ4T4GLq+PvjWkLhXYEpQYTSsx0vPPK+bNtIIsaB4sUrsILMz0So1eb1PiqnV
+hqRZYCXwjhgSUJxqbWX/D6FqvhPX06K1jiVH06r6dYvMKl4CbLyYumvC420s5CpUCi2Bzgb03nd
FJ5LQzIoEWRQ+WMaZvCNDQvOLcvMdWMsmgu33vTMniQT/mYJTYF4ZmqYz6exPpdFP6H11rrheXT7
1hwZ9YMsrLWC9HOz7uuI/JyI7T1W+LuOdUf3Sq/aM6ZMQnJdCzYC/tXONRyceIEGLwrDZ0CtNyZ2
eZYyw3HqULZ1paLL0xXGfhkSzeKYiB3z0vNi7lOrmZCDon5EnzyPyXCmYmlonil0P2CWEOKxDHRZ
+x8CpsNmNvbnFArViLb6ON3GxhCCRaQyx4M07Kqe1qsjI7k124Epi4myEN2YVaJOxpZtnl1FTYS0
HhxwBAd3tMCPqdqCMRZckTBenSM5/L6x+9I8mgEYWb0rlTLYB31yncmCXmCsZaTrJkr/eUvOoNus
4iFaXNYfM3UvRxVOz4DGJusF4rKwnZCdm0TpsQLudAyzHogr1MRMFEwujL5FLI+VO5curizTac9J
wECws8OPsEZYgtMAwOaCJkH9erQqY67T6yPd9n1qv0UM0lvTOQ6ZG/Hq0rLtI3dv4W/dAZx5M1qH
MPeimbbS8rUxDI8Pmubx3JfLjFmxopRXGVGYUcOcT78cYg44lmqt2V1fBi+34IUr9fCXv73SfZk4
8pNDFzUGoz0GDp1RcxLQm/XWemxqqfzvhymjUyaylXfsichzhvDkpsbPZkB1bJRXosXpbXcBs/s2
hOSZhCEjXuafEcXLboG/QRoUl+xkYP4i+gQCfq8exURG1zL4ZDo3w1NhQJbM+xBnalUf4D3Q1J/2
kx0R7tSN5nlk2I/0HnQJC0TYUkTw4Zjg8zvogDetGA9mGtB8yG2m+dRvQYXkI5ppUYKDgFWbJc22
Hrzx6JvltrHG5uy6YAcKTEgXnf5SlROeTdiYpUZXNrHqznajc3wmAudnPqByCCnDOkhBQxoc8yGF
DkKTg5yolmqc5D+L1+/s6E3q2L/fWvcFozXsclCV69EfaJlxXWt+5CLjcjcIMjKQGFOJeibWjZa1
QQ2SY2daDNmChgnMr6eE6vtYD912PQetu/yQlZVrWBR3xavVT+PZ0Rt8SAwsL3I3K/FMqlYe/dqj
v1zxdq6fhV833Rq5U0/gSqgl2VbO+KpKnV3uRN05D1l2x/aptxf6kED43C0LDngOeTjhEhpuEsUZ
wjZ78EUxyadOcBdairiC9ZXFrjmTPDGmerHsxU/Cvl9KpgiSJn5XJuHWLNAaruff9fxWYcaZXJH9
Oi8HCUQQvMVc8Zq0OpqWMg74T+6hOhJcyGDAVeo6lcyCVNoD9ouQk1ISzBunkUC1lhRN7eQTgZw1
V4YtxsPquPg0YLC2R2YFTbzsQwZmupP3mfK+fomV+Sckoh79AbiNWf8qEFic9nznfc7JcZApeKKR
pvolzeGeA86LufBOWUH3bL25bny989ctG+h6JDhtNrEkkkiQU5lg8UXf4pDsUrjyBNWsvFzMoryc
rb68BDVEhKghifro4BJB0qNvPHOameo+O0UA/MNYn1C6KMl0+PzilOEZ+E14jvkUEaJRPlQtwrqO
CLeaVSctGjxxeJ5L2XVnJ2vJlfJpV9j6WrDum4WCXF1QsJcj5/k28OeDZXonv9IL23oIgexyxB+i
UN1WxeifUlFcDziVjuM4LRgTaIvPGQSMyCUcoAUkEjlevAN+dgpwnSyRGx9qHnWZKXu4DFGE1NMO
PNMWVlMExF8akJ61YaZszH+1yiQUQgfHR1AVbspuGfHiYn5kyJUJTFvpEB/72k0Y6nVOcQ5b1mgc
AusGdl22d1T13Ou2carLnkIXO+sGIysId1WSLEpki7+2o3/dAdUCGllXFu/NNN6WPiF8tpVy/uog
Tdv4ptrGesgkisjJH15t+jCN7lKqYnhJY/k6txRvztjQDzd6dNSzeZhcaxfM/hc6pFrISqhYO/tn
eBu7aBqfC49hNA7GDDnOy5wX7c7rI0BgaqAziIYk1Ie0wfkFn++x8eoXwESPeTTlQK/b5RAk8w+v
ULuW8fHIwYiKLb3uAAkd7ITJTuDah4Ke88ZLw+fSIiN9XOajcADfzc5Ha4sbOS/eqY/IbRno7HVW
ujw3YYw4wgW6tWQRJ+j6WQyortLi2YcqdlNS4znoA6pUu5Uz+shY1m/a3LwyUznsyXL/7suuvljo
hDrUTzvWcEz9qvKY+fi5xMSilorxWNQQhAsfJKqcyK5pyY00xKuSMPgMVdN7lTbZCvXOOk55Z9/V
iXgqK/hkxoWflOo2Skeyrzp99Qm5tCwDHgD89pvADcWecrVHRgMpCrolmja3fEztEDJ1OqIAWCbr
ueWaFAzmh3Ax0oaF8daZDrzZot42Taah3wI9dET1N4mf1sC/adg9WhaRZh1O8QO+V1IpcbtnC0VG
OC1iVy7pTsruEEMgqwMrviT7I8rojRaxQOBpordpna8z/Zj7gZb8hs5NPyG1EDYJbjNCZk8mtLma
UzhjnIPUBErS929tOr0nd5x5ecPoNZDe2cWrfOH7EM1kmRZb506UffaQpyWBqA4mwr70T06ApG7y
zI7AZTjoHvNN9HqTKGk0UTjsDY/m4dyhIqhhS/MhIIqiouPcgZrnqrpHB05cSyWcfTG522SBj5sm
FdkpiLXTjEteluwqv7GYJqNJY8CAbNQYvgc9+rIwMZ9HDyFNJoDXqfLoyuAbfEAUAZ6LvYHGfHst
bPAK9GpQO01yvO4R61b9sPXVbF2YTtABtw6/FcF4DYARYctjz1BOpJeJ6MiHNhH1NkkDZ2ZOntyA
sD3VmmTEdQjoUnkH04qAnJymhDvy8AlPNJ2Q9rvP/2MGVx1Zk6cYv8O5eYJmTWLBkl110I7JTQZu
pxgEAl/Cr2gP93OcZFt/RrzZMASdvPBnGzecCF2M/a704ccNkXkwzElAfzxOkbgdMhlyFKOVKkpY
TgbIms6v0ST1cIB7KOyRRfLSLMERRITKJ3GErEbiFSAiqiTzrvR+GoY6KIs/3GzJR4FCHIfyJZ6q
H3ECBGQZgx77s6HxbD4GVj/5IX1CIP2h/2aZbvED9t3rgLBhZLmMTxtfQYjIUviYi7uKZNrY87d0
wZMZEZ0lKbRXq5aqBWum1b81TATYulw2WGJ5kPrQNf13k9fnvmr9zk/T1/ozPu9eb/3n+0p8IaGh
0okmZedQHa0DSEdfca0pYgr5azaplzrpOqX8Y/NrSLneLagZ93boXzdRhcFrodhbb3XCVKRLM8bK
xbVRsmZYd6+bUj/q86Gf+9Zb9Gc14/uPn/SXu9cv100mvd9/2fwlHyi7Px9pGh7WrwQQkn5Wnw9c
v/z1C9ab62bII10uuiJndfzHrwV5NhyiojvBoAx3C9jwTF/jAMPhE2QmRY4ig4tiXW2vO9fN52M+
98lZr+4/v/7LY/wBXSCctm90IZEA65//ufl8bL4uGD6/Xh+zDmo/91W9ytCpr4/8t8+sD0kGyYMK
GfjnjwNQ0+3zMbtXboPnXI7+nRXE476yKLQHvJj/shG66lr31TO5JGPE7BtqMrXWoHQb5fP+X1//
+/vcP37K+njQUTqpRLKWJX+QmpxnRyc5HUzaketSuKhg/d+uNxfXZ1Ex1egkNW7e0/z89dbnJtXg
988vzRoHMSfT4+eu9VZlMKUT7TRu8j9/w/r9/24fRwx+088f//kYqEn3iik8HjrHAn4ysGmqdzhv
uJiUERz+p4X5/9fCdAN6ev/rf//X/4WKdUm7s3/L5z83Mddv+icWy/ot9EPLBnIlPGF7f7Qwg/A3
WFm+sDwHxOavPuXvLUwn/M1y7ZCGI0WKsC2TxudnC9OFhuWE0LIsYULn/E9amA64rj8jsWzTEnbg
hY7DzMm2/9LAdISTQIwlC3ycyB7SK558bQAJKFlSEVkfxiyUluZc+O5jqbAELkGVHM3pPjVADBkj
kU5dMyBszZjVwcWESy0nxGmUC2JEWuU6JatNRfJCMcF/ybMvudF5u3Eq8ToSmVlE8JvHMI1OYz2+
NzZ9qX6BQvbHW3L3i/D1t6ov8eFWXfuPv9tMU/7b38krRR/ZtEFu0Tz+C/oLTtHs5XYgiM1dUM56
HZi9vETUwXoxMkPUI4HDqiOEfxzqHIjYYl8sA3fj1+12yJfiWFnmcxU558UjI1w1aBCXPIN50rD6
E9GONHNiHELrSXR+uwHN+qUi6ZG1jHu3bgBMCBBjk7mLQigwuGQmezylMFcLX9X6Ol7twHCUcj8v
+XhpFPI0L0Z/TJeyhmapBYuRjSO1Bd89pe5r7ihq23wOEeU3j4GRWDRQ2IT0fM4ldm+zwmehN2vP
BUOKD0H0/nN36Dd6ShpXxEA72zZETwe7ZDmvmyRlfQThGzeh7rWum7Uf7UTR/cR6HbhpR78E/n62
l5HzTR6Vb78PEr3d7CKBkg0r0xjjhzTTkCRWuzsnPa9ZFZI2B+jGPCsDyHwlwhs6CSzapj7w6HjU
HtlsxfJmuZzJOnlf5FN+XsYkQLdfPIhioFsrS5yFgghSL+cSUOkvl84M/2Wz7jOUv23d2T+qskoO
qdPeTfpRLR8/CFBaO0nOY0bhRkaag/TFpoz0LR58QWsjxkeIO6tHeloXg3deb826Bdi+5EZNTCQt
GlpUUYf2kWK7qI8qJlHm91ZqOA9nEM7ddjSASoBVFRTHS8hEr361897amXXMK2LRA5gd697s2LWQ
0FYCyroKBR4dOxnAOOqNEiZ68Viml4PhpQDU2mkP9+B53bVu4njiznIxMNI794uZGPBAYJ6e140K
PiwJqaWoQsLI3O8qZ/Qmxyvh8aFi0O1v0wUpc6IWnJOjRyRbjMWZfKnUIZR4qJ3LRjbaVU+uY2p/
D8Q3sycrd0pMGvS6d7r2QRUN5QvpoP43qD5w0GenTrkIuFJMcqpCmLlk52a4XEcRsQ/HUg4B1qE2
fA5FVu6jKuOjSv+iKxdxarMObs0cC0jR6WOcNawJvAK+z13PshddYn5d9GV6qMN4i8MnONqhB5gc
db+fMRQ1igl/vhnyqwnWCcEodfPB6IqrwjQaDBq4O40G4jxTlN7tLYxdARNP3eumGm1+9f0mE0+G
VaNih4d2b+hmPXhr1CqGoPaWL3y/f+Ltss8L7c+LxusnYvto63Uz66nEc89ZyCFaDjQETIkcxq7p
Y2PfcUNYWqK9zGtJaIHqnpu0e0W8YZyn/jgtAchkAouq3h9oHCUFWpv6S6zm4RImqBpcFntj9VSX
S7BViqFm27ngnKlkXKLivRhXkSjUN2dMnL1NK5BuYYvVMAElYTgoBnmJ+BSHyLYsznhWXT1XnSj3
U14spyF+k+hhzrXeFLgMRnM+5bQKN2Eh2816ouTaVx/dckD1BnFlmcr7FrrOtjRzcIkuvvWyemwK
QlbbBJtWJ0GowgjHMTZNHlYzKBGOKm7XhrgEqn0K46dE5yzBXL8UXf4RxlhKZmrePAL+ag/vGfEL
4xJn+8AmINsaaVMXsLh8d1ORf4CJqXgGUSdPyajolkQMtQOfEDsvic5BaqCTyARoRofmNwifc1Ib
NgnE+eMY41aqnafKLs7LzBiJadSN7GvUwUH0Tn/HjavvDODrHQOn9WM+F3Sb0qY9CJAklWmKXV3E
xGeEeKzJdcGWGbd8hBvx1RALzxL5Z+a7HZ8HpFjUsNG2TygUkWTZtmj3cWs/R6nRHDlPPPjOc2sR
DjcUIMrJXaGyXYqHIQ94LF7NxUbdzJPZKehuzCUgSBlE8sGEPWZJbpKSZ/rbpe69GwttoIscDkCa
KbczLnPenNEjxCVVLLFAu+0KwyHYKVyIwppRafhNd3J7Pl6V80BzYNpWwrwuE+ebi+0zG7Afq3cx
Y7QJDAiQbSZoyNan0Kq8a4FdjD5AjQoCwFYe0FhXfIczd/6N5ZBB56Qw/qJ8WTZ2A21SAlNGzKf2
AXqEiyi38STM4Y8pkwCw8+h+iZv+wkSltQ294RYeL1Cs/FTTp94zqdmttXee1NWxteGr4WPu1HzM
StTsVkhyfUTavEzrF9tKGJmFNHkc2BBNSvmSDM0Pv8He5cQOTpzJwFJoZN0OlO1yyg2hyXLHxBnn
XQBnmpjt3jrKaLmeGghDMKabLViF1hl8kq/bacdanfPRUhyijuEtnOoUDRSpAGGPBHEBgSVn/Map
pOdUGca9aPX9Gd250j7batkEEAMM8RZFMf8qFJGtzcJc8HirUzEL/3Smza92fT5Vu8KzCfTFOsS4
GNEHBvnUpDIj0o+DmYmgAx85iO5GYddfhCquXR8AY0FaTwPBaNc4+Fc5le2dTt5OtiifKsgTdv4i
wpBqT5DplNokYAxNc7dIyGwyPycLfoQqR1WliCD28SovU49AuCkORk+6TT989zrvOS2g/iCy8ZlP
8rG03NzYmp2FBCRcoIPC2Uj7cSc73n4CrRxktKLf10SYuyYqvRowJGmPpv1SyFsveYhQhd6OcfAN
AGpDlmbZ71Ce5tChrND/WoT0edyKvI6+ddyDPTNd9wP/a2aHeNp7HBBJKaw75kb2XZmMB1dGX5O0
DA5KjY/1mGWEG7sfhU9lMqeYDgJzn4GfgYNSExSrWVOF5c1YGStxyhjvbdsPI+/cy76KLwC1HbrA
Q3ncO7uqKumFpq58lS2me+R19BJFRn4jkwVASREK8KIlF9ygBO4jxfQp7q78sOYS8ujapQ3yuQSj
WV8HNi9MmtUhHIgTYyWMsyGCIjMev8/4i8Zgfg7gXARTj7mpN+BatHxOiQgfhPIvfdok9Hx+tgEE
iXapvjKqpReIx0q48ror0DCS0MXILg3w1+XOvAv9RLySZ1vjyVtimmEuE3vMvk1eA42R85XyIeVT
/iHxz5gjeGwM1ZTXmNnqrv8qm/JHEAbY36nds/Ynb/oX6YD19kBkhUV5p61soNirfWtnKJRDHRFq
PbVrnRdnuMOt7TQT4lqE849Fe+OsPDlUnrOv62gjYvfeXxC/Vr51LCvTIoMEKXg+hbdxVOEnIQKv
nzIWDAHQj4pADsak71gnrDoW98sUiG1f2eSDjteByJu97Jpg0yXh3o56FLMkFSX5V5hsF4afvYoO
X0fiopIwuj0xDtU2Fy6subK9IyUKC8kYE00d0PKDGdYfIgOvTcTUMLVTCoc1qZB4XLuRL938c67A
T8aVuJnrsIFHSwBg1tdPJEk8gyP8WqnoiwTnrrOGfnQM6ff+UjZEnT2rCqP5BLjJmSPasQYRl4gD
YSdu/ObU9RzBqVMxprPKrdPSa9RS/YvRpflLoZ9yOHV7b7az3WhNREBA6x9UfIx5l/dVUFT7HFFY
XGsiK+Zoz2svnaV4rmt14zvuLorpfppwunfukF65VYx6q7KrSwsyaxIG77J/HVv7ievNwQkJ4hBe
/8Go51QvE5/XFGdSuyxgABbjA3wr2WwlOtsRFqUBJyeU8aWR3yO7GB9ayjHpNGJbpcuDZacPtNCj
C2HG3Tbx3pbqG2KyEh0WZdCg0+0pTGNPPSR4wozCfCKRga5XUAEFKjBhqOylNjG8iwFdXhwspyrD
nMBkGOtu2ex7BGkX2DzmBNj6YC2XXPcVCeQ3lneqY2S1Qjk/Rit/aAAMHsrCYSXnpdfRHMx7Lxd3
dueOu3GsOQ/Xjs0ppSLCakwJtDxNEEePi0BHMPrkBCx1Ph1qWsAXuYeuNbJAGDObuADkdbJz5mFz
gUUzwku5dUxLbtN4wI0Q1sy3M15qk0IyDrKnupD3jkc2UGPdjTn1eMPf7EHmOrjkJoQNnjhBcomB
ZHupUUTEelXlAUlFtceYKcUH2NJ/BxI5TcQVMOGxdippv/oyvp1woETgWeuSIqZJ+KOn0oURzbmw
I5WC4L/wu+so+5oJzbIwAcPutkCNuK2m+tku4/gCffm0aWKPMzmtAa6Y771xnB09eKmiENgAWQoK
gGFouhMrO+MhiYgQnOo5OBhhQwqzX6gNPefHvNYvKedCQahpGymoJVO39SvEpHmO496oxK006BVO
BTVx3zY3QQ/8bOoR1Nup/RpXw7RzLPu2IvcQS5gFhdp7gt99bTbBW8Q82c+UvxEFZwm3sAnNyt8y
y/e2DLq+eS42HTMpcworuAMWgpuKetdsYA8QuNEXeIsdEjwUrk2ynuSetRnOHne44eS4xFSOsYX7
M+1uisqhFJzVxpg++jn9NqbYsmPbeg4beiAzAaPJ+Ka6gpD4+YjOOj2EI8mtObBP8n9TeQkwXwtm
XBc/d/HWt8kVEQJvEpe707NElIWMt7I/9SPDiNBgkhNy+rMt59JnTmzJj7Fo50fDoOYwwfOk7cmJ
4WOVpSAktZBvXsR0ORfznSFMhw6At7NaVOKJpzEKpKeIafFQIE8AIOyU0GVi5po+delaI51Ns5S5
NeCExMQXERH8ivrHmTZBrlMQShQYjpen4LzzQ9cl3WGYSDwSYXNviPipctIAdS4Syjx/UJV6dwQ2
NNYi2B3snUkg1vx9mFq80ZnPQT9+L/rgS8q8aTDyGzsbeA4FTgBHhtHGEN99KnhzRN5UTT7iz8j4
WrTLsXVZOBR+tXGb+gs/mLIp4wTWBvlXsx13EEfDDRKEaWsGFHmdzJN91yHOk923tBirE6IdeBGG
jTwtrFjqUkPHVyL3fTRJMxlldnzTs5Yj41uRqFLIrUrQPGQZ4Xkm1iYJ1xvNPpLlgcUlyiHst+QJ
knTrb72QAS/Q+YzhZ59CXlKPZsxoRpQ2lCJSofukpwYk00b/X6JHSpn2TDlj30rl+877RgeRj+tE
GPOMF7KnIJn75ZSYyVcJI/oiNOQlivEAdN1FoUAeoyIkAGTicKAs6OEJpJB+Sp/DX7+Q6MhfgqtB
LbwYvsDIzRDcs6N2Y+YwQLx24hTgiAsjtL+7C6qbKC/w8UkFeRjvC1GPH+CBvyhMHknxbtALqCcv
u8gcG5mt6915JmqpaugA4XgLiuzSPFHbP2fSPwRe9BQS70l8OTAIisiN00SAd2V0j1YdVxeSYo9l
EZCfAupb8DMyUhQPD+FARnNGrs0sKTfGitjjDAdtlbcRQwqseG5BZFR3NO1Bbloaj1wc31KQyFtp
oz1zfXDkbW6zluc6geBwOkaC1y0a0QTlaP6jNoo24+ySBmtjLDMVgcZTTXL40jvae+z4m9FL4kPU
hjtFwtFFKNQPMO+k5iTpA/Ft+NSHFuKHyi4TZEiHOUpon9hckLJnQl6ei8HKD1NYX6nReBvHlmts
9z1NmFdAhZbdcN2Q3p3P15xDht74gs0AH0paPs7xLWHDeGs7ZrlDyMPGo91HRKNGNOyg3uWB810z
5of9ks/jB6VFYtQPXgYlIPDIO2Z0BuiXeWGdB4i1DBLjwsuGwfjs8AJS5T9NVgXoctEg04aODMdV
JnjvmhjgXMdJdIk406WsBIoak0sgYQiN0Qd11QDTfX6ouyg+FnkEpxA1WE0MXN+0xzaUV7ZLNY/x
akJ2tDw59fSFSdVtF7jmNhHJu4LmL9CWoiXxHryifnYT9z5D7+31z9Jzb1uGgD206omawp+KS9fP
v3QOR8tA1Z+U9gMMHoxccleVEda1GAfrxKp1AZmGU9guom8RqxujT2lV4ZOvDKwQuESakVWLSV64
U5562R9Do7s19bHmyPe6qV6kz1piYQ7uDd0bmQsWJAPYFKzK77q+VbsBaUCDATWyvhjCBasgjY+2
m68Dojr5LCJT4tMzEeBQcuVtpjcSDo4+HP/NYOGya4xXOLQd3Atj4shwflCwbcYUQUffxl8JpzuR
f+iziO7Ni25I7xD2iEx82ETo+RLSh7Li18QJ7yJWnKlUt6JyPwyj/CL132yM3ZMAAVL2nMgDM8XX
bgFU4p3a+JmLeq5ATVoFmMUx1iYjsncox+50QsQqb5R5PcWpjVBZEZYOcr1qgmjfgO3f+ybcb9bB
e9Ql435qaJzR32cFUmhc74zOo9UA30KjfGcqSY329TCL2ymw30Rjf2PN/2WtoHHAtPqejQhAMIpH
TMELsoIaMgfDqR5CNBYr1ap9bObmbVypzeADOY5cufU0hjiARzzBJfY1oDhAKgbDBKJfpPHFxWJ9
w0SBIk2jjXMYx1LDjlONPZ7M9jLC13RBiU0Lcxnfyg4/8dDnO0QWFR1J1uaiDBpaBAhCWrKjupvR
rZ/zvaWxy5jWbMJsXdK+qGiMwRTktBc3dY7rx4HbXGiA88zHiDkhUGdL452DASCXBj6HS/7SZk2w
NdqHOiocnFdJ8WUyz5yICJfU2GjdfTriOPkuu/IpbKQktkP+dKl1N8Z9IZJrSyEDmauGXKhumK6C
pPnZJUD43dS1DnLG1lA7uX8dUeRTa8FXL8MJQUrh3rgLH4Q6mDHWuMtlCGIJxGp2TQYG2EJ8E/bM
NYQzaAlFO9E47VyDtX2N2JYK2HbhxOMmWgBwN8dC47hTDeZeLAyXGtUd4H41R5dgvhwhewFVUZJA
2ZFYW8w0KjtKS/5uRLYtvpte61IiDQYPFxf5pny0zT7aLm4h8DOlGGmG7G42gJ9G8fQ4Jkj7pIaO
0x0nCwwMOee4gNAwvk+NOv4xgs0vQO4TTTRtS0jmoUaapzCGEhjnSsPOqZI5fc0agO43P9Jy+qlo
y5z9yjv7qrgrKkAZwzKovYpMQOqCPKgo83+gvtq1fhA9V4Fzg7zvx0Tv57KWC+JD4bT7aTR0bJE2
1Q1wdSMnA8rVZtdkoG8EmN8znfjXjFCki8GGEsLCcQEtX75nMxGjEeksF3bAisCNcKobqrgHPe5e
66G/S/t6n2fEg/KnHLupUA9jw8E9wcRPh3q8MY3kmSi1FEnb9NpldX3V6OjWIFbg2zXQ3tdke424
T2Ddz5NuVgK/N60Lp8OsY9oJWpWGKo5Me+9inp3btParQ4WZlaPWn469D/EB7ebOJc+RKDt3fpjl
rTGAJs9M1d+nlbkzGzx9okN6aZ6SyvVOVfPRxMZ4xZv3c6yB+2dQ/rUZi5mdcUXeWnrpB18dZiKH
NqfE9416ue5b72m0HXkbqpvKsckG7anDy4NpMk4o4xxRi2TUFBAffp6GhiP0tibH8BwVBMswOL2i
NduSikt0AXLhn34/P8Rz9qDm5Loj48Dk6pGTeZDr8IN65B31WYOGazBC+l7roARl908sl6NzFHwM
4BHIoQSxodKaArgGzp6PcKF6uZt1BINBFoNLJgOto/HAqRCvG5BBUj+jvUeCQ6SjHGwd6tCS7pCS
8tCxRsLCyCWevJPnMSUKQnJIWmH7SuJdAGAQ5H6qgyNSM8TWJx8tHSkR6XAJ9McXvY6biCNWHGbu
EkRNFAWruoEhGNDbKE1fFFOCfTy/xEt+2cU0URflf+st56El4QLtlUFtR+jFqOMvqCB6HYcR62CM
lISMzDEhuKawKC1/ONpY4k/DiD2FPmaBGXmjAnyMSQTBL8+THSmiINet5HoCz+npgI5AR3WkOrSD
zMNgi3ftKMnzUF2NLLcYb0Z7+T/sndly3MiWZX+oUQa4O+DAK2MOBkeR1PACoybMo2P++lqgqm4r
mbdTVe9tlhaWksggiADgx8/Ze23uyebWPVsqAAgUNiDc1kiQNUqlvsnWoBBDYkigaYF7624yJoJ8
wU4LvkH7gJHMD2VxnDEatmpIIeXY6qZ16IYSB/+tQDOXrYElMqyuy6D5pMYV+xbSXym8fWVlxFRK
Ex8VuSfuGoBCfbdsxRqKotd4lHQNSolJTEFStqDVRYM846XF61kBy9TM7JxezfTrstuQ+BU2V/EB
rf8e7PfrVJN5IepK0ErsQbqQ3qLbH/k4wIFIErwopO9yDyrQD+F9W0h1sZvyMcvY4GVrLgy33p1P
UEwE4GgwJMfMlv+xKYbXKh7jS8a0exukTDsFERNrksqwJtDMaxaN1RF2TG/pLmPbvGtMiCrUs7cS
0dAgu/mEwa66GkDH8OFNT9r9khF7k6z5N4zf+rOzZuKwlIg1I0evaTlyzc2JCsbSco3SWTN1ujVd
JydmpydupyZ2J1jzd2gs5tuh5iFQ0J5JCQslfQ09JNoetc9CxvXeVGbbzyQXVB/jQfHdpt+1CJV3
SV9Et8Q9jdddBwyrXY33o8dKT9QOcbSXwhnNFqeTwfzcOGR1j4/oW71T9tTl2bJLmxi9AKJpzAnT
vrNjULeOJR6Irdh5c/Cc5cocp6QV28ZGZmXN1UEIm8mNnXyjbFi23RqAJEhCytZIJDSNQELWmKR6
DUxKSU4CSkBxv4YpjQuxSozFYBGQtBQpIpfKznokjkhzXohj0mswk79GNBFXzMYUvbvy7paEEKdy
0Y8uqU7zW7zTW9ATaSWDIvpJaYF3nkJ9WmOhwjUgKiOAuf8ZrrFRiyBAylgLlBIU+QuihzlDONuL
nsvtAbnfBznMzbELacuNkTR3ve18LeaZsOrMujM96koq/ou1xlkNa7AV4RxHD/ibrYi8aiHfOGsI
1kgaVkkqViv0hVRT2tukZUE41YBrbO6mWjVyF5GDoCtF1iE1YO+M6kC8FTw236L4XwO5nBi27hrR
1a1hXWqN7fLJ7+o/pmR5lW1Pidzlm7yVnwO3Kr9Lrzi7xQ5acHWTxhqMk+wPmiyJQ2vxeKkJDVtI
D6stYsQW8sQScsXcYYQxNflAq3lcFChoNtZie9uh8ulIJ+DKxvGxCnn8dGDtyOkwm9mgk0hk9FXP
KUriAYM88rObzDK04df4s4QcNNeL4n06FZe+z/orn40D440JP3xknfK6H64dEtX6NVqtnz61a9Sa
vYaukTqFspYYtmwNZCvWaLYaL8C2VsS1AVCI2ZIS06pn6wstY/xLxfJADv28HcblK9UGfK/2NV+D
4DoS4QAhwEZaQ+LYdwMKJzcO/waL30yUnFzrGw+etG3aZFePqb4ltwsYEgteCk7gjuRbTY+hO0Bu
FLhRma19S1d7KvrcdJPiWMVBN22d1cQa4GbVuFrH1d7Kjzf7uswfE7PcL0M23PUWTQql+TjTZvnK
uPIGeW/6Y9H2iT0ei1m0I/lu3lLgmMd5ji92bbY1bI+vqUEE0PsAa+0qunVVz9q3AJuKMEykmYTS
J5IbVg2YZ0t3B86Pj8/hlobp3Sb8TMGzwtj+liaBi+WlB+cc0zrRiSV3eePjuwnrI1N3hsaCrjZx
0QV9HlzMTvk5SMs7typgS4qW4Quw98nJPmiMgcmUX95eLCstLq4O2VkMYhvXXAsGDQdFLFJkN0O9
TCTopkzS/txWbOaTQiRMjvzqesG+L3IiqHXtfUkqzew2XuR9YDc8NZkrohpgEkHc8nU3uZ+irrxG
WDts0zi6K920+FjkfNYdw/fSw+oXkU0spnXS6TCvEoMnnjMcGfNdy4gQxzwF1xyAPq5o4PPOFQwN
jwSWpHmS/QzMrA6sLZ06zCtny9D08l2C7FwPvB3pXYRxWxvUJ8iYdTbdZ8R2yAl0qltNd56fV4cM
8u0SyHHXUAZSxP2YyoW5JX3Mse+HnQyYHnh1BETLg1BaO/Br45kChWyLK+WM1+hSlkMAwjISQ3ob
Wf5jZhd0rZfBokwOaNx1iuYXGu1jPQ14QtfJIWEIpiY9uvfEiSS45vbtxdbpLknc3eDK5KRqNdP0
j+1DPfGYpSen0IWlLek4tO3nAbZ+SBenwWvQl35429tG3k95T0rEao+QtFzlAC60DDuSajRsflcG
FwkodCnL9j4aULZP3rnyqJ2mjgnIHB39shR7Bz3BHC3XJJe8RI3rXkScIO432J6QtL9iMyb4La8z
ZjsRDvEZw4oY048Vg805J7OgGcRlmngwVXVzsl5ShXaDVJ9hT995PCbYzpHkk9pUY6c85M7E5A36
bzRReUfj4DOGHpZHSVoRJDF5ifpMfwiK5Rswz16ol1pS1tbQQct6BDDSF5e088/9CjkjNeuQeEVx
BsRwH7FHaIXf7AIJBw1SkHV0p/qnzJLvurH9fWN7oDZ0q4hXnTUdFMUtsJAFvnA1VcL9mhcBQpsi
pYuJ/My29MW0SFHKSJ/8zPtcJgndJUBruA+jDymDxxQcE2UxT8b8uXHMeIv4S6SkCrgRlAzJjq70
IRRTD+B7XcewKx4BYE29NguBX0NnmTamSI+14EM37Bau8oGBWtLyLX3k78Xk7bsluu8ZkNG+mw0p
fA3ywBIDA6vYLegXsI+9uY4WsQ9pFl71Nia6NqaHUneo1ml351iwD9as873oJ46UbGlRzCfGgAyr
KQ8sJrtkBz1GSbjsgyRRR7sEiWfN5WfPf5IOoyF7yC5V7jKvKelu0FcPcAzJsvhS5ILdNj2goJsf
2fKHp27N/3QCBA5tKOAptO2j9m32SuZEtwUmSjpyzoR7HquAVjzjCPbIhGpk9ny3xJil0/yhMiU7
pSk+x8j5DoGSdLhHMzAFZdProfcDkrJ4DpDd1J63Tt599jLfOtrAxMI+se4aF2JI6PLcXQraZrbv
7ciOj58GbwSSXi8PZHomAIZDVJjVAM7VBb1YLMF10SfhcW15T3WK06NT34OZvX0elMdhrJxDqVr8
6fl8TkvnJXNSnJGrQzVYX97+T61mwM6Lsbss9mBgWDIwdSZD9joSlreXNzUG0oRh2QDiZQgdozFq
ZUrUj0CldGbHwcAnqShYY/ZTqMNKeFRE6jTMhfint39/ezFTE+07y3/m0Few++p/DaaS1qdj7t/c
sG9/RfbfHufaeExXaRv+9Oc419Ve5QtDKp4ZNOKzbk/VSeoJEFsrJgVgfUFTiAAkdW32YcAjprkf
znS4+18vL3nHL+2v6jPCp55023f7dPCWX38VBBhe/7+W+n+kpcZ+CKXhX8LdvyUMX6o+MX/LGP71
Xf8tpvb/A2wDAcNK+kqveup/yamBRdjKF/yHbtr5pbT+bzm1/A8Uv8IOPN8TOsAd8i85teANAyRr
gRYiQG0d/C+JEO90xgjOpBJSOa5Gnw0eZwVGfHt9TMoIXbLzf5K5HfuKax2WNWa1JDYBtNH5qVlo
+ODopm/kWbsy5mk/wxN1p2LcixwFB5YBO6ZdEmdiP2tWncDLLj6KlEPZ3ExEAUMaKp65USnaRmdb
IcZiftuZbdf5/iGsG0kJFZ8Kh1mOonKk7X32RPs5V01BwocYNkltNdu+ZdjafvTvDPHxB92a4coU
YNurT7mXLPsylQPCQwfCGwKnyUX/YIX6sgRjj8uOPXsN5y1reqahvX3wyypA+M1BNMVrk6v+6Kn2
qW0M8F865ZvK7gK2RjSulCOw0cGGb2iROqXV/+j0YJ96NFcQ5kHzY61kYZz3bD6IrSjz17rgDdp6
xiE7F3uEFdVmnprp2vHROq5CTH+8A1qIn7iyCbKX+JEHHgzehB7mc+y09TbQsNFU6lnMM4QkkZJp
ZUHndzM6klgA9kaB8sglceiFlHSQSbQjjbRHye1HGj+qr76AIZS/WDC/3AH/Roru/P0CUQoJOugS
yTVHA+uvF0g6++1QDXV9qmXwZHcOYRDrS+7Ds3M9U19FMxSbBTqV3XNQivzeJdH/dTJ/u7v+zbFg
Ivhd+8+1ClRF2lIpKCrasd9p4gWQFRRkGQwRq2W3XJefpUNvEop5fx+J4tkKyh+Jyv90Bt4xU9Yf
qxH5aTAsLr4I+e4MLL3nLCb28hOJ1/RMcJFzYa97mXhFLnSiXfOgk22K5pMcAgzzlhnLQziCEuX+
PtGfffnn87BCad6fCK3IIIfiwvPDtvFo/H7TprYwY1Ga/KRiTgT6YbUxQQcTauwOU1XJK6tHKu/R
wt55aXY9lvmCBhWZXLqgSJYeyLMx+DFMdbDxvIW0jIro0PWtvBCZtIQHZcL0wz8ftFwP6rcw87fT
6GIB8RXptx6ssb8edMQdgAc35aCDFgqimY9d6iOZHywkXil8MVu7yVaOzWfPoZ/URNyHScjATQWk
zLbie+PNJdqejrLBqkCSh1cIjZ/zUO6aSVC+gzCgubvJCRDvKoBquTDZGQKMYWmdvwa9uaWFwokQ
yffJAmkSuiv3PRaPVK5EX+TB0x9+4/XCePcbB5quIPJdO1COevcbT1mUI+KwExwnEM4s6r+2Sdi7
jM+xv4gLIfK7oEQwYwuVntExEdZsOSGkFw8q47p7ryUb2GEo6O/RbrJblw2N3Cb4MK7EFDwNzObY
Xt/2IV1pr+YhENTIWss8fA1qh4ZU32RnOBz2vnT716aalmNrMR6oAGM0od4kkUJMFf7pfmFxevdr
u7bta63gr/Kq390vuWM0GluJnL4NnqqgHznly10b5l+tPuwPzc9yrralcKzdRF29pc2J6HOnTUQR
TFbqFgFEx4BwU9AYvP3DR/Lvjs1xXIGDyPdhbLyzD7UNOK6uRerfzGA3M31e8upTxZRk2xgSQix2
tIvl7t6WAzEg3PKwBJQROx6ZE1Uyko3CruCq7sUXg+tVLXO265DzcVmabT80PpB7TK7O0v50le1f
leJpCeazSyaV7943kdMeLTHauwpRGSHjxb1BSrK1IrDFGDnOSFq+JOQJ3/zzr+38/RHmoppwHGhz
XqBpSf/13qPHOyaRV6enxYN4Q0flHvYfkbJMSzY4Gx7KhuSDsjuMHTuMkD8sM0Imp4kf00IVxzJB
MPiHQ3q3rqjA5TCoRm1KGRdT8LtDAuEClyQmMy4OA+5Ve7mzY08d2gL+O96tU0xYwDEa7GsR+O62
0+1toukumML505Gst+Fvt+nbkbgOswTla1u5zrvrNWXsarUWt2mXhOSIfTcxXrLV1wKqdRw3gucQ
mMLovNB8ZAO5raq4PgIqAso3kp4hO/2c+4JOBVqcvSvcXeWJPxyjXK/Lvx0jCLDAY+XjabKezd/K
tN7LkelXE48S494GnROAy8noGVUvlvDNF0R7S2QX1zqBv1THX/WwwEschX3rJiRlBOp7lsJ59Ovv
mRukHyYHsQrgniH1i3th5dE2TJhgV4Eqd/5SAMkQ1nPfE5dWzcLcEKsLXb5ljqDrP579d8vCevad
wGdNdzwN/vD9HTnMTpY0WLNOtoKs0EBjiJuBPGifLKTOwDSVHVI9wSyhcxrKihVmGMqZBq6paCzq
8TyWR52l1h/uGfddtbEemGCV9Tzps08HefvXUz6waa6WUBOFlAYH3dGXNNAxWevnJ9dGXDPhuN0k
2fLoh9JZT2DMYCoRe4WgECIURWjEwsZMd2sm9LikfW6rWhLoJ2bnuOQEZtHH9/SY39mMUvZ6wGEH
28e58lH3J6ijnuTapumX1HolSZht/2AYYHffp0zVO7U4PYEUoPqVQAflFg99U8UEl9KwQkhGG07E
JA1VY3uJ/e57iNnqOuv721JkNNwHPscuOzZu3b36C1wGceZUo3yP82NAKFYfRMHByhaElxWahDdy
VciBPPzzQ0D/m4cAyiu2R5odUmC/x9FRrobjoi3rqCg/jiOwSoJtY9Ro/OJ573r3shgewsALN344
lMiu/XyPvbDeew4iXScSB8bdkoDoCVIMKCw3LhjW+/Z2HqoaGmT5o5Kq2aOJ+RjmgTlyP/ubKGjd
raDMxMY5JoQpKppHWRjQpqrv6qFVn+vwCdMfsn1xqdw837dL8CmNYuKFWkGeVwk7byYH8LwYRdkh
0PtaZFKHCBXAclyPdMOYUP0cje627uiuLBPcTp6NfmpEeyG4l19jQ9clH2c8D+wXJNlWkQmiY5ex
4U8sGjtR2DJGbLqj4xNNUMOa2o7oX92IIVNZzXccMVzbttovVpWe1TIxe3eDX1v//3f1/2695Cbw
gV1IEIQuterfeIF2UILayzlLVtL1eD7NXRaWNs1VsuVmZz6kbocfnh5I4zPLtafyycvpsWu/eohd
h865Fsw7iJ6SmSJI0Zhu98+X0NvT+a9PRt9mHafeED6v7zcFiSW4iCxDD3ctYJtx+FCEUbSrbNZ2
BEeAr0sAXAnemxD3ed5S/0RN9WVOKJM1SKOrCg26WjTj/4UN2B+Ojn7Bu+e2b2vtC7YOLi7o1Zv9
+3N79o1r1IRQ1W+FOiSM1DdRj5g01YC0RR1tUPXN15bq5uuySCQjs2OxpAKkzLroxUyt//mA5K8d
/bsTJlHK2DgrbcmhvatK87bG6NWI8DjJnNwHabLHYqLscvxTOZTWJ/5pjyi8vEQJau2i/hHkon6V
1WcaiDZNctl+6+krWlZcHMfFj69V9YNypr8O9Qh2ExHjPk7kfVgs026MG3+PsY37euCuQOBOqiWd
7h4mwRB3uyGbovtWJ2ypuKtPfJQ36WS+V3WV3gB7qI+mW+5DwUzbRBhpNWdyH0cROcDBIA9em3xt
0zi+TC7qkKxqh12QUgW7BH3IVN/3VBjnOOA4B+ZpRvnfbLhfAM5UW5+VnIJjU0bXfc5boQQ2exdN
5lVqR4+Bt/gnxt4jgo9Vowbo91ynIWD3apkO8WB+8nEbQhAGLIuz/122Na4notnPAzTwbpW5lViS
jra0NwIJ0HUVJc5Wxyp9Ev5nTnZ8I8vxMbRVuNcjisuoyyAtsIFmkfNJjKux/IZ5NL6ENI97w7ws
KNttQlSh2Pqibq9ZUL9YelweJCFrStOScBeAO8UYu+d87VygOUkOTpV/1o41XYMAjkm9KKhni5Ac
mEF9Luh5U+uB6Qj0tkZJd4MlZbomLQQIIavvMegJpKn6fCKNKIwPhAx4nxZSeyE6tfEwk7glfuL8
Fo99nr7qZR7pA83WwcfBzKxjXUM8/8CIXG0/8RC8LRyLLKjUPZmxC2/zdUoPvwj65jTySfoDjJRU
oJsoaproBOPWmgDmCY7FRtEUva9FgTFBlcdQoC5jdyMOneCuXsoewqcCRSitEBFnpV8ih7HsXJe3
ZpyQ+njkcTQ241hEBZ/9DtBQGpXVeU4CdIyj/y1WCONwQ2YXekCrwZQAgIJe+hPb5mLvMRLhO8Hv
OPCa9yEskk1cVt3Ja8fvI8CbQ2R5DuKQGi8y/t+tQQFJ84K4JQP3UyM9nPDtB0CP1YLRg6KKbL2F
qOzG6a4Mu+bdgGESaYN3rQJDW2g0GBaNPgjV3thpHiNKgZwn0mzfe6W1dRzA85HLUE4BDSRuXD0I
OXQEN0/UqT2zoKXCe5VOaNTysIjOU9HcL/36IwDH67yyH+zGuY4Hto0dA7O3orstQ9xlPTEdToGI
0cPsmJF6yxZHnKq8LoCOOLvIQoxUty41ou7FrtVyOmDAwuiu8o+hUzIdNGilsyFI7vOcKepiWL6k
/1Ix/npoHYsZSZZjxK/s4SZwZudFhtyQsXgWVjS9iHXopQDDE5dDApUVxyDOhkjsK88csjAKL0g/
2I/5aD4lZLts+jCUs3dDDVSnRYhoFtq+N6m7AH3/jV18G2xMP4sK3e2UBQyS14NOTHDn5Ah54grp
q0F0s/HYJe8zuZB9E0fNNogxH9VYZWQc3QqiZBECzChAbrJhsa5UCga/VYzzrLR0Lza+fTaDTnRI
luFJ4ZWLcatchgnDEqCT5iqw0csZ5iV4VC+DM92E3tjtBMjBB2vqt876i2NTGw/OQH6mSvvpxa+7
DLnf8pw54kL9aB1x9bR3vuDgMkZFH+NueUF6QAijFTg3i98wxLEHYIkJMXLjIl9qjWPHqmKo+JJd
LqthEsO55rba18YtL55skasmmfpYisjbSpmW17NAoFhZEPubUEHBxltkEEQe2Lpznnz6Ew4TqyRj
kOc4Yh2t+N+qkYS3MiICBmcqKkFPP7ZwKD54Fn6Rdk4FQanpFxgcTDS5XSklb2ed7Cg02Po3yyfV
8uhpgG5htKM1Ef4oBroG7Bq/iwoCduPK/iSNNdxhiOUUFsHDkBmPqw9pKdtsdjgl+L1gIkVqVnhK
y6Or46dinNo7GxDaVuFGYz+OZyobb3R4x0eZn5wRY22AtbuynfqEqwNxrjXIW9oknxwKmcLtgKvG
SXxTlPk1MIDDkjcPbsw9WLWS4XfgkmGem2HTpoac6REl5Vuc8fhaVuqlQ8d9k6XADIdWN3vkK+ck
I1yNzvjt27tOBneinfjhLpvGdofzI94r54uaWp5VowuaLieiZG4NaWh2fbMY5M9vSBLsXfAki3Mt
gjPOAi5x/ClE5I4lnofrJU3bB3xM5PsakB9O6OAPHz60hZfu80g2myJowdI5KWq2ykOO2Dp3Me1w
3fsklQqVn8cFbm8iW/vkBJV9jDAP4DcZd9aYU357+FxyL78GZYQnm6ZrWEFE7Mtmvhmr9hkkCDW0
HD7l/WtX0LxhxyKvWj+7nWKUVWnLB5zAVBkL18OQSPQIzwvMPDmJZpBE7qrWvZSeR55BXJBKnowM
VSWjfCwxrGosgk1RyQ8xI2XlXFsB3lC7IQ7NqnZjWfgXM0A7kfqomlXKt+SnPBaflkA7l1iT65bF
Z1uvJL+CEhB3YIrht+rYRvbdMSjBaPpPQczuIZjXlEVDOF/CcmvbnouZxifit5v0bqgh0smib69t
b9U8ttYujIUDF7OWR2xLwNMy7aCs9p/xgCL8jMubQMXAoWly9WndYxXE6JGF8/UymvZgDenOztCN
DanrsY/pN5UXTXe5KgNcWLj6BzT8NjlZi/WYK0J9TMEMZcZOvs0zMt/0kJ1b4yKLnRasfOlyUqBs
DpoZzhXTlHjvFxVqF3usTygZXvxk/DJaH6fCm0hdwUnTz5vGD90P2Trw4DlO4g1axSSgMnTb8Jmo
gJZZdKn10SD92IhIORdBJLKffEh62ozccoZFN8GfjGSbsc4Cd7I+eFn3CofxPLEST3NxZ9H/vmLn
R9sJj6uVN/vZxyszgXaYjfcSjQuIUBMSrLmED7qBjl8g4Pc6y8IiAphjnqJ939W3UveMaaid9q2j
iM91P1BSI8vzxkuPYzPCOr2fhwVqap9/JUyu7L/WEUQUFC4Y3eTnSOMjmsL86KvsqaU1cmVb/ad+
xKMzsAyQyYb3ZOgQqDFfh48yewRZhZRtAsq4XSdbIJOHLAEtYS9pw+OtDK6mrA93TAXcoxQkmuJl
sidMK4M9bOuPI5p/1tMM31rO0gwU62lcPgnMo7ss6pOtktWAoVjJzaSLbjc2ZGaMEppBDvBR1S/p
2MYM3AzCcyvdWz7lBJ6CPVycHUCyzwm4jCbDRZa3Bg0oMWZ0WEm+QxEdiwlW40SQ6mh9Ut2KFJlf
2duj+Wj8Q2zYbufTyYd+fhVnSI+wIbfgUs1zzAaOskLv+DqSiaxqG8X1V8fDzucBd5xZ5GjAxDdD
Scsu9Q6pxBZlGnKG2zQ4l4EHeIXB3RKBXpysu6zcBYh/NwgZr7QuAKuhBrli6A2DtsD/H2KPGshQ
TTsS5bPFwYZM5/+K1etORocJ4MLcZlcTG6c+Rh24NoOCWrwmfX3TzBaBf8g0Wyv/JpDUB9Fl9lYK
+oxj3rFLKoU+u0V/3LFct/YmDr8CJn70dPGh9tojAv3njn4DiE2aHASYQDJG1JHBsSiBeQcRD76A
tsxVmHO7IB7/BgJ0W4wlvQnU2R2aInqJzlZiQDc4ScjFBET8xVRF+VD4wTHmUUBEH0bbdO0G2oMY
Dm0df6jbGc9E6LY3jAC5JRpCb+al/UJxxJI9uETLxcGzl9gsnU55APyCEWp9GVZevY/tb5MAB0Kg
yx/f/uHtS97++OvljcGnaZ5eDW//O4bDDhbA69vXka/DOvb2hQHjw//6mrc/z42drE+h67c//fpC
HF/BPphsIqzfYNz/OpC3tx4zP4L4HYfh0QG/ixE6PdRNwUfx13cWXS2W3e9vO5uV9Yu45O0v397s
7f9+feevH/bbu0SB+IBDB7nwG6//7TexMfNTyKd4mNZf8+3bfzsV//q7397m/37NuxP3/tT8ep/1
LaK+fA4Mzag5usH4wny2s4uTa8xwx1T4OKSoA0Y9vQY5IJwh6g8TNlxE6vFytlqN6nags492Fgkc
T7R9iiEUP+8w3kufAj8txk9F3O/jLHkdsvImb2mDmtqFstjtW5XJbdvFL2NH1kqHqnxnd+STJHCY
ds40fIziMrjRkA0aewyxssQlSxtRm0mBMLDManPlyOHeXjLQy6FVnNowPhu/Li8Vs3dP1xfPL4p7
GZwmz89Q+bIFYwMS76DOO1eesH+aOIgeU/trOyKJExnY8bIlojoM1LT3T0tJfW5NyyvEv4dsinfo
yTaODZbWQ9jc0O3bklpbwquabpDuj6ecqJirdiTYuJUP7bzOISDab/zp0oFjqJPcPlbDojfNnLOV
8rv+AFWKJGcPIWeOb3omGMlF4mUUUjbfukeJTOZ2TPy6HPKrsdYMyIlpdC3rMdq17Ng2UaXCTWNh
l23woe9MaDHd7FG2Kzw29oeEVve2XfQ3f+jFppMBanOYxd548rhUrrT4nlOzCcnZ6HCmQUNt4OPk
5AGG3Q3CCUn4kJUcprJvb2hMUPcMeDsL67aYmuDO8k9NMd7Q13i1nTWErCfwFvlUYdgHxSPRCLp7
TmXoX+Kg2CctZ08G8+faCe7RDnaHNnXo5BJ6OowdqZ2QUKGGpBB+u+yhxl5wpaNAg3ud71XOA1XB
8AXWsx+89nYs3RxS1MgcS34UA14ub6AQaXRWcbS00wFwX1p21Hc+tsWoudUkb1/ULElw56pHTOiT
21goApkN6vBlhvGtAygBdF+Tego3crafM6RsG3+xkuMCAg5uPpMcT/VkJ85XDr0HwPv+oWxJ2PPI
sFvzEGTMJHPGyKxL/GxFzxo4Wz2wMRs8wVu96FkegVqzA0YbkTXM+Cg51k7yHahMuS9s+T2c0/gw
zSt6pPP82xgNlTNwxOhMsFHoJMQoXt/zq5mbgmlCyVz51koxmib6h8kRuFjEFKFG7p1N6rr9sY/T
HdL5skZXGVpoqGXTnMjZwbvBheU3UfpBT9+VbewT3xSD1QSVU6zem8r7MuB8IoDka7p8QDWYH/EG
08CX5mb2N/WQtLsFMS5q4eXVVVSSZTLe5WX4lEXqO1MkRYQUCVYrrso6hzEp3E2Rh8dB+xagDyia
dYSwPAhdiYY/IHA1qz5NPVw4f3Wuo9eGStc1dzLFD0XnCPRDll1Cp9rFLRMB29UsxFB3yRprr4Wq
EEEvX32b1hmhsLJAxNDit9jbuf4IUgVhIL5J1k31ZEz2sI4H5n6cWLW9ZC8T80TM4sV1v+IqJ3F5
tu7bBV1LXADh0CvxI59xGNr2BJ8oGu6gac2bHJYXH23tHJvG/QIcjIeGAtHguFDKNDL/jRhRIMu6
+wRV5brTDhJJuXy301U8OH/ATXdIfvZh5MBP9s5DH5Cmrp2fXIDjZpxyaohUvTga0R11Pgp2haDf
0jNxcQJ3OZTxUAouQKQoMdFTuBiCPdtkTImzQ3tO5MUu/0qNMXVRco0DCihajh23Q4i3Dp8j0T4G
JbxZHhgw0iGFZ8lLQFhwLYh/wIyZHpLUucEHcRgWGEkqoItKnLk7J08WkKwNM8VoqxvE776likML
fQaQfuVThLo0WspUVBurkHrXF8NTSttCNunPwvIffMwkgPUVYWeL2iWPpmiafd4QN0/U1kNBBOHs
CnvHsEBq53snJTnjXXcpouZjMOPhS1ePWj8WTzVxdIeUyMst/DUEWmFHSOFSrziQfK+rhXpGYilR
NBOcbuc5/JhsNtU9irXoxrJvSR59qWuSIaUcX0NkE5h14VrP/czoeole0kz9EM0c7s3aeloWD3Em
JQVAI/0ou3ivCWadcNO4jZYXwx0Qt9ZXA7/watSfrLZkw4Jt92boYLW77ot2+rPdQBKyGwI0w4GH
33yKjHVvN0lz8B3U9NnqBl80ZDHN7CwO2/5glf5LvNIEG7v47FHoNR1UQtFrSngcidtx8p5ghRyd
EHqA4Q7NFvhFHoDtKqkU5JiR/WzBnLRKp6OdgofPEQwnffgaK3w7mewGgBvVTdK7X3oauPugAyY/
6wNN0U8DuWvXhAj88GAL4oyLN0vFJjEhKtrUaUP9TV/YT7gy48CF1CVKco4dWR8LsfdK9ht+MsOK
6025H/QZMzF6cbTEW8r8xgeqkCXZfBlX6oUzErsdNt2j8OhpNCp/Mv3e8ix5JXl6slVF6Z4P7SlP
hXPdxusWzxhx7qruqQ7Y1/uAuTZ97aKx9wb7kCgqfpaqs20AW6XJzH6wJT0nLfXWsof86HbRzxAd
O0IVfaAU4bE8MtleDASMqFutm3QTr9YO1ajCAk4JC6cdz9dTWpCGPpxqYooVVmoenB4uE2K+18DV
LHlGpU1Cm5iw0STTvVAzyIWBprDExV3ZdPN4fI+YwyFWEl0cSdS9MTayqTq2XtDt3AKldobQelhv
UoD0+Y6fiBMF4lcQEVMPeVL50TFL44ITm2JYcjA7+DNuCuBB7g5I1ATkHUgMWsGSMd2liX6QJECS
U6v9XSr+k7LzWnJcybLsr4z1O3qghVlXP5CgFsHQGfECy8iMhJbuDvX1s8Bb091VI2zGrIp2MySD
BNyPn7P32g22Cz9/ytD575RBthtOp7m2qt/0xYsWWB0yC/JfGNC+QzN7VzaeSDTWFEdGe9IWI3gF
dn92qIEQ6TuYUB5wP2Gg0bwTN9Fvp8amSJCIdZyItsAOaF61oUxwF4N1HnvzR2ykW/8YY+Hac9qh
USeaz1KM48asidQMnOzaeu6hIwaFqIxg2AoPsJ7bWls/28umz44k6taYoEsd+gCu6ikpg/2kT09j
RNRzrm1E1+3crOs5zuDbTD+xtmFo2qTNxMtjqGaFT5HQ0KAPO0s1oO3ttzYY8NuKtzZhnE0Qwjuu
aXOrzQ/KjgCfmPKiJ5QkdikvSPhOemzdMDnxCgwewLHkweX2XzNwv2ZOX3KztxHQQ/qdQrxHyh1Z
2Tx8wja+tpGtseU8xjWCW0GSrekIRGueUfVHIz7Xo3xhTpCtfS0oMWlnT7Nxkx2R77aB4qkFiLuy
pyjEmVmvFCbXWevO6APtTT/2lFwBXmnHba+R3iQXIoaelNHT+6zpRzJ5N7QHXAbPpXDl8W7FoXVL
U7pK3XiTNXRT/vqg6hmvd4iDTK9msAS6c1VqWsMW21ivscmMSsWathIiM5nIYBuTc12Fyq6Bv4KG
yfZu4m3qJWTq/uDFxGvYCaVTJjGTLA9uNNdh4kGrc5SuyOLlASPLkdRJaw+gCuKrgm9WY9uEyWUe
ByKOiCAhCUsOIj0N7iuJMcwJtGL+QJ1Lqo7y9saSntOM3RL9Xp+jhRp8f9AWnPD9v9iuCLGgIbS+
fwxWkDO22TE3s+4ocb4f0+W/8LgwRDWGWO5qMFW2WCKmaUsdh/tf+J//tlTp4WODMYuX01InR2VY
zxtp0fmBTE7wAWCjOzHcGjDArKQfv5t5ESGH30xZg6Vh+Z2VlQg+9x+/PqX7JsBrwFF0hyMt66xc
BdUMS2vWnu0lgUh8MGhGQb98/v5FI5Efm9GE9jZbEQu0FBrwn3yB4lTO2m04f8Se3mwKg+gZcNEV
uyLdiK6fQC8mDuaetFpXLSkOMMHUutJ7IhwqygquAIwB+vKQixJ35xU2dX0sbTAHqxnkTNpE6SEg
ZWFHO2j/1yeX8ztvJIPC8Wv2LeiKGVzgI2E58R0m220Zdj+Oy/nz/pCxVYQjbauVucQ7TSmE+RIm
Fmrfa+aWaFAbmYVUccCJYmCw4/KAyRDJDONyue8yPM9yMsmgodoeNN/8AJEqD36a79FywxzI45+t
22obq+L6lbLcqglT2P2BfnZoKI9SeSCwaQJmR0cDptf9k/f/KpZ/dn7DJEUSqUmwGt0WDfyntfTW
vH58E0XDKKeFSrV0cMyE4A/1WrvWRCsN0lE+fbACYkVdIYBCRNMX+J49cmArQI1wLf7ENR+e++Gx
8E95pL8B1mGaGfV0efW3mXPtCsnqzRytd8M03pyetBwJvQMK3FOU9ttpHkEgmepATfxdx9TNn7Gj
fkAZc1D18aOJ4HnwtOERBeabgNOGXOd1dKlACNjBKszvNloZau2XZ9s/EV8+jp3LYbMhqhfN0qH0
q5NGk3/tD7TMTRNTMFSDnhMl968NLaUvKRlZlWroH9MZ8zOHuuVD//kg6EcxdFDJoZrk6v7xwmvb
nZZxZl8+909fmhbLxXf/kfdP60p6m2603//p6/pgSSi7f/D+dbNwfGhh9qXOS6ZCVQlJbLKKNaOG
P3h3LnaB2qUN0h9wfdKwo9tUNgsYlApg5ZWBPPadHvraqcwi/9QRp7RxCxgtcDDWzAUfNeE/RLBP
EFnAeGmJBxti3pASIF3aR0+2tUzCHG0b54QBWBhAHYtPCZ/RRp8CXBtl4z1zyxn6H4Wd8KGBmVSN
w8apu4vB4nF2cS0PRM74eRJOQZ89Aa3IqOgpbqo6z45wjU+jKMerAxx63S29u7ggq05r5FeLzHNX
I/nEhLWnkWDiv2pfOPZ71HTtznHgazlS35polEMSROeNq4xnI2tH7PoxRXfEXuxTY0xs1zvLvVod
DM2kFbcRrmordPDYkXkglBu6lg9YMfPHfcKRhVIRxXWCyHxHJ5KzvjT+ePDRjzlsJ5EzScqs7Afp
ELRo7HnjsedPZNoafn+Er/PTSAu5Jcrzlyj8i+eKR0xJN1fGv22n0k+gs8M4BuGU9K9Dbu70XDgY
3/Bj6hS/k9hJxye3Nkhey843mQ0zqDPK6Xct/LfWtOJtuwwCRO1duTte0yBBb2DEclVa/taXCbba
4QerPX9ifbAtk7NEkrwAhL55DiIn5v1zAdGpzLnP5NBs+7odmLnMaofk61v7zTlrIC7RfTHcGFBh
Cq4e78QLjhN5dOxpXsO4TkBpen+aegDDMWPcE8jWOuvIHLMMNHTBHSiLfH62OayUjkmEVfluufYv
r4J0ukC618zVps2ihZZMY0eP52NF6aKlgnKrGCIprLu7tCtvtHqpcjmcW8lm0My9EupcjXO9dTSw
UJrdr209vRFQ8elZyW2I+1uGGIBUPwXFkuA48Lc4t4OW1nUeOpq+wS3OSXPT5u5panDcWwyvcpQk
JhlaNJDGl9hgCFx1yW/NmkkLarVT1eLy8tVlLMcPG/fqKrGGG6z7x86lVyGdJ33o35Oi/1ElCebn
cZ/Rs3eyBn/eVH76HvozyDArS+O2sIf6XFfVT959MqDs+BGA2C9qrRl4eXIwp/zMQq8zV/rtivqs
3OF7NOxvxUieBfrnWCBoEw5AwFTd5qrs8EqKJSTVPHvl9FUK/w+2TwpiB9NMp3N3GjdL/EYD89Ub
7qf5Ansqo73DQjm39a9Jd3n1k+/Rz2meAfZbQ5K4JqX1kc9LK8BkZiH6tykwR85EGWIBP+YWlXQo
wKEhcP/gukw3mU6MKgX3dYr1N+m7SZihE6YPr2/b5eegFwEsbGBsncb8ZPnds+HjehBME2mdlGsn
AtqHVmeRAXrUetD49MpkdotfoDDns+VZDOl54rkAdAKM4CVrZbOr5opRf3tKlPyQhV4x+n9P/TzH
g22sSoNMTWJooJSB88rJt5ea85CMVrszKpM2aEuPAg25UQ1BOBjj1epxhyIwyCaV7/quPbsjgw0O
1w9JbLKrg4rGNmS3rx1NXjd2znKid+Uta5bpwLyPkoOe2CD7/JjWmv1r0JHhmFkbTr6RhGasqH11
9eKL7GkQwwrQpjE2C8WVxL5Ko/WLk4fVigsQUBjtv7Ldax2xkRCx0AkfskE8Kkv7GQX+E68w2Qsj
e3t/m2KWnrLZaBNsWnDkmpIPYM2PdezsCUPjwGBu6nJ4o8FkefofxM+VCpgQePlTXU/PvZzfmwFu
WGAURyAuZxCPaqXx9vQO+keDBpaR/kIYkhfWo5VjUfFk8GU4ulinPSDZZLC2ItVR1Dj9uqlSsaus
GpWrQEryM0ZLtwr66HMe9H5DCGJJ+jj5vDcHKA7xrQhqmFcq64vWxGl2sCjZUfMLnOK7TV8na4TL
KeO7UcjQOjdiduU5APbFW5K6r0wtaKIpOshgF79Js2XPNPxHeAg71X5EeoRX2NOveqldMgN3NFl2
I9mZPpNCBHFg85yZoqF60zp22zpofi2RXT2134Ijbre9HxlbQWN/PQUcT23xg2GSvR4yv9ljVcDm
1ffo2kyd6mGcDqbZk3fP+SVX861zIbNFSamHyGZolld/dNqibK79I2wdbkrUBFPWYodNXmbxS0ux
Ham842qR8mSQhrhick//qHwuOwPjWIuorU4IJsD9vc6gu0yxl17SoHuPK3DQIBDAF9NNXTFL/jIY
CuxxP4HuLQE7J6wltsYgAmFCGWo43cJZ4/XMIKehBqUFOpvWuZ7ps+oeYO4+0a/BIqPXm+gY+87V
H137uZ0gh+Qo9WrkFQZqPCIpMuYU7oa/Et3P0l6C4vUroqg5tbPgJR7wiqho2M0qbvcWBzGi9VI4
fhZ5g1GDfL12OV8STmMwfhZ/cmPYFwGyJxJTWF9Nswk9tIyruUNaRSyLPKYQ/7aj37QA/oOXyC+a
Z5nltFBs0e8oN9NNoICAOTJPT5UzPbbM886BLb2zm7bmFm9JglDMqc9GGTRhbJiXwCy+4t6bzxE+
isPITGwIvPaslge/TuVmNHh78e65R3PxnUxjcapHWuR6M1fQADkg5vnSWVpiALpCBdvFhjkVpbGn
f/bgZqjn7g++AvpklmHZOsEud7zpmAoLTRBt/dgdgGcpNlHDBl805IL+GFvJ9f5gTCj3tACluT3f
fAb3YB2GxZWI6BOYXHBeCFbbwh2XmFYwXz2qX7Ot7fPIZoifXEG+qEdYd0roz9Sq/bOHUVqfn32H
VNRCd8yTq2qTxBCmXz0pni/SGMstrgiqxCwzd37GJRdLR3u06tdY1XADln+4sTFtjWWGT+Doqrcd
CE8mt1domyi6cyHmazIn7Ksu1Uyjg1oIJC+Pa1b2Oemrb2HLdGeZnXsuZpxVRpfuXSZ0a7cV81pP
EP94kXUNvBHZnCKiwc2xRRR0gte2N9gbOMJyZ0LgX8kMMujQ492fAo3hein5aT2D4blmyj/p9Fxk
cB393WA1BKqZemhmErpwy6Q7AxFk90aNDK8nZWVw+Zk7aFjGOZ7Y4sDXI2Y0NTIH8lHDmac4MiRg
Iial76PeOmgBFqOEcqLIjOykxp4NC3Z60D7J2UpoBBrQ9+iZY6JjiDFrcP4dFfoJtburUN4hj5Eh
t5nNkhrttTGbuUjbCcHoRrbsTKngmy093rq8ZLvGpRGvNfQVhZB+OPSoLxAPYKK0j2SgarTjBLWi
dyQb9gbl6mDQ+KOC0mAWmG++ztnjbuhVjZ2u9VhAKOLkB0QHfx4b6Mb2s41hxxOhLd0lHlvvkmRj
sZtl99DM9nkWINdHr/vIe+13YA82WlJgk/Eib6nBuoqSFwK9DkfXKD8VFeZjisBy5Y+sMLP6sqfp
OvcVgMkeFFUAbofMTrKaqOGsmm2zwtSSetrG6eJ045dTvLAd/uQRIbSSbh4Sp/HqZdFp+f/ssPtm
HjjBNmjfE0RijDWTbgAgFJkvzZROD/6gcfpk/bdgXY1T8gEb4akW2mo04gghS47CiyxcNleCApid
AXNiqbZrIBcIoNbgHGDBSrUQwuKvIoOrElgTrYGpni9Z+quonIDkpIoGqivgN3cEuNoVMsw0wlKs
uc4lr9qFBIYlOw5ognX5kcYrAEErg7gC95gVVGdG5r7jksluMh5+tBHlR6LUvoo5sM1Ddg4yULB9
aRP0qRbLNGzCgJLJNUClxLkVU83IZG+NnKyzktRO6Fhbsx2io+UW3JV6IZ/AWe8z+3eUBwk1OIrr
kdHqKcqSm3J67RAxk5axQbZGWuFTSoyTyEY/rP0YAVbRl5uSHuFyjesbZdEanoO8PU3S2LYVG8Y0
+odENd1Bx3yVOTbDnn5+LIzilrSluycJCDaRR4Bs5TQakH3vgf3wVR+bD24heH8aWk9/7oKDt+RZ
13TyTLN+M5lC7Vwlv6osI7vcSZ9QFS9uk/E8ZbANVepzCqa+ENXw1hEIM7sDqhNmHqNLc9YlciWB
hLt2MyYk8/zZ9p2ireichY59wG44URFtgi4JSA9WyuzI9ZXSy2tuDtDXkXwTAhoa3OeVfVAzUpr4
sWp6G/+4c/IBqziIlplKOO8FigjL6X0cJj2G7sr+MmZD21a5Tw+dicQmHZswCuTX3Rp/f8XKSpLr
nT4kGJMigS10fm2cvQ4ecNX43knw0oZVV4uwtikRCwMKZ05lhcIc92fqMQ/vaFL4Nhk1gfPYE6iy
vlso7mY/fZDOyeUCX0fOuOSmOvPeQdF/beyn+1d1skOhGeBpBVOA2LuiBukTgQIqaQPedCIbHYkQ
wfR33uAGO2wYVAWZT8yKqMOghYViV9nF05mbtGRvNznZSgHiuEsdCIvvBS8g2+3dmqnH2lc8lS+c
9ZmZzcme2cspN3KKTdw0df6VDLG+N1yawWI2NrmTflU2IlYkLZDrF6+90dvbYWCAW5VImCLuAAiq
nDtnWe2SzUJ+WZcLSgADOCZNZHqa7eBZ+LSaAZs3stFNPUHQixhw+hXmudj7KGjGrTlhvkChwQ5v
NSAQ2+hQWLzi6KKOJUarlcABq1w0s2nxYrcjvzrHakzPZG83/U1ZVFxwwntGWaglo44Y5SBSq/tX
eqTN/rWk5k5brmM7+sj66CWWEysdMyTka5x2FYE5Q6D9sXpo1GULFaefmdDkGKg7rCHorOAGa/Su
oMW0OHRElt+Mhl6cOVTWyvD5HXmbhUmCFGIwof5n/Tl1rJ+ewXoEcf5aJ1TUOpCt2GSdT5gfI2fk
XnAetMHmTTKdp5aLZOJZ+UJ7AQ0arJts+pCKsxjBIexWKW+2DcEtmTIKIw2VmRDh8sowjIQ96FPc
iRGS24jCgwbnzkNcaJWFHyoj+brvJ3O7BFdVhym79abzC0AbitqAb7m378jk5ECYfI3UkmPV/0hm
3juj1kAL1RV2aEQoQF0WavuDbVjVzm3G8pQFYIQ6DARCyXFbJhxyfZNy3i8G7dVN5HgcDHvf6vp1
Fq64dK2Sl5qZOwjl4uDl1XhYamC3GNobeGoODpP9oeLBvvWUkfpodhj+io1mmf0tl8uEZw6ZtVUh
aeXZvlLuByG+xen+oPXqM0m0mGTpxtmQJ3DWYqUTzD4hrzY4hJyA+L0nAwnlyEbMyzTq6T6acYKz
jj4xbO93s6k/NY50t6wlzslS0QkxCvUQ/JuGI/6+9dvPoDDMdSuMxwQMbCgnbTO4bJLLRaUvRIdE
2T80kiLCTC6vH+21ozPhTLMJq7NpgvJXnseAWAsZkGnPaXaU3gqBk36Q/t5ri2BHk5/EQPR9wAr1
sBj07gAzEMT9Irs1VG+tDRM6guLdozAgg5EyYVhOamZnxhvBAEbWjP64EWPo7OmPrEcJmnu4Gagf
H52cIJAxxlI2hx3uHkE2+mIB4loatGtNJYPEgaKpcPNnWzoVMpxvHHZ+6BLyzG444vdCO8Rza6Z1
3QGqHNw32fgdxyDKpRh1TyXat47KeN2OrEH3hYj2CvinwApAQLMdR4XmcLN/zdVyGlUeZ/8UfnjL
3e8xl2B2T3HbrtoRpBzKiEPpMfWns9aDeX0odZAlQzS1ex1KxBIJE/amjaIDDiC/jdVYif7d0DBc
R5RlBG7S/+Z4SMTSWhbdEdcLatueTfX+OrnuD21Am2YbSzQjjqH7E4agT8YR1ZY+xK8zhWBI6cpe
DwPFgHSUMkTfJlwCCFOMbwh6Y8g9GWq1jRtLIZbwh4iidaSRiauOjgL3agrfCURrRs+ABcs0WGpy
5D5S9oqqh6FDQvCT7x1IISSar0mOnZd8LeZ/KYqvsuJqQkiL2NvQIDsvtnO/f44N+TZxWeFRgqTy
90tQ7xh6Z3i+gQO/GKRYsmLlsLzXFdDv9kqgNvujf0iN5AcuehFWA0Y0qBCUJXxRLb3dVDocfaMO
CnWuf+sY2OmW+aHeseRH13Im3Fu4w4XW9bT2wMGQqCFXTozIBH2AWHD2vAJYXYzyiXP8VYsxCHoA
xe4reS+2PaIINPus5GLiwJfz5XZHyYdBhFalmX0FYrrcW+rYSAim5xSPTKKmBZdNoWa7Z2/pU7K0
z9uoWSgXeXlrPHVJWWRWWvlFSGOLjZi/ptHLzQyyurXnfRmJJHRon5MFxPv415qohqNm5MM2GLIv
8mYAPlqYZYgsSs3eOhUZAgpnCEgx5W73pwfOJMm1ZQq1Kunbvvd90uIWqeNt4QHrLfEc6oO/tDPU
d0pDZ98S3n7za/17HJ/joDY/aVSgeK7m+ZzabrZ3rLlbx5jVQ40GVa3DNq3b+pA6prpYY38oew5/
AamxF1jEMPxndNY1sUEBURa4eSGkVMg30fZzOTcgD1atR4BKPBQhiXVQ1bXqy6kMAB4F9+NyhXSG
+iWD6dU0qwtMgetQgwOJuiXNin1X7+wDvW8OOcpgrEefeViuHkdvWaSoEvVlJRiDnG2WRcUiUo5b
ijvOjv3PGXSYV+Bzdu38fVkPuU9QHXgE06RfiRe91Hn7WM32Dzklv4vC3SdDxaqWgWWjq0FEAi18
yMHPLeW1NdAhtNKls19Q7trLTdSO/CJR09ibncUKWTYPcQPUHMUPuReUHfhuyamdaL7prMhBAVK9
8Pb3DTvibKubJ0xzRDYRNBriQSft6tSfzM7/anT/kNsB7kDzADIae5ZsfkXC55rl4tKV8zL6zMnJ
tcLPXAXltCIpHaAhIuC5YvMlAI8ylkEKm1/25WKmXsVzsF/uXTMT87bk6Yya/zJKlrtOz/KVpkno
h9SKaiknRotk2Ba3sl8/RA03g17hlha0up3Yvtbo8Fb3Z971uLQzdwKVrT2r3tYYx2N/o4po5uBq
Lt7gaWYjgCssVjJgkUvwWo0eNHsu/zuI6n67xOApMUhcNLTT9BZ5f2NMCEqRZeQ0LEuAezcYNt7c
5cPcD+Oq7yzAl+wqNf7asAT8URvBeprsK5hCXgXb61jAICyn9lztlo/rE1IrSlc/LHqkQkiGuqjl
nbSZmE6knEWKRHp+1/K1ggUOPNKqjkHt3o87jaeba9PiTlLpBUfU0qVn00kqQiV8S6Khoh1SaUxL
XBbbRnFR+HiaCrfjzSvZw1RZfJmldexyH/vYwsnK0mpfeHQUAdAjsHP5s+cgmzZTeXJ8+FTJcrYv
NcCytfPLaTipRCX7c0IL2kuaYFdoJD9S+bz1QOy1jsMdVz+5Z1gG7tZcHzY7F9DSKSS8LyKirxUc
xcuCEsEjoMMDfsRwB0OGNljPremkK+RtLrt4t7QrCOkAeN4u2yYXR40nfd5h0dA2c4v7DHI/19xn
zTsHhjV4FRhrjFR7hPgaI2UPmJraQDrR3a2jztZ3BrD6kHSPZ3tQb3I5ZRWdd5I9+ThpzDbt64zL
k+GW4e0Oizn9Gkxu+s52d2rBvbo5ZW2LiwMDUrePkfijsZyRlMwBLePlehzufKS6t3m2f+5rN146
Gg0GCvax3vfw+akbectGy3r22ya7epP9XZRfYMzGH4xB9Qk6pVMhxC/Q9OJkPsC5nI6t0eW4n+0g
dIh2WiNryB8yeg+gEhuaMK63xJIFzMBr/5lxzroaEjPkR2wxCiMPwn1ncAcd7KzYDMH4mqspCYMu
R4QzCUb8ukzXNA9hcEMP1QcjumgzK5bpTS++hSaKmx+3BqFTfhvM+16Im8FzPGUeQrbJ6Q52OrTb
bnoQdLxmdEt+Fr0FldEB5+626HDcXR/jGpwbeBowIwyI4VhNg24rLcUeG1MAYW6o4d5X83Zs5Q3s
EaaWKS+eDAvlTc3yjZGGcErbVNlFcIInurIMyZSubiOnxacZAadCT/IX0ue//wOjQNzzzH/V2NLS
OJH/9M9/f6lL/vdvy/f8x9f843f8+yX9xVm3/iP/r1+1+66vP8tv8c9f9A8/md/+92e3EAH/4R+b
O1fwUX1309O34OT/X3PY/18/+d+IaE8lzd3m+2//8vM3o2bac7JjMvJfQ9stx3JBkvyf6YRvKe2t
KiV6/K+fd/j9t3/5+zf9HU7oOf9qojxmoOfYvm/6C/tt+Bbyb/+i+da/YvIFSwGcx+HUa0EJ+J9w
wuBfbYbhxv8+652fZjFYg+9lmgyl/3+y3s37b/kHfILP72fN52fyNPT/hcHi927NYCk29nJuH93A
aFd2XmUb7wwwho0iRt8X0HRcpBLFzDIxrHO6sDu3dLDtlwu4fMoGxVFusg6md60XDKo5ogYdIQDU
TZfv+9zES+j1x7LRXhe+9dRrr7BVGPsqFQacewqrQDoJ7rRw+zAyxidiUlex8o+tLp7BJ8/+AiWs
SjxO9aUwXLXxkmv+h7DB9yYaf0Reo9OkZBg4xePnIG7pW+cwU+yG05yCQPXM5hN29dd4l/Uk8CEa
9yk13bOPoCf0XWtDb236kxIxCmorIoW3YsjkeT2Bqz71a256x0GnxxabzMOjJZduUYSJ2rb2+LTD
3IHIsLIT2s4QyrDKYxFh60Hx1MwTQRAz9Vv1xyt1h5Ai96HtAsVGYAzhpNqfdG1RbOXZU6e/FcFv
ywlerLSnaxm8jgZLQmmO8lgscjnevqc0Ig8jtkx0YssD8hoia5EHQo3cINEDyqFiuhuAUxlBYaY2
9QozhpkTT6npkU15dnRhf4fQnu0fGa6x7YyRQM4RMVQpz9+0LHfTcdm/Rgk57Q6SugLnsif+jAF+
liZ1T0XLn421QDuadLed2k5vpkKJ6ERVfeodTXEQ7ONttainpzjlSCZx3eHiT5aTUkI3lVMJznSq
kUMDcdykhUSvhCnMNEQZWXLLXCJ3jb2fMcHk+FeiwGz9xH7owe4iqSpY9jr0u3lwm9BkHJVG1T5b
s00C4WsDmfoYxLAI3IQ1kxb5qYfmZqzRV666kSDtbtT4vr7YAYS1E46FXPyfUNOw3XTkfpTCfHPS
Ktm6OjKCdKTfObr71OPt9ws9Jtoi3k1Z8U3hT1SNsRvi+vfsa18JqrTtsAwhdKIjUbdtMrIUjgJY
MHGmu8qvzh3G6KNpVCQbJ/6RaT1HReGEJX8WTmQGvAiXt3ncoxQuy4GMSH+tI/g70BA/5R0FXN8V
Bucc/HUzVPfamL5GtFIoapEMBqo/w1OC4Lncas5oDwDgMuIoOLgc7w9diR1+xuW4MiukUVo8mWHc
cjgkpEwe5fJgKw3Fa+YQ3UXM5Vh84G/4sPXyHHWOtlSNyE9/5b6/g6YBx6OrZAjzg6TvbkRL1unz
xnSKPyA11V+XbIqngeUFJ2ZS/y688r1j/rhFURyrVmzGdsmPqz39MERgMzRPHO8PkVYc0mkeds6i
exSLLJGqmCHN4mmsQ4+GPQUK8s+8R/8TNF5oLS+MVraXrOxekXfus24syLVzBM0XuL3RgvKF1LB4
mSnA6zQWp1oXj51y892Mg8UnbmsrUfvhpNB2brBEMGc3r8UcKZyE6QtlpYxjdm6rHrAiEJAkCUeX
dbCVsS4PkLvpEhMk0ZhM7vsGORwaJh3nS7fphFbvabFQ0Qk89L3dqSNzOmvb9fpD2w5LVjCnY9zM
+7+eZ+o8s0UT1FWrGSUkhjB8rLuoHbUNOSE/ycVRDPGdZ2MRRXYYTfZDihL+t76oT83lIZqtlT88
5YOU60HptCElc+lZHKHVXJvY46WllZLXWXkYC2stRm/aG8uF0moGyqxITCulluC/Lt55mgkGofo5
lDg01GTc4oHIJsVSsO4q8TV5JomAqO5Cocip6A2c/AYrjQaqd92mzGE9KyeGw8ymp8L3z66aOWhT
S+/koY7d7maDCL76qHQK2k4nI9u4XLxbf+ygCzXxC0r7aseknCDjYfBYEWjgD5NxbJccuUTwZjj5
b3Ma4o3rxjiLl8gXmiJp2LoUflN+uG9EY2cTaQrCZIqrAZx7/lzlUUSwX/4I1Ka7Mjqun7og2IEP
7N4IrWDdasXH/V9xIjKcFilRqvJ9QDR9MQ1hX2mBIr8utBiJbm7slULZURE7+kQoShLGAeIw+tP2
2WjNb9knx7Kru8fcR83PRK/3JTlJSX1NMMRC5rHIFhwYIjIis955aXETTPI04fU7V6WEKZ7Li4L5
A3QepVQXNHRxCiulGo9AdK3sAStETBAfKvxmxxSYfMOcsZM3RnFY2SQG6oUW4TJHRQibwDty4ZMp
L0gFEDPRRjGcRQT1p7olMWbq0Fkno8KBNPss+W3KZYdM1+GeutRj/NVEmb+2x3zY5xCNHKf2jiZE
kKObpOfODhhHdAP4yTF/F9LWz3gQHYwUFboFSctEzTjeIEemdMQ0AhELGhMilmJjiuzNnUhqzAhG
IJ8+Ukf29DYkNs0/Bm3y7jolyCSlcYwjG3iTN4O7Hyf/7sFgbNgH8pm4bjsqxENUNQ9JUNcH5enu
Di0I7YNkpgVlpM2xLH5XFruIDHhPCUg8DamtDugMXtLB0PeEphusE4pcCJhd+0Lj9GlUcXHR+Vnh
/RO8hNXGa9SORWmgM50DMzdv2czEvrIqd8ew9Elp0MPSTE5X2jHVpeH0CZwqeyqUnm4jPXiJySPW
NOstknn0CWUA1F2fNyQdrfs+y597a4aHbvdHf4RlY3CYPyJNkz+7aVfog0YgO+NGSxQYkGz0YGvE
OrtxaqOt3mWc5mywAX3jjk+DJQ6ep92yoQ4e7cG3cIRjWBOnwKI5pHB5oHCxxL6eeFeJwaGMM4L9
4MuX2lclA82cKfhU/NRU8GRpZHHlBHswjmyB+aC1rRoUGAasYCcyj8obL57s3TDpAntbx/bD7Aky
IvIHNVrxwbd7fKM9X0R8m7ZqouFDzX58I/5qV9H72jikJFQNlywD+2feouOcuGeqU/lEwu68BUn3
A9FTGRoEVLwCjroUWYbjIuvO0QAajl1oPundczIzOErMobjaUQKprjTqkynsZ0d3ce2UnfaQ6FNy
0VyWVv9zqmJCCDQ01XkekYNGuzjLsmnV5DHhOLQDX3s7Ldf01ElXJ77+FfMKMbPjYGIfI6fE5m6D
CtK+lsaPWYEfjQfentomTK3zLkbtOAi0Jt4O07NJiLSye2L7s1ykC6hfiM7Va/MdCopvKfeElaha
G97onImQgcNhsvkqSSwEsTYRoWPHRpjkIybBjBo/Z99veQqWhggDpYB1HvrE2UdjcNZH3WbeKa3X
lutrHSzuqMSNf3YcRh7SbAAc0DHMzOIa7YRFr3DArXUo7NJ/HPvuge7HYz8H3csM6mCDvUxdcujZ
R4J04AGcmD+RJN1k3mtnmZ8sfSurSeVrCvPXYo7In84VRxVGg3WM/wd759LbOJJF6b8y6PWwwSAZ
QXLRG0nU07Is+e0NYWc6+X6/+evnY3ZjUF016MZgtrMxUOW0LVFkxI17z/kO6qswSunLZj/iuNDW
psaUf447+ZYgOw0+cEn2pNb1nTc1jBOzmqmXYIe8TJ15cydXeiz4tqchKdyUkk6JjEr0iKkP4aOB
JzbNgUWqomzXmtXWexEEyWZOTJpEzSQei5Jfl+SNfx2L9rVtQoKSIVU86wYzuoy55E/Z00zoS+eZ
GTOuWfQEKCee81jU62wkA5Ods3xv4hLhHzShU4ZadZ3bCj9rX3zZWd0flzkSDPJcbplvPOcJVHSm
ZeAllsyaTTSx0FuFoUgXIUxLRB34EEfhw05LVG0tB51YdS/YS/WDDxljI2VZ7JNZR1vSaSxTNZIf
Hc1R1H03GXLLabApnkK28zahIO4VdwfXFV6cu0Vk6h/8+nXyRX2HG5SjHCLyba8RJCizydprLdk+
cQhIgoTKDRntKQc8QvrCzAdipuR1mvpsjerzDpktVgQ3S9H3VON94caf/BYffa1y1rZdyM/eDYwL
pmOmr0RM7jj3ebM/ireWs2E1B7dgDKD99nm+L7KQ3r+uNwdBQDEOSssrW3siiBFTgpYTN+7OYYa+
hkjbNETRLdP2FwST8BE5j0XXcnjN637AT0lxqPuwdHn8D/NsnpFrttusYhjdSHc1D5H/0Kf+tQuJ
evE77VdeQjxS2qEri0MQdy7Bsfj1ccfMW2403FmthoeIueLemcp96Tfa2dAmYliKPZDx7oKEhYmJ
E06bHLbKKcT8v4GYhOROaWeqrwvGHE5GdFhXtUN0lK1XqDoL9Bm4ecNhRpcYY+TTXcAXXQB1DCo9
fbwuK87Ig69R1z4NLsFdlL+ON/alyykYtXmFpqFFYMFvRvxdB+6+mfnNdmX+kj7cg8rQ6w002fjC
ckO9UYrmVse4RKcQy1mGjspjlWyxucY+Bh8bgV6QYfqjwtgoP7gfwdDd+++0IIZV4jb1PqOJsWpG
HTF1ZpmHdrLpIGrtfhxzexX0Ub6yFXoKC7vDnZGeZ1lFaNYBfjVdER780H6bTGCGtZ0+575+QerN
vRhmd+FcdXw+yc6a4xW8A+sQlxhmWzn2m2LIMa+SIoz2RjeOeVWcNCR+CxDJIU8ruYOPFZ66ZOYi
+0zqEBBeSa6hcBWISnRj8TZ/z51VnXoj4dXn6rMOkmw9WH2FB77Vj9o8YpFwBvcgetKaYx/jUaM6
cArluwiNibnHkgYk8EeIwkqxgyCi76c+3Gd4ZOIkNrE+SnPjlP24lzphv9WUPZDG6HhlUZAupJz2
WM7Oj3Zyi5PEbQ+xySCyjnzRtkqGO9sfLugVvcGe3aubxt25L5InLbuB3gofFW6Hc2WJB10L5iPB
dDetBhnluAFiWpLS0LD3d1lMoYe54a4IlXsJJbHreU9gZhXtptayTpr9Uy/a6UTkLRHDccVnmVZH
vXjE9moek55v+Ux/O5UGh0xLIWUaBJBVRsBwnHjfqTH9JwsGU2gT1o5i4KPNYCPF4gFrd/jeGxDp
kmo7hsZ90/sj16lGu02iFGq3mgGUTGrMyuy4RG+BFEd1v28nkFDgna+jjUKQEyWwKwf2iQXxB79G
vS7rzl7llnEi2609xZG5EYWgQHSap8mdei9omWgpeLIbVISGZ8Ai8TC4lvRK031jo9Rv4Z6xVRv4
KfPpqLoBNUvQHcKGpEFOgQdhqWf4Hd0umQrkgEYOiELXjKN6Rqs8jgWVS4UTB+0KKuDGVihjwhdV
p5Q1Kc+TwfUm+4Kopy8yCcfrOEt0Hn3/U4z9U1h01i5OYBINlSQk1PqudPdbpqOxQ8f+Q6qkRsnb
bskFV2cOwzne1JwvtTJeTLjbwnWfDTf/TAbf2c/grNC5lcHW6WipqOrc5iZC0KwhGEzg/O+brvwM
RfPIlXiD3jcciuhEKRgyMNsXDdsPrYT0LWzvKzA9r34wywPPnAlTz8puuEwOboFQULOh5vXdi6D3
gXTQZTsIi4vkET9pOI9xFKFamlvHuRa4+BrXOASyaX/wZTOXMAcrjENhbG7stN9qQ0j9a9fc8T0c
rdoINyPl0iWKEFlZPZlLAW0npTWwLLmihCag/lP1u7IXtXBiBV4IGziAqHUj0vZxhJJNppLm77o3
RkM9x/duO9QCTqVGS4hGG6CovNzqGuJZXMxBskzL8eRhyIxmT0uKfWhgGMxormygok7wHJhF8jFB
XVA0/HrxibOh8B4Me3wl7Yj1ZiTsUOuMet8hueYjn+67wbEeWPrlQ5oBySB6adqorrz6TeGclG53
a0NzqMjkuKnqMno3wv7AgSr9YAThWbYGSDqqYNq5JiG9dpNQIqLbmZdEs7qmE9Mg670Inf6Lw9uC
QuT/xJSYrlFUZIy4AaNNGtOzPm6vuUP8HKnt5pppXrZhBlhsdLfp9nPMm1aRpm9GOZG7kotwX3PL
VUW90m1wy2b5TU5nS/JjtREWuVIVDdYHK+iG3QD8ht3fHNiLInl2lSg9e+psr3WMz2V4XFfBOc3T
EabOMkdgVSYCiUcnK5gf+ndMUopT7OS7Btfpk2SAbuqwK7rOeowGqHhVa5zqqPN6Vz4V1YyQ54gg
eMR2cuuXL6HKPyq7za4y4wbl1If2bwvcj9Fm77I3NgKuJN6lIwoqZkOLwDIIk3UPGMhomG9PyO5a
giuYkmDQ1/CnGcoFFVnDvyo07rCijL60flgT6PkqOuu+6nDgRMYHRvRd7TMGHOv8UqOh3ZQzK5YL
Bx0w7TNXua9pk1ykUb6PvrVPRnrdWXSd2QepcwBdkQZ9hv6K3iT5kgAtMmpFdGxQiJ6UMZgriD10
nwPV/LIikiXA13uAQDiiU/HAyzIuI/a0xJC7buhOtK1rhsE2zHW9RTYfPgfDdM7TiuwqC6F9pD3n
KdPPvMKwYSTgfuYw5JHr3s2JmJpenu2IogkMeUQPQMktigoYXnH2OhgU1kFZvEp6I8RLr+SQ7SoS
MIGaEEQ38lNlMb8b0UMYUimU6Rv35IeVocPsc4xqpWreW8goO0MwuvIhco0JMZWafiphlezZ49cD
G4BhiZXWkGo6GwTEGrG4yYnGKT2KlVIjnLHUpmPEZbVC2ivazRbVgso37RPNt5dgUuhRwkU2Nlrd
ps6MnTXhvQqc+NkiC9aA/Lg0tDlkFtoMpoimq9BGr2vwAAHL3xQ1H5+ex+9MdieSnhX5xwif2oE3
22bzr1Rz7pIAWM3IPikY1y0cJk+gWURSXXZ7u8FxRv/yq3PGLxvBeJm3DioBltppYk6ZafIEM7YR
gDvtltEnUiWOltW3irDGqAZtFLkjmyK972IHkNtonagZDBzetlvtBcxfw4J/aM3kiQZGsoKTBG5K
2A/YJ2n/1RbzhnbYO4MMAUU2H/Bdr7aA/6DPnN6F25zwu3METPaWe0ROkngFbRYO09EaRwdD8OiE
iOdHYFPIzRHxdlWfnwUkAmJH9TTTNnRT3K0e4wYfoq/AGppD4gB0ycyHWJ/EQVSODa4n3ljIyBrk
JbDHzAdToXGCjGGiuGy+fayql5n5cyaCH4Nh9W9UKtDH7fwsI3s3+MOLTc2NVyUIaXhT2RUml7Ym
2xFOVFd9YCImfFSzkwtqSubF2ozZkfeGsyBANUPHe8IvsHxwPYnK9QGLIIqG2Krws2Kt1C3jPkjs
5C5n3qGZ3YtTiaPqD3bVZR+6iYQu035pgHmO3cwdly7dBWmaWK+JCdLBmrBQjT7oYlItJ5vBs+xh
yrkj0NmyeSBThaaNkd61puYcjbRHG9ZTmaUgFhHNmtWTpKQdBYFX8G8z+OXNg9UXAkMbmbtRyOkz
t6pXjmT1e6xKzq1jr+0J5TOxLOKLGH1kJxktrxVVY7eH8m+tXMANjinv3Ly8Ut2Jdfegzb67MbQB
i5tNF6bR4fJXrjOtVFgdmpCDJ3rL+7ycbmpsmQwY1ZoYeWOTN9ZVAfwrmNnqM3F8mYtuDiMBUuoB
WYGh0WGvCu3BLO5Fw8JLZDX93OIyD+lt1tvSiwllXcf3WQ1+Txrwo0Ns4YjJw0tQBepAft+Hb+hf
HYQg7nwOSZxjvlhuBJ6pnYbQZ2U2X8EgUgTJZ4xly6beT1s7gMnRNAM2/6YKQIKZ9daFxLBruP/i
NEjvcj0lfIT6wOkad2sNr+Hk8/E1Acq4OT6Yw7TAShGgYTzAi08qdzT/mhLLukqdcY4bj9ek4yQZ
JWwKS9fKUuj87Yg1QEfKtZG19mRXH2PJxoCJ6y2UAV33Emv8eBUT8ZmNYXyqOpCnLNIe8qQ5tCNs
/1QXsGwXk45fYWQxyi/uiAwlHrbW8mxpM84IXSTn3KWiYLAUrPK5fQZuyMixm9s7MyUxC67R0IKW
omMKDaCoX2K3vamqUGunYiiXtTDjJIZtW6Wf5DHjr+/0FyhXtABmvC1dNBnbvp4QsJXtZibypKmQ
HiY+GFXYng1SWuNk6vGOvQ4TiOZ+uRgF31L9AwxxvzXpB+ynKu+2gBtJv0DywNLU+PvqgCuVYw6p
con9albZk03P2fPdZnwdBoAoyAUjNFBzZnwMBZTQcg6fRV/hUgDWu6/RC20jsks+RO14asyyi50F
4HVGQNuNs5nIUMgjOD0DQ0u0JpNGDxbQ04kefLb2aSPMmX4oBRWeWwKh983OQ8mCsdAhs10YN401
kvOheIp9n/2oBAnoq+MUVmIxntTbcqSXYPGX0NQpsNHFdy6tDmT1T3yQi9TOCjekcRS0SCn9q+zS
VVyxdlqh1WN+N1EWMkva45sKYH2iHO4RsWR+qTG96W6toX+A7F2w46grsCv9zEi4PGqZPl1Va1/7
hnWrGqutVS80ZNUtw5Chvk9x+jnTSQ+N7grchFYV1I6Yf1cTj8zodW+RjkpLfQaATtAds7f1EEBb
kk25LeM+O4qhe3Xr2EEk+gLsEILJaD/1c/FstN2jim1gMQ22kSWkfcgOpPQkD2WvJQ8xZeGRxI/H
oOz1E8qecxKq/h6aEEuw0i7MvlR5zuq2uENog/3Wjg52qNElQwd7Qo+Qvy1wkxLCq5U0zsOIiY9S
u9oMoXlwtEDc4zdMdtECV8qiF/JDjLuMrkmNAwavdkABXLFvsdGsG6ukuoC4YqpFMCsnnxlBy3Ke
dZsBtC8irnsnHy7DzKmbjXUqR1BF1bU3depCq3rrfgAs7vf5rD6kK6NdrgO807v0cTIk1y3S0SKM
eGV79KXd4mleQJ9CMcaevQSE0aZaJNTO4lnOYuKykW4DQY+2cR4FG7gMTCmyfudofDzNXvnuU2KN
3dllxJDVHVQoH0NwnZZHJ9EEjhn2hNiFBmEz9scInJaMR6rQeg5Q3bGpsWYkJnIfSi99uiPDiiyd
uGCaamP0Ke101wqWulAuhw43qc8T2r4muLYkba2aKJx3+lidZ9dAnTUZrE5MARgfUMNzY4btV1yK
JcAg3+JZJOBPsEIXohnuB/erJ68Z5fX0pApulMAcyBXiUGklxnc6UcYmM+PJUFMvMv7Vxeb3MNd3
pa0sb0yj0nOCPODN0NRzcOivZ+hv1SDsq0307wQPhcBfZHDVC/217Nia7YtdEuowSnmJFkdLGWXm
hcRizxz8n4ltLBhXqR0qgrxgJiafXYYisJI3IVhHm8F/dmYHEFI9MVjXjbvSGQ+GIk+eVEV6n3Xx
Y+5ijg4opPa9jSMlxxxYYktG9RciA9dDL+rGz16ojejR/5f254iXZ92knwDt9yPiKzzJM3LLQh83
fQd3uwMZvLI7Ya5NM5KbQovv+yxcu0YzM224OLp/5Qpule8/kEVX7RA973u8pzU87hX0O1DTOOo3
BP88aMEyuZLORFENtcxdojfrAXMeZvmpsHe2031ryWsFpzS3nXJbK/N+TkaAVtCE0HwwczGv9H7f
FpOWb3O4bEzPGSMNGKvir8qH3GnDt3GuIdX1JRS9tGZQzame6EydlHk5btuovI/H+SehMzw20/CT
NyRXutlpu7C+kSx3c6/zHAzPDLy2UjnlWbXyXjJCBFez2I040ErfvyUZtK2cU+8y2luFcUXTJ6kg
Ew1nVdUXprXVBifpTUTB2akQ0QpzLNemBJMWooSBf+MZkZseugiElON4zDngBXZ8QAhbJyat7q7t
aWADpjwyXJtXhT/vMkWonpPiPJhseMGw4TC7sboWKVR7VTkePaBVbCuH7lg97LUBW/NkVJe+CN8Y
+SkCwz+KxNWQ2diX1JfXShh3mm7eiBCgyLTSswwWqr9BLwgD3ZM7/siyAJkndP3d5KdrkXICVOCD
Nqar8k0peN5ytiPU6F1rlm8JWr3Tom2idsV21zUEzhW9j2ligm/EHbGrdUSHZoVFJrQHsRsd3Gcq
xJhi2wOK71BhFu+LLU0TfIgqAgkZTm+Ng3klx9OIzx08EGCgtFVHMkn2McgChLYjEpS0OAnVNtsu
IhlMCOu+I5QbQBKT45F4lEXCCgGPwxO8UsDtDFd8hZ8HXVIysbM4Hbvm6K70Mv9cvhsN4xnG5aXS
3BMHL4/WHuLHl5hXrog1LBUdiUFtLQtxTjhcR6z4OqPNOdSecNwNd2lpPOn7JsHjFEJ/MRlVNORc
HzpypeNG3dwoG5+wY3giTGLcSXlMPFS4DZyMkPugqDZlgKyZ4Gs6sy3OgzzmBdoTRH0QUd5SAhv2
71neEsuFy7NXOEczQEgcrgGc4hUj/oQMKmfbjj2JaRRJgYt30dJTHBm6SndpI0FmJAhbSwtJU5MA
B5myZvnYdMsTQ4R2GjP2A7TvM9E4/daPwmhjGMg/e+XRE682hZ+f/bAJmRcZ4hBRdmXCwVFXrYlG
0XBwFxfdTkBScrwfgnS+M/zxlPCZrKUzbJ2ADraZD5/DxNhZWjRjGgeMTO8UB3rfm8R0PNN0y62F
/2ttinzfpAnPWb0H0IxTAzi3F7z7yfja+WnimbEFc91BiavqYxpC7VPDKcidczgBCdTt0N8tTy22
aQTD/YLUimP/0ubyUye3RMgIm+xyaJgqmtlkVRY9QupJ79Wh9pKk7u4VOH4AOIfIqT9HkZDN5I+p
l1hJfTL04NLFdHYdP/2GCxNvLX38ia/E6jmqmXGPjDngjIzNrrsqbV8ikgJJMfleLNI9+Mx1X0DQ
b4t8HdnkFSSaOXgEIaI6mtZMJu2bbknylwgyD7so5l+XBBg7AjqzbC+IGfG6+xHFtzNtcCnDHDOp
SapHw1xaNyRLmOAUAKfsmpShQj+GPCdGaW2KPI29uOCVwQJOUPHMj7HfVDtVPXczSmLEwhguw5hG
b3PWm+nZzeRzDEJ0O8XtDkHBprdpGqX9VJFG8onPAuP9Vzupt4npwyqykO8MkbilWaw8iZFh5Ubq
K3QWm0dUFV5XVL8QE43aMrzNR3OTSkr2itOIXWTPzcgmG58Nx4Nux6wuaHTyMuZDGikvZ7xMpZXP
8jOJx8nT2CSOMRMvD/MbWvAgJwAj5HjJ8+Sbaf5G8C5QjvhnLrNjPQT2yVRMnVyKwJHtqqEP6nEm
PhSUiy9TdW7qqf+QIRgYPdGRWR6oxbD+kKKyHmVxrvTkzqInT4f5MXeLq9kZzZ3RFkf4UUytgyJZ
u8HCV3FHvAFEbO2LjtuJsqtemVNZfNb4CldFbXiS1eugRS702F+xE1sn/UfO+XSjd5o8yBLhpspI
boyQILAIoOVKDNxeoSQYr8IAIEDKjsQgMfh8ErpP+0DZb53V7aJMiQehdeKB7tyCVqMxbDIWZrQ3
r31Gcjv667U3DikSmF6+6SCQGH7oesCRO0Tmbg3yPRML9de4ju591ObGK/sE7zsGeRiZAbCHuaOn
4hheYKOmSqJi8CxoqKk+7ch/TtdlQi9WNB2nJZeFDN0ZYI7YfGn7D5+R4WnWYUzi6L5yF2W7vo0Q
6/t3KSJ/TgtLs5ZBU1M+RD10Dadue0w2iEGTOnoFgSm0Nnuux+zS0ife5oO/zdlmvJBx3jpQOA2m
+MxHUD2ijHqYsK2t3TSkOk1vk3LOfZW/t7YDf8Ct14k0UKyAafZURUlsKMZRE4rYtoT22pjmxi8R
XGW+nWzs+gcMWKbTE4gq/SgbKVkYINpPs3btR8DEQeky7A4hTxfmVrbZsLZUGq2NYjkZWE26AwhA
gZWNEL1h0qEJSyumPJRCWE/9+TxnyDV1K4XoICpubJ11b5L7yc7mQxb6FKuGpLncsab2CA7XrV18
9Wz4S17cKtXcCH8N7V3LyF8T1kV62z55BKCABwine7oGTZ0RA17l+98Ew0TRz1CuQ2EPKKFA++K2
F73hmTAJp8KELBmtwUhFefWVhX21Swx4R3XWsy5zuc2adpPBQX092xp2zVCFCIhj+96lgHLmBrgN
eirAP8BKppBHcHKtcx6Xh8J2JYp/gpMjqZ2bKvv247jfcpIe9fc6nJnOzSNa2pvE2g2num4PWorn
dSHUYuVWuFT4jM10RpvlWPsUYQzxVX3cF5tC9mIDWovwjFjeh22PiJE+GlsqB7gcWR633SoduS0z
rOmMgDiNtVQuM3OzaYxvZY6Dymz8Z6P5FAuz8LceOE0nMMFRY2+aiAloaFGsTKUEYWljQS4XzV8e
RQfSpDpPj8X3PGWJF5iLVDn2s+NEn6qaoLMDc5OHrMbNljIgRMANa7HW66fUNdJtquFyrXXul98D
NXxHYKj85KhX4yYhDJodpI22KSRXDLot7rqyOqKMwlde0ZwbwxcrerSFmJnI+zezI67kt8QzrwCh
+o2xlw6JZCP4XLzZiC3ZCS7wQeTWdZKjwu27o989HnnCzrSeaa605VMDlfHYY8ff43xGPjFcbCWa
nQ8iC3M/gMVjDQ1+Dv3g8Pvl+MqmJ8l/bpL4cah1NGFTYG0yGzTgP9Xf8yJfj3powJYA/VMSMK8Z
UKn0ngi0vp8HCGj09BAjzIDKNNldO7+cdpIiYIpRdlROATt3eTQzPlU1hdFaCZeWuIsALcgNuXW0
6gL1Dh2vHv0onWI/DDwcSltc8SE+M3dqKs91f/ZNT6ALPlAl1H6IIxqTCxMs4UZssuzWsQ/DtFxE
pcWiu9Xs/LPQM8PznZBQgR63zOyQgxP40/uixGBMYz9BtnJQHaLmXIs6sHa2LPZdmGVeM2sfgg4E
45X82gqCvYaFfcJje0aHDgIzND5gpetH5kV8qQbsiGAqyhAHpBVQw7jGDDDISii8JL5g45boJcxf
q2YklnJWX75UhAXxwI272Umn45BEbzBCHyOh36uWKPWJvnYXjMcYIssoc2Z1aE4C/peH4PFSO+Hz
bH+aDghktUiGU9famRLcfWnJQyKMX4HWu2yzGOgS1ye9Po35mB2o4GlZWV6FxIkyExDF5Ceth3wQ
n65Ett2K4cU0hLmrWORcu88PMX33IyGgzhETx8bIbUDjJnFm9KQWLW04qa/UMBYJY0401sQtQU71
uDba8pMj7qszgtedMvvMBhitLL2bjkXKlN8pYmtbtdUN6fQA9sm+uRwHJCeSbGh3WeAQA0V+N+ci
+EVlUyF34ukjjEU8NmPxMoeYXYdCe1MNPsgu8tEbp5+/lcM21cc/tc4TTdSdFbtXDg4UT9Mn1m7M
Ae2c7Aqru2iuS9gyoeVdcI9aGyfd3FbrmFo4CGaS0f0cHFc2WMc8XxMN0R+RnW51yZPQsUUz3iK2
yKWVWUqsTbWZPv5+qgRhE6vBCBuv1EMSN/0Hk9/t/b4tf6uef3+Z64LJvn8JRmwQrXa1K3wmdMRB
9ZZVtjUcYPDC7bcUHa+DbUGWqZJgOy3QJg0+r/A7fTc0mTh2oHgY2NyxbCNMXl5tXaBeqZY7Rff1
+GRNQbgAMeAeqGHZHaZ3sA7NUasCfoXE8lLiJiCUFGzo4FcXOXNcId7qLTc1UuTiaG+yJqk+u6X4
E7YimKHkpqHG++uDbzcf2OeARK8mBM6oRrNtr2iqxYaGr3S5u2PrmAS8ZH2R27dhYO0NAiR1xfBn
sFIaZoG/q2YL5aWZHVzqKRpz41r3wU9Bkt+4+2iB1tbd+JMGOfu+zBkxsqH/fgADkyUBizaTTI1m
NUHz66BfFjkjeewE1H8N7kVy3wmJ928aEYZFwa1PGKi6PTgvA0gVYh/sjw2Pm1WgvbITzqh/sEM9
/DPy9H+A83ooorxt/vG3xd70b+4icP3SwXpj0pUT+F7+lIQauEPHwXysUajH37O0/E0sAdjnaoEL
htLCis79S5S8dUR4YtBCYWo2qU+XNt7uP78WfugvL8YyhQOTw7Q5ihjyTwnfadhPChJeAcEF+bRN
xNo2Bed/ouF5NsrqkRPJBuI98C/UV7SCIGKJ1sw3jXDmJXwneCmKx4RH645kv/xuUULTar6VYZLc
KzplC2QntqaQ7tPoAyB3yOEwQu1iUU6SRktbPIrMY5tm7QZjQQPHzEZE2TLpxFpYE2oaT0cH+I43
JNkuElZya1sAI+58X/p+9IvJ/Zfe685eGGWILhepEVtOxwPPPFbPcn/dQuF+nuQWS0CwRhOsX7Uy
YnUfenlIE6YGsqC2tyT1T5CybQZW7ayGWGy5HbV3eEnSrA44yNP1UGn3xsiwMAvHCPGTHr2S9UZ0
Upp7SEdwqITBISZT9NBZ7cHXIXNaUflm1EN2F4RaAW6Ng83k5zfwfM6RNgS2groX97nDfV7WEcsk
wVteby475uyYF32ZL+ajD0ZJC15ooqQBM3NO3VDXAbIPNjhH1TCVQHJr7tLUR9BWxM4BcALZzRx8
dgZLqUfjp90hfhAEoelvqZyzmyadm1Wl87mgGb1pS8sAzgMbhnWpIV1zWHrR9Rehy8EJ3FKHRyIn
o9RItTs6hz/ZKsQxIQ9iTeRgsB1E5pwgsu8iexjv7JxFsJja8YxSUFtDzr/oQ1V8jSEWX+e6oPUI
/6bclSHkJ9p4ny6ixyVf9iXyx+ROY0qJqg1yI+lwd6E1s9HTWiwyw3gyNHxO6Ry/YzvZ22XqeKja
gNz11vyagW9dR2X6yywNgLQZNxN+lAn9dFK/uHb7IVIx0PukFTZM4IMtVWcHUgQegNno51j1ENN/
fwPOtn42gVptnbLQV75TpdBh0KrREWTar49ER/oBlMvN75/8/TMsBQsVh5yU3/8QP729UXC8976i
K4H8LDlabUmJj5cN1pZBSSqjjqmONA+hdMdbM9b13hLI3MZm8fe/WDH6gZxBdOjY1roIwI9EU/pY
TEUFq0jpGz2JdZ5KeqkzlRQqEHB4PJP5YzOc0A5lD3pmB/tSmWtG8tOd6w6Y2BXisbBVByWqemto
9XelhQY7O5GSGtiaNW6vfGUUtXWj3kRV7V/SilsfKiG639CwtkHhY4fiwl7awQerTRrXWa9ziAqt
ZWNeHOYb+vNiRRpZfPCthoG3j2uvz421KOPykshfVdAPzw5KGila+CsJXTqUmfIUxfoW0Ld5nzgt
4UcpCl9bxfQCJ/sLmle9d4zeuvOD7pHUw/I89oo5phjJBjKHbVuC4XQ6OExzUUNqtlnIwBozyqWR
o6GpwEo0e/4IfTClLg5zE4i5PhzNglw7AtNOsUnYJz2mljNiBgsVotu6HYfhZLuIShlO10Bpymhn
q/mLFm9NkGcM7WQq9k7qRBsZ0Jb5z4uz+EsKum5LZVmOw1JPnLf1p40iqYXhQ8Ys9igK1pS+9doS
eXzUQUXfycHwOaAk33jQaxwzKZIBJyrQv4/JxpV6dGf02gWAeOrlOSYSZi2/6Cb+l5doYP39017G
S3SVhYvXgpf9573MqRVNPjRQ+1HEpgdXSKwHhwEeWi/jpKfkWXVZFn/7LOVWklUL/ILqVJraQx8P
G6Ff05zWe0j7EILUQmytR/usEKtFBYgLdEmCRjfzKnqG5aqhoKfVSSz3f7nQ7l/ehaObjksytKXD
1JGK7//4vEV5sOzf/7Mk+wl/PTZ85H7V2QrkAwa8leLwsZH42c8N8adFfxewBtLDqnbRCFhN0fnb
svoM6NvLZwvC88YdPxknoZorKg29boYn7D+/Uusvwe66g8xDd1xD2Kb7l+uNDVHzC79GCR8rhFCE
sm2aUld7wxmIxK1wyDTDjzGor1Xr1G+t+gHKv72zFRzFNsfY4fjZiSiXHPpOr+2KzH3NK/uU5dN4
5yDi9uqErV7WlUuBbYDa8+FRqLyUx97CQyYZgK5KeEu7fiAF082yncGZ4tVX43c/X7TJGa9lGaCB
Tq19ELkKtyxSf72lvZOQpgoXHr/PROiuziTv96X5/4b8/2LIp09n6X+4ixY4wL+s9wtT4B9/O39G
+fcf3fj/+ol/ufGV+ju1ibToEjAXY/vhEf+XG98Wf+d2c4QjMG4oV5rif7vxLRs3vmMbDqsfXkRD
50Ztiq4N//E3y/w7MV+2RNQvXG5W1/6/ceOL5dn7ZxG9kAMgBNi2a+r8IpeameP8sgL94dls7VjX
2lGb9x1uuxWrAPpjAwJctzJ+iGP90T1ph2CD2EoekP/84UI9/B9Kdd7gn/64IxTmH8THvBsp/vTH
Ma8UldIhW5gjowi69u0pHe4JnlPtTuc2BxikvgnM+3/8s0vR/of33BEe3tfMSfb1Gz2uEPmGtvO6
dD3heWl4Crcgz//zn1y2kn+/yv/+Rv8XX+e1GzmyZdEvIkBvXpNJpk8pJaVU0gshlVT0LmiDXz+L
usBgMAPMBbrRt7qrlCYYEeecvdf+XztgTjc1QnG67ElJGZabRtO3oz1C9uq2z17//59FwsD/+XGu
prkmaRo6AlxN+z1W/scb7AqlIUgIUT6olOiI+n3nmMYaggMjqXJbuFR5Ehgo32ECsMVRTGYXr5xy
5PgWswE9J4GSpIRMiVwyCjx0oRJU+tQ2Ncrh0tpq2MboBKpDuDjqW+SM2gZ7hBoyJ6PLan5D2NnM
fPEbY3IqaKXg0IVR9jt0BxtYiVGQZNNDxPgKdA/xFDbGBWzp2ZbrebVlYhuO/G9LyhSRrOoBG9PT
QOqjvyAanWeUz2KBB2bY5TUiEOcYEddTmeINSwme7XS+GzgnALQ6zzNDo+fLkCIc0puUbteiBpGD
uHOFQWpwLfe2+KRSZeUZAFUWbNqVvGPZ87lb97RxrGNnjzSjif9zJhzFlnWskuEw6f1fowZxFC1w
iyvjxyqBfTXtB63C+yQb5ibdRbGmN6lPju/0fLJLhnqnY6KbY/EaJlC49FKQapPdVdhfzLup+iUT
1GVEj+gO052OG23hRnyonDubhFy5KlVCKRXcajUONPQD89ao923+F1r9j6Hw+yaDb0Inm9jW+aP0
mNmO65a+Vi23WquRPHBfF8MUBXxse6WVyHKONqEhQd8vsOEZHpQF0depxiS3TgPTrD9WCEGWguYe
5E++zPfERnAYk+Ah5ruc0oT+abMbK0YfubP8GEZ5j5vvquw+h64t6G+76DzQD/mUKjLPysCZmo+I
PGK82qFewes27PFuNeWPOtVB2vfFdv1zSmO+q9J6kPWj3YK6yjvqTWwdaUOHzwVH5NrJU2yxXTWC
6POKGWnOTdNk2rSkUeUToDptB2rqDcHYOZJlJJ/l6ttzKfgnmxRUnfd4mF1k+WVt/ijMCnfEviHe
UfNNrjxG+qTha0n/dSuwqezo+yRKf84NDV2tgYZDL8QfgKAzMIHu26tJQ1ISB8Vwnh/LnP8adsAP
/Wr02DFrDo+F79nwCrW6QV/PC2nREPtLhahExaCaqZl+KUj+bO0295OW1+x01c3TxJOJm9EvNO1c
Zx6xuAr8SUNFAFUoyYFIgwBzOBTUlvXT5v20SQpob6AB00i1UUhShkjJb2BA8ftFeyjgMOx+up77
yJ9F3dezx8M/oYkmdg0YX346VshkugC/ukloVr/Lt9I9dCvkQWhUcsQWFbdYZhnjMyqQ3nSfcmKq
SZvk3UWKRtbYkncbg0qYEiM/rOtmltVLXk5XZFYxNSblYkt9gamN1h4IfdNBf6F4KHhGnZztmUFW
ZQ0/hbLOWhImjQPBb9NycnQnOwwqFJAGasiYi0eiZLRdN3QXt+nvSiVwUA18fL8rj2vQln23WmX/
kO54DIu0LbHaRkEqopjRK48Jd1EWzA6qYOiNcEFmrI5MEPQM6QxTf70h2JtUNtzzPJ15bNEXVX9K
rX/Wp+ya65q/mDyp2vo3QD1I1Ab2eFOsMlT0Mg6fMYqCD/TzYut4ww21JXZzTyK+iVHIKYn0x1cQ
Kzr2B3LVkGw2IGcZfbN/YqkgATUaysO6nNxaGbdSZzOL15Fgk94L41W0VI2q21DulfbNqokjtnkg
kxxmfC0hYRL2Eak84uAH0Saz5f9+n/D9ZbfGPiIRHqwh3wxIA5Ao8qa8FmQ1PwS/5E/fsVGNTPu3
BcW6j+y50qMnFxrlJuNLNRf9R2Cn2Biet18M+ykxgJPzwqjssBowAE7N9IaHcjeI6q7oOZ3bVJLn
l4rf3z9jWLKc+s3Tp3s7yrvwVrJs9AAym0D2lPiKOJvvaG5C4gyeh6UN2FRp5U1EVNa8TtKr2GNE
+SFS695WwRg3Dqkmxk+dQRS0WI3sZbCnjRvdppumlrfSa/95i4OjQd/E+vocU45sKOqARSs59QbR
Fipwcd9qSwC4jtyhv4Bt0V0GlY8CpxkSLdjKCR/rvG7us8Ie5GBFcei2biwaNpt4spnxc/74Qs4X
USicmh4qEl3oPwDM2Tuz9KXoH+DTtEv/KvM9tTY9GYr91ZGAZ0SRh84TcKnlXbYcMYjh4QTyNJXk
8PoM23/foKZgF8Swcfxd8FbTfxAnSl47AFVvYazCypMa52haWzun6985kVF76UkgMr5wL0JmoXbl
zTG7C0f7R2LEf0SeaJvUwcrx2xTlGB8cRFReCuFxTugf60YwiOJr0ezGz9ZdDYkmI1QtR8csaAcU
0OA3uEQCyBl+PU35zZ2E3DNTYCILxMGfnO6WyQpyH/1Wptf2TkssYosrHqFESF+bypuoeCgw9j7S
I74OUXdpUf9t1ni6Yj35kr64AEm/mUo9ECKVPHNGn/gKafSO9K5ztI3udG9mpwxpyS6bPKPz0s/e
vz6uMItyAhBJ0Wy1CluPy1vok5RYPnqgGAYsX+GJPbqEaBF8hrDDSfzMTtWAXVbZNU2pb92UdmJK
QKrsTmJ6gR0UoOZ56HWSYQsbHbY7u38E9nX2Ds/YJAQKts4YrFpElEoCsXncFYFq8UdxqH531hI0
pflIlgIG034+5/xV92SqyajfN/qov02kQblWucM0gJkWk8WU9XRUbHIuWqw4UOWRhq44qEHJKQAB
vqBRsB2WcltP/KgZlbVGgB7qiyppOjC5y3DAHxXUU+xhuZhvRDGQez6QgxYhJ8ihMvuY7BgKoRxh
AMWbSiqXj7Ng4pB5+SoaBjbNoBwGfPGl1PnAibxwVjAU3SSDgi4woYJlREMia2mgNscuT9ThsBmn
/pC1leF7sN0hbt8GO/oyZYHbr1c+lB7zSqJIPg05QkCiMdfibSgnF90Ouu3RPQgPiC6zfgCLDfHL
yhw6GRc43kpDu5cmozos7l4xxVlf2gdjsqtTt+SvscLmM846cXhLhrQLucqo7l2gQyGmNPw44Gxg
UtCW6LAbtVqJ8wDcyn50p7+Lg0KcBhZgTUsLRgvjYD++uP1g4qlag7oYNPeJ6m746ygNznRhTpAS
u292u+lkj/M5Nmid9TNpo+40EN8z1DBqo8+65QD6z4vAx4dawtqb8kFXlrM3px/gQWDKQPz1Scma
eD6YpCQ16epG6ukk3cZhpqhvShwRGNA3ewR46n5pCLr1kOsBdU0wSvWko1GEbvLEfJFG+mQkDmOX
foyPQjerreixHRleVGGG5fpDhpbYzbN7NSF7VkwOBGdv1kJDTDNkW5ZzmGvnK3JNa1souKgahMXL
/D06PFRRojU4T4sDGzCXgj5C6ABwYpPEjbrv9foJAwK3pLb72/Fogm38Jn4GB/CY/DXBMYBUcOQm
K1TGJIyvPW6820z2UQAiP7fm70UdtWDGpcZFC36EvuQ8LWy5KBFXTxov/ndFsVGkDg1D14ouKXxe
mkZh5Ag89+wesTxrU2Nv9IEho4sUZM8nQdiuXWqbRGNQlsVEps9K9FhY33HBl93ZdRaQJHix8qUI
zIGV1qEEn9GGMceNWubD6VfeY2+dy5QKJCMJyLOhveJVhJ6IPAZQSoSytAdK0NoCv0rHSa9B9ld0
9Z4yMlsNW0FB9YUQp3V2+WR9liUtcLC7iyvGxzKVbANYgdfZXcQRHiKU5HY1ASsQHMTTnMPkYvSs
6VAymTdzFy7BVBjwQ+kWcaITyMYyzrZoUStKH4gRKsAxyL9+D4FpK/BJQ1a/MmEClJEAbE1/UcVJ
/tSoZJ2v7FxauMkOUh8gINJ6NnrXEkqfsR/1tLeTnF2xHDPm78bZTCH3V8A9WtQWjg7EpICEM5vm
1a6t74GCFVY3oxNh6T3YfQ590/kuY/1fhXsNzQRX26bO8LzrfK+22Xk77JwHsl8wjqkQYWGPvsHs
e3IaoLJa7azZYMkhdgWrQI/6m4CagG5qChIng/Q8/LMEkzGr6ShsZXY31AJjoz7haF7yqwXYVqdr
76euUYeaPranjqsF8RWK2vYUm3kWcKdEfttgn8q6gWLDYEnbA7MlNQ9tmXa72IlCQ8zEBXTunz7X
rK0wlee0cZ70BrBarpTdrjDWFBp0yqRIcGvG5kN+C5dY2SAZyfbeaKUXw4qeI9ywlvXUQYgiPgC/
KQG5WcaIV60tOLgjvzdbVoCZtbWIOYAusXw5S59gV7TDySOEIib2cAuUn91m3BnmG9kyPaFw3rNt
yP7AzQon5Ix3iU+NoDjPYQufrDMXYZRmM881cwzcEwzGUloGyTBJn+4mIh7DRTOr6i/MOh8UXIym
KOTWQZYzFPE1m7zpUIFKjQp72pXN/OValsemyHOm0WIPJsb7m9kFeM2ny3Lvp6DOMsyOKDgO/UTA
uWsK2I/2TBXX9ee5Xx+3DLm2jWJ1KUf0sytknGqT5ekRy0kXNpwcS6FXuq60wiTR1FJ3RqsH/Oxw
SqgYxer+m9gtIaCSJJViYxnm8bAo3PWTFsU9X1VSx1s6EPvKVQmNdeg9dPQbqhwLCAAwBWFNX6nL
HiXQqZ6aS4/eaePZcqcDAXfSJkfxtAimPmEzzyrNXOO9wuQstDE/jkB/HSX5mEAMAjJVl6PJrQYF
Q/tZrzOHbmbMp5kgJ6PzoMOtceedMrYOPZLyhjPzJ5fyAAwRHKbAKZpgpWT/Z/3SL9zbXfWuojYA
gayhwmxumHg/GyJ5mdBTfJUqvk9pojhGiGpzzdl0tvfUw03ZPmi1TQSAEN8qU99N1awpdJUGcDNt
wwXuyrYeZs+v6ycM2SbJTzWtcPI4MiPGJVuZky9NMu34Mc9wvgA5L8zhomAEsIWKhpFC5LgnUam7
0XoFa1PtFttKwkgrr7pLCywlQyyJGJyUVWoFq8EWM0WIS/an7JonXBTPThW9/mLEce5QsieVTd4n
m6qjYEazFOhcpjikVv2GZExHIGvXYeTC8qJp2eJw3TA1ZtLmLqdmMUBC8Ar4dM+zMG5dal4MiAvI
yOpsh/0lHApjPpgmr6aw3b1pmfA/SEWBbHxRIjopGV8bt1rjsSF1OST9aCVYo5SXirkzqVCQMJQh
7Iu7WtE/mYltidaYJlybJoCU8hH+Hjsz3aRANpR3/Vh524GLPeMPNkEsYWgrx8feYCLf2SuAW7Vf
mZX2oVYx3BWD8B0TRBN01kP6qKgkt0mUvHiPhn92YrfbbPcLvIdglcEeirkjObDkCxBXYBizHcUR
xPBWi44FMScMC7dFmSNxrGvHp/sMuzL1wrW+I45EBLJ90+lg+DbM4KRie8sydxepEu5+wjtom+vg
8DgmskjOYEXQwphQp1T9qZi6Pyv7ZLuKvP2xlNfcER4byrBi0+2ddPIlTIgLHDSsL1PXya3ENvML
qs4rswN+n0N5nsfL3M+kvqYJAklagntZyimUWj3vFUP4JCyRJ180xtuQOeeB1LuQJPBqZyLWO9X5
TCIZTAFDxWg3WtkTEdzlodatm9EaxqniEsS8D7aq6hxVyJnkaXU8c0xTocFrKFbo/BpxXPqtQjKi
oRKzIRfjK+nEy9Q1D7pDBKwREULgSUnG3cSEl6kij7N3IQhEHIapOIy6zki3tk7zApUibqddU3K6
lqApxIiMziWLktzF/5zV9uAhe6BMyxKqJs/jwLa6hKtu5Hi009RkOy3tW72Uu3IwuWsm7OzzQgmv
rcEHTK+4yTnRIziRbTl1hv+bRNHgMRZrlBfuggcGrG9RhlrBZujlFxIRnAfRu3YMcWin330xu4/r
i4cNGx1t4A2dqGPM1qAtRr0sAmHSam2tt6hejECfI1/Y4rsplfciZ511+Uw8ds6pUFheMK0foG4B
Qum4VoDEDhvcmXEuze3kIeWunEz4I3uvlkRW2FXeq2t1ChYHPlN8sV2ATicsXbFF+X8spDhB37sl
Cl3DzuPEnOaaG0u+zei08clUIZpuHp8cPIzMQYOvCUOmqth+kslVvYg8MAHM3w9GulNNPM5a2YLh
ZuUUCmxz2f21UQ0CtNVfyTO8pOhMujjFHSdiSqN3G3bqGRlfIefdLMQBc6567Ceaj6TT8qxoxb9f
BH2eZEMIkbAjgagnf0ljzbO45xMd329raGkKFrwyAVmnMJSHMROhPcNYrLQ1xUfPH81G+aqgjGM+
3+pqgxCJVNGJIJk9R5F2jD9s5Z++gHx3CjbgmAgo4qsSb2dlcbkxRoYKDvmpwNwKgj8uGjJmIFqY
s1P+G7q9t9SozopJAeEtGnxML/+uZvZ36bXZrrrXyxyQuRL5o4VQp3Xa2v9NNkCDuJkHa8ZhAhii
c8qz5SW05yzWn6vYBAuvEHu9wvy8Rp6kxmT5vZrg1IrwIDgCg6Sw6QSB0WQDiie6tCh918wEtXdf
OleiK2n5ePX87zSh4vVkeUvl59J52CoyDGYK3ugEqv96iqYK5mrUbzAgFm1TDqg8dGdtAi70xuup
fZh0l/TcycZ5O9X3qTeVTSwYB0Qap4QGdMArdDsUmv0wKTSge/UA39Mvx/JF+ca4BiCjd8AZLg5q
bAxguMX7xoDeq5ihNSZh2zSojtrP1jpIkeOdbCnJOyv6siMsleRfcbkKPVMEi2dh0kgRmsS2+2bM
xskGLTE6ctlUPcN2mzZ224Vlx/M+8S7cWnzmsGzoCLKd0hsdNl1Qi/Hb02kpp1pxtYEMQqzj4p51
MqifZvts2JLwHB02a2+VXBEdzryePGVYGue4iaAGD9qL0gBhdju032uRkSjaVrWSW1wlB0vUGp2B
BLVwbrxFeNzMtv10dcnQZlBu3FA/GxJ95CDfstg9Mye4rfIMHcJggw0HuR9Gn1w2GFTrvc28Gchx
/Ulj8C2djZdFMV+mvCAPe7oAJGcjMzw4JYhTtqz4T2KMn02lejcFv5Ar4gRiBlyihaBQ8ZrAVpqn
okkKv+OwzBeL7EAolPSx/vRrMkWTeueStYDvuP5rKHjVexwjvlhjCuRrqWkfrYRG0KO3YqpJlbhm
UDg1O/lQLiikyUYAMIU1jX0BJj2RnI5fUF/BqeYUaTMyVbA+E7STXNZYBY2ytmA+tC2JU/Et86m2
Te8ZADnhyhSB5N+AX22Ja+3cfCca7twWYxY7E7Y/9jpR6wfJI+l7UTTuVHUVvrmlQ5BWNt3qsd0T
F/6hZ0R4pMZDR38JzbJr+gA0HykkHfrnJAaV9Jp0+5J3xArKznlbLPuPao84zkquTkmyeksqxPxE
IpiJMDZjRuWOWYVLJzCW3+CExCZb4rfIK2K6CCbOn17NwkRJv0Qu52tnse2nZN1jlMP2tIbuLJKk
jd5xGigz9bM2Gi5BTXT0JOHPWBtlc9BRL2Jv7b3bVKIG+5lG7wtkzaOi85hDw3mfR3aLHvn66L4o
YubnIVwlf1au8R54frgYLXSmC9cnP5xpYibpKa+FbW/srQjCBA75a2GA+XTKG35IvsKMDXJOarzT
pO14A9cSR8PArsVPoh1ooI5AtGRz/L2wtC0tIgABxYkw0q7KxFZpncc5q+ozWRHNzVYPeMJfywnv
didU+2jN6Vs2tDHxO0UX5tIIlRpJcc2sbqMK+261E3YK85G2QArax47AOcClZ8TUto0OwiV/Iiih
vdrucKix2O6WLs52prbLXII989p4SeT8DVCG2RBN/xOXPXGyAEwrc+khw2UEE1HND/DtQqurOXRj
vggUSuxUfGauU2OWG8WLsO6lksYH4iHivfLWYpEh7fGwIHkkbk6lH8I99fcsjBX+gEx/QgHAaTDb
19jiyHaH/AoLgS+bpmpQWJfWcMnntSpC4Bvn5TePSMxJwpfohWnUMRvFoutCeP1PthWKhWqD5/rW
I1fB0JB+/S5dBfoMKSuFpW7ydr2BJrT9JuVfoRGYaRrAQUv3USV/blvm4zVdYpJYyUVxsGBv7Gb8
WGNh3JF4m9/nnHrlnyH43smvESkBAUXb/BvgviCwwQPRJYj+mhoDkiRna10NY+G9eOtrrNfrVpsv
296lddHWlBZsWj6ueQwwVc1MTNIIXd2QDeNehBv7OSWOxGs4zZKMRLzMgHKqubafapZ+1DPv05sY
k5IBEiCIlPsMyDFuYrgpqgaEpDYy+F8m/Y5ihABpPhs0Fo9OvdCgW12QvMe0QF1NdzjxVTcAOemx
NPBx0qykZFf+ZSgjj5pM8bFV2DYch2fQKJFlggGydeoNfSHcsscm5a0hINRexsZWFSze6j/c8lrg
JZ5zHJ2j1tvfS5d4R6OLVdSkJtJip5+vv/80dJh/WKgaA/05Db0oLbaDSwpawVUgBW8Da3yc9qYB
S3ziduw3pN1sQeDeEXhCtM4BO990hWc260sLShaEk2qW9VG67Nax9qan0Yl5ZXHURoUnOaFNQYak
9tCocHLqaURiR1pRksVUPZyPe6HMj5arAjPyyvShV4ufwuSUmW0BzpDrox3pxZ82M/BGezujMN/r
PJlviyUpJYFJ0ZkJ4wXfouowJtVdpjYahM4h+rBGxWHcb7h+U34A6R5oZeP3ypxLBURiGbyNYvcZ
RiwCLtsFREGctm+guelGUUwpRzUlHC3Rsj+SV84zSSyTJajtmtjbEj0Nmsutz7VFZ0Fv8VoN7apa
rO2/EwN4C7CPj9SgxslLHsGUFe9ODexiPdCIRTIaoXLgod9PML8GjMGqjZbKf0M/nrIeGAS6iMeR
OmK1ZrxXVbuj9f8dNekF/ooGxxevgZ5gSy3xvJCcs1AdxtEb5ELlwxkBhvdbKiBIaOj0wSDiF7Dn
LZreFYJ8bHoHk6VBq8XMAOdIRqtbM0th0DvWh57qy1HN64UXRblf0TrX0vbcVCCBZDl2h7bJr2XT
6is0eeBCgocIN8BOi8ZPZaqql3mgFevlxY6+1r3CyonBFRouN9Y1Sxe6ksf8MzXwinRAPGmMXVGn
r3ljMabImOaQ683j2YSsEgxTUJEddtcpz5qRFBwlSl40U0RbDj6QLpU0DxF/rUxIpuPHyFZjemuZ
h8nJvZBY3p+aUvssekKK5qIgL4HVuC1YvCExSEtQO6PYlQrDT7PKz0Yu/+kMRLYDXsUj9AGooTnA
koRhp6fPNIeY8ofJHI4Rxmm99Q4dIt2dbfXcjlBCz5nC4lsW/Ot2jWEmHhnvKgRAT/gPWDSrdkIj
LsqhUSqr6RnrKtgGiyOUiw0ZR8z6XGdpnxwzSIaWwKPae5x0Gp32MlOEu/a+Uow87LPxITcnDfBn
6fp0XINqiWimUA/FLXZ2rXAeGifWKDs8KL2/f6s5xY+GVkGsRGnw3/+oqywwcPK9Sn/YtMO26q7/
+a3MD/lXv/9t24vF+PP7J6QqnBx9UyBWoLJIq2NvjoRF8T3Sj+ePzUq8d0YW3cHPQdmrLi8VXvCH
YoIcB8Qc3XoMHzUadQ8Fykok5QnwjUaTmzlpvL3mhbmC933O4gcvEcrnk43GmAxrL7pKnDqbSv+q
eucnv8lYwU6PmSFsZPTQIMTOYVI/8h7So9qQQZJZgeOmw6ZRR+9B1ZuGZO04kLGe3qqU6XExJDkC
mB+CcBY6ZKaDsA0uUc7Pe9Y40AnVeI4ATeWFdyYIFZxuX4dZ07zjYSE6QJ/es1IDNxqNF5XI7R30
xhJ1AF7GwjMuMWzfUBZ8h4D773MzDRB+aJ0aQ5qfynLeebiDt2VDXpReWuOlBbaBomXeN0iq9zpX
pjKrwtQzTiKNcm7W+VMJ0ymENXmfdYQZq19yQffF3gygSCuHt76OznbePMschxAmukdbQMSb7AnN
SSdO9KQq9GbkVPbFaOFlgrKZaLl5MND9+RahzPzfmg2h93On/kdrkUu6VbxBedqWqRNCx2j4eo/Q
DOmUtpuaFHO1XJ90E3meZ8zpUwXwa5wcZ5PQOQy0uPOOTPEPrcp0edLrkNA5Sp8p3mYl4dcx0irX
lpzCRJNh+57c0AGpdR0WblBx118N1Ne7BQj42kYjIJyxGt0Ha7ij0sGrscgwSfXmQAOQiGQVZnzh
91Skx1qRP7Jy8zcEFSAkteOYxPOh6tB+pAnT5hYJLiQzennVSMCy7elDmMPOwJLQbIBDtKehSxh9
QRQN7Ajkz6Dw/OPR/V4SwwmbxH1qmonORMMUt5WMprNVhgT5HM/XbIVFKQBI6TZy3G76p2cTJEHc
shCqfWep/2WG9WpN8u8AYory0DxbjnVi9kYQi0ozUjPatbP0hiwPm8xQvbCIrSuJNRE36IJ882Qx
n+1HV0nxfIIoyvSYhqWqZRh4F8xCdQTVQZucQ0XYggLwNCiYbh0FelQeldG5RJ5J/oZT0DSjIN+L
HkcJgeAp7FrFO45j5B1ao0uOk8XbYPlDf/Jsg7wSGGBV5OlEaABamXPduICmdsPcGK1rHTFhzxJM
ymZ0RQ+lB0LP1EdHi6qgao1qvzDtQeFCmF2/phNo9CG3CL7HJzqw4JoUS3ky0IDDCSeeMy7n595k
tC6UPn1pTYUoN9GqL4PXSnKSnfKOZIf0C6fmApzYDDkZlB+0iILK5Anz7SoSrxNlDBjh1ZEC/9S3
oLa/xhF301kdqte+ZYjUzHbxqrluTqeAubAqmsKnfZm9dusfqsMWA0BFNLOm5fFrhL3c77mk3ucK
EUGRee6djYmGfNc4d+RVta/hMHwkPR1jfa3T4UYe5QoUib//N0sW/UoYhRrM6Z+hsHGMTszWIw/4
U9cqj0lmWYfUBrkUxeZ4BS0LfAl6+HlImGOuv963Ux+AlhuZUznWpdP6k8icvTbY7mufu/d+QhdZ
LV/FPKXbIV/HC+SHBkQGvWdLT6ptIhgfx9iz7dnU+JSyOaynVATdAIjPHfkilLmGAkVmPfNKGaZC
kCaOrRCcH7NRoWryonMvoTGSG0Hel5+KXM6qqtWPmZ1Nu6W5Tpimd1gmnceFV6xk9rmKs6OXtcVT
iQ1nnQCX9F499rOxQhfF649y8v/y1WShdUwEzQalhIkPbRU59qA5BA1wJRBpYqMLcMaLZY5MT2AX
gyvuyX4UwxM5Yade1Muu7SamNVb+iEdgP4gpO86r5ita2OTHkXnybBTnqIYH2BPL0zo2aYgpNzuu
UxwC/Uel1sueIVsXEIv07UYZDTdypdddOy6IpbfLQWwHYM74yixmo2tdy5TEn5CDsrmziVRjd24F
RwMURaZ+9m6JEWIhBGsQCOh0eRKDnMQ0tzfkiHNhL0aVVeUuZ8Oy7UvGZZOiyQtdADUnzZxM+K2R
84DXDJDdeOoEpgEzcusQ76h+YEOY9yw/4ovKB2WcW0SsBBCPJHjNjsQSKLGMms7CLa1IrP1g29T0
c7UFWkLGyjJSOWQMFs3s3mFTeozlrG+IR/hg2152Rt3KI6WQHqev8PyWJwJs1hgFtC0VsIBLR/aI
bxCyPniqd0QS51c1LMcoKdhKYpARQ+ts5UxPgDcJkiTpl0dn0bBrY+8CZ3jtXOjf02CeC5j0QQUC
5GiO8GuHFPPeSsgYY2Wty3QMUCVCVcN4U7LmRxbiniBkZmXJB7tZDXSWZqxpieU26YBpduxae2Ay
NC1rerUkZ5zVqFudbrBaZm96QGgxO2zHnmqXR87+KJB2UvmEnr7VM/MRqXrYYoYKs+JsTvjtKD10
56E3h3rbYePcDI1eHpVkVNn1h/OMvIzk0HGC01+3Z25m13iJxnBgvTFaz31DTeoXyjoNtRHBB7M3
HyGwYO8UY7drTNyysoc4jSbiaDmKCCaJEq+O3xUVTpBLy3hHVNujnEH/G0Iz95yhf3B+vxPd7q7N
HyiJAmwk8eHAM7Kwat1iFxE+G3jRGppsx8fBLTk8G3HrDCrgcWU6lQMcN6XCdLrMM7PYSD1zs5Es
xvGM2zGc5kKc5s5++C0c+SQ3orRhgLXL3ilKUrotFASjtUOTat8UWxA9PlhFMPB+wkJ3LpaDHLeo
ACHlKnV0q+oow5X4CuixORP7AzjbkGVQ2iZtHVze3HZouU4luvExy16NOCqO+VIdbFW3T57dn2Vm
9Xszyx6tGo9+hUHTN1pzODjpRC3Ux4V2iutBOy0j88FmPfx/f+33b+P6byNY59RlQtKsLtfkMzAM
e2HDObQcFTRWAz2T0NPQjNryYMxSPaXrv/j9J71izF95AEbbuY+27sUlVPM29ityYVlpvBv7mOLn
YXh9G0GJbYwXzNwHqDOP1R/3Y/zrnTXGhQnh3yGobhq7xMy9Ui6Yt5aFYAbTjezZ6NOA2z/d4At5
aAnJqKGtIiEdhom30d7jMWx22V7dQ0gJ7L/8wkP9bPNbkdFr1Bt4AV91YhOuy7sDSSf3EdmBfAOt
Tfv67pzTcLkoaqjsXzHB1xgJueA/wAr2XhgRql/OQb9mUOye8y/bCc0a8PpG3YEbz7fVd/NCyI/X
XpzmYUy29i1+Nct91wIHvLAhwBg0OEcYZVYnrQskcBB9OxA9TZTxBWU0pBja1iwz4plSzJmiCLNz
BLOQ7eWp/cL7OZAacHGdF0X5y1tHnBca97wHNBHQY5q+2wPCkp5R5Cdss/lqItMC43+EAJm/lM/c
us3qILVARa7I3nHDQzIcqtfsVflASkArCdtDUO8GKzBeTbAJ4Kg2xuwvyU9/Me7wGliqe8iJprOP
GSZuxlMLljgEBJZ9jJ/luDFuydZ95M1J3/w776a3Zj6Of5KX4VWDQOAjtb0o9KTByT1zqiEh2lFx
agFykfGKW7PxRYEKY1Pd1XqLmkR5yRSY2Zt5DEDFRf11eeimbQael3kOAx/alZvC8uGjEkL0PO2x
v9Qhwx4lC5huneAH893IY3UuX7UH66VaCTq3Qd+Dxo0uJkzhzQgHjjnEs3pzXnQJFXOXKQfQXFwv
/wxHvAELveHMV87lyb3QOKaQfMkOxbyugJiKQ+7jNwZ2pGj8iEv7rtzmY4FCf1celsA83RFOBsDm
eTNvkCMQ1NBN/tv9F2nnsds4G2XbV2ncOXGZQ6PRAypR0ZYlW7YnhCNzznz6XvSdVKkMG407+Av1
VxJFfvzCOXuvzZb3BSzSQTxI75DiECLPC2wONyVr3DN2iAsTcKKss3yBvx6+EkqMmkX1YK19xNfV
DCJkYovKOrw3xVnDSbbfGBSZeVXnzblYpgfO4WgJhpkgbvyHeNJVQ7ME20iHZ17tZDvceKf+XliF
B1hgawh26a0WrHXQ0t78Ih3lW3fN3pTwwPRS1zaWzi1pHR2MlvlUW116KuuOXT1V8+yx3LqUAS8Y
D+fCXWBDqeBv1A4sdNQk/qF/iTfl3rjNVy894MidssoXqHKLOSHkl+gZQ8jJOKJxyR5VO6MWDaM/
WgYkD5iz+jP8BOqHeAL2DyLEg6jc1o60pejTPTOVKa/0+SZBPQrwFdXvGFneQeHGoNR00pP1qkUz
ApfvhRktk3ylnuut2SF3cKTX6lmMFjRarYWwL9biBFKxrVk/Mx+LtXkCwtS96XY2L1fNTXKaHD1I
cUfgqNEphoZ4plYUQge4UA4Sz+pSfqsewxeXNtXCWGnHEajRhQQh88Q5cfwEOV/HTrITT8rROvrh
mjKYC49mLhy4QxzWw01k2tWroM7xxC+IbKBNpG/8TXajP3ZL49ndlVtvlTr5Z7X03Vn4CrNvgLKc
bAkFYOOJ+ku1G2zhmUOfbtsYd/ExptZFmpAd31O3fxTBhd/gXyfIMcJp4xB/jhgZaV336WE7R6/b
sCTaxjs6zmHAAHPokNYoM3il5RnPQsFaw6CRkYPZMOCRPmrsPRNwaGvuvJ0/+C+CgddoVr1xYu0X
YH1RJ9KMjW1/UTnSrY/6mCiOub5tdkHJw2YwpRJwrZkyaR9s8yY/kvxuZnOweWmwFbqVAUy0Al83
0xfVxr1X85kKdba8QxDZj7fCSabveBfeo+cWKAXbcUJuyULaD4Qv2CA8qIrPmHXfvIO5z8M5jLtF
vRNO/a21wxZKE5Udw97aedre/ejMWbgTiAqy8WEoZ1ZEbMnpo3Y2bo0n78SS8GSslXdhVzm8fxhO
EVPS8uKF9p3yAUQgEDOUojPxxlpgZpj5T/qnt0Um7tF8teUniUJ/Z9ORaOmROtLBIt5sRSPX2lQe
OoUZAmBRIWJ3YZ5K8k8+RW8hbMJnkUd6Bwj+pmhewl1ycRna7MHRK3c2IVoBIT+zbM7/ZDVktUn8
7BTMh2K3UtdVMSdFZliGn1b9IIw2tuGOJZOkGq5lso3MPW3Om0UCFNDep2Rd5Q4tJTQVBuN8Lexp
waKyHuYKYhkaIM549NOVKNvpwpvX3Qw0F9LsozLY8rJ+sPaSuMq3mCA1wy5W/U5fWbwm0o3wGC3g
qdJWvQ0+vH2Yzc13ESIQc+rtINloF7DBJyt0wmyC1LfUIWUGTTJfsbhva8I5Z3I667fIfP1Fdkif
rEf26NKuIC3YmNEGFF6o8yPHJaPjEHW2fBsR7+TCSRTt+tUiKg53j7gvXaaFuXDUT1571PvNuI3n
1aqaeRiAVsXes9vX9CKfh8eEptErpR9/Y27TQ6Iuqif/IR8W1RuvHDjxequ8Cnfc3aW0cUlzom8N
w4rdQTELqnlwjnzHso5hZzfSWqaNVlPW5CnxTtvKRQw2BBz0ay3aAdFzJFDei+qxdmqUuyZsJlt/
B18Q9XNCccUt/Cpj337WouNS+5KpBa3ShwrB4Ky9F55G7nS7AECc3JhAPOg3LVKCO7ekALsO0Dpk
AzvfUV9V69jcIEzM+mE2LKs3d60IM4s0kLtQg+q6rO4FHBgJ8VMYaOyEm7fFoDhAlKX97HQ3WrPT
/RVuDHlnfGaMbRgZmo0fXrK1Y8NyLwCBniMk1h7KY4dM/jVFc4nR3O5vhaWHpAZlrYEy2VazBS9m
uiL30klqpxxvGGHVbZKvCYPxxRkNK+QPzTau5yZWpHQj3/HnDQEIzYzq03DXt1sjWk7ayshmrqKP
pPtLJQU7suHMHuhHdgphdq+re4AJlXnmICk0ezZs+Ud5V1unOnRctqHPhKlKRyYo5E9ycE9RML2r
boKbFE/lpisW3qm5gN+NaLxozFEYh+bG2mTjkr+Jxsxn0X/QbnoFn8qSUzHKANDf2aGINhTn2M6h
QgoO3ov5LO+ZJOKP8Ng+k1YHy3KhPGe7Yu1vmm39pN7l4ArpCKMpPSmZD7YGEMcMIDmEn3xRGI71
XAMbRlGUbAl7GNKb1JhjAfThgt544yl7z59zH+eGzdEvMNmaf3jaArtHClNhlagfeMuGR7yL2LBi
6HIoQDUsjMDd7Xpp3JSyDWxtKZxTUMHb6kS3070Q1Qsz8DPb6afsERC865hnj+3XJn3AgzpToDvi
zdvn2jznYWEd0WcFLytPicF2LCBuoUCZxffs4+r0xfPtjNLovqeud+E6MYdiHmD52kTougmtuaPj
5uYXrT0Kt8kJpwywTbbjdK9DpKKviD3HDxa2AmPE1mMrYZvuVrygWzlVnDo2gmJr9NoPplMhmKau
OM60o7ZHRx8+DEuXPeorA1/YtPGGfSuGH2gEs/Q5KOblR7Or4NAvMIygfB4Q5D+QGC5sXId9yzw5
RlulnINt3cBbWQd7c5fjBSN1058Ze/+GnYP3zDsTk4q1ybHAqERD2vmJAOM8XE5+2wgF+6K0zlD6
UdNJ2kY7GIndb6mrU6dQHRcHX76Ex03HMz/R/oXaz4TFjiqcYyxJt5G5ih9cidyR9yfhOe+fxewI
lrt4pOrsCWsSM1h9VkgUEFKzPevLc68WK/OuITAAEtexTmm7zbhz1jsPg1U1YhvPgWYt28I+Off3
BKS1z5YxLzeqb1Nlfx80WztjaKE7Kanz8bak5bckO8PhMbp3LpKijvVu67Pxk5cUgk3ZAfDGxIJy
fKlukqO3QmRrMn9u4nW8y15a0/a28dk7EGpBhHdxgSMcflAIuFNf6c9wEGXDCo6VyW+HYtmzI8Ti
m+A2veOypVvxWTwqZ4oZfCzuKM4IT3h9WhTJyNm32ZyHK2zjZ2p3HBTij8rdIiCZuuxn753ZOBE2
KKrqg3nBsPsafpYOsGRzDUX3zd2ZmDVdznzske1sb93hZaSul+86UsVn2rxa+O8JsSusUa1DGizv
UbkJwVPajJfmkVIB63XzSOkDGBuEFg4Nc+9GvROekqX4Jg5LGFMVr+ptxHyI8JNbXr9AZlTfyk9W
ra6Y1+MMEF+39tu5snDf3G118cptiJh3DUV7bmwSbG7+vIBmBTlpWTxZOjMRbyg3+xMJvaDZ1gYf
iIFWYu72S21lHctjfY+Y8wK2N8P/iPCTdxVF6HLY+S/sqsNPZj8IoRPL+XWgwOfZH22OynLJtgl9
Nqt8fWmOvrKL37VHRudd8OKuEsdy56ClrK1xkPAXvtNbQHRhjQ8+BcwFyL8Zs/GzsBMdmE/Kwhps
AoM7W9/SOpn7e4YV+KhwDYYPC/ytdJomm0kkxhnOWEu3+XSINekwrKjneYfhXnp8JEJmivkoaeja
eM5ZGIvnGC37rF+qBwYOD8k/ylv/A/ureQccPPgMz+0bi4BwkpbpU3oeklXGOnF0V/3aODFH8VIY
73Tddspu2IQYhZ+gq2pkep34x/qn2ps341qNoMKzS5v5a3bE7gfKcY7raG/DD/B2CTsjFeWk7e+x
V4l3zPKe3WO32Id4YM7ZIXtBjm7tpvqmQNdn4d55J5/3yXYv8QdjuH1kCw1bsJiJx+CG6UhmysFy
ZtPuqi7VRXuqLkyP/p24xUhwWyy7C2dXCKc7aWls19FRXBiPJW9bgaA0WzJ5MllqT+yt79vnzqEb
c8nvEagJ8wEd6QZ4KXa7Rw7sbmBX5AzAkptXS5GWH82+B2vDaHoFyiJQlplFiMLSeXc2H4d+a83b
g/vW9RfC64VkpYmwCDlb2qj6HeMQUfrntcHhwyGuw8Zoi0/TC9Qfim6bf7pLTXZGdZmwA2iWYuF4
K/5gttK2wyG/YRZEc2htBi62XAFk3fQr7oC4A9RDQ/Aej7FvR9SD0gcSijLqQiyUNLcO0/YZL+Fr
yrbMX/QL8b0wV1G1YAK/EDqVTsIFO3eMff5SPWKnkDl4SkfhPtBmnlaTQNESBWgggu6sGEAhrZnN
18+ingg5oIvWvBrFcG6UvNKI9zE0PRNlycNTom6k0BBIwRavrC9G2+Dr1yNEWElUFwwVK9pWEkGT
Yck6jufJnQchhilljB+FWKmWRq3xvfWKVENRS/mpZ0YbHId0/ELcJQF7L1TKKES75jYSQ0LNUq7H
z1uszgMvQzf9ECK7gYxfdHi8RwUZXLVTpZ7tUg8o6uuH3iz3jZoTo6378aYHmqXWhGzbJBcUG+vD
+sgqq91ZQmOCp88yirDoExZJPkXlfv2gj/exQU46zQWKmAiM80VdBmwffPOCyLJ0/JyNObpHLIgU
nlW8pyg5KNEOZNpr4ZnUE4+KRZd7BAlEEtbn8tCp8rsciZWdhhzmdPPo8n03QUH7DwL/PCs4c7kC
528Ld3fhDR9K7u7d2pXZwkKPVpvHUJcrXhUR/zEPolFlB71yYpNIwPLYH42qiVYjVgsqMzTO3PxB
rS7DFJk1/TwwexD1QfUuhOHZivNT2Vd3tUCgbjZCMOvjl07PKaEOlyEXlFWtig6V9aU0GLew+Zxc
kA8KB0+rde9SST0ZLocjQwacrQ+cWErFkYmwdWnuLLrafMibUVtGHmogtx/vu1G+4XGwgclUlzpR
/g4B0reNljA1sX8zZU3YWK6Po893XKXcVWlfrRtcVswzcbwuDbauRu90RGAfSgHTCWaMYeUWzaoV
SVII1KmLWRl7M7b6bUvQsW21FAMLYhwkYVRXliW/DRSNF2TYuXaAOGPuSS7+0cvYaJ9qh/BRcHnr
oiZeajHbhUZsNhjYD2HhcxqWzN8gkyCA/ga6mIiXJjaXijuTD70CuuiQ/dNWMIFMqvAhMgtMQct6
AW1+XSW1nSTFqlTDTa7ILMblcP9//uP//vd/vfX/6X1kt/+Cc/7lu0yfDuJSNHU6ROoVN8fotb7W
MqN0xKj7dMkgEiuP0kFIFUOYBErQ1ql2iXilf/5c6ZqPZfK1JUDWFkhLRBLyFTJNrPS8l3uppNOS
uHaJU6zUJyzhLQTnqWaCmj4p99jw9rqFnpN2MifbTFmrVrf55VKm7/gXUufrUgxZUVXL4oqungDZ
euKAPLR0XBEsQliQtiwKH35mooq8IVQspz85AWEYvj3ds/Zec4txZk0BBt7wy3C4JslNt0WW0KIq
pqrJgM641j94O1rgSrKQBfTKCxhmacgCP2EFIGO/+HjRXMFUf3kSyncDUMbiYWAxEfV/KKcRHbsx
z4XS0VPKfUaX3BuKhk6SnRZgXcSb3H5Dqp/z3AUYQ4AmTtSiZ2uPHACXSbxRYgJIgBjbIlZa6Pns
9VWNv+RGS2y3OK7K8sFEA5IPKFPBtaM6aWiBF5AjOBAhDlsEZn38+aF+90xlRTGwyJoT9epqXMPD
zlmVvMoxExZCHTyMrRfdLy/P1yC9HjmKzLujifC3DEP++2n1OJ2Hmkwkpy21M2yaY5sY286g+F3z
xuSUYMn1OI55C47B4iedue5DbY//g8zKLj7qPiMqrvLbDpyquePZr3JT/bDqiVmSP8dFuR8HABo5
KDuxcm/Fxv/MyqRc/nyz5H/oWYw6mICaLFqmZEnqNET+GHWWpkIclBWOAxZbU8/IoBXoaJxotQwJ
z3Qsg8SBJrfuoT2JU1nZXH6lYUodAscIwghcOc+SP8yovK8m5oJCgII9dt4tXLryl3fk27lDUWnc
TcwxWf/6/T8uV6ksPTMCLpeRNWskqDYYrmbjhJ2SkvY+oqU+efqfew1YJLVLDwEcNRk7NsX6t2v5
7u0BEQzsD0U9wtCrIeAhLJEEcyidSKN7YhSAcifayOBTEyqIa/I03qe6pcXu0cbo/OT952f37esL
CVFWoQIzh4vXzw6/yf8bgz2ConkpyRSZ2wCR6HBvNmFoy0REV9Obhy+LoNWJEqO08gnuKMdCcDI9
Njls7P0HuHmeNGL/WQ1cvzYiCq7ePo9z2D0xp2yrxt4/nFvffYUTscVGScE0bDcTZameMFQ/fzHp
+ztr6kR9KbJqXhMrIzSoDCCRtHt4hg0ldl3BFYhqbdmDmqlDtMSjZJFVwqkJ8svPn/7dusgIm4hn
IsA95WoeVknSbdSENWGYOD0CpYlupJvadiF8XuM+1FIKJF39y3f+btZSYUaaKnwfSHZXOLmob9J2
iLvSGXueJYKbZ93Mnn/+Zr99xtU3C7RaxifKgEXktx91QOtm8svk++2Y5GWQFIv3gib39Zi0Qlgt
cs1LMeUgdrQABmYRi8A1Wtzpsf/CBKnBQiuaPX6ZI6YmmvHoh+N4F7vFNijbfSviDzVlaQ62ly6V
QcXAH/znAIxxXaEAbhVGciMM937O2jxMwCjPuMsD93UCjpkuKo2fb9w/OHAWElEECG4y91hI9q/W
FFXLG0UAFuR4iNPtmmXcVuNkISOCmoUJrxnZvPe4u2k5gLvxhIKuSc7WN7fS+c+Xco1B/boSAw6q
JWuyZFxPOoVuiOaQK4VTpJ+CR7Pdl6lfGzV5Afpw7MvaJXwnnPvK9ufP/Xd3gmrSRFhn6KasmF93
6I+J1/KkeiyjuCCg04cOzjtZcbOJrm7xozHplu5v+6FpxP+9wip8P1MzMM5rinq9O7aqIBiHgXwJ
1gL4ESiz2co+5mX48PM3+/ZzVFmUeMDM5ur0zf/4ZjpnOMUqDRjB1G5GV14J5CgEhfvLXtP8d9vL
9/njc662vaRd6C7CkcwBSVELFpmfONsWFUjyHlmAlKn0Fe/iICMmKeyZt/MnNSQ3ODzz9ak1tA3x
9dakuVKShYIeS1J8cRmyEyIfJOGK08Hk9yAfdCjYChXATeNRM1KtHvt9LqYr+KHEjmkiil7oPo1l
IqpwvZOX4AOTXY75obLWispbju0yS8gP61Q6dFJrZOQtEWkUEk/qZ+MbPnNh3XGgxDPZIY+kl583
b61JyroR+R4H4hTXTh+9dMac4ymtNq+v0auZT5KBUgLsIwk1dVfPszUyJOmMj3FDXtlTl+giwlXo
OlqvHr3c/xRh4s0jlw62oZnUMEfJWJYaeUpLORxvOTQXK5cKa2bRAG917DZhhHjAJKolGMezF9z8
PFKkbxYmNpSGxmRAaIQC8fnvsRLHo6BwTMucMAEIIPvdqY3To9LJJ7O0XqlGEIY9REfsPBcrCW8r
y1eBNHVY/XdZoG2GVD1hXn8kkIJsuvx+FOJnSScGRVbq0s5ieQUmnMJOoQPk9R7KliRmwl+aGabE
Ve+K72WFv9qIjtja6FKp/kPW0jqFNT9TrNe4605abR3GujnJcNyr1l2qITkkQmIdysJfgPif1Sp/
ISQDRyGNkHA9Lw2Piazu8JIc5bo9YZnzyvdwSNeKIr0PnrRyBeMADyaylVJ+aVJplfe0HgNuu+vS
xQoCsqiSRVGOiCvwLBAiLb7LahfNK6M5+br0/vX3Wn1XZdUR9e28aiFUyMj56tja9IrraLQFm1J8
qcLWcXvmNEl9VOR0jc9iEwfpfvTlW09Tb7wINoRf3gtjtsftAnPH9+/9LiLSKB93tQ+Tx/WEuzqt
9mpjvMOQpppvlhdyS4jaay28W+kt1rjsjjMoY8rFcPXLCJn2fFeTlmxBS6X4pKHKNK4mEzeBWiqX
AMdLMGSZVw6bGnLpTLeoQyYE3wWJ9R4gYEeSUSJngbpsR1VPE9RVOueXa5mW86trUWRDBTdhwfKw
ro8oVFnatsuTzAEHgjx9EwlCMBnVkoWJXq7RCUtFeC/OhLwjqrR+kzLxVJUoa3zfVBdZm9NNJFh3
3dX9L4uY9O+pQ+GEJuq6LJlQMa/n9tIbWoEUwZSgYIN6sJCbSGVpvCAu97ZuXz6Rlged0JBjpzLg
bPlCt24a0f1lUZvgyNe3CL4t6xn4dv67PivWQ2R27tCAlzXvIQIkK/x/ibD44oZg6rD7sB+2aYw4
UcnWgMcJyps852prISuOQxyN+puWbGPsBJTl+1t4f8Q1uALyJ4wlshrNZAvlrFsSjK2Ta97GfJeg
Jpkug62lZuPSbXQby0b8vz+cKJyPFJAMGrUNWb6aqaqIfDVyAlIIrc2hli1a7+ULDCoyd8pz0aXn
uBmQ/igjsJjs5eeR9+8OWp1WU3jsU4FJ0672mVGb426SQuwoJu0m/ErzfhjOVOuWgNl3nZzcjQLi
oZ8/9Jsxxa4d3LVhsDFSRP3qG+dVljVe28ROFiH5REuYR9XLqDdAP8IbzUUnneKR61+S0Diion7/
+eO/toB/v22qqPC1ZUmVdF273ph5QZynalzEzqjVKr1FIiVMnRReDFKUVm/CWD+2mANob5NulQqg
LTqqE0Wr2r1oXspGOTfTb5tBROgzXv68N6mYZC/DQNbYHozfhixJ3pDyt6f17zTBhXPoYNOuaVz+
NKX9sf8pNOrWepNw4ZjufQU38Gi+h5jwQVD+cjr4bmAoFP10bhM7Ie3qo3ykwlOIaOREEVwDA4eH
Z6wSjQxUdN5YxjhR1tbl5wfz74aZrwcxXQFyPk0219suNQesSagpSiD+eSt/yQbpDJJhLubS/dct
j9xkocrGL+Px322lKnIkV8Rps84HX70EWkURo3aNyBGaZjPEraOq0U1A7OjPX0/67p5qIuUuxYQs
KF+Xcdl29UHAv+14qXYkyCSHzKhMBTeWyuypEJRdpMrLUCS4DbaAWjHLlgpOq2ZYB4gCgVRpcOBG
40JowS/zwDfbJe4BgbcSa6FIzuHVK9kLcp+GIbbfEh/QGPgnhZjoQHd3dUBkavskuSEinxBGlPTb
UNOmlfb6fZymPkMDEsZKc/XZLCC1BeUociwNuISK0Y8KCKwF0ciY17NuXcN0szFogmuARJIqBJWA
t8dV5934mODtrnVHQvqC/Rfw1pQwApJHN1MkvMd9EkGsYSUgR4HXnoKZJJdznHGIQvImXbpVeher
mMj7iSDzBR0jvwcDPW4SfGLx5Gg7f7EMBKKltQ540dcfB4hnwU4C+oSJnFIrOLiue64rbVMSV4hC
R5xM8d7SN4kPh30MkiN4pa6H8q0H7idkrQOIy5rJUvEC4HmZT8eAXwbc9JL+c2NN8kQUFm9LvR5w
xLD7sU8ukTN0wrMbopfztYU+bJISNVoBEMXViPRLIZFgmnrHnbNQ8ur254v49uUicoD2hSUTtn41
kSRqwebBy2IHTyeSKr62GEln06h/ObR9U29kBFs6514mdZ1a39+TI243Jc2LNHY6haYT2kSzAdnB
PF0V7YYt1BnmAXpwnk2taEe/kXel2+46c/ztQv7dqUwVeok2kUnxk7v/94WMoYiNGDSrI1VwLxp+
mPflqvJeomR41CYrZ1XFr2WhkYt3Uyfm6//+hnMXVBZ01RTF64ocr4FOBhuz2RC579P9LtGXJaX7
y2Qt/3tIpgjGzEifgfK9fP3W9lWUSmPGjKFHtBgsOP92nMeoswwSAYku1pmzQqV2gla37K5mlEOe
t1s0JnIJRTzC8MDJwRkttrxT+y5QrUsCM0d2CRvokQdWEgKn36fh72Yb0hlUTvhfsS9XA9LUSxOE
Xxuh7Gw2QldvhDx/4VbOUlneDeKvs/6390lWYN2BvTD/6dzE3CRDp/rlDP2NIDUgkSPCGymbgoQ0
UdbEwWsTv6qAXzoBXFXHjlQnazVFAPPzwDCmN+B6OuBB0eRVJYVwkqt1zmpkAE9eETmYjHHpAPo3
AT9AoCygVgZovzBJZXV167ObYEtwtMxqJZpPhqmeE7Q12UfvYV0Jktap2C6FLJCgpn2iHPihtSSU
7b221yx3P9Ty2ewpZuQMBlHJX9Q6eiDM8ZQQ+Wz14i4HVG9XKCfV8qk0tUXhCahr2S9RqqYEaZ1H
qbhToDXlFvnQsv4RZDTbfTNRFpms7/AY37UKCJjcKLd+o4C3EJd0+OeuYQA81S9pwDGXYS+iOO1F
sJbyzmc42JEWwNp5/vq5oSeLr7ucF1RU/Ow1FH9bVf/JFzIJkzENKqzMf3j7rrf2pVtNJYWEla0o
N8S3Hc2o3XQ0OefTC1F2Hfog0og1qSk5wLzq3OnQks5hmb6EXvnW+NV6FNWzELDLrDsm7KIsTrA4
bke1JO+J6ldU+m/hq2SBHGl8RAn6cIvDy8lgkUUTZ8qI9SkCU39vGVxmrlWzVkH3OM3FisFviRDw
wUvluHVanASZd1dX9LMM4Zdl4LsNhiSqHCMxeFvTMe7vWTE2mj4kuJ0jbi3ZUp/eeb27EcMFQXr3
WTm8iDlaHTc+WiSJ/jzu5W+WIInJcNo006xVrvf7ssRbrWLfdkZXegfX9gjs/8GQ/EVhpacwf24k
xVGc4UOfjGUawh3/UcyMXeYqL2Zbn9ICoJ6Z0/XLp0rVquoRUMhuupzCfm3Rqk/kha1/ueZvZg1q
WpLOfp/92D/H7hbaal96GaGfIYo2I10XDfWdpDuVUboec6KQO2Op+Di0UGkOKReHjsTuxOYU16gj
DB/rjH8TG+Nb2KuPiSm+j7DgQvNeSoaXqBJ/OVN9+3glibYkvRjOdNerrypYYVCaVUagKDUovSsR
DT14db4VxeDosdlK434xhN5qMLVfc4W+2Vjz2VPlWZY0i7n677HFlNfVlVowtghPmcmMZqlXd7w1
pFHONSE84azf+KP4nsfiO3XqJcS2FVHpB01uTljz7ag2kTEDn1bEdP/zk/zusMvFcZwhGJTG7Vci
0x+HtsQtVYDzPMmxzh7BjS2HUXsMNaZLzzdszqc7MaW25E0J6p61UXvv4Zcr+OZcxZMhis3UOWCZ
19vA3FCDOkmpLhVDe5qeT6dbjlcBMa8fVas9iWL0kCX6ro/MQ4CfDJ1HFiqPYTW+14Z3FFL1MQWy
T9ruBk/xL2/nN8uxpKCqsRSVNemf7nwL3zIdqUOjhG44V2cfmlac44oBFHjF0WzS35rB3w0WhZgt
WZNk1C3XExEjw83kakwdqgPL0kMND8/EhrxKeLl/Cv2BX+x/eZ2/ObjTrxc1RaEDrcrWNEP9MQby
setLQnfTybF8IRkbmbVOgsTey9LfCt/Gd0/7z8+6XuWFMApVdSqUWfCxqoBk9lCC1MUJRwpeCqIB
u8BE1qgqK18sDmOeGZhwzK05WLy0+hzL+nki+iaqsfTo55X5sBYz9QKoPqGTTzoJuKV4XOVSE4Dh
EdeVkJ+xxPog9JWaYi0Uia2xzZvy/EU+RqJJaCl/J8o/1FRyBoV9odaCXQnHdeVL64L07zRrb4bg
3ZONhVWlKOmMjYkHm5KLTI5gnQ0rsbC2edkerAToizCsyrE6CF1xjgD4NAJWUwygcbtP2mGtNLjU
iuYzDOtzW3GVXnroUwgm5KSftJhOiWwRaZRh0p4FBgibuCff9dVc+xHHs0y1YL644iNRNk9RpTsl
yDJhUIYZIG2rn7ciITkKRJplgR/ti3Bp8VWWKipJ3HjqRkcTZIResUx6lNJi8pIjzaKyWJGDVW9H
b4hhoaasI3pBkk/GCAQvsFKVUQaK5AUb3mCcoLRaVqHXIdysO9h0gKK6ISQgoonumoRNomKpgEFi
MeafmKj7yBJhJWgHvzf8FWQhJONUsG1CGB7dAp11aCmrlFggU8iPYPTw6DDqRzM9gjqfKzn7MUPs
11XKUqhBjYvwC7dkB1nRh4U9yAiqs+maW80sP9ogO3plehSqGi2Fi+ZJxdKevVWmdJFjfItplD2E
/RqWoW3o4G5pHFwM4EhujskbSLHlO77GvxW5e5FQqwZwgOJry1pYT0Oi14ujNRhbUx8wkXKR0zwA
JH2FvnWlRHAPXX/XBc1jZnj9PG2G1c/T5bfvj2QYEpODgmzl6nygF1VRDzoTkly581JnRva72yEn
8QKVkDroi2a0tnzFX+bB7zYp1D84vSKmQKt09bGaP8BQ8QZcZLR/JNE6pFFCPT/9ZSb6djnS2GFO
HVvaiNbV56iIg4DXW6nTDZbTdA2eKEjwCW5dqikZcjqgm/7RKuV9QCxOIf2+U/huxmdRNXTuMVXY
64OjlSdFkncaHQU8HHGB4rRB/94J+o5fPiAU4NBn2q433jH5L/wAxStIxJ1YAkg2KT42BPLUdXkb
yURqmfrWTWQ6WBqwZJcgmg5ypp1IKa9g5TpenL5nXn3X+B4htQy/gWBX8LfQb0scCinVfI+gEA8D
cdI18yHTz0oDBi5iumyGqUcYCzO5hFbqD5PTSRxelHR00pHAHd+YSZZxSHwRIf+7XEUIc1oM+OR6
2YYS3BX5sTQzNOwqpgGxHl+mp5lBBsP/RaqsGeoPHKWiRAfaMIDPCo8lvCXIvexEnl2hQ7gwdex8
5g0Fjt5c8gIKNW24N9mkklUQglOgClUlRj2Xw9ajygDGUQIhHLvBisgPUggQqNdx/oGRCjCpCJu7
b8HyI4zoPOLhCRk+531XLAc0/0Zee+AdLBzaEhwKeo9Gq28qERNlXHp20+OxbcOHMcqhbySTSBzP
Z+DyARNW8Od38Lv1Ulc4olvo3Riq0zv6x3oZiJWWpFGbQj+kxyTfJ3q8HTpxFUnE1fx/fdT1Ea3N
4Q1nIB8d34CkmMIXTqmxg0mcdbXwy9f6dpesc65Cl4IcjePc399LLOQ8K9SS7xU5lU+anpcu/D5b
Tvv2UBqeJI94MZzs4IZ/+Zrf7Xqo0lCSYqvFOexqi6yXyArSmOmlp+0LAT1JsLzU9cHwra2U83z5
/59v7PefqFHJn4JN/6k2AKdG3QLH0CnDEgNYeYYq8yK5wyWLy4+aNQSq0+Lnj/yaOq4qHJR1qF9P
rVTZuBb/jFUO1Z8EBSfsY3+mEnLYonHEbGkRNCqW9ljrpwo2E1lwXXwyzXMRQXEsB/YIZTe1+jI8
5vVRYKGqMLviM01qdqTBuLIGpA2akEGdIHnESLRthOiNQpeLKW5c67mhz8ZyXHluXs8Mk/etw5VG
1gC17W0LR3fOu7INAvhSNG+rmeSeyhhjXA0TLrEUhzz2+94qblMhHWyXSiyC5rlf+9CELSGay+Qn
UJvtcB1P7vOiApqEAJCQsGzG6TOdwfF/Ck2oExpwvJ/v6rejljGr0AqiNY0G9e9R2/UuWWm+lThd
kX/Ew/9Qd2bLcRvZ2n2VDt/DB0gACSDi73NRhZqLxalESrxBUBSFeU6MT/8v0O4Ttlph97k8EQ6F
aA5iDUBm7v3ttZ48aCNpMB/A112EtVGdnzDvOP9dIfNnbyB4QBQyKeha/3YyaHttiioh8z2E6vdk
5uXz5vZ1ytRrvmQwxqa6h/tz/esH+7PVn84TiXcKNx7//fmx6l6TEkiGfJiyhJTgatYeOa1l6W9K
+5i4xm1W1tdlf/LX/+7P7nh/+Hd/PD8ns5X1pa3nDDaPOzfjPZa47WUQxnNT9pe//re8n1SosRBL
QmIcS7kr/FAqV4OL0AMp094skodx7Ac/JrYeUo0VTabQuFTfbWRudJ/m3YTgHrsizAzqhgYvdBC0
mOnbvRl+y0roR1KOt0lo3sOqHPMAwKmZEfLTjG+hZBartYDlBfaXhIzkRghieSPaPQzgTZQAzrHn
T6oDaTKnj9wbYfdCntpGxYE9LWPRTJu0TGtjbnv+GC6RbqKjfWLszrukJdNItcZ5wwB/veLkRcG4
ZK+vFVc0Gy0jIdSdA2MX9jaOO9Vi00MMSZRqU9jDl362BiRwHHsMZe+Ie10CGUJyHoBf4jRhCVYw
JtJ1KGAIp+Z4b2XRcdk314357LIjHlveGygVNmE0PlvhjAZLXZOyu6B7qDZOqp3G1N4M4GdjLfqu
zc20sSN1xDGrLnYTYYti+BVD798sMT+7aLxFQE3jgav1x1BnllUtucuKunrF6ao0n3twFEq3nu3K
PtHwfVYoyv7mTi9+9ub1yGQwDeHQKv7x/cT5MsRbyA1CZs5FALwndhsI32jXNSTceLFDGUsLro29
vQwSlIZ5cBnjJNmHSf7YdLQ1K0HbN8faIZLvRVB9Jm+P3KqfF7REeoLFCy+hA6gONmuT9YwAGzY0
iL++Ln4yKWAxY0HOQ3C7oVb5w3URalNGpjKDeRTkW/JTTLjrVLzHxrhYOY8K/1a1ihnq0yb466kW
IdvzPILZU0mFPGQQUfPUru+4C6viEase+S1GnXZYC5jEhd+O0iN76s1tIE3g8RXES6UhoMj0RQ2t
432N+2j/1w/q343foB8JDRjLZsql/LO8Y/6wl/Lk5OZKmNl+FMmmpqgOSs29qlL260aMW8MLKr/M
QYfnwrhG8BU4wxeM94a4QVSR7uKUYwDUSjdy/+Y+9LMgBqFtWkfLLsH5t8JsONpzFfTcbCs3Ondx
9qpl9X1UMhhtWwwiKxwnDRzv1h6vwB9vo1Hd2LS+Vn3AyVO1ztOwzaPiXaW8UFDqibnl7xO2Amfg
R3SFe0JaQ9rH0r7/zXOq/+QOSjaCqAABNxo7P3Y19SQIJWWjnHx2g0gpZd6vm7htBPoR8zMZEZ7d
cS7jwxAdvQH0QJmk842nw24Yom/6VItbGmh0tzOIQWaw+Dm7mtSbMb2GM5fLlH3FD1lshkLdQkeF
e4JZ0auocRSSq8WOe81P4Kri7eRim6CO2278wM0KQGVROvss9SxsuwVnKdc8lgJDjhlRF146X3BT
oiMANSB9GQWKvl+4psE7c4oPz21tRmQNPW2j1xXJU818cO34uSCGtDI7y1gNFXslV3PPqffmDNyC
ZdJ9C23dD2x2M0W/J8jm1/IFYul7GITHMYT9FCa2H5rl/bKe9M4nNJgvy6ZQZeZz2zRXo+u+CXp9
9M2f+1gYdP/5waaurhF7/mHoD16laJBHJ6j1vR/Gw/ebQDcvHqtBaCXpjmohI+lNjTLFc+7RIXN8
hAjILbaH+VWp/Zwt3NFJfynK6e1v3gs/eysQSDN1Qiscan/sqk00E7JWmfl+TMoMLKS5Au/7kIft
uOM8x/MTe/e9pSHxXO5fzNmkufE3yZKfbFoYEHTJmdvLiv5jgRfddV3nywbNK3n5hqx6kg6I4d6r
eW6Ik+69qd7MzJGuYljLf3cV/+TuT6mEng5lXHaIP1bfC3rs3ZDHxT7tkEhWRbK3ShhmDqB736wZ
ryoZRjq79qPNNbDNgwh4aLsPqhLvc6TcnSiSS9DV4mBOiwKw94AQ4uXS7UPfjcENtEwfYdI1dhGH
srfYsathT9g0v61i//WnKcv2Y+ryrawQr4aR+uHD/75By1a25Xf1/5Zv+58v+/M3/fe1zPnvL79k
915eXvP39scv+tOP5V///bfzX9Xrnz7YFORqpvvuvZke3tsuU/+aFl2+8j/95D/eP37Kdare//nL
6zdeAmjEjD2/qV9+/9Th2z9/ESZLwx/e88u/8Punl4fwz18u78M/ju9N+z795NveX1v1z180x/yV
krp0OHix1jCfSXlreP/tU/avxHoYvFoaQ+7yiaJsVPTPXyzjV+pr7PCFTTLEYbDzl3+0Zbd8ynR/
5eTP7oXP6NbSB/vlX0/A3W/nvd9euZ+PzxpEaVnk/ngw9Ah4ETw32KXwyX8Lh4i6KXKzsxlTQjfW
RJN2MzOfwrwfXLekaaC0LcWVogHwz5WEwESy34jz/Mh0L5jdoL7iWXxAhan7CUNN56IdqnU8QItL
G1hAmA69dZKVybYdK9BQnXyxwIafgli/NCUD4wZmsWNgy4Oht+mh9nB202AZ8sWHw4BGmVsBf3Ts
iBWD0Fbn5b4pKFSDEJ8e69fAwIvhlsl9izqVZJhzKfJ5OJdN+iRKoMSD5tWnjBS537ZeBbdY07YR
0167Lqvu3IJzPuTfKx5voBZ9u2vGsD2EGUAVXX9iak3bfFS+o3H6Hi9DO+G6q6F+i4qhPalZR2W1
xJIxM+/CMb/tYy+4doX1pg3JS2165Y6sU39Xg0iratQksMfdFfzLuZvSo5MyYaALqr83DSqCUpjJ
TYLDx2917tk0DEmCjGVOBQo2TGMV12SZHKgtDOa2CRXcWiAr7BJ3TTh8mjpkV8Wwc5c4uBj4yZVk
no+xCAa9YjhBZakfey38HELNX7UEtxopBLq3a1kn0yof4nNOOe1Yg+Qrongnq2abdwDW6xjxVFXO
arPIT4nLtgzp19Wm6Ox1Ygg+anRKkZOx7j3QAgVPot/0pMTY4wFoaMWLFReM1prg17EcAGnmL4vA
qFWqW7sZMBXAWsoZ861T8cOzID1RnPuivK7YmSbjGap8KPWY5y3vzXXb9Aq5OcCCXF9od3zHIHGf
JYEmV27CsKSX8P8++gvKbu+UQmkkeDrgHnhoJsGr9Vboz82Tro28KNFhUvyepsmMxuhZgLrnJ8zQ
JFyxbrqJQ1xtcppHZdPQiYMbY3bk2SWaOzDrsrUmMSBsotVtGpjB0nQ4CtR7H6bHCf/dqs8/CWd8
gMAtGSVm2x6nWEKQQJm9oTbzwKVR8aaLDfPcMym0YYwgnWtmXuxjGc1PhFLCVWNlO97DI9RrAd5m
KZe6R5UnxPbmmq3LsE5GsKK4Q7Da1yClABNajsE4TNm6eLWbtRyQrU1x+rmYb0tGUk9ZHY9rR2UX
0wZbbHNoHUajXaVo0IB/xLzn++GrlJ85vfSPnfZsG3OyvKhwpzsmzGs4uEmTuL+pSdM5+ty1iXY0
hxn/1RTKAwM8ySYX5S5KRPlUw/fC9St3Y0wtcSx5Cegh2IfSaB5D3gpnN9Bh0CgABwFbH+K1DBkY
PSRTdV82ndhR86E0a5EYc3I132RZil9a6n7TaNUuaLQFv7824jQlJVGaO6+W66HizUMgtu9H7JzG
jJSoOmtBsziWsf+ZtLemvIkp0Ei/Kr09VA+fasALJ162YtxI4iZ7nJC/nvlVnHV4N+UMhVRu0T66
1MCRl3trw8F1HHRTuXV5SX297d5lCecwcemnDTZfpsTA+JwmyVpSV5/H4ZqFGamgsUc8lUUtyDaP
22LLvsjoYahZ1T1g5nI1FsRXPmRvhK1h+SQU6vG8IlG8pi3sD8LXoGF1Xl60sBCmZtDlTpvaMGdG
bWub65401d76HrolTraB13mxjU44VmenAfEWe9l5Wo4QlROlW9fpH3GDAJgyq3nTN8hystJ90iS4
9dk15vuUzfagvad6+imcmc8ytP5g5nD8orbVN4WzC+vy3S0hWQaFDVoWrDYuJGROFBWibK/SShwk
FYjVok5tWm0TD+FC6TZ93aF9oCs8y3bFBdSI9LZUNTnQxUrWj8xk4WnaEsA6ZY2Tb+TyRWNIi3Zk
JiCcESC5i0A5tQ3f5ZTjA0O0NgmywFXxQu4MFCARqNU4YZoC03ClZQ4e3JzOHoqBVVFutANIf4CS
seWuGodhztTwLm5eI1EZAElZZRVw2HUAFsWwaDkSsJeOw/dEq/Zdt9xU6ctG/U1Y1ejoNdyhmlFu
PoR+hZZP/iBBvrcjIDF2udgxOMsgfCPwUYaXhQoNLpjikozd77GjYRYoRb+bC/mlrXR5ro1WIFMI
OQmZgU5NgBaflbebJjcZF5UZctkYdFnHOMY2F6q+ExNT00WmMVVe3aeOBZen1+IzpOhd1OYUgQSc
V2927scOVuPAJ89uWB8ZEk7vm7ZyVgmrilZq9c4KtYD663She1ufbGzYWzwm30akwaEmlhBbNO7q
TnyfRWKfg5wHUQhYxyKuWzBKRUOsmFuT4vIshFXwhovNTe0CiSrHL3roTdsPn1087POIyYIxCVbg
8MGrLesWKia4+C3OB+bttMDGe1dzr3OOuMK47kt5oQkBr2FcOJoRo9wc25KZLxvz/nFsXnsdZmyf
ziFIfygPs15Do2xGY+2U8YM3q/QYdjfdFDY7tmY84Dj61NZNtM3VguzUtWH9cTHOgM36Sgm/GRCv
l2BW8BgxjWHNsGTGFM3kvJaj8SUTaJxk5l2cYAEON0+ihZk6eHq7mhCofnTSdX4s72KaYPF46RaH
siGDNw4rOoh68tXm4FIrH6jDGRCYaePbq9xJ9L3Zxw+KIQtpdo/OSCNcZmKthlitLc9+nYV7ZRnq
fYzqjNu5i/WgG8eNa4E3VGmPybbWOr8uKN+7rfGdhZkg2HRJuknbNrK75AmRg5bBvVgpAXmg+WKa
ijcGd9s0AFJOYWrL5NniwDO+5kH6TP9fnIFofCxlZlSooyAbqZFEXNsDtPuR1dwxmLV3dOxIpgyO
RgSvjeYeerKFCBZDY02+tLFeM500GlvVRVfPai/mFEc4uyceGE/u+gPFNCMy4YRqPVdaD81bK22A
iDgiRve2mVVzUxr2doqAL9EIaLnJsTfRllsnbSOUJpsMAqXwpdXAKwNlzlrIkLMMYVFXsjxrk+QF
7YZxrcvaBDKEtJtFsVllZVzeNi02hmyevIfJVW/ubD1KijF3hp1smzZxH/LiEXAGp3cBOy814uE0
gDPzOvtcsjbnrI0PxcxIq0kVc9/ombkLFRjaxFuhkonvKqvujmE6c0cN167VVD7t2uGKo8Q7p7X5
LQmK+TEtz9PY6o/deEzasIfOwR9DlXyaxim5DE7bX1EZSICVIfOGITpXSPEzIrAAZGuTlOsYg40t
+UnKqkgkaCz0JQK6kioR98CYJ4IJ1wM9GXs1lTqLth1cWRLLixUQGQ37qN5E9uhcdZInh9RyKHMl
yIuKWQHNDYR9o+r5ixyR3RrFpCHRGIwH9srwi3P7qtuTfQ3SdKsXRnv/2//yMEIXg16cJjh1FHyt
axqyDrfINfZlVOh+O9RiN2natDGzTmy7SI2fDI3L1wDQsrUBoayj0XrDe4ZqfODFFQpEfP3WVp7t
i1EUN4VeBRBOZUwWBumLvUp6Zz6nLWx6cPBypNY46CkjxZBF+6WfqWOcWlD8vG6rc00d78Ew5mFl
yf5TlmWkf0wmIE3k2KOwwEikt043BGttxv85UHoqQiPct7ac1vOgrlAuQMS37ZMcsQw06UEWHtyF
DtLr3FWBHxTxUxZCLrAEIAGkldGeJS7eDkNGGb40npc+HJEKUGHkwP2gKz/LNMgWUYA/RL3YK0G2
h/HXkJkPBI27krQFeKWRVetgeMWngSlsOGHA5qtob3dyl0ueIYPtwr5oRHfhwHFfhN02NxwWPa/X
8d6BSIQ0TQi03yRV5yAVAlCRWETxVe9c87EgRRPDLiKiV8N8C7dN7OHFEMbXjBuFn1tkVnOzLcGR
WqeO60YVLnTVYq62Bbk4JGU1qt1pnpPPcYcJr8GovtxYQbLGOhRSCWlx7JSfDFO60sf+W/KCGDW/
Zy/iUM3UkRo2Z9u8SttrT0zNJb5adii9Vp3J01+L3KtvawrJdmR/ZXPOWOMMIFiOHWNSw1cKieY9
t5tTU8tonQpQDnKxIXrMB585TY3ETNn3CHPfawJjLtxxlOnf8wjo7YjChNm29FFPxE7YyMnYm5BD
YlYiNN13W3Jt6Jwm83YUfltXe2p/kPWG+zGmWTUKLt1xcS4BU7Y+M/l7Y4Zxu+ulLH2CxAcaA7Pf
sIvz7SJ5tCPjs1vxiuRpKjdgeFamC+436MObApgGf8kegxJMQRO8uJLDSjy2jz2iHx8J8reQdXce
HNjqeUGAwxGf3ZoDalrJcIOzEsxBFKWMGzgvU9Vzih1FdyAFMW9sK7yTGm1KL8sH5oRSZI+SUwQy
Uv0s2Ejw6EISYyIB8D1TYBw059C62ywMzYeavQnLIPjDwWUvG8bfq7DcEiDsd3UcLDIpZuqjb44z
2DuVUX/NXDHuE2n1e4ff2DckS3eQMiueq0JfrZcBFBKhHG9Lx9kM3oDouAs+paGLsyNtDuNMVi5O
B+/U0ODwuqhiR6lBdJkXNbsJmZ06JBTW3B8qrzp5YXWWRq5uh9L6Ag6CsYtIXCx87/u0DG+nLNMO
bauol6IQl3JyfPKJwGM8J78dZnlLbAyzl1G+sj14Sx0BnIfzgyf3zoglx5kJ8DpwSdN4WLOFa/zB
Il2LCxyWq21wyVvak41YdDdwca3GmtsFWXVW/DxnmWuogie1sUlSg5tkmwlfC1EyFVWc0hDKu400
onydOMq5mYW4aec4PdvNV+l06oSB/sas3WOcdGwbhIwuhcAUyO6wPngx94eO4Ucc7N3oU1oa1k7A
ltqttT3FblTCEMm0+iZiPTrwjoQhFxk3jMebvmPIQ2cguy6MgS69VnGNdt4nw0KawAbrvUiqr7M2
pgduwHKN2WvyccDorO/4DbsEKnzu6Ve7fnMBvi26yGKf17UvZ1CRGtGmAzmLXdmCbOm7bi05yFiz
xsU0619EYXjH0SNkYA+m2KYRS3nYsWu0iAidCqu9C0VnkPHPvpTxrpokQEz6H1sCIcJ9mDqyiBYz
cZusAYPIDDN48Ag2MTl1AMIt4gJ6rXIOmyPGiaq2ptXUnpgsDtbswgydMiFRCGbfEPHA/wcL6mQt
blIvCtmn0KpCVXST1plxf0GBvOPg+sTK9b2feAhe6t3XJrNUCdlVrL3wOcOOEtVAnWp0ye7Cddgg
8GFCXbceGTZCg2axJZ/1yFiL8TmLdH3HRO/OMKigNUsoRJ/fLcGUdixjRtPqE8EHhLfz9NojD1vb
Jgv7fVIuek8Md24R0hDIOEzYrctdY7bees7hXdI1ADYqmKbRV8vIjZVwR80nDkr6EULixmzRoSi2
hhz9sLGE+bbvbm1gB4ikMHWPyZ6WcenjglKb3LDv5lFxtafWYvxOnmL4jES+Quxw+EKPdgpZoXRe
ZkdvvqS3BeNo66BsIp8RC7WdtbdIUZZq4SGb/ACPff6uYKzFACq58cz57sOb3pukLntOr7TFOCOG
BEddArD4CYh6NpO3KUbb2nKiJCIys2kyW3hUo6Ztwiz5OtOZWQudUsxUJqdC4pPMu4WsL9DSpFVw
nWzQkFOcP3+c4pK6Q/JrXgIWMxRVU+fbiuFFnuePo4RLsCzM2DFG9SfV6ON2LB1vM4QjUfn7QVC2
0cpOW7fwa6eB8GyLQDdM6mLNbgIgEcy4iiAheuuZd1EdQNCvYd8pLt+aXeFSQ9NnuiE5pZrcKap9
SQZ5FbL0o0IbjJXMZX9olfU10XAsqUEnaMkZuRAloNX84GSPmmF/bqbFW+5wJC5qSL8SXPES0p16
nFQj6Kv9nMtHT6Wanw49wsGsNvahVV8nFzxBl+R3wVSzbEc1s4ek1vy4Cm4zDk43fTkVpHXCtwFL
JJbS7NHqpuwkkuReyeHc9REDgm3YEc61jQ1VEkC/I0UXuC7TQ27Gzx3pQErr04VW9amNR/dUyi5a
T2U9bDujOwYBprkoJ+dvVeNjPLvAqbS3NvGKMzHPVeMa9m8Zkv9VB+M/6E38Z02O/0sdDKYbaEr9
D1Hz3zoYPOIoDl+LP/Uvfvum3/sXrviVJi4rJ7GJZQJ6wU/83r/w9F8Z4jLA60EhAdEg6b79q4Ph
/spMBz0vSeSC0fWl9/57B4PmhvSWYW9urcAql77H/6aDsfwjf2xgCKZH6K8RHaTHxpH5xy5jPWqj
qrPWOGmBwd2rLm8CbiPHEuNjOXhfR2NsjnqHhMbJlM6QXDzfNvUUnbzZuHx81Bklp7bMu0etZpG9
yz8z1jScPj6yR/bmGmvx1qjCN4rO74Vo70tNAzZDT2Q9Gxhh0iKIj2Ig/zxF+SlMpc1kbUklPaf6
NNm5sTfrol7iRF/gWciTI/uHlivolg65+SlIcBFpo94eGRIeydnktzzXd63Sxgf4r/FWyqBsV57e
MPTe5cFJJePejkR7awklL2yRcxGG94bd9fS7wa/GNiteNg/Rq1T1PifExDgUW0sKgMVjnTKtPgWu
2MRjYR1UFARseU3rftZRRzqBvOsDoT3mif1qMv5/P/ZWgwhM45eu32QZDo9ObuE6TKg5JkvbohbT
S6hTwfXQBBIttntq8zhoLDGelCCtmWWtZL5JB8uDfCKsXe/sdiNc6IgYd9BrM7nujOMGrJULGrmF
4r4gOo0kOrtWf1tZ9rop1HQwlNZfOD3Q7g6Ld+ZonXNHBf0RQ/q6E1Sb+z51Vm2a6Lclsni63uyg
4j6F6x+3/VkScJR6FOyEhfOrkgbuBSzFqZMz3kOXAJ+vex5atAiRaa87u3e3WO+DSwKiWAubu1h8
L2aD4rWXWBw3NbNd8+gOuhvKOw4swSmyw3uX4+VN7vQPHMOdB3tQu4lT6sWqQ9oCJi5vbbCZHsXE
3NtJchMp7SWbZgIvii5VMKHIyOqnkGTlyWAVX0d69TDUHnwqh0zU1Kcu0SkMOmJ0xKF3Fzwo+Hw3
QbJnTboBqgktw9AnLnYXhDKTedsZ1d/yZs0fLziL6wziJll82urEVP4cm3E56mdBMzenj85LH5TS
z4P+bCrSs0y+3LRgPg+2GT8qgj+HAn83CkE4mxaNHgNa7t9EW4F7/NBnF0upjFatZdtwFkF7Lj3O
PwR5tJjStYYykD1/NByyNKdcYFdIK6rhoUtz66D3DFiTvkrxCcqX3NA1hjvwzvaYmjxzgSuxfgXs
x1Equ3fUlOd1nAfhy2ANZ3Sqq9zKhy8Or9uqNZPw6r1Rcph8RvumU89SuoYdYa0sI5U7kLfBJmlt
YnK9tu45HYN0iW5kJv26pPKpOr4xpJLthx5TRaFohwOUPfjtDo1BZXfzrTMlN31H9GeanEPd965f
VLdGZslTxB5poxsKND2TWBdLPygzyL9q/Wz7Onv4ndSim8aak2vYLfiYyDkBt3Yh/NA1S1MD/LAh
b1LNCFG96HB9KnwiXRWpG7gHj2LSXgYvnB7cxtzYjf6UisQ6l2Z7lBjD7+Ym2EUBEi07QVbseb2v
kkpcsTGXabG2klHnTDs8jJVI9hHxPXZEmQVIHTUtoZV9P3zPA1Pt6qT7ZDSSizs2SMGZNJQgjF2m
AiFy5zAgFYbJWULK25j5F85KIe2Cwt5Ymad8hcyc0et2VRYzRPSue3bk2PiTgqWZYGBAKJ0dNE62
q4/IPiFhX2Nztpnm/GS1bKndsGz2TWr294XTbVrwXPxK5Z4JhmbjptMmSRYVTj2MZwhbYhM4IKQr
Or77xGEHbfTfHG+gtJaUMJSieW0YobVhaAKDleacMSCXJ8ZT967T4tRIXSBhdooohDdIpxqmxdEp
aVIH3h5KueMYhzNCzdra1tIB+hw/NFmukcbW9mR6+XYi4X2ECaqfku3SQ4C5N3nlqbaWwwVFyvVE
Uyyjs7lRjExRO7Ksk5inK4/pdnaCR+pY2FatuMeWKy/Z0lrMutG4ZFa8yFUWr42r71WEQSbxrHgr
gibeGeKpryfUdFwdgC8DZ+s0VFQalaxF6akTB5Z9udQq7cC5j2QCJXmgJUE4EElU4LnIt+LbxvA0
xh8+1TbvAWZUMIiYwSss5phOZbhuKiPaGUNMgDR41DotwM7r1DdEuZgAwY5rF+tIqhLlZOntvLHH
OIP6c911br/DiYJnpb22yhgfXGwJDu7TNUHs6WYKEQRSFj1oFgPcY2U/mqNh3c7dtjJm89Ca4k0j
TEv+jMeZxsGVudmn0mYqTTOLHTydeFMnJZVXJh4NeoptPd6BNGnXU1pcKprzfgCCeLMU8oig0WeT
FZdDxJBNkkzjxsH8DfOwp/lO5aRUhreh88KIXB8XO6KIFOmrYq1cwNLMcCxla24KY2M/hphs97XW
ausyu2dP0m4KJsZ9JvxxyzBwQv2+/BT201eL2cG9ZYZ3SeNxMqj1eBeTkxljhuZqK3vxNORhH3ee
em5eIp1kcR9pAr5h89QX3qe2sykIEgHYjQX0oGF5HsrGPukJ3fCUFl6SzYwGB1en+9x4gGJs407p
GtYYY3Q4kYeKbhQ0Fo9CWyIFU1J6fC4jYFBRptm7obLeqjizLuZbDr2fPQPmQjb9lm18H5i548YY
0G+Gjt/GcuMtF2MRBHeRhOZaJAxJ9kO8w3+7/rjH0WzhYrDYZLSOea7GXp0mFe+zEbsFR9L6aA3N
C2HsZK/la4668Y4owgusOFxALn2HuS5cKsBil074uiBDY1ZcrlxhTYugfN5UQ4J4bSioLT/YAXLz
TqcXPo/2heMqvO/liuQ8s4bbWl4cpzlWLRuqpnUWYDZx5rms7vsGx5Y1N+dqos5WK+JkLByy4a/v
uSConnfd1nA6bR+I6hI0hnvn0QK7c2Eur6twaFcIc4kZmt2ZU2jN70blJDePkqQguQ2mRwMzfYBD
cLKqpWgRsoUt4+igvGpaO8usSq31Ym1IvETkJvZFhS0gm51zjZyyjgU6aw0lT1iIm2BKrFU7RxrV
ZC06pW5yyN1ZZ2KPNvXUOd8H+gsraEOzb7mxfuoL811yN96no1tvLGOEk+1Ba4WzPPvsSpA+BXZx
zEJ3kT+H35g3Le7J85L1LMsvegD1vzG7+9JJ1angZnJpMluc4m6Gu1yBM+H0cMhA/hyUbq+MVnHC
Zyx+qw3yUhY0SGMEM7h/zDw7UiALNpA8y5NiingLbfJVI0TDZKkJImV2wjsn9G4ICrMhy2R7XjpG
1JMVi9EtigQKVa1w/UmvuUw6C7I3o2rrIp/KTWlg7daj+oYgI7nQcHjtFG2SWnER9vTFNnZoTScA
72fJPW3rQlAmUZsOa72fEK0FqvVzN2KBsGg21qbDY9O4GC2ttg9O02TgJDnzF8FI7TYZ7mHjI/xa
PhpSkviWU8U7lhosPSyxj5mgbj/PWHfsPt4xlUSCJKRc3gSpr/fcyw3mrxOq7PchhSAKR2Sag+cc
ri/H/jrfKogeUD+H1ZwIbzPb7mvmVNmGIZuOCgrHkr5FUlSE1qepealofW/K5QYbL7faDr/1hlod
YwRcSgejmz6b+RydhYvL2aIFMrQkWsKkRfdYdyzxZMWALD4o5b4T0y5PqdCMa9sbx44CzzljS8u+
pflmAPNiqsS4VKZx5ddJ9kUaw0vR1V0v7YOZRryCo8x3IbiLtjKwKFiKJO6I2Gio29nvl5c9HkR8
mYfxKR26yudWpMfDJsxtDy28diin+tYy0+8xRBUUpYxE8161NL25H6Po0rcpi8FsvIXMytmpSyM9
EhuNi4yL0OcXBb+wPLlTkmwzp9AeWLosORmXotHvdG67e2tuGQkcES42UeYcbC//4gC3Py0glTmq
i4eK2RiQrR3Eybyr2XcShre98SHWRbsxEm4WtLQYDdKIFrths2XK2vzUOmLjASuJvVLd5SOxzZ5I
7DYq6+L08Qet4m9lkvDlWsQBDODkKVJUeZDHJR3NpomfsBZzf+hU3aw1xve5D/NI8OWOlNzbAlum
tBG/fRwgm9iZH2jnxDHSZvQg1qGKyYLV89z5MbtBXy8CmtaNaW2CKB/30YxiKHFFuCdUfps1UbGt
iPX5TkU6mwAcAuVJEiDOs/cgkJTEyDfzpWlPqjmyDrEDx2cUiqBeV335eFfmYTjd9UN0TnX71qvq
6i6q6ZG3o11thT1+jTghrRMKkNuy0QUNYXbelTVV28qpnwWnO6ZKkpYqq10dXRpm676Q1iu/Gb+e
qgafCTPb72Sa75J+QiyVTdF2Noejs9z6FTQF6tk47gqRHphrJMjFWwl2WsC6ZZansjBnn2qc2pHD
Xd7p897T8q+B7rXIU1Ydc2CXxj1MelpvzJStedvLB1OLk42rZadQ897GTlCqa+J3Ky6/csS1EIjj
/DME54beRSVU0XMcmyTzh3SQWy8y05dhJlgy2S7jNLrDIvf/CTuv3riV9E9/lcXeE6hiMV7sTeco
tZKDbgj72C7mnD/9/2HPYvcceXCMAQTZM2O1usni+/4itzJ/7+zrdio2TtDJVa7oAqzsDj8NQuC+
l5e+M79Lwm0NbflrNZnmtitnQRnMABIX+SD5UVBt+hDewRDMVjZ6HIhfZ1gVvZluq5DCHosWUwuQ
et+gjbzY7x4n28OQy2cFEEFNDJFVQa53ovCOKea/T3aBZizIYSjn2lWP4/h+N9490a/uHaasm/fF
aD749RKlTHengbRiklm1i2rGD54V6vSXK0fxkPaa9GefcOCcXGBl0tAVCYZrPEZfKbmpX5LWfCGf
dN91VQocOLgXypocDFKFiZcX5Z+OaaZ3dSxphrV+8alEJyqP5CZbFN66PlqzHHZFh5TEbJriaIfZ
UwdkHUQFpEWPnzp2lrvAd2ZABg4AP6u+B0mjLnZHek1juWeZxNMD/aZ57l3TISW3IcSHKGqjuWBf
vRYdGkVe2DcKVdwnOzCzfTe3LImmLa4YTPtdUjFba+vWFhDiUVOHW7vi9lZZZH1iyn0BroWkg9HK
2wdmgAQJ+IA4sHmcyMPehXYy3QRAjnQJvC0jYKYwjxGw5CX7f3q1s7o8D7afbDJ/PNuVZV/pgEGa
tExzuRnQZxnraxq4Ygc1He9gSmBAmN23mVDR3p0a/yJo4B3w7KG958scbesl2TEIpdjWsTlvu7ZY
wGxBqQpLLRD8j8TkThp6foTJbDXaofE8ECJ9xmDQL1L64hqVC/A1+ymzAuANceRrFgp5NIqpP9co
D9eBl0DcQKyeIyKPzvfvKkk4VR9R5whujhiP2vfQK6oLE5p3AEV+jGCqnsEn80e7y9jQOAjWOkYa
bPJ3G3fsvqkgTm7cK8ltFGG9UR3LI64pVIdm+VhB81wCs8Wy1MuRWRRv0plRPznn1KLQ9EeFoBRz
cKpTlK6D2TbQqF781+zEFl2jefYMACoPcurkFsGBRpFKsHpGwHMefMWfny2ZzdxZueNvrC72Tp3N
GtG71QjLZxqvQ0KMti66xS0EIQENRjJYtk79IthWZTQ9ymyuYRsWxdtcZecE7EGrMXk2CtruUpXQ
PuBD+Oe+PHuhCTe5gF7GqB56MjfgXxy9jzodveoxt085CD2aJhG+ckrPF7TDP0hAj9wXUbnuS0iu
GqN87hzDya7XtbsoCsIpxhiSwE6q/iyKlE2l5myc4g2wLkXbM7nkmCB7MLO+2CP9Nm+dF7z0bOw7
BO/xIQ3hQiaEncck8Y73XzpWya6gMmY9kZagvFpe79dKKyXW4expYBa+leXSZr2AkKXpJOcZKGNj
BeaPwOnxHEsvPVRB/zgH20nkw43tC6YQKYeMkelEgzcxL9OODhjIGNyIK1QN6sb5UoMGXGvDeSa2
dFhXeKLwXIidrHzrUlEii182LC7RwLGEX7oF3DN58NZZvK8ZvTZo1dxzYdO0OPnHzvb1tUc6B0qY
XFwzRpvkJcF67MZyo72Wnk/NryQjKkj8gk+q8ZpXNOXjoR6JGmvq+cFxMSSHaTBcs7kL1pZZRQ9G
MzfrNFfDVQl6kRFyVpt8HjJrFVE+PVNLht4dH5FlUS/Fgc7TVoz7cJY/kTvAqAxIrMKINSntpbEP
OrXJY58A57ElK92cSJtLW3p8li9WYbb7eclU70333A8CQjQbu8N9APEMlHqabuqmQRuqZMsPn+Wx
MG2NklDQmeLAtjKlKKRim3keflIF8Ty61XnIDbXmRP2mkX4wPcDjmTyhdn7rdesETQygx8rqlXc0
bLAfEVMp08/0ZFvKrg5B/NA1SfPJT6s33PfXjri2tzy7QmVT24eT9iHLpbzaRrQTGJ4OPDIQ5E+c
oFXSeLe5JbR66r2nzvWRwLtzcvFnOvq8SOFBLR/r0C7OY9V8QbjD/e0PVydCvhSM2jrai4jZLl6D
LNndF0moL/bGLvtCztVMNTnLrUEelGe1OfkX/PrNBJJaOMW3qJl/FqFX7/yGckKSfh0HJZSKroEW
5ER4jDsZcTnrOHbm/VwYznqCPzvMxSnSjb/lQyaaZuyPpSHUpTB66lzD6Grr/EsY0dmcuv43e1nx
MqoYl1F6zOlFDXBanEE1FtdFwFP+lJ8bcvOgmtnVrcoEbwq4aDMq11l5AfOganYcNM0u5RhfMUrr
sxXRiUneNEohrzJJ0E3ZAFNj2zEpvyFWW8XSIQmgUOJV20vLaZk3IDSF2N4/f0a3aRMYs792rPKz
0bf53jNnVqG0j3fSqZmb1acJJefjlKUPPSjoxXc9tnttXuYUemGaImtbpo26Tjki726wELTnFksF
QGad2GAmskGebVHszbPyMZy2Q4LcgveRdHno11uTc6Mb9aL2dtpN5ky/BtOprg0nU9MRWiZBOve9
pv89FIN9QrWEpC+LD2BJtIgMHIR1R7ZIrjwi+rFxkHfqgRH0zroPACrLCH3RwDozlvSlEqGOxKpz
KUT00DOZ4Z41gZTxOgOpS+L6EE28OEokO+H3pybIeRc0KCaTTnTaKjzXx6FXX7xEzA+15TznWUIh
Dk0ISJRsPlofS7YButcWrT5YTfAjifsN+zDPLJHVZNvTBOrbFf1jOTDXCrDdWCexy3PXAV7yQIZ/
ubmsLkaqjZcOcscpIMfvYEoXVF+gPZ7LMem3c09ecwY5G2e1uZ6cPD5ln5wQNFzzLq1UzWhlOcUP
VUenaTL7XafYLnLDcE921WYbuh0OPhmLCwoqDqFGEJ0V5J9UfrhxMo/xP7L26UhgqesA2zgW+A74
e7fNqrDZdCWsveG8J0OjTk3BuTOYbv7UE6miS/vE5GXhfo/7rehRHt1ffSwtlOZIh1bFt7Dth3e/
tV8LTo45h4iKg6ua+vxJzNS6eqhWVVL5rJmyRNwz0DHt5wPVzxgf+l4zTJmvbYkuTlttdB47XDoB
op4T1+kX2jWMCBT0jtwrrmuX9ssH1UbPjcOi7c/ZjaxPvinMcB1Ggf+p972HOpnZHZZM5b4ejHNX
NJjcl9W0U5zhbsy05cUzZfVL/9EA/6X15zhCmOIKWoI9awTxxnm+Ig44OvSWCk5+z+DH8QXGRbwa
WkJvpSqlWWMQVqH5DV+aycLBRLrl1ia5+ewuX+zIvaZC0/q7DC2hSVlm0Rg7fykdMLl0WunNPahR
m+20bGJet1ed4zKip930ixUsb3K0+aPhm9mFgp7skjvGJwdZ1KqtQ01wzyAeispHf8lR3bbyCYlS
uGnUL89o1SF3+3elaw80w2J7qtylJJPOrrTR7hmY9Bbg8DmNSVldGpOGCKQ1+H6dd2FoBItFGYMe
jMFTM0Sfef5/L6rWf0k4ueBLUBBbSy1JMlvNGtQmfV2kaEYbo0CO8wU+8glzhDddlcQ7Mr306nM4
t38lS74QU5E8mSh8N1adjWgiUUT56O/IOvbQl8mG5zixplY9VZsYW9XrLDJkjMgpWoMg1Xbs4H8D
KNakLOw3RqBD7zbUnvZ9sJ1xoV8R1IDPmNGJf1ktxTPza4NsO6Nybhv7bn8YbNe7tXH2XpcD2dbC
fK2sHw3lChtXu+I2x9XFH6J0V5lRRku4KtC7g4KpuX1z7DzYqboE7JCDOkuzeBMelzPaGBjNDkmW
HucvaeU0W2V/IS3Y4ZGKzc5Fe7+Vw2iyijOg0BS6zyADT6Ip1zG4pjLFxsHq+zzD0l5m37pph7c6
TcX4eaiCX0GCy6kCdbugld8JjtIveWk+6xjsJsnLEIsSDxY+ImMflVFz662eEcW+cHfIaxyhLg+C
NiGVgql2jpBeodsluAcZ7ah9BCFUmu7mxCt3Md0JtB+FX4x20nu3r8hswsezLhu1VLm7NWAcp6Tf
MmE6eA12Y1CVX8su9c5+MA+b+3/LMxNeVKyBMfOLYxTUvUI+rsuZfcKi/dZT02OXsaTFXbGv7OkW
dGF/1EZoXntsN7EzDTfuw2jPrb6GFiNj17O7tyD8VhlIz00ZWMfAAzRhJ6pJmPHLq2WTaubjvlp3
eUjKU9DEn+3ixxTqGK6NKqE4QGAXRlV41l1Y8ezPxvM4sDESif7E+gYICwVIxAWKvmym9tlpdyne
kgmFFho3y6UBd6yzyzTJBMpm4uCaYwaSqm4eicdVFyF/mRjG7rR2EjPh+0n3GrRR/eINn4lHvTld
BLXJMYLPz/urTwn7qpHUrMKaVGES4/wzYM6NMtsfQ5e3z1ptAfD9jW1V2O5mE4hRxr9GDqpNXalv
uSleHe34xDv4yW4zWqjLJp98hklPet2O6tFCONaiWttHsX6M7e7FMvtjzPKx7TtcNT6XueMYPwLd
WJvQkKgmO1aJymYnN5pry27Le9nspHEgods9jQ23Tyjkmf0Gnw2dfE6B8d/Ls2bvDiQM9k9uErdI
AGJeSZ/9kEJSe864A5XiyHnYSQTHG5mJ99ZgNId893CUEMuSoeZb1QaZFXlJ1gELCe0W70YZmdwy
jC70msSl7a+cobqIjMS9MHT86/07rQ1U44N/bB3MMhvkdf0BfceXQXtvAwpu4otwqTlVqKH2+XL/
7v7FmBt8lqZxyMmofdA5LcBjG/6olEpIYUmr8KEMBtJHeirD73/XLX83NH27by2eE7CtMWJUR26H
wi3FSjGBP9y/CFPpXYce5z9/F2DK2NUtDIlrjfGD0F78wOg/H7XObgmNBQ///+/v30lROMwENTZJ
dyciAzilK734ZGOHsEhnvQ5F9ZMHOUds5eLQYexdt0ZOmAI2mh3/Pja4pZhEAQhvqkBRr9Ul4uT7
1rs5LWH9MkE3LPDWGwkVDSSfbcy5qrfSZ/gVEWXKhkeWmjCD4SUBmrz0UbmRwn92EGauJyuKqV1O
qOkG7wOLvxGPH64NDsHGSx+iHIRMBc47olZiK4rorRDlr3yIPqmBnuUOU48Amqz8ieW5AsppJ7Wv
FRlxRm2d5Qi1QjLSCgX3yS0y6OnhR55/dZz+m4T863QtSXDam7LGqux+TqUNrRY2xJ06F/oXzC27
HVObQxZ1mOvnBh41QSuJSbqK1zPI2Uqyxbk+ilMHnYbhE4pnh+siEd/ykcTNkCDl7xgNCjYp61QM
I7GelYC16TXl8nHyQNy7t7Z6xOh5lxorbFVon4m5WI1L5UYxPlq1FIDSX2eZkjSLA26WGZIKz31K
nRSKt6wfbBrPWFs7silrAbZmBRl0tG8ckdst+Xwg0aHdPQVA4ii9g56ttHswDmM6hp+VXbroVpgP
YoZGo7XA8dr04ob8g2gYvuaEH4opbzh2qy0PjTXQsU1HKf+mSJetsDkkRMTgqfue9vawim1VbPo5
bzcG3dSxu+V12BslE6p4p9vof6fijMb0ApHuVBAjRCKcXA9+Amyzg7ViHs7cdGN2Davv8lvU6sc8
BG/MefPK7O0Xv3Q30Rz9GBFLust9QQLiOo7CCEWh+9ccYfgr0iTdh97wnJbJQ5EFT3DHJCC3pliJ
ZKx2To0uU7ncBZrlzPKmNfKbaVtV9qsHTUQbIRBPKJFPh/ZPP/mRdC6saaMXQE/lGNnLaGMXziHT
2DNUkGOZJpB3ImRxK7r2xP/6ZeirZm10FdLJibzRvEEknlovoRlht3LwTpYxQkls/sBp9WfckfvR
pouRZ8dP2xUHxvYdLesZAuvkyAkPGB/uzDznE8gJQMnm6tmsbcJU6Sf3AogkZbhPvjvAKGi3BP9t
yUTU1L3n4Q85qltXgz5aQb5Redhuhd0ivIp+kgnABxl1CKkR9rtjvCHoUG9aUlB5SNY4H/LHBoBH
OaMDS08PeZuId0jJr7yvUflIjx4XuMNFRVQu43wLQd9h2huXZ0wBjFI2i/tyYKo3+HwCJBHbjjCs
0UyaY9g2B3bOHJbNhoQpAe0TtKpzPhwKo8B6MsW3xll2UqSm67Ly/Q0IGg8cs8BCo5r6xSFZYdX0
uzy2MIZjX0oEPSR50xUb9K+bLOVxOGgqVmO8HeXIo0K71UXXUbKt5pi2Z8AmInyyypEbNHVUOTfd
NvbKtTSSp8KLLZpA0nk9G/7WjaB1ps6wOAhzuLIcfIug1AfoUKpo5VxhRadxGO/f9zZNVpGsGO0J
QYAQFnhhyh8TBeDrrAS0n517ku5b4ZPwlYGl1LLWGwj3l05WKGB3WWH9lWnqjMgkR9n0LeFEW7k2
ztQQQU3aYCgfAvFeTUA+IBiralSfcGCRav+adRLNNfUtKL4PrttS1wxVGzgAcdaEgUviql3mTWuw
2yONGCtzZogX3pDs+/K9RvKyHtrQ4+1pXlA3Y27PUVIiET/ZER+qI5ydRVIDi93nOE6+yxDHss1h
nJPj5UdDuBee/zqN50oFX01Ook0LHbXzRutZANeHHuCyRTW5hSG9mEl01aX5V1noTx13XUyQCyrz
kUG9mN8zP/vp9k25L4tz0HtHXdZfM6fDvq9IOwbroyQI6DQ0ASNq0nKz1t71Bka9JgtZ44PoSrcX
zsV40XbDm5dxcQEv/YE64F0X/XB0Wu9XP/tUB/PArVJjN9Se+EME2MeUKZMyTlfxHxJPifImZuOf
4rSqyJQXp2VwWjpxosn7XDoEIaIZRQM9aLU3cVICS5iEbHTBNkkJaEqMa8Kiv+lckHkrcYhF4A7b
a6ajv4l9/28eyP/KOxbWKG+b//O/5YfE2fuLW6JxqGNZskF+y7wN5tAN4RIwGXrqWC/wl+NH7c4N
rS0QPXh+6l991UULopWuey90d3OEUQpi1pDMZcNMzmlDbk/boUQ1p+c/vMAPGUL3F+i4vDwfpaFJ
G8E/370ew2/X+Do4Wax5ODFqpok8xEAcGfuKF04I7EA/RwDjKJYoo9RZY+f6U5LPbxpjPkNXCMnn
KDHLfwzykVbXGBrp4Qk1DSTFTG1o5JANZr8XWPTAcvkwS1pDg4KavX9/Bz7E1vEGeIJyFBLKKGZD
LP1BbVlp3y1RBzsntVDSDXRhHEVL3ZKfru/hTdohj7Bx8YT9+w82Td7avyXDLD9Z0swhuXKFQxPk
h8w3SapKkaeZDQUVVY/Ivk7tYNC22shDS9nDNGQcW834ms/er8Kd641n3ab7tJfhrgiM6Fc2pslm
8nvwt3zEiD935I7RjWzbxTe8duSCzuJP8lRFbM7Hl62o3/FIcra4ZD7KU6cMyIfEQeukuhp8xZhP
wwLTFJAOm0RZ/U2RJIs044BAz5qpoArMOb0gwCXBveqnHarEeDCLi07g3A1ybOqumQ6JWT+VbUnj
lyi3XY1+z1XGHt4YEfn8Ixu8bj80MYQD1MQqQ3BxKc0QrZzrrIGiY9QTuAihpq8M3vL13z+p369O
j3A3rhJBFCgk44cPqsitSvBOO6cO3HjVcAOvhKq2Vd99aRSTYFQDAEs3/lw7idj9+8/+XXrLz3Yl
RUcO3CeS4H/en2mAOydgezxJ4WyxKjY7RJrdtnSDjbvApv/+034/rqhSppmAOkafTsaPZ6nTKrNC
LemcItP4ORTlGxpvfH2g+4nMfo1l8PPff97HHL7lHlhq9wgHRFqMZeHDW5tUWQXyQb5pEgTuNjLi
NSPxXjakGhTdAnYsFEFUAPvT2VqW5BcHJg3MQeEBAi70aFW7Fj678vkuGs1KH9ewYqsaSFEi8XqX
cGDNrbYfdVNRbgqS+4ff4PcD1CPz0nV5w6iR4Lf45weUR30wDZhzT2FMMAGYRb6Pm/omO0+fRtcf
D1IaXxREmOPzchFUdVi4RzC2RY5IB1hGN9y+Cci2Sy1y0efCuRKU/8mMSv0652+BXc37f3/J/+Vy
9snSlZK3nef9x/fcN4dIzKVtnoAaAPht2A6Kk4kXgTyRQSE3BPZMqLs8nYk/ZM3e0wk/nHlcyWTV
AUCTc/nxeegC3vKzMY+TGJ6tq3yeVtJDudPXyVkq2Pyg7qerbL1yZcUEGN3jeupRjCs0fn8K4P4Y
L7xcfRhkOIYtYTuO/TFeuBdRrnCcElvuVJxXi3poXjQ/N66/cD+Xb2zl3HDMh4ZrFH+4s+/ljv98
L3xcOuSlWmQDwoV/uPYXrssTeShOpRBfwQRLlCNq+mJ7+0ylz2RZKAKEMiDQYKFwRKzRImtIktB5
dyPzEKSG/F5L90BXsf3YqxPI/TqSOPdqgiCp8or7HdFQ/uNoydscMmKUgXXSPlVDSU8xnW1jYzR7
sW9JsFwROUITBZraBx3prQJnWWEYsXdZVfP0mxx/GxUp4TtW9txTrdZRYHSGlFiOBnui2DbgBDtY
JapZOelw7YQm0q+GMd2vJc8ymb/HQj+bdK7QBwFROEgi8tu1x4WyiVw9XnRsOvthrErc9cZFqn56
Hwd1MGJUSUaWPNcGgxtD7aXphxlejLhQq2GjijtBc6PXe5cc416rk1tHtQfbWS7/cDj+lwc2+eWs
rAQOmiwQ98PsbzaIPGJ7nIhMOenB8s5zYuOKz77HYeOR5iLOnkaGkUxoBpacrKmx2xXu1leSBO0j
fkTIZSBYctxWrdmle18O4ARoGSFLyvrYVfabPefGCoeC+YcXbv9+x/vC5ZRlPKad8reaUZ32yFaY
AU93maiNxmQ2pl+d1vb3LKvfPWM6pantXpN5pmg7TOGk8+7W+tiM2R7kKxKajPmLMysSl4CCAtBn
hXqwHteQnYoO7gJcMca1ixmgh+XbWwFJ/20J10AHYSb9LyoekNdLI7POKoXJp3BIn+RY3u6TVcve
f8luiBU4GP0R16wZgSHDLZ+tTD2NBlxIWv9FtG9xJgYlginkyDxUIHg1bRI7491T5ZJhQegROix+
P6Z7xTv8mFHDuapxgx2KFp2XbQ5f//00/dj+yCFCAKaNO44DlZvY/HAbi6oJ597jEZZ6Bx+w56Fx
SV9Azoa/yMdyr1uiiuSiGk0KqzillSvXY4gogp5Zva+TP5zucpnY/3GsOIp335JYiDjbrI+vp4oa
iMt6mk98vMPRbZBUYPcfC1E/EDSI7P8paalNcEmgM0dR7sIZpXruQrxFYdEQhivDP0y6v5/6vCT6
6OhbJuWaSerDW+TNZIhqwMOTGUYKmamzAqOHMIRvSEIJPGMir3MdMV3B+6ejQ/xWJnrzjJVX/SFp
+WMVruktrwWtsVz6zXhgL1P5327iDHdO2QRiOtla4gvEnYAVuNpH0ICroeNDC0wT6Su856Z1DLlx
O16bMZQUy6f5aqqyG7x+wP+nszYV2y7LZBSf53F+/8N19fvTifZUZ1lKMDexIHxczVIVRqNTusPJ
qE1/hXdSHDMtLqhjffa0xDsAwJLIj+b/MQj8g+Hvq4Jb24+ykAayZzVjQhlc+y3UdX2se7Ky6trL
Luk0XMPdiND3uazGjPJx86H12/KFEyI7w1hiOBrKrdlxDBdJU24mK6m3c+F/DfL2p5iRfxaTCnaG
aDN0VmXub8IcQbgdUyF8F1aHFSHWvWejLHSavUKpbzWUHdmVGgmwy9xta1bkbmMWOtsh0DbKNIIn
PXffNSRD9tLND4AFCnmQ4+/mIid4KZ6nR+5pYkbngbQZO0DeaHg0Jtn5eVTQwvcvZTu1u34qrP19
ASkg9FC/qvYy45bEHZI7j8QN5pt+m3Wu+SYnxvk40W+ZWX5NG1ZcCrq3BpErRxycv2qBHqRXM/2c
eX3VoU0ue9f5j/dDNAY0PBM++TJV3VdRzHgjjO2A0uoSSeO5MVuMOCNaCtfS5Jd9hvCP8Rz4/smp
SUxcNukoqH+NOQr22CdQreRJQPiPlg8yjXjGZcGhsShC/veL6rdll/QhNn38xr6tiCVdto2/XfwR
cVglai4CexLFtlav7zN0OWw9PMA7o4JAIHXi33/mf7n7bdJP6VEghZUb9uO82Wphtv0Y1icvSdqd
UVjXtOv9c2zk6THunWgze2rfthEoDaqsDDPPf/QKdud4f4grNj8sOBZjOqmvPAkxg9nit3sqx/oh
q9q2oKaN18r18gs3EY9gG8AW2e8e+4Z1dMLgauDJJ+ckXs0uVyKJKf6nOCHalMDWOveGaxTl3xlE
AI5NY10idByNjNkJj/5mDp8U9N+mQJm9nmk8tZNmW4yj+aeT3vsIL1n8LsQ+O4rfxaTl016spH/7
PK0UptJCtH0KxyqiojokgjCzxSlrYnDt+5+xLMrT/bskT9dNOUVHIsjmU9zihF7dv/UCJE+r1MvS
3aSMT+OYzKf7l4gpHon7yOBZ25v7X1FEAngIdLHSVTufTDoVqqptDwohHCRIpTZJgoHisZuOdTVD
psSOOkV2bGSrsBz/37cCZYqhAZ5xjqtTHHp0FDjNr8yfjFNU3FMzm45+vCaw14SN0hgT9MiWUkX+
sp0cSAiE146pBSSnrw+8kl+bNJBVu3w7YRaCkDjly5f7d34TsVCKXPAVdzLDqhIUe7WYZer4pQ2o
O0+DSh/YRQmrd6y96QlkNmP4UnU8tDjFUMxVr0TYITQmUgXKat674VuYaXvvVtjZ4BLQixtORMxJ
+Hp3Zv7HfoVeEMsdYQ72iB+om6BlytSqbkb0Tbb1KVAZRXhWyABeR+NOYdNaiabQB/LgUiKSkqMJ
ufFMUKh8zWlZbdCybMeAfJiU/Pa1nCxyfPEE7VNOaTI3Pe/iZmoD9hzsSloG7+PZNJQ3K9bpqtQJ
2UJWGx5ajGL3VwkHfs3h3o9dVC+957n90iZmtPETrgbWF5h5JEIbJzXai6GK7hIjfmK5IGu4N615
XbdgTUS83oKgEq+xFv5eox2uLT94wfO/TiruIWFU5IZGTUlYnHtX+1lXKgrSxypGMFskKLCcwSEj
bbHr8NgyVnqAujLoM1+lbY69fcIuj1vrwDWoCaEj9hJna74PqWJZkXeuV75NNlLT/IV39kBen3wd
rEStEup98YACyU+FnV1QuSxqJ/tiJyjPND6KfYvIdY9zaynqYH8iXwzuMXBeEYyZW4L49L7I8EMm
XYHdMjLgf/QnMKJHrFbAUNI6eGkoj2ZmHTTLPhr12dy2QX2aiC2C+kjySn7JM/uTlWdfvEYjLO2o
JJ1wxR/Nrt4ZvWsflJZY+XRxdAQW/zLE1Vf35meEs8zOeWpth9qKaG3aDvzQuKvHGy9z1TrY4/+D
UIoE2aFXPxekPg0YyZ7vxtRpkeWOlf9qou+ChOGZYzP6XfKxeyzk3K1zI8633oC8qk+jzyhhq33v
cRnd3cUBCtub1cMwGQTl/FWH34Senb3fyHQ/hOj7JkFaYh6HRFJx161wGXC9zubTjDLmdUAjTrPz
Eve//DGtuitGHslpKxx0I6ALJL0hagnVeItqpn7Vx80ui7z40FTi4ttGTjwjvuc4xbw4YvjbWpTy
4MIO1DN6AX78XL9MZupuhC22sZFg9nIotY558q49Oi794khlXvlCMoNel3XVQZ5Y6VrNMKw5AXAH
4oXcTcudL7CcIiBID5YufERDenn0ThqxrUACWYcXwJLwaMWcQo3ghshVR8CjSppNSxjCpofAujqE
oQ6ey/w0eDzwXRhqEvFR6OEsOA/7KflZJkhF0faVFxFFizIFw0mKsPLi509sKu0FqDfdAkD668qN
1c4rSIdOqUU+en3DlOmQTstcuy683HpiYsKy4jfXvO0kMaJGjCfiGeNOtsIMxRnTEJmz6VsfQMUa
hzO/f0g7pLmOhDfeYjunq9mD0s2xXPWDW+1sK/RuRGTJR5K3VxXrLClbSXyK8MEvAO5w6ivjEnv4
iTUkWSe+FOUIJpcPr4lJQ8qAmX7TlvoRAbH3kiR/8WCAYW3UkqXM1sMmWWkT2yZiXou0sqvdBz1C
qJtPMvIrsLzciWpS6yTM09OY6nM2nqYkcrGWtN8oD6v3Uab0WpcJzTzIks70BT43YrR5S7+FnT76
+GSIpEMENyF+30XQ2itCXPWKtr3sLUveukatR9xWNGGNI10R5QmWkdI7m0dc7dsBHpASXaNrMVaW
HCnPRqJ3pYH+Qxa00raCNLta1PsgiZ+sHKivLbnxizK3NobAk0b27XCMMiIP9ZS98cjnoEKjyrst
APr8psOQhL5tzUzsY0Ea+00KGbzXnbMadTHc2dS4REVkec25xIMbrTp/b1Qld7OwaZxQvxLtbCZF
Siu6AFzS9mhvI1RTuYbvRjhbnKeMcbkKNk5uvQfVZK5IQzB3rWczN6fJI6p7Poa4JAqSpAcY4AHn
l7HXKUYB3GLzA5QkQJuY/Y3ETbwLsS1vccVk+2Cu8Er4MjnX4mp2NGCwtqBVI5/mcagVTn5krWiT
TLX1wOz3Y1tvCrrZlvDablvYRbhDuiX2vK+Hvk2nXVEl49FWFZ7z5Z+GFI7WcklrQbrjcXOMLwOn
0NblCPU4g6ho0vFa6W5EPHGzbGW/VByVmdvkt3kq8v1AVyktaA6Gkz7B4hN03roKhNzyTsZbOiHx
Uk7NYhmJLm00oMqbx/ib8D85yYMVde5Xh7yNxq5S/FqFReze0L+gUlvftb8F2bKbKbS/ZS7BaMiI
wqNvENcfGNY1y61pW/f1jZXyBwG9B6/3Z7L2NxajFIvR+AM5B+7DrHlyXUkwFbmqB6tzH9JEP5hg
3I9mM32dLPIrCa++mI3wD2ZNnNmskNpq7InrTg8UcNvDtotmh8AzO6AOUURgcWwdIVHwzgTM0Db9
/7B3ZrtxK1mXfpV+AR6QDI63zHlQKpWaLN0QkmVznhkMkk//f5Sruk4Vuhv4gb5poGEgIcm2MpUi
I2Lvvda3Yqpm51BkjbEm6+/xeywjewEok1QBXnf5LkBn4/50zn3ZnKxFbD1GAphNdq5Sqz2YGbzu
PowwWg+9hTBPjXvBsxjEY56cstolUWyc7cE5zV7+1fSpfwmRBQkaPLt+bq/NKEjMjMJpVYGnOyZG
uI7nUwmb9oK+DEmxRRoMk2cgL3rrbzLejgRIA60gCAJTeqvIyLqzsU8Yk+ERaOKsvVnY6zZUH9/O
cpIrIFIX8aadO3CivRfYPgQZn8Ss72FIXwstkEO2bhrDWI9IWzdjQo+oohG9YZ6PplVXhyyt47VX
GA813ZFU/tTtbYMYwWpD/5CgKQnisM4Q6GG4t0qs906N9V0tFkYcoviEW8GgLv5EWjzu615cUbQS
ApC2NSIACeLf99HJY41eGY3XQpGW9S4x7Y8kFOLOnsHR45c/mHr+IxyVtWUeagRxgXnBxeuTkMh9
al3n0SfKLLPAvocw/tDsUYFmtXosobKdJIR9hqjTqp+skmZxtzew/ZoczW/09p6KydRP+YxeRYXZ
IU9ym/H2MGwmV8QX5CRbuOsd2j78kIbsMZ7ACj/SfzQ2mDLyI23BgoLZBlyZgMjP2qOieXQ/sxkL
5K0H4cUsIH12kbPt39M6cRIElAkTQQSWjP2abnin+1c/OA/fgJMoc8fr9zkU0fQ290V85rwvWMaR
dGtN32407vy1BqsTdWGEplBycc7W2rJ6eUDk0ZHg4w0PGgxhHV/zXS+1DiW8DWXIdrJdGbv3qW61
O63IMc3MCO9gFiBU6ZJPF97aYVQSx6pf3FojY0MrtEc9supdKjqf5T5FfGIrzOBJePDHpgYtDCjB
IO6AnTMiLIbnGofsdRDdY1OML46hwhvdIvRQdWbeD5isaQ8BmJnSDjFfRkJMl1G14G3CmjfMp6TT
53tTAh5oSU9+n0R+jxNJOpr7OwTZ26Kt+qAe1tat2Z+TluloA1y77jPj0GYl5xuLayNfTFU4wLoa
09HgdOos8Ifuncb7hA5g4hw7NT1TsjmcimNWESBhkZWCcQO60x8RcAecAPEo41TMRYHTTOoIx+e5
sU2AznX5gBq7OiSxB9s6lg+eKNwPxQ3mz9iCZN6VYL0t/VY7aG5YTQ5J5GE/HmWKQT1c9gxKrbGI
j6n1w2k0zoNlhyS57mpj3SNZO3Z1kxziYrpGzUyygzWHP5wYtc3oBKpKh2s0WNxzaScu7syu3CL9
BlptXkNh3fsErm0RbkPVx0vtJ7n/5Ak8jsj77mRjnWo1tQ92V3cPw4AicqhBES71w/d1q9CEr1QL
w6WTKH+lK8bbqMhVI2zPf2H38Tf2hB4eo892qgESDOhj1y3BDmtfTYdZo86jwn6xfGWdtELHYEng
xY7fzOvYljYzOlbbMNVXtY86tGyL6GFBygAopE7MRgtAkxgfIbCyhmTDfkE/clZwvMfcewtnGwCK
4T8CZkdZ2EM04rZuV+BI2daXcYE0sT1xtWFerELGiCXgls6qN2mZtQGNMzRX5XgodMKqoYKCqBng
e+M13pBPWRFEIQBc5BkhormCbpBX1pmtZoIPYSJAqsvftDL8DVMVk+QP+OyaOU4H3cAVEY622H7z
UUUltoh5stMS1XDo3f5sjnFzHBmyeHZ75dsh/k0nJMxZVu96H6nGqPfarp2mnsQI/bFkBgCUGm/V
0t6au/hnOTDD9XG+BkAk0zMWa5Zm03liBP+kyunSari6LE5wU9mlOB5tjKJd3O6rFq+nsdNyYkz7
hWXUpfZLkuDBabq824SLqwmrfndfN8R+lJGPz8rwTiwkww5/tbc1aX6tE9l9mL0k+bQbZqYJKHeC
IVrWMEDbzzry5cimMnAmfQ1R98KwbHzLbSwo07bIc4ej7bgBKI68PapL6q2yu6ge7r3Rh8cCEO/J
a7LPqG+0XR6NODospmCVYB72jUjq0c9ukG3FMOSXEHivvMDE2ZZ21z4IqNMrQjo+p9ifFkg83ysh
8zgs8H6azF2cZMzXAFL60xD14lgkNg2zypZHjsPJ2S5OdThHd2MTqy0mAOKsGJUgAQdz4jBktWPe
wxIV1Yq+BXazUR2k2zr7JBwvEYJLoMrmb7ed7LtC984TqevYtfGkNFOq9jGyzLWuiXcLxfGG/BoE
EGKYVwPv395tX5TH0mAKtnWp1O0bBMXZSOfG9wMDMts3ZgKpuXEJpyQYmri902z51KBaXHV9W2xq
zwkp2BNJ/oyR39FCDlU1npU9Hj1qiGMNAkyirNug+M2gajntyU3NewM48o36nMtzMcgWyWXwiiMp
8tY9vtxTJXNg3jkcZvr36yH1m40bRfq6d5FVTlrcnNumJnS5be6NWk6vcoumPKj1qL3vEKJbuNZc
ELcXV9onoO385sFDbEO7elct//DbemiruVyPsrzPsAoRlo36ssFVEWRe/9JI8TRgQ8ZmNAE7sVZu
GoIJg0G0YuX/LLQYD1puNneK5zz4yn7RKv+ds0rQWF6+w1bLMZemxi5vSww0eXrXkGPwXWW25fSn
UZrXjjiUrrHtDEavoITxBS1dS3/IL40Zc+CV0K3FLwMYF/bwZuJYZe/1pjJfvfADiuJnNOKZsVyi
GGIzxx9pUPaPpvA22CyNddj10RZn2z7CHZPNoiP4BXZM7Md3OAe/LMlBzqUxEDhGYwdhjyMIwTRu
NfMpE7TEDEM6X8Q5lO/aLKI7YPRUO57x5OdO0EXOmxjs4d5M8kOru/kpbYpb1FJ4WcKC+xKOD2qy
NBRYWrYBoO2tuqT2DklvnjoZTZtOCftjMBJ7o032wYHBfk8teuaSrxySlBmdmWstwWP8fYKrWF2N
hOlFguqYH8lH0AaE0R1KNCX9gg12f8cG/ShcmRi9JbIANXGvdihWY5f6tVIsO34nfnRc60EcTf1B
zMOIs0orN74+bVgmkm3Sq5M5MQIdjObyBwS5CMiAP43rFJY2Bge6EmNKErpr03kPJ67NQaIzLivs
LBnNyiJ99J3FXtkhHETtu/MaS1ujf6tXQgt7Ts6hg2EmvcM1RhBVCKO9kViE5nn85TrA+WYCEegI
jvHiFVwW9O6rTpN2D0sE6/kwf2o7uDw4fvyLMqU6OspUq1HEZOMtoAOoArCTRmT7kdnXR2XSrP0W
TTIozo4OzcsgI7Aht6NxZ7ktXVjKOq+su52lOHb7OeUUW5AzoOctMZYH/ZBtzKgqj0OffcjeSe44
yhOB7cAlJvrAO8RV/6B6XxxE57KlTPp305RO3vI1vZ3OYJajtbDLYRup4U1Zbb9VPQnUIN3pfbpu
u/E9RaE3LhaVXiG0iTt9/73jyx6SRFUNBExMb43AF8Y1iQ0VqN0Imv2H05mHBIDx4OoXTLS6PdaH
cmRkRgyFBnRlBdx0vCLxdAO3ZVKqt5tRmuQ7sMhKz+lOs64/zF5mXFQLIES2Go5tpbh3KES9pdjJ
+/CzVVATvFZyNTdANjwbrr/uq/Rogf5azZ6zy5dhoo43jzJKIacnFID5iTjU2IOgNxPLE84Yq4yw
eefvML8QxdEniXHuVHMx1egctAkDOL30q3+s7lcQWxy6RXCqFU6XQ5rBw++M2lubTvdY52Z3y9vU
OhAzQCtRK67txVG29WBn0ZnUt5+6l3uberAaog8RYZMNJLd0fI2nhq3qUDL1qNrqmtuw3FSCm49I
VZBmgM9Le7olOXiLbPIW/UZyl97yxrNPjsyNNcvH1XUmcAGqiSCds0TP8eScOYkO0z095LVoYXik
0E4f0KwypGvIWLUd1XE3ZtO9wOWGcZgYMXyQ4kHzWGwts/P2IZCZVQ0rfUWtbDOKWK7cZkmiqGq5
A34KoMsuIwbhnbWq2HLxYat4U4ymu80Myb6mmbSr/cR5U9OXF+PO0uqQEtMc8wvBNx+hX75Lm6bJ
lD91hWk+m8OM2xT9I1iP+mTawxc1f7zGNAU2HPXvPbvV2nLM8twBKtkKXNsBbW2YCpF1a217M7Nw
PlYsRlPsHW0OTVtCOD7rZkpe0Bv88Ix6A+a3/WXT74yyZ6/0xFlKPb6D5L830JSdTcn4wKPdsrfL
+ZdKqhhrA3FBqLitlzB8oyJ6KugY3Ui5Euskzu57metMMpJpO8cxBlOVkF4QgWclvznQ0nB6bGtw
634/2Xi8GxmEobJXzUxPKnai7gGP18uSqXIn6rNmJvqOiJJSHuHWS6ZBzUtmy27dZG3z5i1WhFDV
433TVPqDMsof+Onq61R1v0sJjcxUab7LiD14nSdzIdTN2qWa8H5kara2JqXXvpM+gapC6y7ReJVQ
kKqdm4dr4aaIgmmxrSCQsFYRSAvDv2+yc4t6+kh6Ew3AyTzOWGTw8yCTPaDkpNHl53oQm+WjSsfX
sNLGbQxC9xwa6iSW1ogzDQOnbYq5omqnCzq66WKylK21kaAIX07PmYys6zDxjQOLl9Y0itNuTjDw
CJn7McayuXcA94Ox4NOpDuWj7h8IF9JJcI93lVsZzxEsctfUizcyGt1dDqZi21ZG/+w2xYGD/3pw
cLsHmxCvMtcjhBpQkdqHUU9vCujJS+xjA/d8b0MYA2Fl2bmYkZGRbHRwe+hTVPGe05+qmAADn+fG
AZIFy0g6xe8Avk46m92NP79+XYdgCPC/84f9eoPWcgcv5GRfzKv3lL86X3SDzTroVKCIjiohuTA2
WvecIJI1OWJYdDY+qzB0gGkP3rg9K+8+UY/o2GtYxe0a1ezOWm82l83l7YKzLPjwAoOUvXEzbsyt
fWwOyTW5Di/eD/Eb7A2n3toBLEg7Z4VHlE/TG+lUkjhze5MVW+9zZFy11w/5abqqq/nUvbWI1vGZ
4IlyYT+taFyH3RonmNZvpQKzvse9ihIEB4l+iadiIgotfoplve0AouGWYlApa6/eA0IcdmEqLaz4
pM+lYtIOniov2O6qiyfjN1UVIzeqs2FuLT4zDgIBx1kNNGjm7qOyOufZoD6qGhiAHLXqbkJyd5VK
f5mjctupIX/lgxRlUhVxxkzyVzrJK7tFgpDZcYO33LJexeDQMUs5bqblSWD4KHkRj6/txgnw2Ezb
a6/WODKP1wxwVfh4dR/wVTa1ctZ2NzXH74fGqptjA+7zz6fuknYf1bh+UjNtjy7UtmPYdO3x+9Pv
j7KOS0MWxdlgnHZk8nXW4nNB53bbmGN19El0Yl7OR//xact0ZD/bwzr1RHmsCheSRxw1PBrMy7Zj
7t2+/2YOHQKB7JYOsVGUxzAVZ5cB4fb7L0ldKY9k9VbH5RUoZWp/+3pdujTh8OCUyiiO3w9RGhbc
3Dz862vfH4G1WZZ99uwc17KxPGdXsl+Hc9jMq++Xbic1dSUz3VVk1NhwZA1+P6p2U5+33UmvTbmr
wLvNtv2P7951Sfnnef7jaylxozSs8yVTOX+eyybetq6JkamLE8J2QMUEvdaURyqf8kjKLpyZdN6h
YzRZeswYhxCDajPX//7w/bWI+GRaetVJW9717wfmsfROEz/jcXRGcDcaEgmhs+oPdgJlq+2rY7Y8
kWK8/0c7+P/J/oSO/B+ziQ3K/r8JXf4XZP+y/NVV/ce/o/2//9c/0f7+X4jaUcnaFnJrFFzIbf6J
9nf/onzC9+E5OpgnbCD/Qvv7fwkPTg+4bXPRZ7uIeP6J9hd/WXic6BwKJIffWcf/DbQ/T/PvUkHd
N1DcQ71nqAg3xfxWoP1NPiLIEyt6qwRRqmtV3JDA6dLdPlUW/IzN1OFiPeGlEr/wtJJQWntu7hEh
hO3ffWpSs4h+u4ZQ9hdXYqU9WyHdyBdVt333O5qsvPqYXTFoXwPE7jZIZ5acWczgTMZ6YHbTeB7l
YsD2Bz+1qp28e2xtdzKZ53bdS2KWlAtpV8cS2iKb+rIqEwnrQ8UJf9qxJH4pd8zIPNXxkN9nmifq
dag07FNDpfVFYOkAAs8StgCd0ZITcqB78YSKT+KtJlDQswmdwsvLqCM1o2Sty7x81z0PC1jvEjGw
bnOc2ysyG3wrAOFgccpBA2H8MqeRWXMHDnlExhkVdRA3Y7+QbjAx0aCRnXMGTJQN8b0skZ2hCutz
v+t4tnTSsWRGNpboIs3txPhw4zaLDmCACEgnpUiH8KyyLD2ouFCMGmPrZikMJqmYiRIBIWL0C4+w
ZvxchdknbHMCEDTLz+O7PhoKQAWEhjHa1i0rB1Uxx3CzkA354Rt2f7gCetjNbOa2KACaJsZ0ZMAj
0vXAwWFxP7uTf5UY1tSzUF4jHvmHfv3lxGP8HPkq/6mjcux2XdYAb0nbtgZUYDOLW0226N8dDn/h
RoAivBQ+i6NphuKpNLBpJwZHbsDPmO3ofEI8hFc4msfMMq2H0skFFgB6Ec2qNipCKrsmdJ+li41/
Ww51Pz74Er4ja16apmvTBMN/bFt+VIbQAqnR2uhM+qHW3Ds1ITqdnWwSZ2K7b5uuXsalpoQq08Gz
26K8mLspSLShvILG0rzftqsECcs+6XXEgNKPg2dS4c4IXCLZOPsPSZRoJ+BPWJAL06Fkt+p69qBl
OwMRbxh5FSFq+P68Xeopeh81oVf2JtS7AjgB7SRzD6KmMLdE7nD8qOvBeMRLbqa0gm3V3OXonqM7
bYxG94UoK9/cQ//xPOK6bZofDP4cOZOVq9f8VlRAm0VRnklOThNDTQdr7ZEcTu1HbRXT4+AKcTOg
txDqmbD1AXe+6u4UnbkDmJT0tk2DS6dlNfZ58pWT5k3WeKd2qoTAhCw6+WwGUHejZton2n+E5nRW
SEFdkHddExXqosHeUKJWdTDrZbuJ816crNZo7hI07ahqaLxo2YyBLdHGp7x1zJ1KvOpUuI17HmM9
2/mhKtaR4TqcP6zi0NqRenSaKFxTUU4rEGjpPpLCPJAyZL/oUxPGxIElNp488csq1PSBPLS9WNpg
PVRShQ9qmDnqGkb5UJdDxPvRxbT9h+7BqyL5OeRGfZB6Ih5jil6UONKN77x85B8Cetl1ozJ+FGWX
kB2SMiGduFXAiWVb4Scgcry0IOXaK5GCJFGGtpazGNC76BxVIVnZCCWpZ1khycpkrFqOVrpppE/Y
m9MiY23TcOPaLqGUsFY28zS2sOrMjrkvgxYfBQCWh769E1yKuwFa3dbCTHAdrFD7MBNA542s6hf4
Df3VkykVd6lN8MtSaH2ouA5OquesDU4PCzSxrhjNTehssVVcMvwE6zhN9d+FnpaPrSy6izF6MRAO
LDAOso3CPFjdrL0ibQUWMpDDtVLThEmZPC9wsSLH4T7QeoWKTvQXQyBmb4QsFgPzk7RC8EU3hP6f
IPAAigK3OWbo8TY7jdw6IcY/h1IMgwOsbkIzTW9lMnfYZYWHLqCzQaMXNA4C5u2YOmgo/JSGmXKF
YGJuCbV4ZNLvXNrR7gAkxdUm5PezxwhlH8DJjQez7jWoIqm2rWMhjk1ijPssVzazXHO801IzZ7ci
WsnrwTGHhb+AoG33Z6uWcOC5Sc66WFr4bY2owRT1Tnkka4jEbyBxOu3Fa0mjVVMdPxPJNN3FEk2i
aerpFqnAuOvBfG98vMZH2yNgLqX1Dq+NUCh0eOZOxhbUqGLyXlAypHDgUvuEo4YGR4bBBvnM+BAW
CPB5D1yW5DJNqXmraufryxwfKDN9DYRjPrkxu6mlp1SZBDzSA0zWJZF9Wy0yykNjVhgJnLC/uFON
Zyuf5JGMlxA2PPSXnnVzM0bkzOnVYOxnZwgB/0UDkk4cTWwIHnQFC1s6Eaa7pq7pCFqEqfQQJL/o
NcG3SAn8ql3oEqVXFTvkQcmqzlLkLQU4Rc9T40HLIM2ls2SClWKAFC6Zcc40DYeYCei+LCRIJCEo
H3QXrToSsFcXodtz1nrmvRa6cs2G6e6UnxKp3OMgDTUs29zeLKL9FNIiY7dAazVtG0t4v2NLj05G
omdbAkHbG5Q4+to2mNBUwb5BEYlyoJgRnM5etLCSmSbBozvKGatsOkh1Dze43miyGC4GK8duBmO6
yV0nJCp8iHapJfJNmbiQHnQSDGwNqitthmSkFSKGVVJG6RFzfHdX+3mCh0XIBQqZE2MfirWoSJXx
Jba1AAnefIoqh2P7HMP0QwYIQm9YmGLOfJApTXVnJu3ABau4ZsZP59DgziisctqCjuvWY0m+qpe0
7bZPU6A7JVmqdarLXayKZQNRCHvY7xgsEPs21sTuqiKN1vkYopdKZ9yokAbSTTro7KGtnp+TScqb
pgHlt4u53M9G5Rz6Cde5Zo/82psZ7WfLMtMJX9vTuLc3yCjGTVI6cjdnzuAH1pR1H1Vbw/LSB2tX
VqMAMjFKhcOxqeOHwSH/N/e8GBeH17WvoPznrVBzfbHyVOVb0Jqmu04jyrltl3VdeDcmyOrXehLl
chsbjmfvCY5S89njTWJg2MxO/zRac00dFcq2X1s05u7Y1PNqJYylTe1YEy1B4BQyIT/VNxozQIg/
2QRhtpHUJv0sScT6jObBMhnHfB/t/29XQf8vJZcJZ/Gv/e+Tyy5V28f/Y/2R/WeJ8+c//qPE8Z2/
bAw1tmsalCx/Isr+UeKQoPEXNOYlpcz23KXW+XuJw/zEwU1HaLJu638vcey/llpEuPw3DyABcWj/
jRIHe8G/K/4xeGJ8w29q8grx0Rj/6fEEvVR3zuiaZ3jV/7PezvtEzKtezDtkqxQCflL/qbWH71r7
X5//KcD15Syolc66W/oUU7ukG9jtcSgsFICzrxEr1YYhfUj4YrYlx3mTVzlhU+7S7mgzhN1jrN3L
pZnw/aCUR4RtIgb/AK4LKjvqipaRwD6xs+r4/blthifBIHcno4IKwef4typu5WAyJ4iLl7zy3uNJ
3PSIJns5XFgWZnQfyQaIAdvlQEVUjmBr5xapR/3cRfNToStJf6U4aKRS+lmiB86UgY6LPUxOkQeO
1fIeUDqcrDCWgTsjHUDZhL5y6pkAVhLZubWHMMwZbmqqVQX/C1pT81MQQBGYjnuthfOj8bJb10QP
k96/5jbEQdNuGFjl6WbwkFe7hdGBOEav6NjhuSnh6PWJ/9thxWwLuhsk/PAFBFFg4u98mbK1qzur
J31em+3XppjubTIwDJG821SM61wVDyWoItyNoFz0m0MZu/Xk+4AaHLGZqdYjeqJipPWyfMM+7l4B
ax/ROwQTIvLALjjlZWokwDciO6pIan/n2hhhycy2AlXegOTQrSSQFE8nhmRxjvvyvY54V0fqg1Xm
5CFaofkUJ+1b7XlPRD4+Gk179Tr32Y+Nl85zG7TsKaHzzp1vcJ7OUjNwmwdTa5E0MEIjT4YE4ZMi
7npN7wxRHSYplMNfTLsZrpQEzbExOuWhV+qnUt1Pcn5ItST2M8p2MfptohNoYtnItpLtqNVbJH4j
EAlG6a7DQNUag85ACzOUdriprOa3ibU1mPR53sXE6QURinYTvL/xy0ZLbeb1UzEorJvlhCottn8D
ySGQyjml6BYC6fYjPLd6wWPNJy21yTWGQDe5kguvjd8T1UDRcam10DKJrVsFSZNz1CMmsLaBKreq
vS/LH1CSGWHXCaNYrodgtqtH4zUzeavoD+IFt5ytDjRfjP52uZ5qvdpXuvcQGXT5kX7EZDLkV8bF
pdLugVmuh8I5aq5zbw4IeQQNSXzC2k5VUwjXaPpi871g8Cbxtk/vpUesR58JUnxt/qdRPLTQy4JG
z15aI3wVJYkXaLNWklEuxZ8dAAMeF73Ml9XrV00e3d4oV01mzCvobns85WTDeTHEdubvXl0/28r5
Al7arrMCqPIQKkiB+SPRijM+oPTgz+O98BgOVfDgOGEnR22AatE4biA761q638HO4cXOiRaMsld8
1mols30rmFjpUNcMM7lrvR7uOceE3MeMg32DdFJ0QhTTL3UfodoAIKPRfK8AZvRIA9tHNXj8kumG
WgTcKBQeNuk9a5k5GoeH6AHw4AkK5ylm5MqbqoMpRERP4z+vp988wRss2itiiT7I2uTTKkYS34pN
2LWPoZN+8nHCiMDZ0z3xg0XflB3qZKCWQtxDxtItDtcD/I6hmoNq+Xk6GwEioDsouVY2rkyraKhl
xLqYGBtkZXrfoS5eR83vtNf2kX8p/faJnNgbkdNA80hBC4YU3lZ8l7cundG8e2CI/KKsYat1pME3
6AYVMTeIbZkRlNPNlbucXYLLK30Hmp0GRef8pr3F4a2n8o+0kUhe/dFPuZhNVMlrt1e/EF2H/oRA
1rvv8uRXaABDq3N167EE8CL7J6OC5WABKwZpW8ZEUTkb5KrLfQW9PR5+dqK66fXwPta8SDGXF7xA
JIbg0+QnX4NHuMZ+eVD4IzauLD60sX1G5LbGVvNc5c2xs3AeZk3QGCX5Rbl+C9kE3GH6bZj4K5jL
g/T7PUbliYzwrUZxtJERuwnnappRFS0Mn0RO2QdgFZifYuisLhqBKvyAw6qT5bPOtzfJ99roITm5
mdAhZTkbTl872uX+TydlrZDxNfXsn/NkMbCJPb5JktzRg5s2tHQK8DIkQPWzdUkG6xTl5Z5y4TVM
9F90oZAkUXfFsyU3FEckBAxb0hNP7mSEq6GYr0koTyNjdMtCcWva9UovxhXxGR9ol3RQAfpigCr6
sxCHMSuuVhFWvGfIQmRtb/A4YBOzVsQO7PK8fMiH/FeUirvZYcbqD+OHJ0Z97Y3VdUBinix31zg3
W6FRfRpx/Gu28akrmyyoni5D6gOOQ4EhtHenWzwOnb9vSOjokRkwQy7livPKhWbAz6Gcy9UyPw/K
+bM3I7xyyS2CbVcN4DN72Yh94hC22bn6jzLsva0toMRp3nQYkeKtXHc4mE17HrXsOsUcJwCH2S6L
fKmhlHbUTrfnm1HIpSk57KuwWbUO9vU+s+70cvTWaZ/tVOrsa2XgtEWACEVjtVztvlkT10GU1Tqi
xI1G8y1SCXaJTnwWooUKHQVRku784ge8ib07jb98WjpaQdGqxHNt2I/liFeCsIe31CUYaPbUkbqM
QDi6j3BFb01E7jlLA7lYe6Pz4tU4Vg94/m7WHJ88HxuNwbzbbLKt3zroJEjtAu6MJe/JB3Xc1dmH
pWjKOQgp65kLUU8JccNu3OGdQAJTs96N6GgrF4hxWSF5AlwUlDbXzVAlqzYksYi6LkbM2PzArNhQ
CPL1WufKLcMpPHOkWKlKZ3fjChGIgaMSdWxtHR3dOg4OLxii4rM/FifaAQRt+2+oR9FDzM5XnJk7
B5TsGkLBp4/lkhL03k5j/6AycQeKFZFSk7/3ytZ3IM52Xid2Q6Y8JELQflSEZ8DyS4K3bFiH0qzA
nZdPTs0t7hTNh7DSJ1y36Hzb5peYOvQfzTOwUtopKA+CMs/PNfnukK00bgfxXA3crnHtvbhg5Grv
ORmQqQg3fEXkEm/suH0zvfyegHYCEqr05hThL9zJ+kZDvzi66bxup1enp4WYWCFun4T1RvWBKMZP
UZMKbUa0IcXnjMrIUvmT4WP7d98KsPKw3iNjGJAMsiIWFqYcyyI6p9BfNY1IRSaTDPLhDVMSCxZW
73WsAUvi0A/oBTHs7dXRshh7SUm4feUUq0IMj4ZX/7T9q/D1d2V7X11ccfsgXsYlZAaoVxmSFmuz
qp5DHDGBjHVwELXOsAD6jIhRuC5xG7qiB5GNZjB6RPrGe2nlS2OP81EWvRHg8Zk20UeTzZdYoEY2
04sR6nfuhM2mBGAj0KX1HY46HOzbzjTSgIb2y1T6PRdZ8zh74r3UHCIpQNXCTH6UuXOuDH7GbmSM
mGhb1HdXVUVwiUfmsVl8shvBupuWSK2QrZfWk2bGIAIca9P65LCWyfjDTqmxi76+hhys+VEkmcAO
Va1iSE3q/X1FwzUYix0dXzvPvmhiwpKE2IDBhDnF9JMInZUeEXYGLjDfetO84EROnMg1q/BIC6m2
y33eqPApQQwKblSHwELagY6TAikNPXl3eKhEZK2gA/DccX4LSYpA0REtPZSSzPYh/CAR/ckBzkAK
C60EGwlHYHXVa2YwoXaan2Vn3VKNOjvP44/RUz/cePiaZP/LnB2UoNVn4pcI1XXeqzhMb4AbMdPJ
4kiw4W6wehLuQ3kzSO+ZbHU2wIE6JjarKWrfZdR5nDvabVLtSKypuzSlz+H+MNPiFDbN7xhSOvFG
+bsiVQ6D1r4fOdDPZvZgyNpHGeD9JNoXClep7kjWuveNAV1W7MCFJKlyiR6ds2XDG1fs45XUSX9S
bRckTnHwUPjsCKpj+5ePVuV9ijSMOfd6OxbcsUDCCsgrAHLJ+V+SVjh5408WnJuI7cCn5wxCM4vU
qqThEoJX3VRJmq3drHlQaUlYlE/kYmxkHJmfR6t8mqKI7X+FCypf+QWy/kwBpox1jesl/S/qzqO3
cS6N0v9l9mwwB2BmI5ESFRzK5bKrvCEqXuacf/08vO5u1VfzdQOzmMUAhkAqm6TIe9/3nOeYFwYE
hxZNK16++ZS4yNarQX+gA/OAAPRBr+vOX5ru1Dczk6DO3icuXAV9IHtw+qi3WBAgdofwYnwQd99N
kmU7I7fCdmgel0l7UWsU5nV6VVK4RhGiMqxU4AdL/D4YClcCUVBm6acx4TeFsPLH0sGiV9xjOw+M
B9aEBG7OUI33ArlbHKrOTQMjQdYCauYB1/w+67WXzIkDijlHomTI0ZsKglyLyxw9pxMpgITyMqrd
0OF2ygUQVTyRI3dD18YHNPHD3qiwFy2cozxyTXak/Uxaf8IsTYpxXAbxs6IiPi0dEHEdYuSzXVyN
iRDUqHA+GWb8QnDevpqc+5rtSrNl31f5TxLC0MyO11J/NfXxZxJHP8Q6ffYc6xsqqRfaeGfFc8/M
vxGuO7+arP4QuUBLYY8e57iOEJfadB0qa69Z31M83Zo2X9vkgWJVH4ioOroV1s48OlIODBudwcJc
gAUZJqIOExvztqjq566pz32K/iArmdR6KuS71cm/IqRClBXPSDPn+EvcPoBctLA0cpn3EFz0SQYf
ieK6t8Q/U+IbBvFscd3T7eA76NHiPKNnDssIhssmgZA3mSwzyMUU39bOJq0rkKtF0RzjmmN9RvKz
IbqnPb6sNRw2VcK4VSI88QBYfTph3m4Cr65/yNfRINExLwCQ93qdEoa8s5Lqi8jDSWejt7ndR/7j
cCTbFJX0iJhCPuBuRQ9i1BTyPpZ8DlS9/RpJ3cd2M/FLIyOkG+mhpRX1vAnU+NqAkUL/1gXKJuwQ
XkJJIVbF24gqOvC6GEmJbaYEMGYdwUhrebYz92EagOqv78UYFGwncjMRmVKgyZ0F+cUmxOj+/d+W
2/9lWZB31U3d0W9bQC7VgMoyzoncSeevOBM3G2F6Q/22CVM8WvsY0eXidlMpovQz0JiaQtBdDpp2
L/+3vFPMNfhtUb7aWVz0GcmmjnlfXPMxsEs7CeXnzeQCbWolhnWvKx1RueXke0yJUu8qKvx0c9gg
cqtkPdf8rteoumz3yX0iXyGX5H3vh4NclzdGDsSyIySnMT0fQeyT3PH0ntixctPcjgb5SDtPNT/4
nNSfbVPIL6mPLdunFxVRiD3ljsVqvvVzRz8nJ7Vi274mmRXQx03jUHiRxVFHCaTsT4KotXKtVr+H
WsoJliduN0VqO8dVrAfkV+xWlTlQKFbssTtKO9X/8cG/fQe56OTAoTU91t+f+b73kpgcU0wluj9v
BwcBb6iJWqUKbTwL8xNJCMn7xp0p92VwmLbi3PvBqju4FeXin1vQABwPfNAFhXYAIautYIvjN9oJ
kG6334O84SdyRmBRco371wFUqeNj0U7jQX6XMWoecntVD7VqIY6FnHvtN42T3MDyLeQr5dJ/vM8j
mWgXc7nx5ZEw0j/hXyQufDsQ9Nl2QoK9drfDZ3uCTZn/GJsMi9EOh/IIngdrCpfS2q8DHniHslTk
br+0//i5hFmcECHUeHUMAaeMT5MfKb/tmt65DN0YGlY2/DL5S9u2vjyS5Ortvsoxg+2MZOmrQ94N
kcWxk5Mpq7Af5PPlze3X+tsh+r4oH18pg4beVgfZNvb7S/rYOiovZHES+bHt1bIRSC2IKbz9wm/H
srxPrortKFTH8YCRkc3kIGXYzgimPNjlM26v//MQlOtyr8ml99fI9ffFPx6Xq3/c937Y1o1t//PU
UxWMorYsb1F3CNj0UAP5tVdHmlry/9Q9HIaE2e/0RT+kRLSgHWc2JM+otu4EtvNQrv0HJ4XwX7lX
PWcYqIKsmLIPCIbDqR0u1miCSZnrD2VxqbqZ+ENPB9wMRL8NDUX160YZQlQt/VnekFzbn1utxVIt
19H+EGaBSWXyncrpGY1F2p40j5gqaMMj8vl/v1hCTz9Mrv4xy+v1lNvPi5nGl2m7iRKsmju5Dn6K
BEm5OOj4SJNWPU7GPAFisGxxkQ8IwYXCRoRuF5yhi+1nKG+87dC8rd7umw0YKjv58PuifMiVh/3t
+f/l8ds7J7NThWZLSN3Vmtv1cHv5b2/3vkg+KBak24e8f/Rvd9y+4O1d/u6+26fLR2fbeiuj1hVH
g6bdHw/eXv/+cfp2cPzx9mtL5mid9J/e3+62cf543m9f9fY2PSWw3aQzl7p9FBLOUMvVL2AbGgaN
pG2cf1vEQNGc9QKs6RBZO/Xf7RepM5U38j65JJszcrWDKQTsGnsKak7GT3+Vny7yTpTslBxnIYJ3
wSmG4vLMl+HkLy8rcj0rantPoYpBqDzv3wSjntw3UkrqtYDwKkP7IDszVkFKwrt0Ez0WE+6OSU0r
z21rSk2DNATqtJwpkPuk5/m9p9PIIQStfqjrmRswX6YjVHYx3WDZ0IGkUZ3VQdlBESevao0YopgR
as5M6NVZrmPsrM9ydfFawOyxhuofRoW+/WjlEiMJuCtQCuw8ERhQ1uRA6iUz8xas0S6tR+GXeKXP
LkDCc/3vpT/ua7FYMQudIIQ0dLB6bfrnzURY/Pn9vpQwxKyo9upq7uQTRtMzj3HDWHLbnwllnrNc
0tgw70vyPjKkOQYsYmaWJYWq13aMfqWodV49FuUelut2q7+QYR4Fsr0mu23v8lap0r113xZyn/Gk
xlSMt3GdVAnLJbmn/7gPMEZHYbD5nsoLwXsH7n1Z7mhoH2PYu95e7k6pzr115Gx5KXpfl+PLlaFX
SRq9bMYlahVznduGL0tBR4Rz8ia5TZqfiHTqQO5BdEnZ73tU3pmW9MUVxqqDorIF1rjt0B6aJyXF
QYvKEv3xaBBDLtfFFpDdICeWMu58BNB1qau0Py32F1KS27O3abdvN393HxWYUEk67RhrRndelOGf
N31JGaBzjCy43bc0oj+nKNeZokSm34q6P6/JN0N4NeKNBc19N362tJXfoNxPwM04ZuXiwCkk0kUM
zLvjWL/tCbljbnsnbjUmqc6C4HobqtxunO3kdFuVv0yvt6sgA5Ujd4PcQX+3q4Zt/0yVXodESJMd
xE6p4QSadWEf5S/tfRfJX56bjta+XECGd5sgftwq6osDbTwqc3UvFfDb6PxkKenOYBRKMyGrvxOx
NgbTtu2ExmbPXRsOlVx/X/SEM+5V1Bl7uQnVbTu+b+9tSa5q5sjcEc7P+y8jxW7dZe6rPEHK346H
pW/dy8X331JlJyeyxChvu7SmCQCc9wZ7f08gCRMrRdP3KuJOZkV6Fs7E9mwQLH5T26PrdqaISqSm
9lq/yGNJmgAqEyfAbVUuyfssRaHxwABCHmnx5gtQtvf4fyKauAMeVXXVr/5/bnKM71W9tGBEetn1
v639/ySt2Gh8/01acZcgtuWvrpO/isfl6/4lHnf/gYJC01zDdDTbwet5E49r/7BNhLWajqC73HQa
/+t/GNY/kFQYcMgt3gW+NzqIf6rGDfUfOMQcDXQnMQe2Y7n/N5IKnYCXv8rGAUhanrd9M9swPOBD
/LO/UwcTJ2msrCajJKc4H3pT/zaY9j1ScuhZ5Rwx1WJ2BvriWMxQStOkPImZAGSrp/fQ6rqxM2v0
zs7ymJGhBnF0ffCiHvqZUn/N5wq6nDb8nAsaeZWAA5AVGZxCMf0aq81Fh4YbKSS9FJGtB+zHZHiR
ViuW4+K0tJqU8d5IP6tLdciINPdRBLu+SpeQa6dJW9v41eLSOFBOvJhTkV+sRzzEpLPU3VvR0FfE
suUclpTIXyyF8fBdxHSKe9f8aJfzuG8T0BCGYB4WrYTnqNEaFiSLzUONulWlZokLXwntDRiVZoAY
VqUsEViQNaVE+X2mWNkj4sZhb67gCRLQNIjHINFqhfiutJoH8qA3nvveSELUfF8oZyf31BHieydC
od5raAWdOVquKKknmEOjSgZbcQKQTCA2Ugo9aFNFCbqtpg+mTg2zuYOWxQzv6AEpDuhFhS5ZXrtk
yfs7nayExSOS2MrGuwV9XFiBbygYkD/m8frRtak+62mW0br+No/VCaD2+LMFR7R2Ed7bAVgLvey9
QpH3uMAV8ZvJb2AxHKaKsimwhcLPbP2ljFzT17XlWavL5eh1LW9U0dRUFgdI0Bj5qTVe3GmaH1eH
HVob8XKs5qw6bVgoa1XyK1IvcLe8seEqBhTy9qsRVxTUePbSx/cWApwLXbgiyi9uZHLCqxWXngHg
raKx8N6S4z6RoEBOBjMNo1a8cGmzc+Tp7ZFEAmWHBOm85LjEHFcIDMXJ9zG2UuSb3HCS/+cNvh54
r/9elY/K58n7/m5VPhCZqUrqlHmVawoQ+n0xIsJr02EjCv71M+T71fIRubgWmKQaYT/dPld+DTN1
+2q3Dq+N0TEP/uubyPe0OKrpbULj/O9fT75WvsLMDC1wVQIB5CtuD8hVkQpaynLxt+/3/kxlfbFs
aqCC7vPutyf+tiifKD9mJfMTgnoNXYARJkH06lXedNo2F11dELsTUr5JZIg4Ruz545L1Z8uzEBMI
olCKK/yF7LcbBe4lyeEQrGzwtXuRm5ttkPtgK2kIEI4UG77I18h7B5fEAYN8ZSAT5tmaulcEk1XQ
6JQMfCNtunAZr7GCqH2uKEF7HEqaWijXiGiWq1wy4gJJd6S2u16f+wsQt/PkTesJ/+8U9NDdy6wq
dqoWkkdpXFHzG1dlu/GsRL9ihRdIj30cYa9EkAHF3B7Se51pQTdeI0dZLqVisanxthzGejKvQtjm
VS5hdUfQsixPVKAhELCDFQ6slTC7qyiVcR/B2SUW5l/3OUQFGwMjxnl7xtJG31svhkGQ0aOeJvtS
F6V9Ibw5pyOegeTZtjuFaYLl0hpuVWzsSi89QCOJwPhYoIVyV73KZ8kbFbre+ypAqPRYT9lnWLUV
J8/86xQ1xdEomEmhoCgZnxCI7nrWpcNb0NF8CYuY7romAB+Y5XeiP8gaayjvlqpWE5OXvaDWsgnp
nIpDhwCGDLtCJ/WNlrCxggRxbGe+LgjXaGhXz0W5zNdqu5lTCiS1htmeSJX5qrePWASMS8GZ/jxZ
8X38mEymTWQekaHqWFmnOalO8VICpNpuxjklSjmL9+oMCysH30arlyqvwxuOCUpfO8mqO6N8A9qd
X6mu0ZgUsOXpY4FUWq/Koq1XNSI3q0uL7LQSSRWjk3q/n6RXmtammx7k09LtyJdL3xqSdDy3wjSE
aIUEOuwUnKc2dFjpTeg3slp/AKQynuq+sPcqAelaQtVlHNv8Gnl8E7EqaYi/E6Dtx9FEU8Z547rM
JM0vxRSaFc4Y3/IyI6AJwMGvwKytDetFHlitgf/ZjnMY+W6U3zVmVdytHTxqCJgtMmxWTaXrDgtA
/92oLsUd2T+VPznVAJ4Vv1NH14Gk0g8kUzy2Q94HlUN+ZZXRSc5Eh10prenWZgizyLHbAhyF9uBY
IMQNI39NsNKGiIQeSKbXQlkjnkEFU5vdZsyyfiprxkuEkElsNdV1awigkWMOlm7PmbaJmFx6v/O2
Ll+YyombfPyPp8tVnd1zIH3rQX60o/cOzfuEQMXtrW8v+O2t3xdp63zqIj0+VLdvIj9Pfvwqp4jt
FNV7YSeE1t6+xG/Ppwei0Y4vUWmoWs+8qsEgJ2/cbZp3W0WR2gJw/st98tFhNOOjaTINcI8EE+nI
JMiOo9xxb1DfJS5yDgBT8YOzv2Fg+0Z/qPHVovlmr84bJZfxbkhJbsvGJMcX/tkiwW1mu57ymbAP
yyTxYcsM84GUHAF7j0TFZo5fzzav0IFg9WYezGuCjzrPl1NRa6+YZE62DhOH7DJz1VwIDZpA31I/
oR0IY3RYVBOIXZ9G/mclflAgGwyZ6WeWkfh1pZEAOsJbIG8rsEWhIaurEs4Sa3oqcpC9SdSHUlqD
EEjTzrTagWbiUzvBzPBVE+d01/P2FTw25Bw1kYf656lM8e3HqXOAOo/EFF2A3gBY7btnYgfIiHuN
x03eZ9t9aFe4vCazmTGLuPcp3O4so/IQF8pbURcjNSSYSWJ2wwbFCARNhLBklEPdhqx/HYAuE3LE
1VMlIlurtJHdfgJjNtCX6DzIA2O3J0Q42VtVdMrI/2OIglctauYTmQhAMJKYQM4Gc4JBEgoDSeMU
W+OCj1GdA63pKB6tVFfcDgVmA6fOT7qJIFVGYNGG38gM54PCfmiTjqo+GYO7IhMIKawODFocsxGm
/Gs9duiNLSTFUEMz4wc6gvhQqB9tjVRKkHh3i2LgVim6z0AeoIhGTIOThX7JArc+yov2RD0m9xNU
fnSes+dah4Y7r7AL+tV+Q3kvCORqu8PE4clYzH5crIH486x9K18cdBX+mtfHSamQJ6pEZ8kw+Nn5
NjnIwPS59jMY2MfaxiDjYRPFfD/5+qQwqJjJtFaRwrld/YYjJ/a9O8edHmtcgkE0ePlJW/Q9Jr4Q
TFm9z1MwS27/SpjJz3jwQqBMKPpQOACbtBFgGiFbzLijFDrv1Iu2jvldz+GIEFmFHOgxaaAJytyj
2uVWfTYrtf1EVm3s0Zjuq1+O2aKUigb1Ao54msqvFflcfodGtUVYB2Ggv3qpfVVr5IklRi2cY1zd
bKQIpaxEj/4IJOtiJCMUKJBZjWa8zeuyIGHsdm2ctXcJIkAVGBbWDI3ox54D1K3Vh1YZPxboT0e8
rFTEGT6vFknJEfRd29zOyR6SY2UIGnO2CMqOyKg38mMCCMQweKJquRU9r0LxS046fibmazZRzUxt
74hgBEmUe9B08UlrnBczbflJRSIcW9UIh0kP48FOiPbFUVI6d2IpG99Tz4h886DSqgcoCvPOgtRR
ItPQEA4dCpEO4WBMoUYaqRExys5N10djOEIXefGs/pNtJF9nW0G1BAkVw4xuHMnLbQzT3ik9pxWL
iAKcSLEg0CVXCKSynEBVvE9zZ0Di73p/rHMvEG2THdGM2ilV/rUkX1ifjlZpAIIsmANirzQvafZg
a5m9a+LYRRKFdr8ulf0M25rJUcrPUnyOAKJQEJk/TxhRQWL39zFktithyF/cvnywyMML+ryH6zL1
emjPnvJ1RtZ7KAGSRmuqo1zle6eQFvdWUyRB4U0YGmP1YInsBWG1EugxejW9jpU91D56+8sSLEaq
AOZr8eWqce0nrtCDMurutiEOjqy9jWT6SKhRv6sQf5wThGCVQI49q8sK00m5g3CTRJz2M2U8aH0F
6XwST+CdXKhnY1DnVKmIU3T3uGTIqdeQY5cCyjMj+XJ2sj0qSVGiyVNcL7Q4h+CgSxhIeWj5VIby
pQ4LImq9k4usLnKiMHEKGBRCwNDPGv73IX3QgPkyCWfT6tqx7HKMgw5MPIW9kVqT2BtJ/UNY17T/
5hp0Ck2aMZs+6o0ZKybbUSOsbeVchX5a24Z2UbjWHliRCP1Faox3rUP9Cyemr5g279qpxp02FDSu
7BEh4grTK5ue4tX5Ar0RwoTpEg24nfFkPbJv0s9a2fZBHoFDYfy0iiZj/G3G9Kr7ghN7vo88nIlW
S2I3mKofYji7axR9BBuR78RjYZfRJVqEu1uE+SumhIEeLRlC0Ef4TG2qjjP6GO+LscWr5DHTdMV8
Q9ifnhdQqiB6ODU3X9qSi5LZ97/qhBSAgg0NWHTU/XibjsY6WSwKyK01T55b+vIBg4dHY5wwSarF
90jjCujBLtNatFmNVaSE3iF6cV0wY9YHQfi0AdLHJFUNuNHgV1vG+7C05b7oQENqJWK/3LkabvGg
Ju4TxrI7oT6JabhTwV4RhKuA4BRtfylR6Veq+UXo+QvRAbgH0cl5M97EXLwQfG0fS3tC1VU+1cw8
GytKGG3WlV+DsdsyBVJAo2TNRGmwlPabiT0BRawXphrNTC/+rqdV5Q/m1MPXTy70f1G3dV7ijxVK
egMOh/3YdSg8FUSIbeqiUl+0+vBYuxW+0cb+WLrqBxTXMZfyePKzsvuRlyIE7AlKfLa+2/junkzl
p1uM4YCT42lurIQGJZl7s0X+jBbW1vi5TRlYuMvjpAtG/oX4Wg4cXkrWjLsiFgyRVxKWa2g3MHkr
vC2L3hb+Wic/p8b8YvfUTTiJzFBfoyyAhmBxpFzyirpWLnR2ouKEngsRiAtj6VMwhsy5JSNsdVwi
VkmdTuMvTkKMAaDZnTFT2NKN8hmdU5uKT3Wx/ojXOgsycxkOg+1+XklYCKtYIe9wfagq9mssCHVj
2gBJZX7rgQThT17A5W9Sl/kpafq9JsrvdokEFJFqU/OuSrio5VsP3di3elKQEdOek7SFkJgm8Pug
XxaZCXPAXNb7MWoR1GXVGzHakL2yp2WC12fhHkh6MoDGpT3iFcUPIcQn3NE0p7chl55hZTBbLtBa
yuw03+a+q+U1hwSVldOIo6m5wFusO1zEABQa/DmeNR5ofDcHD8eKl5GvXKrt3gOyHbTd+lqVIApG
mynQDOUz72vvYXEx6OSWcRkdOFUG4Rfm5EW7pvXW4zxGnt+1EY7++WGZfllG3x7mQikJWc7MA9Ki
FOVB/DrAbMJUaH4sB/VliVvj6KIv7dPhDiqqcRHGGSTfdHrLshVmkt2ymVvYuaZ70eeJjCHdKmhT
NyjJuKgWlvNT6aufQue0SfKzt6vjBF1fV6VBXOjVIY/uK8+cHpaCUofiRXDETWafsZucTPdkYhUK
XQEgPnLTlRyKqb+2H9JuVf0kSTU/d6sVEIN53zcTZMXGXQBkrPYF5+Wn0FCrt9oOxJobOLnSx8QU
WqAW3rwvANOVKN2OFaUOLEIbQbrrI8bXUag7pniYDMyyNer/orU/JoP5SydlazcnwuLERm4dp+Jx
76Vqd2VcV2Xat5hB00AQBHGjrXVIG8fd5UxKD7vEnNe7QRhA/TP3DE2NugP/+pLOx2lwXrMIaEam
F6M/rB3jaeOqEVRbEDt6rtZ2DspiSk6uZtypivhUVg3Sh9Vtdy0gC9+xiy+KtXzs0T1wpW0AlXnt
F4rh9ok0p5SkqEz/PlCZ8RGTJKfe0F+mpbm0AL58rTXcvQVmC7gL+tGSq+5w8dKBi6IiQGTU92M3
AvQkHm1nWpUZGHVz1fGiDmmEPQju/TLbAiAxjiDMOhyHzeOox0+qZxa+S7toX879syqutlaOZ4z0
w77D7Ffo2HsLXbFAeA8qpmQ0niZy/UghEYRS6WsXdYHWE0maWcxwoPPdOx2VQOKFHuwC6MeKDT8T
1iNis4tV9HdazNdhUHXHdjKBPKJ6JlsLWffrAuHCn6vupfamp6w2XxpjYMTbe+jplOwpRx+Lepze
XR5oCRlr8Vs+xZiZnRwnQ4q4HhgIpY3jMk8kpkZuWCvxneo2zmUdUtvfgZJIz517XEgUUY2uBBCr
TwdDYx5jt9ap0cb0fhjK+7wDgrudLep6YTZnREbYUeWPD9OofyaFId0De4iD2tDv55L0zjHODIbS
wg08Rf9RA7++MAnamRHF/xrikYcJjOj2E2YsXIJxfcEZ7hKCAw0MVO3LSO361Y77+jwb7grlCcdE
Wf4wkGs32UJJXrhHRG1PiV4nwdI6blBwcfBr8bOoh+naiAE3wYBrvZ591SmswK1dJl/gcYNJg6nc
zWVxIGgsnAsuinaaMCraSlh96FInD5j12HucT75ZIGttbA+vzVyFUUdX2ObUQa5xth9jfWTo8iAc
8y5L3fHAkYwVc56edfjWrdu5+2gh4Db3lGfHE51vq/AHsu5U4S71VrTXc48bqAhBIV7cCt8IQIiC
S6t+XTchrdKZw37pWsBfk24xzKdECoTbOTKtPJm9+BWpYx4mEMM5kydABpDUqbgZd+bqnZsBzyKp
MOpx5FqIcx3bVePhGRuq/jntOv3cxUx6ilTXLsXYEmBAdpWpguYRkGRxthyAAD9rtkE2V9M/zQ4h
oWKciAYdbGpxBAQgyz2MKOH8LuLyPjjncUCU5SQLg+DSFWiaDuR/1yHRklgiPQtSamIWAdlEXALr
FHw04nCyE6CncbVsciB9RHj9dFQ9AfAtviRpiGHL42JnpqBcrDdIy5w/8pEpRgQj23G+LgKHg5sP
jIOdKRyA93nUm3HBpJA9aaWqJoFEbDGmNoa9W9YpHGf7uY2IC9YGhEV1r8Kk49QPJ+WLgIl7iUr3
RUTtwDYuqdZ4SrM3BibPGOTO2VDDRu3iD1hvgWeibp5VHPhr82ZQsta6lzZvAHIPXXW3JsrCLvqc
LTGz2Vb51lKk0NTZuHZagxRv3Tu1OLhF4zwpOWGvVN/PfTnXlAGXiDKE+dNbxcvS9UhvYuKX+A0R
NGVstLmu2GI6XtbmngRZcdfGZYU1MmsOK2PzoGxfSoOqQYVGHNBSfuhNsl5yoqTFTD4qAHjXb1Y1
OiLdfjZEhMm3Z1iqq+VrZ1ADRpWKlH79wVRwtXQV+0NxVy/5h5g9Ro075Tr/aEwMoXuVGsQ8x2SW
2B/MJv0F+fxhLMZnQL5O4Ni0PLS+XokhwVTiiTEwvnYkc5JvggPRhrXgr4bd7s0lec6ZmZ0003tC
2H4unfmYuPpdq0bpkf5fzUieuWoCYtIoDjQnMTzCCYfw/dRvP1Lqkf7CfBEEonmeiFG/TM4u+7aO
AKaXyYRFPGF6rYzIOySAjtNBgUkUm2Bv1hA7+oD0x1lI/uHI9GipHlVnOkyp+TLZwuII7ZiVxeuv
dUKm3SsALBpgrM33SIxHI54+uiP2NDH/sNZhPsZEmbVuQ8oDOBL4o94+NjDpYFD8RfrgfKgb6201
ci3ksgmdMO+WPV2WBw6LPigWSJUIE4hVKkA6d9vV0V2UR5XG7M5rvuXdxmetnw1yQA5JRGrLQCBX
22UfVNV8njYvFcoMDHq589roGU1IaBO7QgscVTAHXr9pJlF/c9Ne4tYDOGwxVRStudkEyiA37fQK
vRD7OiL9aaoeag4RftcegUQTmVm1kX9uDaMO4lozgEWbHYpcqrbUWJR9U3peWAy4eFTi14SznIzW
YWitgoMwf8A/eW7z4SEHM0Tw1/y1dGv0vIvbBDamlbTv7ihP+iQR5aFSfBw7zD3xdCGe6Q2EflDP
9F61BDuNoXbqyZ5/MMZMPzo23UZrGC+rW52AclAFrD0m5VMwxmmQWRaTtgRWiaAKtiOOoNu6oj/X
cd05tgnrEl2F0XQdlZfykTQjbxcTNuXH7cRX44xd45sgZKnSQivl389V40cmYJ3A//vRY7oPQacR
xw5011+GiMYVw8udw8lzNysDbgFOaL7S4yW2EY/jQyoOYJvuVHtpTzA2aKFO7rFG1McPaKel03AG
OJKciI46uAnBX1kOPjxtlk9LT2ob/Xpi+lr31Cco0CDpIoQ26UFVLoL/gW9cWauF3VtLrqZy1xEC
zfC6eDDT7rqUFA9Rc8NPpXR8Bs7G4Wi8VsBdkZNY9B/A4CQMXy0CmEz8PJt5jKQ6zQn5xVA16DNo
XCnXzKltg2HqyaMrlEOTahus24P2r3mPPWpA21LHvUYy2DhW3tWwP+UJKE808kyPUnfelZj+OD8d
C7X8yszqblVP+qqg6G+8+xlgqu/NyltfUwsbqRQcFxdemZF3dwqREfuZFItgsezxUMWgga3yfix/
JEud7KzppHdcN+Ga4H8iPX70zO+JPRR+XH008sdpWMgZADoT1JHog1ohFxf/VrRv8D7tFaoMivK0
qWWl6E9DDWRlhU8RiLq5+uhSLT2WildyQE0M6nPjLjHtZ8dpj5bbD8d2yVu/Hldn32zkY1JimUFf
7YhyJ2TvyjdqDS3ucrFSOCY1yPFTks93Osnrfk3EsG8lSO7Ummo0/NluTjDblB/WTP9KbwpmwAn6
zwy9CEqqliVUoSeiaRL1Wxt74olz8y8njiiiYJYI0hSzbc5EKWg1bEUorZOC9BBN35FBRv7bIM5d
pBQnbSVhQjfGRzr/uKNSuHRpqjFqiGwKOTmF6rFBci5K706dx9cYdVOAYZoNnA2gZ/vZppIevzAS
MXydgxpU8z5u8uSEkAqwkPIWkZ4edeb4GTfeUVHH6THpyGAzbUBOi1phEBkFMc8t/uzKjdfzpOBY
oz0wHLmKb2Sa+avDkUBDIuzVeOT46NA7mLnY2/rVIuVvJ5bqkxSE3fR8v0k4/7OQbNOQuX9o/m7P
vukAE7rY+9VKVH4KWB1KmGvrvljR1yuu/lF+8vvbvH/q376lu1kW1KXT/fcnyXfnakgT+vZB76/c
sK/I/lJGaUSIxFEUjpkrGPBu3/f2/d7fpwTUqoL3JfZ6E63Kh1uE3syZkuOf7yzX358o/5POtXBa
R2Mg3zqWlpDbp9w+Sirw5GpclPHewW27l6vyAflWqqWVx8TQLkmrfIpGi2KDR60ySes3cvYIwVLt
ykdc01K8G2Os7Aozl5Er5qzrzCQzLro6cU3FyKSYMfOHeyJPN/O27p1SIz3i4NV80VMJI/3lU84Z
LgXUZWriO1N+zEhV2gAmH6YgtRdO88gsJ4/2PXGkSgRBZF6Av9ll+ckbmnAx0LNYoNvGb2MOvtxa
YXlZQ3avqlvLZMEMsSgOjk1xBWl9GZv0+9bCaBdlGyvUd7Wxfs06BJtDY10n3Tx6aEkIUd051kEp
lXt8tpzvV43rE/AjcDF9ChiSYOkielQNTqipg0LAsLZwczzZ7lo7EGMZAHoPBKJTcx23xFhC7VLv
TGRfESSG2e8T+zjQi8dvFMNRWse9bcMtqQv9MvXFt7Vl81a0uIzaCYRK7IxndJ/6koRxkdGucTho
0a7OJy5soVK7RwppsD3s5atBLW+ZlM/odJS90Ocr0py9Qc12N7oq2I+kPdYwB4M4Ng4oBb8gy2Hm
0B9APmEPI3PQnLsoSCZM6KpZvxS5/aNCse+PzfJjcgoidTOTE7dRjbtUcA0kbaoIxvVzLPTnKmd4
W3MmI/egzvzqdVCpgs5YvG1tw65h+lYSK5w2qGSpESbptjTQ02St0R25x0YFEU4cXRQlGpZnKgMm
OloidDibjjnTjcHRNJgpprdbleFzM+nQms3seQIUo9h1uqfZ82UlbZpCmkM7isgVXwz5t4WLGqGN
hXvoSUnSEnsCVaz7iUngHCXOZm4FITJ05QFr3XMaCzzCWOnRKApIOIsv33hnspA+EDFu0SODQz13
9suE9x8vvE3eYt4c+uXAo7SZvHaFJ1499Kv38r/ZO5Pexrks2/6VQs6ZIC/JS3KQE/WiLMt2OBx2
TAhHOIK87Pvu179Fxpf5NUhUooA3KtSEkOROFrt7ztl77WYufdI537NRkWjH1NKKyJUeIXXbRmqh
5XGcw6p5kqXTbP6gPnz4lQ3/X3mXPaAvb5t//E0sgr1fL58//vE3ugo21lvTtFwLVBKKk7/EQkcB
bC3V0ZyaJoYuWa95vpMwWVBG+pDqqDswkz/boPZBBuTYhdsoOLghXeGsg4+jmWi9xZEZCml+Ydhd
jEzzHi2oOmPkZLeEA6FwGgyrWvgf3vgKqP3rGwchJRit2qak7/9nJeKs8lpO9GjPDIKTsybtxZRX
mAuMpQDZ09IaxKJZkkO6OPqVP2HQ/U/v4d98ePQ/pGksUkiXVd6f34OqVCzHKCNWuWunG5kK58SI
ozMrP2PrkR59KkheJcvmk0sK7lV1uk8KeZSXb//9TjT/AvNddiJSUaT4htChpslFtfkHmG9STJNV
J04IzjwAdkoc1LkDsN/oXASHJn7tZ0jXBe4bww2rK1EVgO5otvQlwPeg0a6911Z3LOgxFJBvHSKY
4X6FSjoyYNVbIZdpFKHGNXDCS2DZvtsOoPG0RsAMZB5ekyuzyyFv44g23qXb96eR8IrEK5y7daOW
R206v/73//a/OXYXerFlkJ7o6i75qH/+tzu9daO2j8KzNASGZlLM9rGXTHsjdA4lLPzImgknqQZq
S6IabIG2fcyZ76czy/bxLs/C/gQayzoZdtafAysinCiEmFmXQX8kdk2QwTV86gJSsNZ3/v+bKfe/
UR79n8jaZGx29V+10csP/VMb7f1d9wAvO0IuV67fhdH23x0H7bPkNPyXMtrS/y4Nw+Ay4fwCyvF7
/qmMloimLaE7fIPuorKy/mfKaKFzsP3hekSsPJg5LgM2F1HHZCz854OxNqDmdFUY+eSLbV0rpDeU
t8fV15NGoiXSNrWPNo7D9dm6Qfm0r3U9PunQ2M698bFC6teNSwQPoLkFWq9T7W/1dr5PVLbjIKXh
BevghIzsa6sHES2VvL4zGAhHZvZDNgghuTRedWKiVU/DflrmAzWaRX48vqMjsYMRQ8hEZ9zIl1Rb
ut7VnQ5HKq+HcptT5O3h9ADh6OZP/WQwYp/nC2QP2p2J9M6BptMGhc2G0mWHtLjaNNIgp9NbdGRE
Rt6SZC8Hx18mNF/00c9JG4SWnN4VCT+cB99AM0v4JcHd7FGtKfx8Da09OVdoapj7wyWa8h0ycgAj
3Tj4cCOYmgZlvx8Xgk8beuYpOvcAuzYDSKOti6FUaMqjK5BsVbPGTEIx6cMRXFZwG8Po3UC7t+lq
+Jpjqf8wxTOxK/A3p1zsG21K9o1kHMRNUtvMLqM+SGnhPl2asWX/mXYgIvDArvcuwIauuJQmgu84
jH/K2HlKEI+eWzQMQJBIqDId9NPhg1tO59aIaTdLkobJkNhaiGIM0fVHd943LskwId1ntdcdAivR
KiyU8nInpyG4DgHrmUiEwZ6Ry4OjOfDwWpjmXtKgAmGErsj73JBzWy+YPmgVQUIMYdxtlDH0PiWL
nxVExnfzeyMOYzX8GLEKnrMAQ6ghgZAQTLUDNs6QoEg/2YMH2R2CcwHvY1e19Fa8EJ4JF+1xPwMD
YuUVB/Baa/J+NSCwkZZiI32c3Dw6pSXqhMSxnr2sJlaiJd21d68LYhdKsXNxqsK4hLb5o58zOmPo
LneDwe7VbO1B9bxNKgfmNEfyAjlwUnq5Tt2Qk9w5tLaTHiWT5eSEVzAIJDtjOjOYUfukNh7nmSD3
IhbRs6s5e8Jnmq2oAOdVqc7SrG1BmAk+zAS4Oq2IN4zPDAmA8W/TpftgyBwGGtoiKAQsiZAua2lx
7Ksx8vOGXkL6CDDF4x3o021mfoOKwv5MJ4N3L2xfxz23Lcjv2vU07DVhwJE06ycJf4qdVm2jlvPM
Rf53Ztg/PZVwmjvX+kgx9n+NmjMeu0tnZb41MVMx0DJbxkx57z6Hc/5m5B2RUUoRQqIC7A3FU1gS
J1ZYzckzczLhNOJKhLRo/k5HFjTZwWawcgTTTPIVey/SiO/UewRSUUGvBa+wwQSsV2DuVVreFxkn
T4VPoZ2aBZC37etjN4cP+EAPwpYHaXVUt/SGWBYvgw4R6ccW0UHpCMYFC0K91GlXE7JGoiZG0jSj
tWHNW2GSMZNGyVUY6oaSq9hbW6XM4T6bPreNNh/tss62mnsSmRZ+Mvn2a+zGFF3um9O7ZzD21c7Q
nLsisx7GjAMZkG9/KYX9TWfOp+aiPMqGfXynyp6lO4/xP5NrE6rPakBi0CUgRUIilgOD5r+ct+GS
r4OgpN3qOdFuaadBzM7oXGT2A8uA+dY3zavWR19iK0FTbRXTfm6q4lwH7gEh4o7R/Tf0AvToZXpA
+Exw2QwPEEAutHj9PaThxSggyIBoWhRyezrzP6O09zt4+UEyBfcCIclmYCREC4myoB4duS2nGdKM
jqQ8QC20reoljQq0G3G38JkZtbTorrepMyBHUyd7pqSzUuMyz/JmqqBkdofXMOmab1bGGL3wvB+q
sl67Kia4OUe4z/DrZkyAWaJxrnaR0MujOdRLczyGkAleb1LyHNHyhu49vU8EVDN2mE9B7zQnPSv6
Per/qxmaFzowJnciVNWKJlqVD+3BTQAN1Ci8UiUeapwmZnCKSeA8whskUWCiKgIzcE+F1s4vzkjR
GjSkb7uz+zEAvSsEtwicInfRUD1UTlidMGZ+VL36HudufAl6us2FRrBbNH1xWjy0Ncisne2OPCBe
1rLn91rVnC/1Qq4wkKyVtJM2pUjsTa3S4ZTow89pLIq9kVjXoQHmqVriO+Ox2sJs0/b5WFdnbi2P
uvWpKgr7wxlepEpfWweHy6A84D42d00LdcM21YcfrZf1jxhGnxjWujvXo5jJTe/SzFTKlqF/VUvS
UXJF8+DrxbgbqaRr6EG7LjB8Q4ZQF1PgiUEIg48sDzzMfEpt33/P7C/wXMNPepQD2G+4qmT3k4f2
TZ8ng9am/mI2jx3pZ3uJh5zQl64E6g3/yftmELhreNhmQhcpzgTYXi+y5F5EERdmAjJaeooHByCa
NUJXVKoy9mFRfdVIXt2bqZBQdoYAsCYIRZbp5j6S42eGGa+KTANyKyinITKhEOy+Fi457oXevrUU
i9tZwoxqDQeUZBoTMVkcHHPMOfllg9kXqKsRkUg5KcTeyI9eTQekuy21D5qi6FlsHVMu+RU7y2XG
gDKEPESmoMhIAnUdvHRvD/0Zorr5UBiwacOc3epUDAHzpZseO8lOYmySSdP7tgVz2+kZliSlTe3J
YiOtliFowwCLe+3NriLfLWv4RiiufV2kFGHmwoD1yjsUDBXgrOZU1SGJgahRwZPqL3QdXoEacQtp
8r1uMnQcE4BvRWJ+j6Z+x8z7XmtKZjEiASFrAFBDKox+0Dk7nfZEmfMwcBhtbdKD6obTWDXad4+k
emvQnj09vkESDxHUt/c69pZ2bn1PqWkfKeKNm2l+TUpOXkBF3ikE6EWWb/PKXcc+5Ng1dqPLzcyx
cT3U+kwsCVC0zgRFy2UTgliI/x0KPC3W3Ndg5sNkM/y8TaEnanlz6OUyTG++kodNK2VylF/bxg/V
ss4gKvIUa1V8tJ3wAJbQYKrs6mcbmPrezoC6VaRQbh28iQ/kOqNMt9PPIxPepf9gbB2hB/dMRuZ9
68Fdd5bUNZj8yDtYK2yjV80wX3mX07bxZq7Vhha+NDbpCY53tELHPHZ4aWUNB6509IhMLzv2Ob2W
VjamdMxcZx2byxYxDnrujBH84Jp3wB8RCSaKu2AZwmZVCStSshQfi1LQNaHjpeMATjLjkM1ERNae
RLDGjL4x7FPTmwa1HXnPnhIXfQzSHQmHH7XrLXiYdgcu1r129jPHpwDsoseQ2vRkh/MBMmsGp33o
jDM3b44Ms91Vgh44wWs5S7MT07fo4pkzcS5dxQJGEz/gEjT7zEADx6R1N65092Q4V+G4C/Pe3sDF
mg4ldhvuOREJ9aG9NxE4wl6f92TiMT1cLp2p4200vbmZpfV1FBwryqoveOhj9FoQIFxsFhN+oWea
4vpOdNwe16cVUx/IqJyN+JC4g3jeQ9yxOIVNcm45OXaESeTbOC0+6bWVI4lX892gL9fv1IN6aJX9
0YHvxFWweKpMm7ZsAsqdTO2XLGz8UQLetKt2YnFMoDMd02vcsmC37ajBCL2rqkdNH8pdmjsReJqZ
lEzKlEZW8UXmzoNBjbENtJq5Brs8i7lyZ6UKOAiLl74CjzwH6mZm85dSsxpuwpp1MYZdKHaV2xQn
l3BSxsi2xowwOTYBKlAPcwPup+QbeOdgm0ZoTuVIwkjqiYtltJKY6vLmRT3SG+jLO+lB2u6A6cEw
uEqFqq6p7sJRVvukMY+0Vag/HHS0JLV8QQDOqhp76EQYyLnWi08A8IO9EZmI7VCDtRD174ZkBqGf
1EfL4ZcztReueCKP861R3llEzttUFDRGkwgNVYHAugDdHSNM2I4GPgIvNg99GTH2VhHv9ErkNV1o
2KipO2dbO5w5zJpmP4dfkfNMfk3kREAFQ+HwWrtWfGwWlqxo+yOXxu+E2luPqQHckgCEDeuls9mO
2bYuc+lbNkZ5P2ocMDdh/912XPeKvrHbLuHzMb6eT1rcf5BQVOGKBZmltKceSehLZMvsqKKPRhv1
Azm4491MMDtz24uY/NkaK2gfbx49E5pZN50UgitOO1Sf8DdZu5K/U5PCWs2vPXvtfQL3WY1J/jPc
63F/ZZ9PW6kb6Coq9D+twzkdAVwVvRCHFFcJvdEDHX0OJRIN9QElfi3Ccw04q3S7kAgKsm+ZZH8X
kpEiEDsapJIrY9U3nwHogGWGjmlwkkZ57e3ExHE0e09O1N3lIdjAGDrGCTHbubCM6WiRHw2PlKyn
0bPes9jeFzEwt1jLP0RM5HYP2ZQkhIoVbo56JONMpgbeh0PCrHLEn6dudSvSZxJtuUDb/P+lodW+
OZLyqYkAe4oJsDbXWSvzuWxBlTu7mfY1qi8D/KGDYG1qbqWkyaSQalHuh0ddxwyYjIiqMm6rU9He
yEp4M8vsYdRFd9cjID4oARgPne82LfJlYdUQYWzlnI6QqkIg4JuomR5FbwIr1NOXzKmtA+hudO9C
Hmp7QhzCCHLsS3mguz0e4e7hu5HiC/bjZB8Fw3DWUiiVnvG9cUmitp3sZ4yuJKpjdTX6/iYotlll
JhqNVtGc+6B/9hJDXmqrnXdRsky/TeJjWBdA4xtYjGVVyjCA9GsSEK9l2fxABib3CJ32KOTRI/Jh
x6aW7hPX0HckyOQ7Ly+raxUDkh3qFxKZ1N7jOnAYLWkeDL03rsgi6papY195gOMXVX8KaYpG7UY1
6ksta4UHGyW0potPUYv/oukdqBgOziHHYa2jscRagsBD3hu7rf/RKOMzWBnr7ACQr8MLYAwQqiUl
jL4PYaZFuxTa+K70Omw0InmyJusirKk6DOQ87elBYGANUJgYY15c9KTxUfGhhEh0ivPCqJAbM2ku
24V/n38WhfoxC35dZk6UxyYn/8gIwo3fhbBjOg7tXciQifBazjYknjBb69K69/BYcDk6ycmRm5zF
W+WsUi/+hRxE4aas9C+S/kBUhizupxJLQn3T3GdF6NQezR8qMqN7yKUQfqVrwuc65WTAw3k+d4Xp
r4/WDaD3oCPY1ZUNemjtsaoL5AZahPtq2VR2ZfjFslmfcvEmpVQMKdzVVPjlsonSweJ2VEf3Usr4
KKwIHW3qPeD9Cc7rX2uWt7BuSjQYfu9AJ/vnm9BbPYSKJZr96AQzX2OzPvp3T5uBdO5ca87O8t70
zCZ73nkv9Nw4r0/Wl0eBbjHp6x96bTB3R12GznJm4bS82fWR2asbOd3aoSNfJfv1VY2hL4d9CLuK
DykLO4RJyyMzzq2tIeB9Wl3s+kgZ+mX65hBCEz20LV5MpxXWbtL0Fjlavq8WLE+xbNZHkCF/e0SQ
Sbl+R8sCQOzBJ6udHNDjsJptfXomrW82oF17iOY7JgtIwedFKGIuPzdC42tadhNqSgALgICKvOr9
GeHnr82Ibg5A179e7LmjcJQwIqHWfdDqZPAD3elZRvLIWza/v5azWj/liLbkGAx+K43fNqnWY5Bz
1fNIIBHhVMZTSIwdliBiQvuIyXzZ9WonxhqG0b82kKJKn0V26aM9BIGuhw1iW8Anhgf7v9WS8jQt
iKF04Ug5rNE5oNFNWTWcoTxDp8nCC1ni8lRLdGPHSHdR2NEhjDM5+Aln4tmQbwyhBl9HDX+sInU3
msXg98tmfd0tEvSWiepx1LmzjeafyPXtNHW976GS9avUQ4CjJS02wOzNiK/kjHd+MtppcypV3EFK
cWNUUQMwvxBizu+bFD+4n5AkdijG/HF9nb8f+x5psvo8kJy7MHkYRzZ+mesRXTwydSecDsewcHwT
pAbmggiPSCNb//dNvvzRxmrR8a0vPpjLbzAW1IxafmG1vItuSkFBrc9rbeqQvzk1woriubA57sjL
wViJnSN0uEw6A+pQnTIpz8kEc8OxOETti4camakogUyRYX3tR1j/cTLQF5nld7jeHnG+JkRs7Rrg
InRrJ2K8vmjGkzYH6woHkzwDlC528OY6xWMY1cde7+1DFxufKtP7MmUwa5CIkm9OBHKFbn0CkGEZ
VXuNWguYhJQfsfYJgEm1H7PI20rbfZns8M6MrfTQsVrHSDJ4h2z6yNSYHl3O46ynSxeL9D7VLOTp
4UZf7DE4jCgaTjFIxJ10fU1k8b4w05fQZTRutXRRsSm1nbeIl0LEWnX6qShdyOlZ+5MlXXfubFal
WvKiEqvayJjrJarZdLJ3ls0hKJd2ORPJDXYlkPau093igl/rai5UihCD+Ij5AK5pcojrXG7Sod/o
rYQsYn605rBBq009IRFsxEJ7s3SOi2KSDqcWma7BSFLCgB5eevJdS1+azJl3di21DVDOPUDWctPJ
RDuAvT03XswULkYPnJC2d3Xy+pzE/YuX99e+Lia/KijPsBqYCK+q7qHp0BFq5ucK60bRsVjOBu0L
QSPPGtlNZKYtVWbeHw3oDJAXcLXZ+b54IxoSejiz59TP8vqLstMO35OktwE5mBH7W2dyV3UWBGGR
j+IcDi9xO9TPdLI2UgzM/9DIeykRVlWQPo6h7exgthxsh/tb5Rnj3jG61952We5VNKBa+c7AJv0m
++4N6SfGJyf61s6O2pQz0RKAnLqtFnZopIb8Gx/4F0GyjJs6KDYJq3DM4hj24gPd6SeFvGJxuoVh
8DAHzrQbO/qenmEfW48GCG2JzShHdazR/iWZ5XIFRyPexYVHir285cMp0PE6232gH5eEmyN2jnhb
hzX6vzH8gQnF3pgsyJktLN21/nGukJAapIHMVUdlp5fOBobjHdjCamc23mcqhJHUGUrMljWCar7S
K/g6jOSrhUsqF64kiiWTW0mkigeUeiQWlo1+Ml2mIVP0ua8ZvDfYMBCVkd3W5NElMx7qp1nwjycM
bFmCv82m2x7IwDMoSHsaoRUGqIKUdjOB3CvQltRXTi2OLtu6j6cMoqRtv1lAZE5591RkuFFBB77o
RmYdwr79GmhdutNsPaW25zBrYkIuVMzCp9AOUZS/hewY6nB7V4SRdYhRT5P8gR/Qjc91XqHRn4j2
QuDMECoLnsl3RySOC/UAYRtzmh1dObk2yygjRVGxt9wp3faZc4YMUCJfQ+LikCH3ZD2UiPl3JsCf
pbUF9VKYQLbc98UMdbfER1Oe27dSlJhlY5jQHa2+CcMHKpqvk+VqflDaJRpTcsIUsqQoNR4hxL9i
Gf1KYxuqfYhpaSjPpWuEF66tiHXbI4u4fVS3cq+NlHYRbqxdhDav4957tJFeLvaw54jBCqXJB4Zo
BX8dJEc/IvPk7oUh2JQHN9W+2xZQcafXf9YDWYvzaLwUapgPkVi4NFb2LAdMhABKyIELkm7vWJ48
ZMGob6ee/jNie65ZiyWJRjfk+qy8jRomnMkvI/l5SFrxoJ+aat8UHHkBkuJzUTThNtHke94Un/Mx
3SVOi8u/Qi4dutWpsq18myeEdqsphx3OhV2kYbzHGbo3Q26nuEbe3C7qD2473QnTvueCRXa4orgR
ZsffpjVJcXkfpS92v4Qg1tWLgI3oaya+Li9EHWio+WXo3WLXBjhap9k+10LeF5NJi1aA+KmnU7rI
U5X3kiwpQPCVxNFAuEk/BFr8pK59EiJnZvlpkeDnRNO3kJTMY4wVaZP28pmF5xc9MjXaWOORvL3B
L6IaQWKL+CoLr0rVzV73vnTBRMJ6m+KXHoeXKCjpJju+PpgUI6VnHJ3J+QQlhoBO/QiKHV058xgK
PrukVC7ei7T/UjE5WPgoaLz6d1UMgrrWeML0k9Md0cBXB/U2K8Lhrte7G7zDHzQDrV7iA19IuNbC
sgjo4zakhp7j5bX1C+tGLYLCbMHXEer5Ql8TW8PMKmXdVBWL046LrptFtMUm7I5KWvcDCUiQAJ/I
rSLb3t6CSPHTHn8C6NTWXzeQabpfjybCTRb5hsJiFxigG/BSehtVCkYrndZfpsAKjyjuti4GBgiZ
4V7Rk2RMZwU7xp/E5jLyC61i9h2rGU9pkFyzlBuP55W3aOQ27sWGa2zzoR79EqhhousTK3w1+qM3
oMmjcQtelvUrN8mGFQqLWImxVsRNcV5frxBgHQk6pqh3Hyva9/u5YzwJB30IWjKgIMj4JnZmX/bb
sbWVX4qOTmEGmoskzvjsuCyEJHFj3FTtYZ9rRb5Bg1ruJz3NLubsppcZv/DFCgc6IpRX4aTA3Qyy
JSMoxGNMuvMSndTE6FtYdsplsz5aN0O8ME3Xh0hmCx85MzG2lxyJ4WVccElpbPwoO6v0J5dzO7VY
wE2I0/d0yz5CHWpHq8nKtwvAHutTSr1yI7X2VE8D/Y9llzmB+m1vwdAejhjv76rRqXYuXpPtXJMt
gORlomGvcH1Q/AET509ZY07vPCSBgo8DoeGjnhF4ZVoS/n5g4x5gWfj7xsxZKjZC0cpdH65fmTBg
BoJ6AchFdolaRKZ9ru7zqHxbo+QnnUzGbaLqq5YPzuEPr7WyufZQOThRqfzk3IaHUcBLXI7uNe5+
fcQ8uj13+csQS9Pnymn6WR9yJgBTX/QM1pK4t24gkUAwnC3gmVHQ7jwzozezVBF/4b7aMQkgxrAw
0IdGXUSvHeOcPjV+VnNj0s/zteaIfT70lVfTyzNHB7995dJtXpb11oLHF07NMbYs9deNozrvIOCl
QB8QfqvcH8VEl5Tb+tlhNN+ZEctwlnC54tgh6AH4Qtg4lC0jbYMF3crADjjm2MCg6UoybQ05ka+0
IBl/33hIKU9GSAm7Ahv5XLM9fqCfK/1zRTKuG28hgq6PzMqzSXzhGAWY5x6gQ94nZtD6v9QikF3S
RJan3YTvXd8OyF5OrbS2/VIjZku16OGVXFI2QpJ92SUrEjOdJ9QcTe1IbIz02SMWaQzxWZKXBaYd
t87RnKLgbRkB0aDMRu04L4ztEMJmyvl++iUQDsuiP3aThcsaBG5WBmRSeflh/TvDSr0ZVnwPgZ/W
ITCHx9adGec4RFYT30Tj12p5s72Fqw5jyVoIaWAd+qR4XS37SE+RuiibdSumtu3KEV1u8L/Ir+tT
C0f/Ea/BuV2KvB6PzC4wdUgAs8WF0lxqQS+qSEK3OiqQBkpTGzF4cnuawmb3TYrpKZ7j5rDCaEEl
lj74CdAE6/OREPWjqhWfRV90Fyet1LmkrbBKcMZ8jHAELG+xWI7PGocUrqj+VyhkVL3iO6rPK6MW
xR8FkSnaq9OwC/s1VHIFpxIzxHDWO4T8kUKfgLzI0/orf2GN14frRk+wgCx/m1FVhdeMjWhG3ujv
z3uSmLe5NT9qXfI1Ckm1H0BiNf20cEEXtixHCDF10YyJfFwuLstrtSWrjcMUgswT6nDL6VAzr59D
rDWvM3btXTzCRVm+GN3liHF8UsQkgQnNthhgh63n5voW+6nCFUpAyQ4tCGvLzP0WIMdPl/ZIU03h
US6tlOVZMKmPfsz6X6TcgPHh1oqCZvs74ng9X9an62ZeaKRDF3Vk09NzX9/5OGkkeJnijsDa+9BK
UZewd2PHXvYK6VSleUggUZFC0p37LEt8aXLKZ5gJ6aC/cgfTYJ1kKZLmGlTOIa3KT2aH28NLunsj
NygfwgDYF0r0kV7LBs7VtVf6AysImpFcuUTakmDYoxlWpGGBdKF9XRkR56Dmi4JPVZT995K+Jij0
7MktxWvcyjeZuvdVaXg7Kkrk4iW+Lse279KYAEYomNzO9dYHpXBpnPLN7ogwqGz9CYgb8eNoxUnF
QGPQZF9DT2AD6EW2T0u1zQnepVOib3rTTY6Vsj5308WsgmuBYLMQ9rBTorsnifdrQTwkw41rN+Bs
xfrznXZ880R4n+hTzEAkdzylgU6up7pDForWfMrPTqW1O8fF81Wn8kqb/sGNAxxNj4ZDTHBpAQcZ
JZkoi1VRldiy3AkrtaAwZpHKQqUdAAUV3zkjZxh1LMqECqBB6djUmljUW7dB/sC0IL9MlS03AwBe
iDLdt0J/sJ3A+h4F+LOpT7jLF6xRe7KP3UF/CS3t5tG42BPTR2L70P4kvmpjVFH/OFaQV5pCI+Fp
AUXTdO5OcYz4P6/14yDd43oV8YC3k9exXFCSMRTnajr/4kNPrXEz0plUhij3/DEjvfr/tJ6UoO30
PJU//vG3d3ouOcQp+Ezf2z8jbQn+/YOgd/fevv/Xj/Un798zfvJa5O17/v5vfuY3qaexpAgLUzqW
bhiMFCy4tv8MGDaQb9qGASeRvGdh6Pyl32i4FgJRHe+LLggfsi1kCv/SfFrW301MfZ5DuLBtS2n9
jwKGBYFmf9F82pIYIs52KEqucC00pH/SXRNnl4iAcvEmp0WAxGoEX3x+Arw+bjJNP8954Rzi1Lxk
HQlKaa++YgWnnztKA50BqXpVdOlovRzQUsS7Lv/pLhVx2dokvbVPVlnHmNksRqy9jZwLIwpLA84K
ME2NXTxmg82QU5AsVWCNfU6m9ts8Q2Vy4hkCQDQR2Gm+Rcn4PRf5UQKYvaXJpD8u/AT0fptES2A6
BJ27sSXti5Scx761TMphg3XQQzXPL5qdfTEnTR2Ln6yjWefVx9pdRhwdM+SoTuZjRTI46ULpMeTH
qJZojdAsf0XP10EemD5Gi1Ejn94WTXp4mnvYZxbmusmb/LB/H2c9eczaYt95ZAs1LHrheToX1Fms
M2ZyTdJuwh48YHxTnvqoOveS9+nCEdFJZd4ZotGPuou0faTRimBmT3gdbvy0GI+ihBJiJ9LXo1Yd
I49LkWVY6Ir4z62x6+4w+pfhInzT0GKGZebuuiHZC5x+u1hMDxGUI7y0tyonpa5M7F1rLfZZ0/tE
hjGr71p/aHtotp2Wt9s5IQVWlp+oteq9ZthEiVnpq1EDwCAf493oEI8x7A1Bo9jMSEtkakRPHcy4
efNi7iqSxOU9dBJfeMVwV1bA1V2Lax2TqCyti4OS1HlEI32kMH7gfztfjbR/kjM0KRhJOisB7kqs
c5gXkpQIJGi6VUNUX5SbMrjTNJKqQPHSIY9azwJzyu/A//cCrwn9ggNqNUrFO1URmVwQAqjv+nOa
RPkOPmpwIst52bHjvWZWoO1mVDVqoXbmi1hldI0jcKgDZ8o1m1EqAf9iLu18JZIk3xYRfJF+ahGu
3GMhpHdulu9ZiyhN49aBzCG+r4x60fnM8oAl3hSk+Yb437w6HpbAR7VNxU8PRNY5yrpXXdEJrUeK
Piwh+7GI1c6sMXu1ZIS08tQU3xOtzfw4F+gByBs8WqY93em6s7R+xCOcmRxnLySjKHoJIi+9oMtF
wqm4Z+JrAV2VGVjpSLqoxk08qqex2eoSF3FlfberYx5hetXrm0MD8hAuQaAt3BcoDUxAdszWkQ2A
/otqKzlPtCepZqJNiSMuU9ANai/HTmk571kdfDC2JEptNjTUOQxzKc6aaVQba4J5kI9XU1+iVeOB
Pm3VdUBaiCKlO5Fv+4b84WUQcTBsEBFeWZ4A3+4mloZhDkHOoNwy4tcK8dzZwa/2gKKb5nPesnZB
02xBr60Vo8QgKur9nGfdrktP7LVs8aQyea7qZuO6KNzQAhRY4SaXIGcddpBjf/CJE0iNW++SDMy3
kEYYLvu2RTehhaxVcus8cszWIVBPCZBUL8QlUcM7YzPy47rxZHeKCDSJM13qpBl2KqMX2xfDGSnv
a+lF9wRL1rtokYrBZ6UZlZQ6eCtw3C5cI6+wIuh+xR4jdHjQrXw8lh660i4YDp7msfBKX8MCqNiQ
j+YRT/YNs10EmKarGxJYccemFvM68ioPwtLeXTN7Sog2tHN1yzPTvmnOYuYLEAWxwHuMu+kafVZq
n6bGtDNi2rYjQ3w6XEewPMVBl8o9Cqx0LabvU21N8FxGhnPMD9L6FsUioadPFZd3PXl6zNEQPqXz
UBNcS/JG6kUNUNoFfRLql99fWr+jwYdPyMavn/n1teUH//Ac1R8stpmOZOxqvZ8sjaP1ETOlh1mT
HyYmgzgyjeO6zF+L7DV6Y326bpJaZkAyrZ8tnYeZIXIzHqfGu+FvwCSfFCw74eBuOncIb83cgPZE
a0eeNfjMCOwwF+qdjByxdYWj3Ud07/QZ17eiPkIHSLqDu+bHrQ/XTbOEecx8DPhpKS3XzZr7ACkf
RvC/XjPakdQ/wMRbbZxZc3IbHai7GUtxJYzn+slUBcNlhi+hmJ8L8jUp2N372cbQ06j0NFndTdeA
eq+bEgwoPZ3o3DUZorDaSBhbXziuEmLC5IMMwy9tkD0y82+RjFAjoE1wSQk5m+hOCFcpw+xUJ2Lf
LkkpyjaqQ92Gn0ZZ4B5dX0PPzd6ko3Me2s8ZswEfBoqbNNMpzAAYCQJ3xtF9/3/sncdy48qWRX+l
fwAd8AlM6SlSKpmSSlUTRFl47/H1vTJ5b1FXXe9Fv3lPGADoSZjMc/Zeu6NQ0CVWfcpG5xdWLWer
eTTEE9F+gCQG7FYWEZRRRBd3VBBAulhaUR7UxEiY3/1BAiFBGoZuuCDTjxziWgmnUDcqE6SnJkha
jgTFGh2nxyYsu21tzeKgISetOxcH5ORzAU/JUKzskjPu1QCtjLxWmqY39gPMmCdbzwdcBDeRKyZy
MyPk04Z+RviCWFMMX3RDL3d55x7jsc53OhCLvBhMtHItPl47JCAlSFH/qj3A0nvgl/YQr1V1SL3T
9ebdNjPsGwo8gDjysSNpTZVZ8jaBpS/DMNSv1MTooHPCV65FFrWkJo3vtnFlbHZoKB8H2cVVNwvi
d6TQ1DaTpSSkkFInrU76G5U9uhMIfGK2B/lvxJICrG6sIHboVJmvRTplandYNA7f0IaBUevmL3MG
/TOHhBYVwX705jj6FmXRd3IRiYau5e49yd3bk7FQ19U8HYr8oO6ZBIlSW3VXDhuNXPJBpu6JGZ7a
5RHqvkazd/bQRsm6pQhzfaWhGPINBM1ppV7NkoefWrq8zOUt5CdQS2/eRq33ef/sjTX76e+HqCX1
MpePc32r62PUtpJyoz1rwCvyRHx5d+e/XFV3vHvNy0e9vJ26/7JB/WZvvsabRfUo5CwLI5AphZkp
E//evfSbh//xm/z5/j8+9N0rq1UhY8goQyPUZ2BeW210mmSsWTkbE9pa3diDA28O6o6ATj+qf/mY
PJRupFIuqnUnf+Yg4ZCPnCfRYhEOF6QEnkpc+/NiWzHEQ8NrrgsDi45Bi3VjTVIjIGRZWTMzioPq
qWpd3RgkOEBxpr5hDAZF98zrNpUMgrPrU0FndWfboPeq1tQ3OpfRrT0MyDIyWBCuLHrNqv5lcyFC
1FV9EDlRX/8MolSrl4hFT+6Cal3dXKMD3z2lHLPuMHQMi+SsXN0gYCkvS2aKf8pOGAeoRD71ImUO
3W6tFocgAkagsghztVUtvtmKdPi1cBiQuO1c3wAxhiZZ1p9dFWkUUePpEy07dkNFVSDxfG07pSaB
29HX0HSZB8njVt2oKMCEwbCk7SZbc86+FbN5g4STc98ynVK7ojfr9weFLTcmasmDv668qgM8El5S
Qa3uBw33/KhekInpX/mFpH/S/RJHNx5/LKN/X+dUStT3CFL3KZAqgkKdENQ29TNw7hVHnnf9fKa8
Yg7IuC5BpepXrJBjQ26mPip7SM4mcHLlzaOurvmvg6Fb22pB5nJ5iC3/4AasTzUZzlZvMnyHszwH
6th64a+I4xxYjxNgSYYE06bDc5cn2XSYZIXZ7GsIVrEhgcnYIzfqU/ppd9cAJ0UjxEdQHylw4+nY
kW9sFR2jN+vh8kCZNKr+T7Va9P33xJrjFWYOYAxlQiFVvUv/O2BSU3mwaj1VdW0jP1RlOmdkdo/6
1shRUsxORzZ0T1TxQYmJPFnpHaW2iH3hVxXlgAjk/6v+iVa99O9VdQexUD+zAUwgeWwbTFY+R4mw
EPLIJDCPVE8AriV8u+xV/TNqtw71Af4v04ugtN+EaqoHqHxItXT9Jy879EiIofrq71bV464/zPW5
716K/N6JscetOuRUeqz6MGo1V1Fo13W1dNm4xJTxyBjPLv9XqPXuQYccpB6i3vYSw6sWJ3WoXRZV
lJ76NIz8/j4A3yTPXp5bFd56Ypyo+f1HhcZXOP1IC7Rlqw4TyiYlRq3Z/lI2RbVHqJ3iiJGZeerh
l8VAHiiwMsgzYfgkTwxqT1VL15vrtpnog91smNvKiGlr/uMcpL5YN8hcYrWIZAQzkVq8fPpqmaAE
3E4lTOOB5baclx2s55zBcUbP0rW/eeqD2M0NWm/9qH5sAnqKG7V0/e2v28hJYGYeOtrq+mD1ltfV
63PV0vVvvN5xfb13z42L5z5F8qh+C3Xi7EXUFAe1ro48fvG0O6n1y4dfKnR/GDn1N9HC133LX76G
MhxM7WMxzumZQ4n/IOp7hjJqN/3zonqJy6lqwrZ88KpsAxiXGAV5o84lalUtqW3XVbXNlaPg/+hx
6sFj8H2EjnxU768+H0V7hk5qUW0MLlmPKlNabfXNol/Q4fx93L15lFp8v/7mVS+v9a+f+uZ+zUB8
3EFbWHTIg/I3vCbKqlf807brQ9S9phoFqsXrjfo/rqtqST3vX75qdY24Vo9WD3z3Vn/a9u5V371T
KE/4k07kIm0adcx2VBKsoUao8Ts/Qy0tnlWhD5TXk3f3XLfBveYQV+t19zve43K6VS9+fejlNa6h
GsgYhpVB/+GyR7tLgbjueqC8Wb8squPqzVa1rh6vjrO/ngnsbkLM0aeLQUmPwXH9HSuba+r2fbak
+EnCDrBl5e/xwOhrf3xOp4KIgbbXnzmdTFKmJR6oCwNyJW75GZDO0a6xAi40iT8XdnFwa0t7No3A
vydPo96YwfAEchazbzP5uCTS6AglaNJd57GYElrfFjZ/ujnVeZkpxouwIxfDzs9osCg3UidBc4Ly
xxuIWR4F1TrYljtNnePef+HL6WSBCNjLSZW0NODl50dT0erqwnq9uaSvX9cvl1y1/qeHv9umLt1q
2+Ud/vS8yzuMqX92W5wP0ZtcX08du7k8VNWNiry9xNte10d5cF02/vH+d093nW6GMiwqODbypKae
nnuiSD6oRw5pTXt4qh/UHbM6BP+8GIeQyJys/G7EjbvGVEN/C9BBBkMIlYMt7T7Rd1Gce63ijy7R
QtgCQOsrziJ7F7fNgYKduBmxHRKF5tDM7uyXtorvjcY9e5N/ZxVojjwwWjL4zGxzhwah84g27Htl
gheSp+dtzND/MBpoT9sFTa4dFyMc56Xd9LQmYbdpLYCGvgVxlyPjS2R6CHXGfaf1p+aLG0YOAghG
hrXmdbzFfZjpmAZAZ2+zuWywEqEdGyNCTGPkzz6e3rXhpCeD6+whrPgmrgnTsxTORtOCF7fvP4fR
BEsqy4GdyTh26mxU+QaqYBTCV7UnK/DB3JBPB+FbTJNFpWC+A99ClcK1SM3FiLwL0nBN8kC2nSuW
aIoiwhmXfdi2ycpug2xb2OUPzfA/2OQCMFXu9m6l/cq1ad7mkFG3VcQnz5yXzLVnqE9MwatS3IOC
/IqnMySAF0llUaCZCz71bv3g4asDiF6vM5dfdcjIafhm+UV318/dAu4WgG3i7EQTuNssL37MXkVe
6FCtymiaQCPn/XZOi/u61P0PzPu+C1I4bnRikAgeQREs26LGiDwqw5CxFjLBpqh2NRaVdnGTnRkU
OY7erKVyk22ZtlE5J5izLgv3kDU2kpABPeCkkzFFMmKi00TwPQTMRkVkBOCxYvA0ACOULQySzyyM
fyutsJ4QY3snZ65t8F8wJ+v22V8CayNE6CO09J+SqZvXqd7GD4nTv0YgnlJEHx9L/LkAMIyPSKlg
KBJVseIElZx6I7gtCI/e9aFLQRtPkexLn4rGWbbFYDjrfrT3nl9/BXhOKgDUQuRmNsEJgMrOwkCs
5mrF5967w2c7r+mkt4jLiSyjpvecz8ZXZp/MKnG774oWcFDQBHzdiaJzQZmp10BDG8M3d8y8tW/j
L8g091xbcKkFZmZ59od6wlmPehMd33VGVkI3Z8W56cN9ZBs9HDDA/taR7qJG5HD8GRnptEspsNZ9
c4CN2ZH8mLn0KnyjQUTb/shxg28zw/1o42RbYEKIyoi+zZb+Lamm4qkZ0uSmcEoCBkpjwy5n3HUz
tXL6LbgTxpO/xN7TSD6aGJmEBXaFYDs8T0Q+HUaH60pJh603y3A/9z9DERf36Zj+8IzxELdetU0a
ojyKzr2bAauZ+MLMXv+2uIV5y5kipYKAUJnL0Od0AlMO8LrZNnX9KlNvtkifxBqPJZPD5OhIIUja
R1+XDt2Zb2U3folcugns13JnlujIUrf94o60EpL5NRzFvFo68+yO5hfN6/1tqaH59FFlt49z9b2o
negh0fNmVVXFtAvbhmITcSYD8Rdn4WFQNNzxsylcdhJqxHNMSrWvie9GELmka+SEsEhgpWs1W1Ea
1drSxUdyNfKN0ZpAo4IJtxwpPn7LGQP+MCEGwD0H2UvMqrxeV5X/I6fUlk/jHr7Vcs6i4kHU6Yly
LCpycUzxhKVG9smPuRoOK69o2P20RnvyQt7DJ97SpO5ZOM7ettIH08Nc0sR3XP5cJ0WrXotjyP+4
nesnAn/M74jrqqH8NKK0wLpOksuYBes244fUjOw0JpgXGt5uE84vpjN88kdAqBmhLnAH+VOK/j53
8tOI82ZraQsMhiqPDp6ND8CoOWp727L40M7L4JT6TR2QVUT7KBNb1G8vAC5RS/hiRIRvnrwGb7Wd
BA9mEG/LJkh2Xt+1m3GpTk0mi+SEjZ+a0rj1+ph4+mq6syctgFjXcoWYuS7lIUI+GgDzmfEMFsnm
l13a7qEGxdhF+OMCkICDRdxXDOCus5fi2DVEQeB7Lo61zYzQNW2YeAZHeQjgFZD3PCKqcndzPY63
QdWRy0STeVfRtIn9qjnEPZKyBD+hPPNzBPakmWQUdne4xzi7CJum7GR3UBU+Vx09U7OhFRTq4S8t
7L6TIrUAVHkYRgsleDmQQtYAsbFThPHI7gonCm+txXx29ArW25ymJ1JDbqz5a91W2l1mLuwuUXY7
ahpGoTwZjjTlVqWDJBepvQyg2FMoQAmTD9DGh5yAsaY9eaFAtU29/xPnx5NL0hOhbOyoxWxjy+Nk
ZRqElVkifaQyvwE4He91frFNavnJ3kqjL4lR3sFiworR0rHrmnIh/c68NbXhfumSk99weusD9xsz
5n1bU6z141ua4ubaSVxE4ylXIy0Ib03XrNZ97d0FOlxqq4GGCEWObpU7PTixA3k5g0aDIvdgFYV/
ujEqesETh+NJ154zcNyrUBrV/QBBoBV/0tvR22Zfg4CuvrbgfZ5QGqNc7AG/vQyAidYDnr4sjQEs
uQ/TbO1pzKUoyXYUjyx09vPZHznEa8/ftoAu17hjvtDd5gANeKESDskhAPrn5MYzaPPuAVQ6EKXS
JFtjPPYZvxBUol3jT8nJ0NEea8G2qc7j1PqPYRyOx8ZelTHUAdOFvilAZ445QTGBPx4SYnFTOsoZ
roeEZITZJS+rG610wxXqxsz9bj1mjMehjW4LE3Ju1eXTFhgkp74lfurNGYV+7jKarjV6mIU/Q3Ju
QxyaxIu1df0cGPdiIZN3BCgjvlj+kq5na6C0hf/Ignu+1d1JFn4ch14USRBOPMvdVpNNy/7kDCaU
+PRka6/zmIp9aI0c9ZnW4PFtP+P1IpzEWj4iWYN4i0e+KNIRdTmkJ65d+8JE2T56zmf8EZidqtOo
ZaiJJ4yo1pTD8B/GF6+NDoYo6mOXNNPaJe2Wi9yR6ByNzn7UH313BrMaMmCOI4Fw/j7qkaQzbqr8
cGMZ1fKIwZzKcBZp9moJdcKJgukuGIldIQJua8LIWzUgQGfSaAYn+lEVC045EWzp1/JLxMYuOpYC
TwpROB+WXN9U1hMqCYLUY0eDd8IFNXMlYRTEQV0tN1yV6AT3NYdgTDJp3r4OqC/wtlSfPWc4gnQy
VjpZzL4f/crn9DNKE3yx1CXOTdE9Ir73d5EzOIcp9L5FefrRyWXMTpjoq05gamkz/Oyh4TxF4lPO
/Id2NP6CJiMJxajic+7cCu2LCKN6H/fMFWbtpI3LeEa1/0WfNReSEuOWsGMoxtm0LNLoMR7akygX
QB5BSNceF3I8c1KuTSSasyHo+o4wrHvMVfm9aVnJcRz7F2/2fjW1a6yrHFy5P9RcoebbARlACq51
7eKZ2JNENUZSok5AwDHW7n3TJdzA5VrsmZB6hEzoAMJDqp0LrtqHI+s4zBlIGHSCm4m/6kD+i73T
XovRZKBe+uXJjGmm5x5iUcd+ijk74F3njP6cL94G2Nt80pv7dIIEnOXj94VgFxhrQGGQAKGOTta5
fdvBR9jAMsMxMfi7Gr6oK50NpeND1QqCO70dzFVY451l2B3T71ziftwXSd1sdDLEVmGsx9vckmcg
Tn5WO97303TjMw5iVJXtl3ZGMRiE7Pf+yCA81ffaBPrc6vTDlOT2A2gcRC80QqMDXuHP8E3uWids
7roCc/4UNRpCUWMHsIAw0qq665hAg3sswN1NO7uTU5ORIM3Z+5LnJg1CEhbWlQvxnFir5wif08wI
YAqqx0QQH23YaF0Ra/YWoYLoTJNNBsc1A7ER0pbcJMRSI13/IZYwg/SUMFkQQbarHCtfZ3myZ9rw
WpcYsHo0B2QltLi2R7H2yJtaGUt98IuGyG+UBL5A1D2Dp4NLjPRW3BTJfa9bcoQO/9gr8q/AZc8i
pgAE+AYB/4zKojecgUwhMCsDfuKevXA04fqBznuaeu+74znja+n5n+omazCEZT/iRHM3QW+gthGY
fS32r8y+a1LHfMka8alF2UOD1Nh2oQuYrSBZrCClQ+taSDATuqSgDg9GkRCUYOdPRGQ6G8g562lB
7JTE2nORABhrIc0E5ZxvdWDVzNWWT+Dw6q0+ZYBE+S9dJ2HPKdtN2EATCqY+2rmMB5oZOb6HMG1d
Urszos2gWXejRSxIjYdrX83DQNQceTsEfY1mZuxD4c8Hd0mwSGHGbFwwHrHNQAdX9rgO4SluBBnm
2yF8MLne7DDq04fJuORiu2CasdIpbyJWIbFgIR+5dAJs9SGAKPSfHhyggSFHJNLtSKE4k0k2zTgf
xrTqOPQBLswdxefMO6d6DS2r75xPOdOlBOYQWYrQKpymIRIOCdsy4Fnz9C4/WLGjrxraYlODa9ZN
IMbh7rBx4zcfugR7XcbkgzNZhtXfEbOzI1WOgJ18Rju7jNlqiRZ35drMkgev3eeglbM8nw9zmzzk
rihJmJ6OHNQwSwN0vkknPhRBDlx3IknBdfW1qJrhISHhwpE56pGw6Zw0qNPAYyaA0ToOOPZAEoE5
+4eFY9xg74t2wZy96AnYCZOLFlF1xAwK8pxbLwpumvJxGtsXL36M7A6zJiSePkzLNSluQ5G4R/6N
JmzdVUA2mh/y59neQkrNhMCqrzmgiYy0SujQXuS/RBXwavreDwRHunsUZcVe4Jl1DHwrfQNGzlgM
lLVmjpwuYDBjNKa5AZc2i+hXxm+5JgYelFec/oxH9xv9+738iMfE7b84VLmAemTPzTRSDZu7g9OF
5D0nObmWRbMZ+1czAHMk/HOMnN6xejxunXP6VZN2dhMEMKu4RDyaTEFWJKpWOzvMGR0RWeUs/KUV
IWTMK7CHttFdX4pl5UxEKVAYRoPX9FwG+ufF7F9zIzSJ8hLEgy7NnQ59m45AidPDKVpYbFmx8xvr
KfFkD9YV4cboZA1i/tDX5Me2oL82cQ3ourCMcCv6JDt5Rrf6f23x/0lbbHruv9UW3/381nxt03+K
iy9P+ktc7Dv/bRm2bTsSnqyjE+b1/hYXS90xNmTXEp4hSIRHQfy3uNhCXGyZnu5avove13ojLtb/
E4CsYQre8B8AWc92kDQTliHwhzp8tH+KiTMclvocRMO5GOxuwtWAwfBWqaQCKR5RS9eb/3xbKDv2
vqqq/vuX4ejFZh7C6bU3hpUTBC/fv1S9aPXMwYY8OpDhNFc53MTsIZAu70z6vYU57skvX6XSCR6N
L6VXmsdiGXH6SLe4h22cOt2R16qICcVRXmAth4iJzTypauweX3sUtVsmURCJQMC6/bDXI1gD1rDs
R7/6GHioBaWHvcHM3mFq7zC359Ll7ki/eyOd76P0wAeY4bNkeKEacMykS96XQp9OOucrnIym1eBk
DjRUDyWNY6JByGkIZYLbi8CAP0onvi09+T0t5Uq69B3p108x7ufSwZ9LLz+IudWMud9gcp9j9i94
H2aNZrpjIk7QJUgAX7IBUkkJCDx4AbokB3TxoqP5pWBE/M86Mch1a3dC0gYSyR3oquLFTMJD6zr9
0daGX6MdYRUfi6cUghI+ZPgFgSQZIAKNJNmAVvRLyB+1Fd5NKtkHpaQgTJKHYByAHlWOhlR3LO4Q
T5MhBD6BIFbyZecfgeQqDB6EBVuyFhagCxiCXvww99clg6zt0HwswDOA3dXJBNO72zkm7mkss/sm
qqM9iQCLpDs0YB4GcA+LWzpoSap9K/KHpfI+I5HGsygZEUVI6GjTD7RHFEEClMQEUsIDLWFJxoTl
W9+HuJ63o+RPUJD4wjwl3QQjbIrMfcG6C/hSUitsHX5FL0kWEUiLBMS5JijZFMZd0OhnZgsMbuwF
u2Hlo2So1ynGICbKqLX8rwN519uiikyuk2AbKyISDf17OQzFJnG+aoKw50zPCeR1IQ40aX32hizf
2ByQJK80BWOXlH+vrD5Uue9u4Fdq7NJRvcWg+wFPnQvWFu+YRVUdrCHGWvS3w+iV29AtX/ACAHrB
l7jrh2EEoggoN7e2zBG3dk1qnrk4j9NsMJiJSuqkkY1uHk+hNTU3VQ1D1RXYwOe+DGGKBTXUDD3Z
6mZ0l4cLM9xMO0Cg7td8VKKKa/Eta/JvUU0wrE3K6WCLx6TLfuq6bIE7uDOZPbnOXN1o9teC2fBK
MLnbDmra7xzxAv+gzBVsre7BHiyTfOByM2EEfTCYzJph9iWN0q1uTN+WbPgcESZ1gPoGfqgrvnoV
zusWvqlmWc9eRVm9H/mvNLOGQNSdNP/bZFRP8vy6wjvk86fZmByKW78ep0PXY0kOzAHIg63vC4b1
py6If7lp/sjpcbv4IVFgGHJJniCH3IXHOEZmuQJS31sfzaL62BDsfgBRzZgG7cnlRhA+kNuf4nzu
Gfaa90njPqSd5jMwiWr4jRi6jd6DzW9iM9fie5EO+xEaCZd1/bRgK4D9YN9MJceESKZ0AyTfQdp7
m1jpxy5Hs8LRZWsL+Yf8Y8ajViL273NSIQ37VGuwaONPzkL3Y+mINk9qIElzm50ylP2b+CZkqLEj
z4YBbjLOZ+T1e77LjyUc7Fsrn+7Q2rNrmPWhr+112E33dRZSMAlbcRA5wFeRPs9aVa1CUVkb7AW3
ofC+4R4bzw0zai8FLh60Avub91hiB9iFmUkBohZbp1+ITbJIB568FZ0GZkipN281B76azaTugVJE
8SGoHdjjm0on2M81k8+2jza0YrYUAhdlKEwxv5uddWQj2s893ObQrRn6/axy5wDJY9y3kyCL07a/
VMG0bvtbcJDMLK0NVrJqU81BhoTeuSedrTeoX8dwvdfmyPSxTZ38zmriR8Pt1zVK9DV9Ajjji/at
tz0IapVhrk2bgBcM0tCGBkJGKs+/L4JNMGjhTUba6KqTGnxhM6HUZndLERGnM2l/K2q65hJ1G4ti
7HoGcS0PrWkhLjJz3HmbJj/MHI2HY980ixlR3SZ5GfLFz3ocXjkhsTWB/9Ib5zIqf1Tl+IGLwbmh
lbPCOgFFx84efB1SY1gSCD9TrBh/xaaJEjxvfkaQHFZdMHKp7H7NwQzgJ40+Jl1bHaihbEojXHaI
x3/RpiGX2/MQiQn7HDsVejZjmwoa0zCC+40rZ2EpSizKh96vpcuZvKEMHlPmlm3HbD+HsqiB4jB8
EpH7zPmgC829s+iYrucpKm9pj3wbJ/OxmeczXZD+GA1zcR6CHfZaWlJm9mJ0Nnis1Br2XQFkLYnn
ewbgz7VOPkqQ+Bw7lB2dBYX/HEC6cBlUS4Z5V0tYYcWBjDAxdeCedJMAAPTTj4uWobrG2AF0tr7Y
Jx8D7rbwps/dSN0gaKyvQR3AY+G1Q9H/QuIvsNIQTQ7ZGd15/DDnL54Zgh7L7oW91GuhZ+E2nd1f
TgYCl5AKSvfmsAlIaF93jnjkJXEDpJz0Rj25JwGevdMMz+lYa+ehj0565dO7gYxysPEFAmrc82Bm
e3VNEGf3OFaMMjDxb4YKUUCe+Rk5XQHdzB56QFwO9An9dlMZxs968IHPUcMd3eo1r514Da32l08Q
CMK0et8xpEP8zuTT78LD0LYzCKJhPNErWesNPXu7GRpGF41HmYrqckt/wauZJrmc2FCTn+IQ8kqc
NtKGvGVW5a+tdLhnHAmJd4pieHkYvixOx9s2Hg+dN30FATER/9gScG6NP8MbzSjFoS1Sf1Mu2mcz
SeL91Ir+xFgByG9mV1zsfYDwhmSdTna5Jkrym8FM6dh43SEAPn/W9PxUtt6HuTPH9QKjYdOHOmxO
zdj0ue1vbFKZZ2BKB2qZ+7nTu3XLn0WRm46RZ1cbfaacmlkYBvj9EoSX9c++54RBThDT/5heMucy
wgqpJ9zVDkD+ocaKgxo+2XciL2+7CNOnUdBEcXV2IIxKuGDzn4JsJzocPeeigz7GPwr+yXox0XfP
+XgUuGVp4fhwmqZgpi5Iw8JzQuq6mslhpJk0fmZnPy5cWatQEKGWYjzjfX2M5Wu6lvUO4KmJNL3I
NhRSqJxN+oPWWhW6wKjbNeAn90MSPRa4HM6OVknDCwMG2+1v2QcYg2THGqPbtqZCv6qK4Ydo0x9L
on/DlP8URHS/KnuSbu/+Sx0t3nbuPeeGuIJuNXN93zrO/EznMjm4RQ4sNLA++gus1ZKG85qChRMM
P2xkIziYZBDi0q6GjJtmjiCbQk514/JUWP13swuxCwI3yLFVy675xzz3qgdgTHHgHL0a1CUGe5xN
vndbl3G5SQwu5EtYDRvLo0yyWGF/bgmvdBO9Rtkumg3+LO2UzfjMqWF+cAp93DsC/OA8RhBIwSwi
ZtaGj2B0PpRNc4fhhnKUZZcHPbORBXBd0wMAZBFYZ4CH8V1S0rxY8DBTNoLj52r5sNYrg4O3rHu6
E4xsLBemaoL2hpNyXJ11YjPx2Nc/dT+tT600Waglcls+WI5uHE0NxFkpoK1NAvDGGDkWrazxkzbn
UPDT+Wyjq7iLBAc2BNTDnMz9ceSyibcmK/aJPmho3JO7KU8tmCNy2C58UktlOc4kgxAiVXALUnHa
JEPl7EAgrBJ7Dg5cKM5NK7pThv/90AbLw5wMwWFKA7EadXEzic5apWA2kAuLx2yoAF4Sh3YMklp/
yT3rPqEhNxmQOlMzjCjZC0I5qDjPunXqqym5rQOyFjiR9EZ5bstFv5+oQVvGHJ2hcn3G0gYRzSZD
Lp3KjzUZoqe8qp8cvwI/WghY/I+t7i33i77E23rJ6x0Vy4DYUzxzsem6iA0CsRu9BZqhqz3pZFGv
A2YWu2IgfDbTjU+duSU13l41Qz7ejWZRgs06hwGN5cVjcKqAg/lv6qDiEb7b5qXZ9zhkxKH4g5U3
cFnERkGp5kog1CuxoeM2HmTf+UZhCEFEp/jVfq/Tx4vxJ8n5g4l5achnUgqK8NcFu6eIe+qmzMMZ
CAosiLC2vsad1a/dwsadpdUwWnyfzHRQobhqLutd/TXEQXeRjxupJmkwUvVMJ27TREJpif+6ia16
oxFceOjtKRpOnMgdwkLTtZhyvFVK6pjbQYIDTMohcbR7295oPyklrJK3XW9GqZNTq7NGe852ml3f
AvLpw4LcQ6mSVK+hbnRO7ExAxP666fIGTQ1ha4jo1EiFtno1QluQe6vF60affNHShNtzVUMz1kLV
q8R+jR8ux9A4v5ERv1HNKllZLSv0c6R9UBJTJh6UWLt2cvcT9YNUkgz9Psj5ubSFKSq6c4Bg4GhA
DzLfUOhCpE94KKSIMJKGJnWjyV/JPadoDkw4jIwYA7obYDT4l+RfpZam3FqMbazh/8J1pciTlsTK
qKVKd2gk25N47TmDA8CHZ+FKEXhZUeM7zKSIhxKXyXUBHwPiwZu0kLgftW42ECYZn9Bn1az1FJbN
TSdtXmqJkK3+4Ah8k9IS1sobtZSR57DtzOnzIB8a6Juuy6MLolHtfLEBlSf2pNNzoG2wNnAU0L2X
Hi7GOsZWfXH+JLkjVjTQBfmdsfzGAExqkiWcqTqM8CuixHD3YQouRt04kuoBu7u+GdsAMRnUS7Vp
WUS5wQXPHLh4Rq8EX4emcXVDMEV5Q+Y5IE55U2Aw305WD65f73b+3D38L/nlVbM5R7htU186ZKVk
3lf+MaWeV+vqRq0uWgA1pSl8xG8503DU9Gjtl/7MJC7YqR1HY8oAZjhHfOTiXW3kN1BfSH2X6ZFk
Oax6wNH5TxQ5x5RMEDCl1U2CemvvAiVRFFWhQZfC0po1CCwSTiXmo2OPBhmNkjiVSACVok2lHCgb
JAiE6Uipv7rhmP5raXbJj8cO//e6ultXG+lyjVt/Zo78+3kQ4nWUT3K96828eX33aktr5cdW/zlV
EtlS2+x3l0W7JvKAawVjE7kxGQB55E3Mef76yAEHEH5AbtSSeuAwcR2mejMjTGCXMJN+WzngntQa
IIS/CFO+1bzWfSdzIHlUA0nZ2OqhXoDHqZxNpRXxJinp9Fm/mVSKTvVu1SXP0ye/R1rZ8OlfX96y
Wm2D2wXOtfxt1c96hXupbaO8Qy396SEoCZ3DUHBGV2ZUxZ0hgCDQt1rYuPgbIznNtvMPJTh3rn0Q
xXWyXNDMSe2/UOp7tVjP5m0sErKCpvtypsHsKRn+1XJ68R5Sxq03Sy0NreWDpv5NhS56s6iMp/BM
DyKOhj32SU6SF4pR6Rf2IQV9q5A7ljt4RAbrICc5lVw/vlqNFZ9H3qFWo6pGBNAj2pTnIwX+uTCA
ruvBCHTO6zV4PXwzRQ1SSwXnz2kw4wNl4mZjOoCj1XZ147REW8OvKWiizMzwZmp/8qzCARQ1B7VI
QBYZnrTM15nCyEombSKX1OoUNsxAc4my6jLyX43heDVGAtFyOTdJo+RoaASLQLb6504oVxUkTe2T
DvW3nTHa92/2b7UIOMRdpWBX1mq1sqJ0nxnG6c3j1J6td8ad4WjW7s3Orx5zfY/aQNhc5BW9dQln
A5/A8VRMEs+FKuvyAdVTWlcCFSYp6/X0cdkkyiSkkHsKtBfJ6+C7VXUH5mGx/v+OzP+pI2Ohsv93
tJe7n+N/3f6c4u/lP4Avl6f9Br7I9ortOtR6dde1dfI0f/dkwLo4FghM3bNl+B93/dWTsYR8EnQY
niV8T7Vr/g75M/7bMn3D9UjohOdt2N5/0qPx/PctGt/XbYM2vA1J3/UdW2YAvsnZrKmRL2NYJOcW
ZW9YE/C9shhT7NNsOieei8tfebABfIJvcv3WokRNSKqWBwQjgOqsI+e7nUfUBJ1zKdmJbQS7Wt0Q
dj7dBEBmyFmdv+QGoxKrYijiFzXnYbVYeJQTtmqxpw96uV+tpoIxt5b6JMvIU4pilIFUx1LYj7tE
XoDVjdG2nOHUIuWM4hjnP9S582rUF9I3dV3tc4uOraFFK9UCuvr2S2UrUc2gbrFpcuZgdpWz+xok
fV1VS74xrjFtLgyh8VYrNJ0lCZjXG6e36SjYzkl54ZXfW90oI/hIcNxuiduz2kRZecJ17cXrWjHP
BjVMcNVQZyjLx8xom10wkAu8suUg6bIomBYe0+mRSDJYkP/D3nl0SYps2fqvvNVz7sLQDHriWofM
SDFhZVVloTWG+vX9YVG3PCuu6p6/CYFynMABMzvn7G+bizK0XvoeaqIWE5zQYedovzeUwQ5nnBQ7
aoDdfjPZWjKel8KjLEKmaQfBUlLzW5dPj9piNISmpEAHmhOikA/Ur4a7qcXuj27WytVwqWlk3EEP
7l+x3tgLEhUH4eWvEoNVvL6bG5h3GyMXyi6qJHzkjVd3uL4UaQOihDkKKjGpE+J7gLuia2rxthms
fodoX1uRW8lRNM2YvlMvt4jVVKJP/TaJU3/K5g7bn2thWG/q9wvnOaZ3blG2+2iVg7MRqm0cZBJQ
rjxZ61J3flAagOBlAVTSKYVSuczR0/hj7r7OrAZrGTf9fYva5754/5xap/sBKuWaGFUzSdglf37s
Pxzm42Z12NCIKCpWs+/bKYWd6fncv9NWJ3dfvn/f/31dU0FmTAtovOqzapI3+h8X5MO6HsTbXrN9
Ag+7D1/1fgk+XKYPi2MB/EaXsEjUh2mqq31DBz9bHpd4aczUpPhzMVUN3n1ZbW6KRT+rPqO2vO90
/6QVE6vrQONgTgpt5Z8c9sO6+9fjIUBt+4fNavG+z/1sio58nkZnBOww5642/LP97scD8+3vGkRB
91X3j97X3f+3+7q0NR4ax5m4wyPO0XDcT2hMwx3MpUVZzqRqy0ZnBL5gHA0N08OPs4a3dNym8CGR
QlB/W7c6qS5sFxwNhzh1jPvRPiyqY6UuYXn02HyZz8NGumH58ilIrENHvkPt888+p9a9f1jto07k
/Qj35funP6wrcxjsKYZFVCvi/lAF36wt4L8KEg3jJsZI6PXUcpw5I5K8ZdNPs/a0RBeyiFrFj5sq
eSDTtFeSwNhdxkpTQfotjgEa3vXTjWoSftopVLvegwv3XVWAQYJn202pfUuWDvRdqa3k2nCkeUPj
pSN3M2g1tU7tp+ZsRcO8L6sP3xfVPmqiVN9qLtJtMt9YIa5VLOpDaMoufQqSvBl4/z1m1ZGWRyhN
1e/CV1VGHPfJP1vXpZRJwDFTY2EVZ1FzxvKcqrl3/ZzaAm/mUFk9/qfKoIP8sQQlDBNMQOL9uPNP
urt3AXw3ezvMDyKSPPQf1ET2GAzlVdivVcxAYQ/URMUR1Jza8B7LqsrPejP2R31hmaiJoZg3RWJ4
W2qLv4zLpTJbahSq1tRgGNdgxzyybZYAdU66rCPWzOtvUEOGPydqXVRi3lmMUCQWNO/dr6Ww+X8L
8v7KH0MFiNRcQhVfb5XVUQW+hyX6LdAoqWF+ROxRXwe90exCa35uFnn9lJQavp7cNer3VWGbLJi5
YdRKqe4dcPD5CQg02VI+b4KeTAuq3gPqUhgRLmEVdWECyztYZBT2waxbxKt866TmIhsBlpqbHFlS
7lUii8gBmq9VnMlQ0GJ6gGASlMVJBDOJlDVqMqCoB2NsN/YIL+NFRfTIZOBVuVCCbZva8C10M4Db
OdXpaaR3GBtLEmYkmk8Zgqdt7GlweD2XUvtiJmehUV6h5O+q96ZS2mpZRd0stVIt3zPehaI7VEZm
rM1yhGx6pz183EkdRK3MUFbtDLi174ec6Rlu/CBpV7NmviBQynej1s3zWoVhVPxITcYYM9RqMA+Q
GBwR2lQ587pRE3Ppeam5VsVy1LL60H2fjpQSyNrlM/fd7/s0To3h7awH2CaAqVCTWca8U9UsdxkB
goqS2vdNH7dPDmXJZUnw58M+asf/xTq1y/u3qI8EsDpCP2zIqvz9dNTc/dz7kVQ+eSd/rf4pdbXu
/+6HRfWPptrenp+6pUG6T8TSCN0Xw6UFCZYWRXTBzmwIsgaqaSlVa3bfUc2NYHuJcf75mfvm98PG
mQkn4M8vVCup/1hqnP/6tWqff7kO9RTxhszcORQ6IeUhdq0mHYRjftNl+adZtVyQhHzf6ePm1l5g
vv96+09H+rjrT8vvsz8dezRggdsALt4P/Q/b1a5zXJbHVlDl9M9O/Ke1//yb7iedTuJ18iuknR/+
+fsuPx1C7fRxWa386ePv2386BzPbWy2iaPwFjJ8m2Z+LeQnTnupaqrbZ477+/gHX0gMQMNm3+6rA
6gykQFmO8HKZVVtk5on3OerDgcnE+4muKjQdJiNwFFDqTNJkSaOoWbVSbc66itHwfU81BxhLbJBg
LVbBf252SPbDD1yO+dPhjCJvT8ZQEQJSs2r7+zep5aSZX+fKx3GEcjike39+XM39dMz7Kamjq838
3M+agEQjEL6S9Tbe1LNyfyLUohUSDD28PxdOn1S4wC1PlNqLGjEXs24CUipsPCileKR6QEg6cuh+
f594RRetfdie5INQ/q4DX/wRmVbhaa2ficqp2XxObX2tZv0fjcTzYCT8TKO2PDMkFQHFLX22+2I+
7pLkZHtesZ8WoDoF1N/o7BBBmExt67XyxySt3wIa8qys92NahhtbvIQ5KY1S9l+QjOdnbB/ErqPY
LqIWa6vG1imHKf2zT/HMlmQIYe6/TtQIf46bCOcEwgmaLHAElcamSUM6uFFqQt+mMXc6d53WKCw0
XVJO5XzK+F9sezyTGyehTheVe0c0ebb1qPCZNXuTNOnDfeyqQhFqFJuP9rCtHQtR6dCL0/8P2P0v
A3aO+E8Bu69lk34I1y0f+iNc54q/ebYwPNezBDWxnmv/Ga5z/b+5DkE5B7644I/Bpr+XUNt/05cY
mq47+F97jkvY8I9wnaX/zYLEZfsUx3s20Tz7/xKuE5zZzwXVlkcFt+XawJnp3HuO8yFaJ3qn7nWa
puOkh9lDT0HWc0CxYCKj1UBqajOLgOIM3yK9GvxuOyl84mzwNj9dtMcym8Ky+H+FzB9LYkHtf/+X
WMq231cff/vv/7LVWXi+0LlMXAux4Kh/jhn2+BvOtSeKY5H5NUqj4AVjrevcT+JmU0Kzm/Lm2jju
uo/gAIdC24Y2dWFjFe0jfOBXloGu8t+fkvEBW72cEvFSgy69axm+6X24MI1mGm6FxOpoTFWPyg3k
uy4xcMwy97e8S/RHoM6HumxxWzDDXywsW9cSnPZGeGjRbO05KFx3K4tB7k3bxkML5dTKXWSUhb7U
bugaOm2zxi+67MLtUgIKTbY5aAMSeKAnEH7HT//+PxJEfz9eZFt3uds8bihvifP+5SLXoIRH8lrF
Ufdn/Wy6DD68BXKLy/DarHzrYARNvG/T0TiIygJ4QGrFxIalq6BtFK9gLIyHwvA+B4bub//DuXGr
/8O5caObOJMuD8lyv/98A3QtMs7Bc3NsK4bngIAbJkTZkSjbtA91qmBbn3rfyay/2r4kV2NTn2kM
NT5x0YgrXDo/5NpDqE//8bz+4cakQFAn2s6J+To/1HJNfwpmJ/DdKqNtlsq3Y90VLrJ8SultDURH
JYpLR3U5wl5/O6Mg2xu4u1X5UC7+klTj27O45qjI//2lspef6S/PimujffAM7Kn5LQl2//WUphbT
8TAY+4OZiAH0RqCdnQZlmuFpVz+Lm5csuKaGGT5RRJu8FsLZThS/rWcLtW/eUFquB4jgQYS4K9yI
cZAYM+s0meGxoETmc4MvnEvVynU2M7TinkbPMLVecW0UF6fXT5a0doVImqsYHxLPto9Ifm0KTRfO
Cf2ECWUWRS/TL6WkHNTT/BFpaXmxCA8zuGuPtll+jTr8XUekeysMgqggaG/mgM6gLJvpRurOm6bf
46Q2tnrkyM3oUlvlWgX6KhSVW8cH3jBT27UaCojPk+G9/vvLa1j/+Jy4QPNZz3NP6pay279e4CL3
vTDJO3kwEC07Rl7ezDA414Xvn43EbI4JkO5VWuNtPyIZHnEYOc8o1B+TqCDOjbbfwalzU+DsfvZx
Um0I+8MC4AJN8jdYMfzvUx2c02AOzlHg/lrVFBnieg/ep4cK41gEyl2t+hp0SPojz8f01mj3ZWCA
wjGsx9QzXv0p6o9R6+o3rWGi5lI/DAljycfeR09rRtTytpqIHtQki/ybCDzCXiSTt9Ipz25bPPMz
SuzLxvHQdrZ47a1ieoqCh5Fqk8eiy8VeB+70OreUlbVN9OAjPlmRltUWvsy8aUOQqiUlYR2aUMpJ
mrUQFTiaklpA0pDFsSqSI8jM9Nr5VXo17F8maRSbcRQI+TOqi+dZZkcauA3QlmTHw02Vp9GkBzhN
FpSNcJNcUlF2Fwcp3a2rs/gq4nadG2H4lCefJw0PC5q2lhTvPIFa6cUNlbxByfXNcfVHz641KlIb
DwJ+4V+GqG6Olo2RaKaPi/VgJY407Mmmg+RLVGIqz8KTE0h00icyxpK0m6eTFlkjagns9nJpHtI2
+F70PQX7pYdVF7+RQ14Z3LMpNku0Z2ea+lc78sUprAkRMsi1LwgIj2au3TAhLbaulrlLwcfRr934
idDfOack+RKJNH4KtD5+0hM/WpV6TVE3vVFNq8WLLNyAN7NHafloLfbr4cUmtnyrvWK6DRp3i2Hh
Myqz6WK4iWvhSFY/+U6cHEsTcw9Zdd/iLiwu7Yih7+SDOpIu0lxKjk+T6w1rc6KVTzCW23q9ZfAl
WXKxlklLHR2oo+iWzm6wo0dOFBzb+Qd8Qp+ToQBaaQtMTnSI/QlBjPUsdSwNnSY79hFY9bKI9ccA
BVMcJ/GxnuT3samnRwmG6LHv8jd0K+dZduZhFqP5bOm19hAPFv0NlkxLfy3mkYssSv9hmgrKplv/
ZGf4sIW++6AmyKPjI6wfGBDLutkvvPcNqc3/0SEpQQrBOmpyIIqAAt/nRjlf1M6mr8fYHBR4Yeex
B84BMncVtuET0s7wKUM3fuQhiRalZ/g01bxMGzMar1bj7NUqixppJFTiRB0LJRi+F+0NIw1f0iIC
dpAyhOEFoz2riY6YKqIA9KYveyAXlgjYieaZ1dVtTedRTTpKdk6TNf2qlvLGm2/8e5uRjiPQvx6F
DL6ML2oy9hgQzm6xm3hpr1rZEbzSFhiMS31Vg3wW46q6eoR421H17HcvYeFSctbNF60ixylN/02A
AESL1Q4vEEQ2ogzfMDlwwbO600HaSbcqnVZuO4nRhu632k22qVzJ2SjXY1ADLMDiIHZ+w4gu/tRN
3MR6j34JoJSwW3/tlXhUCiuinr623E1tjL9mpfQf4c2AP/3m5Wb/uFCu5PQmne5MBfDejSjPcMgH
UJTYH3CbaVaBz1hHYj+QBclx5LnYaq21suWQHe3MxtBx6GzCg/ZFNgGmfW7T7FP4SNvQneEzeA12
uPUw7bM8nXfhoI+rPkkxuq7i3w1ebTuftBdvLultMqrcNw2yyLXYw7tGaoFlVt6MwVOU5d86Eym3
xcv3kFOAi/LVu5UUEW+0YFi1Om5Y5CKtBczzKekglfDqqh+dqHiK9eE1GLFvHygVXgMCCsgYl8Um
g2u/DbzwmkWxfL+amTVrx7loVsI2zGOVWgNkgs+2lN0jfq+bpK7C9/fTnHnm68S93LRfPF2rnmip
btT4wVOK/WItvPHFdYZ4L+0zkVF7P2espevuoDwbobsO4zerteadFbc3krxIpAZeEnjDbKwZa5C2
GoDJJFDiPa+mBDkC9eVjYprNL1DgUVeErU/VqFnuU3wU9HGAwufHGkVmYKraZu1HIj/z+z16YTyc
u9B9dCGGrlKqZLf1lGooot0DNDgGu8JbS7rC2NGRELY8xDT8axMqOa/GN4M4mRYhi2808YuuFQ39
Vaq5kiTHt0CW56Q3MS6KuwgeB45skTdcrHBrimK+CdmfizLRwAUdYAlYm8GIpgMedClC9eo2S68A
rAuPwa2LGDlSdJqHaRel/ee4hLtP6fsr3Jp1mOr2SxpOG0tGOqp4ob2FMvQ20Vjufdm7JLrD+dGr
nxo7EaegjcOdW40VXw9eR+88GtZ+Pntjkx6jaVwaApE96LnnnHApvsZJQmklAJi0zpFZejk98JCW
dapK/xIt/QBQSWNHjaQTWvZpbrF8p2oxKX/V8ebe6Gj9DqasrnVmlDfd/xENZo+g2/xCp8Y+pnbz
I15i/zXy3KPW+Q9Cmugypxlcj5Pb2zBLhoN0zfHZsWZxLlyL5tgjuzkbgFr0bmweGypSV33hWN/R
MVRfYzd6o8TPxmId5cVgVfFGZjn6eyx/jpYMqe9ENu801d5rM3vlxX161GvnhmGxW0G5wmh1Wmkt
Jrqp8ygQ6++RlWEEVh5rHyFD5y66BtyoVp4bNEd18loXtk+V9K9lWAGLq2NUWFOJowA2nFc/T/dz
mENg8V/7vm54DfTx0exwB6G3HOEXl3yto0m7dmmLOSxXVmu6B7Dj7aq14vw8Rqgf/UQGSCXJaMke
jzOzfsgQlxzGdkeyoDqWPSyQfvzR2EV5HUpv2MxB83s1e1j/hDTgiV2t87k+whTSdh4FsIesNM0T
jVqxtfjxIKWRB3JCwnhR6mLq3PIqlMH42egrcx1N/AtpnKNh0UrtiOsWDw3H6ALyU0Uh6j130NGU
Jm7Gc4LG1gi7rQlqLRxSe4sVA21P6PsINpwLybhtEFTaJVuQHnODmYps3S23iUGFLfaPzo+MNPYj
ABcjhgJidL63bxJrlVmThy2jNCi78RIMajBA6BEmtH6fvcphQ4LNI5rX1Odh2LhlZL42UmCH3qzy
UZafA/QVyDz9V0NSyxrPiICHGhBdgSaY90az8xwvwXYNY197gQ1MbvLcyJyTm8zvfa/N61nk1U5o
XbmOtB78T9dX5yzmezKbR7eTKU1Tl9yc1qVvinL3oEUIC9UiNsPjhZaFS9x756ijjYJ0NL7IPD+m
mr/t68G5ephknCvHxvR2clBc5YmxcY00/yKi4FEDUfbDdNsjsYerBxYMnRzG101eOGfD8+2zT9B0
q/cGyBnBA8KaeBics2dkE7oZao+TLK6gOS1bKvUpCXGshwho5RQMZEWMulCG1Ubq+J4WeTecHXcK
VzEAyK3VGCxqwW++MLLdMFT6Lrbzbw0DsnMP+umi5tTEjfpogxxCrm3UTc2qBtJ39sE81EaP9G75
RBunJ/TA2n6c/d/dzoDxpE83zU6IMmqO8T4pMn69uq9Bn/XgHFyGX1NbrJKNrZfZgzfHX/U6mXaa
fsPlo3yy6scxc5xHDZHEUEKO0TPDPtREcLANn6pntU7aY7MOmx5XxcrU6Epri1lw1Dwvvl1e19WP
ainAnOzkeD3WNsvG8GDjuLrjNi42tZPHWzzKqi23jPkEL9N8mlJ4VXi2x1gzQvBriLYca5PSVxzB
xps+dBeph/ULxdBrmo1nV3jhCWPS/GChEFo3jagvnp9+EsHgXkTnHT1rcDeWXmGJE0biuUuF/hzB
KLJaTjDA7An6oM4IzAi3hKaQ7srl8fFQZFbugeFGefF4/65t3wYzomkPovX10zTr+gk5FMXbatmt
LPxDKJTaeKBrEgZIZ41c9drIs2ndEkQ7WVqIPtdr9rM5eucqwomzp2Mnh3E+qQkscngv9+VowkXM
C0f4X1xnmszJ+RGLdto64uC4NTKv2n7KKtxaXR6iM/1y5LNA+PO8wk4RGP3ZjUJQPG19M4I53Bmx
/UXTMRzF+6DY0G84IsbG2Tr2sq0M84shsy9N6fxC4RU+35SL636CZD+PL30J3Wiewid9SG7AG29N
w3CkM17p4R0SIRHgcqqTsDh2LnhFmtmloxXw7AFTyWn8VmcRYEYj+azpEDNn7JJQ1r2i1SIqgLSd
PlofIGtC2RHzCPq/2rP13Z3dw+D1n7QiQrE9f811Z94AQkNW+xpVQYyvUlIif4YKFnkhdynkTEia
h8TqnuicfIaThI+yNewxhWmxC9pU9cEQyTHMjkYTPZLpxvs0oIdr4HQgCjQ1wYBBMsHMi2ZBfXLb
DSi6k97q30v5TD8/2AY1/tLzSK8GHa44JmYAoa4fD71lUcHba+KQOTxTtUCKqJfNWvfkD0tz5Y4s
4PcxBZMDmeozZpjdkZq3EY4sv2/mHAm1YV+XbRJiSlRx87pUE2wJnCZyDiLxf7Qz/2ci231tOkfh
dWDgLfsJxwAfnF66NkBGAjat8JCzYDH2HrIGU9M2VWIcEkd71kxU+2XdQ2Qqs19GX9KJX8I7OTXI
qfemw4HZBg6S4bod/Y0zzbjrNsj/StSUiHrwBusZDpW5+D3gUldDUGxmjXZbE3QEurT+nn41kyp/
rHRYlGE94vhFBBmbnu43XhwPvIYWLKrhP3haiC58cOuDmZe/DxQArINkMe4bffstdMybv3i0x51P
BNRBWIvEn/FVZH5y/OoLBYLZKa4YAlt+kK8jf0guRt2e2xqWdIoeZaUXzbe4KKvP/CRXLQvemho1
VtzU3x3ZgVl0oG+3A8JT6lADDM9SfWXzDmHQDqzOFWhBM5OAmWtGNy3zMXIwYHClmbtrO+2t5/VT
xIzak2mpda9ovrygogpdmM0aJmt06DLN38/6sz/fZBWX+9atqqc4JmJIYXouU1TjjusyKEdG34sJ
rEaQXwA4GQyWPumi0y8gHCrQDDAVi6LmIhp/VDdWjZVBwGxqpK86vDi7+1YQOAKT1y6lrNGO9x7v
L1t/MDPhPkYEqAvNwZiUAvZJ/17p8MHm0LXOSQZiKtGLbzV9qX3ae0/67FzxEYzXqS3sPagGgYm8
b+9g/3Xb7HUgqAwgI+k3RKnrh7KOX1wLQ5I58C78arjd2cST0B+5W28xNUrKfOPK2TlbKU//0R3T
eid6t0P/RbsRasYnf7LNIx2FS5mGw8JOinaZlTx5zhB8KpNiV1YTfBEKRovQoMhvwtPZixpYwRSe
bsSQPgkNmxEErGT6ARMB84P1DDEAW+VgLbmnIRrVD33Z3lItr3AzYHuK+noV60HAsKg+DG1tAM+l
SJXYBDTnkUo0PPvCxYdbyJJ2M3fhLLvzJ1UYZRO6ntdq9r3oqg3MVdwBnpYZcC39FRrwDggauteh
JR1c5ZmBqTdjysq1UID+4s3ZLwnBiNNMH7BY9YbtndRyAcYBZXKEwQm1EqqSQsmz7qUTlnJj+Zeb
gyXdet97cP12h7T0xcPOUlQDpb/OVzdFGdpamQHOAoekfCrSQ1/n/qFZdiAydZop/6A1mVaN36Df
XSp/1KRPyHxOv0WMwU0dvYnWXYJMxsdMgwzqPMiKbA0Q06ciqC6pn3gnfOKyNXJoQMfoizWz9bjt
pXaajYc2B8nCWNfbuimITOFEwy7EQPs5qBfr3WAG2jyET+5Sxpm/xG7/qdE98yfh3Rj6YMYa4zyJ
eWPuK39wX2RDWsXvvc/YhpevPsCS1xmJQxHiytUPR6oF09NgetMtmuJ6Y7vgvtMSEIQPlrPuM2Ro
kX4IOwg3Q4txJpfmOFsBlUiwAoyVNmq4UlEyTHDVehl5cVX4ovnl/Jsi3k29Zh+tASNCz0io3MRG
2Rg6/wbe0NxnvlMxUAQIMNMaN23JCHCyNn3pEdbNiKzILCzx02ivHi6+51qiKeJO3mh64bMX2Elz
jNBvt1vDm9MvTp4356Ag2BDEbbFpyZdd0qy4maLU3irfG3ZYZHnHrAv7Jxxs5iX90P06ptHenbt9
P3fWi+tG5Z5HoDgEUVS8lUVwLopE+y4BMK8tT/QoeKPsRhPNQAmuMfBUrH4qYjx4RJfuaH3tw+iJ
clv3Rx4Nm75rKDvQnIcsMOExhWAOGn061Fbr/JIXpsfQy+Z31QmkZzJ69kcSOsAb4jUDandThm2K
8HiAuZ1b80EGqOJxgs03E8UytC1dS2hu3pTVkOz1etwT4iB5X0A4p3jcuYV1mBEPXOjSgBovbqOF
m6n1rQ2D/d9NqssYUDpHB30c0I/iAdNJ8UqwjRo9Csqy3J/ONiO4ySyjl6YLJPpx2OM16TiZd+6t
w+YWO9BZw7ZQdoibi9eIMcI6kYyCwyaPUeX35d5Cu+8EE6a09MyfxvA6JbZ7TRa6ra45vzZeOx3t
b8XYgUoHMTGO2gpcnnGuzIoL4wvrOCSjBtWxd69Dk4P5KeKLWPgJrj6eyU6WR96Z114k8snIne+p
RZfYgrVTEvF9TPRWWxsRjZQATlI78lm2NMZtCCVw9Obf2jrvD1ZgJRQXgJMgbwU8UieB2zTRLmlC
oB9j3F4xyB42yUCRtoZyG7V3c5By+ophIV30oVkUSISlfNvckzZynoX+vTYBdhclGIi+8744FYyS
qIrMUxYDQ56qaicNg3tsbMh6hvNbPNXFASbyC7/WdHQKnzFQ2mNKZki8vr0JEiiaAxjt+rwT3GC8
IrK1k/gYxhIdbkv2j8zms9+52bonjVRPujz3WXchzGlfRvHVlflDgfTrKZohmxcYT1w1mCu5RZPW
DLg22tPXyR9ufuEvFn3d1ubynoCkfslmbzj3jnNOjMSBvT58DgutfJR1cHEjyRM4OCkEBVI20DMe
fGhE0CeQbs1h+zAT2g5dMjbWIOPdXOJS3MXyeUbBufXs32oThpJtJCjRNDrbCN63rVksI/WOyKTm
0T/OtxKI895x7HAzDt2v+jBFZ2o84k3bj+WhP5QNrrx5OcprVOMemIVE0rT5OtSevTcn+DB6VUVb
FTlo8xwIZregM8Li0LhDcezTxV4YZsFhSrkcsNRuMTYOX5tPEy9lO+gecOWjUKlPX8LRiG/JVOFG
2omNQwnOlpIgm8rLqrwG2lr4jCJ9w3AOmhXvMAmwThEBvUFKHbQpw39CxdVn3vb0wvVkN5tJ8a2b
j3A7ThLNzs3RyDXTSQKbqKNUfogxSly5ZJ4eo5bXodl02iVpNA5qhI+DTTAAu7+rZwXiIFuZUoLE
KDEkK4G+m+tHx9Y5R6Unz7L0Pw2jX+9rownW+NyYn/Az2PDi4UNYREM3lX5PRiUxzmOQ/OjNzAEq
lWinQj7D9JFfoAV8kYv5pFvMxT4CEUUk2xL7Crj0MZQRXAXy81R2TU8iccx9SRXmetD1/gb/GIk9
Hb+ksy4gINyjP5Zvlkiii90aIG0Lw8eMPgCek7chN6GWPnkcYhN7I97HZhIAbdvLOVz3I7YXjP/P
bRfBivEn51zSZww6Akdpb3R7Rrj11aZG6DQiFQSsL65xBO4Ld70D76o3UhXAagswYrtx6VoIfOvX
htcSXzK4+wyvwpd1GqzV2A3xltZBAy4SpgROArHvaXqxjaIKGdxQv7fi6aKwESa9ikts8EZuQnnG
19TeVbq3mDmjuIodks1VLF5RXHf7INHijVafiaTm59AsFp6L9nsW1DX5iaB6NS2vf9DSdG97X3V7
sl9brXFeZ4L+IG2+xnrfXd1MNBcbo1h3gNAt5iTAWpIGwGec2E2VfUPLTD7PwwovIHB2xiIkP0ch
jgcFith1LeriPGoGA0T4H1pCly/CQm0DqgjuhBHGP5ykznYyAlfk6Jl39Ls39EJkDkRC3aybtvnK
oWEn3IqRyKrJwvmECWq1DQhZrJyWFwYnOKKKJiuw8luxG/uQoJ+bIAYytLA/JsSFmgEc4aGSbQ1f
yR6xLx8NUDS0LzNEcIMWsRpuke2JXZKRiO+L7pNhQm4ohiCZyGiTYsoKc7gCr5p9Xslp6z40GA4/
dMtEvXYynmDqUNKDOz6QtKSvXndecXOXNLU1ivZqjw9GaAPTT3jDJwVFPdMk0odomXNj7QeOmTD4
usE5DJkgN+r3m77JWBcUV6fs2wsIh71HN/bcOKNNBWSaHaMkZ6QQRWRZXUagvvmpaDKaSUtHmAy2
gZY7dK5DNyYo8PVriqbWb4v87A+49KAu7g+89+atiQqRYGze7gFPfY9cM2SEnPsvFKNfi67Rvwbm
jDvc4BRbjJ8fZcvAP89lRQ1KChcrrjGrxvvhVOnZt0EY0SYd/HNV4ChH1tx98xGy0d8/gY4MX5tO
ELAbp3NoU3YXJS7UYdP7dYqsZk+Z4LDVIuMckTf6Ouq4pzsochu6pDdRASuxRnB4NS7fFgGUUw/c
WLil+AUgEuq6nOwBndDCI/pHKXpDbtMgsrMHAQdMqm7916Tw8WsDu4au4zJmxBP63DgJ0dQYLpcP
hOi3aWpU38de/2GH8le7xMg28NvptSI8TWjhNa7M+DB0BJfU/aDujECv9hZdjm3VZeXGyPPgmOE2
subm5o5v009WQ42oRzhj3xZW8wRpZzNFRrDSzanDoQ062Gh/6yMMuQXtBgYbRXMJE/FKAlzfZKhV
tj1jtx2RLYZ9pDvXMm6f+zS3jnVJpCIZZxyQmnJ8K3z7h9bOrMoynbrszvg0S3qtxWzMe/USBlXk
8Z6jT2eP3a8DZSnXvMGHfuoXK+6CzGaTGNpeaq59RTr4FpVl91rovnUFNfGW1k8O+f8XJ7XjV78R
RKiLWAB28CkTWIpYLVXzqnT3alnp89Wcql9Vi9RqUmYVxz5tHYZGXZzgWWz57vwuV1ea9aIYPmOt
nm1GSjCsRYsu3YrMvb4o1d9ngWvox2G6EmxGhr5M7GWk5i/DLjWnq0r7siMAziMP2mZRkqKOBX9J
IhR51ft8ETvxKmzMxKZEITt+IJO+E0ed+iwwqDm24CbSLq+3ibJvHBZFmKovVXMiLR3e4c7nxF2q
wXtlG6ZmVWWqEoLWLm+jqLXzDXnl6iQW6QD4YJQGy+J9YrsRbJuUXK0SnKoDqAO+H2oRoaq5Bm7V
7IblIWcAhmAuBeJsj8Ob2piqdeoAqXIdU6fw4YBpRXEWxYxvSkdaOgM/hJYA6XhfXhSm4cJAGSjK
2BS92a5hCxVrJdUld1ee1Nx9MYg0OqqYUn9Yry7/h3X3xfvnTaUJuR85C21UZ14BXnT5AaP7r6iW
Na1a1HxteOLmB7oYxChfLOQvGfhoc93B4cMFIt0PA9bYjEvVDpr1i2+01XF0x6o9K8WwOq777sC2
fEWwYBnUFjUn/oe981qOHEmz9KuMzT1qIBwOYG22LyIQmkEtknkDI5kktNZ4+v0AVjUzs3t7e+/H
rAqGEBkMATjc//+c7wR2vVGj5u3rruX+T3rD/NzagZM9Wvnh6+WWZ3y+Zj5Q+AMzKN10BhtQwfuT
brDsLZvlgTZkBZ7ErViHxZ1D8/PQFAEV3E4mm8WdnZRIy5kXwbE0ksPyMwfLMfb1s0L57OaTajmT
AIvB5Jg33bwRcozpkoQB3Ip+OJYFZCKd8jxFPW5+bZb70mBiZQhEP4obr4CylpJ3M3+QRee8bEar
8kEvVgNyETt7cKIOqRN6gcSkgYzOpVrNuiYQuEZMnLUE9TiGlPscddzYqbUzHJhTsX2PXxnGmid3
UZoNXKJJjirLH2kYPAB8uYUVl7gA1Uda+StK5wq5EBqyA+A/g0XQjMkSX4s1WIioC2gdPiShfpXq
kb3VR+KJHNY7NMIfZM4fTJu5s0jOIhnlT/ZoHLqshpPmBf6uNoyz4HBboQI7xz7gUaqgj3ppXjUA
bS98gRFzmovNoXdByG1wtHiDq35ljfUrtTh65TRGVwjA4sLjl+EF0WSs6hqyduNR/SfUiupms8Gl
mCJqieXBk8bZE6KCuHke5t5w26SrWkbADp2TGGtvTbWua0p6pC2pGXX7JBICE0Zv13oPmuprbjDa
b4X51MhUrvPGwZwWvzFauzQB+Tx+uIuIuEaqML5NEE4VkfJz05i1RwdSa2E+6L31oqg7tU7JKLea
NxLkgQI7FvYtjX6BV+PCTUc6OIHOYoHLeIhjOjDbbB22MZRUACitasLt9MLvZVgmLD0SDUjhcMgR
W0R0bmBaHaTnXYc2/UR/ZCqfkaNjFVaxdlxjjoWhm0NBBjTCtqeAKhplmPUoE0s3rUHqYN8lRB5p
Bt9czUoMzEB3wGMbzX2FYEtmDv1zR3vO5Q5wATS+lCl+QQ5X3Xk3YXOZ5aOxyVPithwCLGzmNW5j
rDvWtEmNtYrpF41ASXPQIPMasQ1I/rKlY0VVUtfD80xJBxjorD3ZtGu0EbeUqM589npVjHO6BSEJ
Wyvk26scDSj0pK8KmT1ydn5ojdtM1EkhesDnbPqD8Dm4NE3fe5Ogh0EoxQQzeCNJyWIBUXPK6qBT
OLYjl/khcWQUuAayUIqnsTEAJefha1j0gBJt1UUh6W0mE/aikWq3o2X+8KTnmv2xiGE3Q3TyVm2l
6kCFUvi68NF21SD2BN8MaxXlzlZVSmDAQTM86ElLTpGijNjyS32XBZnqVmUOg9MfnLUIGnE/jAWq
JDU7TU6AGiBNzfsp0+obuupQl1k2LHf5cJCrttdu1WxUuAqZhO+U07OOh+OcTo11sCLCmogSTCh4
68RWmYN1r7QAiA3PU7f0FRF0mt79gLr44LBIXOVlxglqhMRfSVND7iN01+MT1KLIboTMpruAMLm8
inKUPh4zHpXDxkHjh64FvZJBG43KRN3dD1CILonLfuBC0d0vm2Y4DkOt3kX5RejxSlFp/Chtw2GN
5fX3lqio9qs4pqPpPQkBCOhhH16HhmLjMN4ahQduF6Lm3rKm+TRRwls/sI6BMC5yGrN2R1ZGOZn0
CBoSU1Lr1mgM63bQwu2YTN01jpO7MqveMIg6PETYASFG2ZUUTcVCXesPthYbjBok6FQ5udVaWhWg
D6tdLmrjUmNl1+VZc0L4/cJ8J95GlBGp+w0h00XRX1jRY1pENrP/vtp4NflCen+P0KNZ6R0ZF5rt
MHUqmBYm6rmUtjib+iiALCBXHNA1bCXAWc7kyMQcKRPK/rBt/UC7EJq4KbuO7pIku4xyVb3KlSdj
6OTZaOyLAd3VfprK0E3TYCDlRyvcKiRWDDFesEEf/j4m+h3KiuCuoTwfeE36IKGITrVzZwaScSV+
SrWxv/CcsThHina7qG7KiqpkSNyYP1X7TvLn/7WyWJsdA78It21UV5Zh4ubQpKr/brWYOj0iZNco
9rFmx/u+o+ndpCDV0Qw+2IgW74YUiGo1jVtzFncMsgn/H29B/we3B+5oBlRVMzUQMarxm5zd8YKm
xTxV7FPCBW2v1a8snxFA6YGjciF7TnTm5wgCiq2Td8GlcPy1o6fQWYq8W9elkaKM84PTLDZVOy29
6mz/vqG5fGC5ql7OKtClGvWvvzh9Flz/9sXZlqrinkCHL1C9/yrIxs2QGFEO3i12GjImTc0++J13
qRlAPRAvCIBuMEeGTjt0EqIny6aYlMK9JuLXEFy0VwvnZSDy2g5epa4+5hRzKP6Y7whUTALMKqbA
VGOu6xwGMKTE6dM99Tb8L/89v/58oz+7W2Yfzz+8f8CKQtqO5GMsgvOfTARjHeGZ0WTOUJcxdRdK
7oZNzYcAXRgjqD6gysjWSJ667ZRY3zoZMjyIc9Q4zSbXc7FB23/R269mHFX7SdrfnLkCUkbFM2fe
dTQUxW4AsLyu08DcNZG4FE3S/g+z6f3fsoDN5p+fjlf3pXn5j89/efmSvv/v/7yKAYHl6csvFrDP
f/RXiob4g6u6ZlEn1xyMVg7H79+JTTPMSUrGBX1BL/HQz8Qm3F+WtPFDCWuGOf1FbDL+wJZimjbJ
gsA5TOv/i9ika+pvyCbuAAqlO47G29CMf7BfVV1sZ4hryqMSWqckH3Vk/tRRLDDIiRc89iz5imFS
1gX1LHRhd3DzjHUOW8MN4Iwu2iZW33KdKSJZDzPhrmSGqUZCHBxPQcAncF4KcaRUVxmbVj8EfRae
WmO2DVD+7TxBHEXzOpSqD0koh5IewhAgV0eM2t6hN7/FnkPzFJgyBk6/c6M5UwgdhXUspPlYmMy7
qnpObKPvAhVwsI7L3tdGgSCoA48aZ903dNr98hDcZeQay27ZYw2IyS7a5kr86CSjfixG/8+NXxf6
kQY/9VQG+NVyM05TOp2UC9dfT14eWDbh/C+WveVVlr0xq0GGm7CTBj9iIP0Iatinik2a4qQm6WnZ
qFqbwujxJHhUfSNHncJ7raDhWvaa3E1j1GXjFHfEvVnNwcPEHk0TwTmpoyJ6dpQbemzWNvcuCCbS
CDqVZAgYfnb62kRahwBCxvZ6jL0I3UvYmW5HxWqlm3pxolJxUXrdtKkvU2nSIa71aJfFwB2iiqy3
3n6j50PhoZwAJ6sJXRSik4OQbvgs8XJGYr37aM5FkzZGQjs71YT1IqW3XNtWnlubhabRJduOICI6
C8O0z2V6YdgMvn3VotQaSv3sN7p2HnoU8aSkwBJ3fKnStALUH4zxQUGGaSHbAfbXasGFMn5Qc87O
nZPELu/m3NcZEldxqiKjvYAeT6aC/kpEMrL1AYVjpqr6uVS4qdH8cw0zN85FZU4o23qbZOTubs7t
GmJnvJADQa+VWSsrXzGDMw0Tjs5mQrOXODj1BA0qpPOXInCqVYC7amf0fofEKe4Q31cI0DGZ7wjz
RD2AUWKlp/0Ffg5xYUhE9v1QoxLOzQs1CeUOcvLj8hjadL49Rd2krEFgW/AEGUkb1ZKy0/jo55EF
5Vmb33VTI81V9HFbhQFSSh6jv26cZZjS3DEtN1CnB+lH1Q60OrkYsJkuqp6P1cuQ78NMdo6uvNEg
9iHIlBr8limiUdGeZTuXeWpB/SeKDNQvsv7lvr56roL4EmPJXAwK0pOiz6xYpdrqSPuOlZM3x5o/
Drd03l3u/Now4QHgBpiKobFBV0fdTRP8ZVISTsstfaiKY8z8nrwBiwg/3UdAHHqbsrohfeWBlCka
TaPQT3m0QgVSHSm86VzE5TUpeS4WvRGVUAJf1+8ujdgZjq2J9sppyOohbhovOVRj7WAP13GgN0em
sICa7fT7kmzf6yOdN0euP0m+eQ9G4HN31nJUVN8IiyiSaf2W2EmHHw4dnz5v+uRFmPxytmM0q2wu
v6QzV7LqqFHBvtsvdzkLeBihHJp8rdowJJCXovRyFRazzBM4yErN8eJUZdwAyiv/YvkmMnqLh67b
UB8tj9G8GedCy7K33DfY3S6KE3NXw8Zf1Z5t4qWR+7SR4b7onGkjirpEZuG8GNWMBJhLQ8tbmlL/
hYB2DV3x/E22tIlygCprcCoV+NvEDY2hR05vleA2J40Vu6hQa5JfMHBgU1gOdNIvMIIZfq4DJZ/t
+AvCYwF3NGpJH97DdECDqVYz9dhExpwbR/qe6ZP2Xu6S1gm2qQKPqouaB2Ma5bG07WGr59m99PjS
ww44Voo1dq16APKUUZ3DyeEpyMZw3D4kZ3MOyFxbNeix2erUlcHWDJUfmdE5h9Bca21m7mHjUSyF
SCvTnkvFsrtAhBbm0rJHZ5VVb0iIaa7Qm3PSgUin+QAYTVAFyx5uxttGbYtPSO/C7ZUmc8Y1E2bK
ee188Uo8yMIzFSa1qDyHUdMfF1y3gKW9MpJqcP3GGI96p7/plqWSMuKJrTHVN1bSeceyrw1a8Khz
n8363dfgl5YLl3uhJFtr3eRMzRxr5r/CeQ9s+YF+u9osz0yIznaHgqyi5dmxTEbX8/KaKIp2Y6VR
sbd74KmmAZJ/PJCNZwM47En7YDikXDMq6LoECNfbvoR89NtnX252eIcAAU+oHerA/vwa6qibMfXT
fiEXf+KL56/DHOQFccivfaZBL6D3eRTgBjdmoUerfEJFq6csuiOo7InK0RHPB2hMQPo0TrhcdGwf
Xom9G3m4c5wuB8vI98QobOsma49EVpEMmqO71EEvtvjWNq0Taa6nKZDaJKgoKFPEJXCOzI07Vd0W
pGUdR4dZgNoFdypavW0LDGrjRD2d3MFqYcp27sJMXjYTTWgiQDMkq5aZsLKcVQnFIejwLMysoTQi
qSYOPUSfXAvAJf7fATr11N6oftVsl+Ft2SyIpK+bCyEpDZWWyD2rcoPc59oK/y+eCdc+0kAoGvPu
skFz7qxTzzJXpmguIj+yV4Wq4ZJDUvpJgG80pKI6PLxlDEohhEuSAdAUOuGq1mnGQoPd0L/7/klm
msfb5b38dnMiaHmHbWS7oMEtAgU8BNVeXBBT1pWkP0928lSbAklb06vHZVMriXDrlG8kV7ENachq
dnpjfqTMvzZQz4MT1jh3yophr2f3iifjmWDLkRlg48n1jnNpOTedBU4nJKlONsTcT+J675XKoTDJ
4gnAzvX+c1KixOcfInTot7WlMzCXBqHXeR3vFojYQhZLl0bKsvsFeP96GCwTan/MLDOF7OvuZS9C
HXUgJnchpFt9ZO57+HTLrUUQuCDVvm5+7hHjdjB6hvYSWsEnXB2tIySU5XssEEx2p6hEQZTh0zL4
xJlOhZzOq3oRoc6nEe4cukKxCQRNx01YZe94XLSjphgaxfQcoYzj3Ixz52fB2S970cyEz8KZzrPs
Lnd+Peef3WfVxIrmik+28/xaX5s0g0WglRis/37/b/9+eWCh7S977UDwsqIY4vPUQxsb9lfLWVhW
Ej2APejzhH0p/wq3JW+i9NRkPxh5/9Ml9OvmstdNgryD5Qq73F4us183UzIF0g6XLp4lnKeaOmx+
gmJ1I4285XY/n0cwKNwurYkc/aLo2yqVOQ6u1kYO2a9R3rYXy2awYMOPXJEJVQvn6JpiWOG/trki
M0QfxxHNvTflXk0UdeyR5lJv2nK/4GdkgWCfTJWZROP8Sqb56aGfdsM26pHbzNSa5V9lVLohw0zI
+SCozxefesGqz3vLzTZV6z8fKWI5VaflXlYtOCCW3YVgqkGNp0o2X7dGY+B0/XoVvTYh1hEnnpz8
PCDuuWQtQBpCxbj++eI/3/P1kr/hbYdatw+thR4RiNxvzwrGwB4/H/ncXf765xtZnrrcDkvkX1Db
+WSff/HrpdQoK9e6I5vsZFkjA8T8pOXT/PYuPt/218Nfr/5v3Jenp8gq1arbshA6TN441qxHQ/Qk
unTxmBJuQVbOeI/Hn2CisNfdQSsvBbEZboMDetVN2WMU2p2bO8VjXBgdk9mJFMFKFfBrrWtYGsU3
lsIfTNFfwIiWmylAEoaSBZGzztO1XPg42kmbCuvgYSAdxiW20TtKBJwiwI6eeqaBeYy8rSR0mm1D
m9zIQ640dt3SniLkT3bd/dRjUGtL9UnmYlo1GlSRzjrhGTwpQVityANw1vH8McXAKqBvCfBTuPBJ
a9vAo9+UzE/XAwQOzoWmBg2e4f2E/rsrsubdwxHP6dt760DtnnWKvxspv9lRY9FdiWK08t1aVNUW
QMR3Q0nIX9l2SNaYaAMenqRiHCySCFJOF/zz8TFQ+N6SWpzo+INGCcPnwG6yyyD40Y+viePtIiOD
dBgp3dbPgqemA86PGv9AQB8HfT4cfcPYGU1xhVADd5uPsrH22x/SI6qa0N+d7lGRiCQRPRUrt7Zq
nhRL/iCSvZJzASMdubbyT1ckWN3GA5i4eGsS07yqC7STIiEALTFeY+I6HUoTj136qrbdpmXKdTW2
yUtaMdct6VAbmNvL0RoxSNA9Ya8iojxjxSGQq/jy++TQPBGZUx/ymAhksnx87CJDjUu22c1G+FVK
co/r06SoyPnZOXbzok514A6V/4gFIzrFEJHXFE7IlWP5uMm0bqcIZHMDHs4BM8A2LAJMv4b9EnGk
HyOu1Gsh0FWqQXg/DdqDZ+keMxLljLilP8JlPGam1GBpekd6LIgqEbvve1+7s/tK7IwkPwRpKW7h
xt/ZRXLZ41fmQhLHHE/+VVuTLlUO2CB1ZeNQznDpAyU7IiB3Sl8WGz9tL7Iw8n4oKIj4v1xXMV2Y
mpTRdRAywNVCI/YmYJgMy4lsMKKTcgDApkDGO6lXTliph9hvKhIsImrL43jlIJg7pEpyWYA3HGqO
V03z8rUoSFIuS1zrSb0R/cjB2U4g8nWrwVTcX+tIpAUMhGPdNK9LnoCtWgN9iCdF2AyrRG0nBtKY
SBBonfqCOVFjnm0SlXA9IL/TnTg6Cb0jEq2zbrO1EY3qVkk0D91d/K00zFezNm+FrarfoOQ+FQxR
eHfwkdgl/DLMXNVOn/rurKrnsBYjRDNYsELHDTR2UByJD/fot1ziBcf5jkYo1m5k3tbXY/ZB0NBd
PtbyxMiKwTpg7Lu3LojkjG+r2S3rD8AAVOXHpGmPWehtkyDYO4WDPi2yAWP4sgGyTs9+jOtwDUOU
5NLEdD1B28NCEl2e2qgm+l3kOXJhErzDFvcNlvd+JYkt8jPMxlS1jpZjb3oFhXraecAv5uhIr31n
kgtoacCVgVQbaUtXb5oE22hrqUTLOsfUDgYSx6PL0tOajfTj73mscg1wBhfNXAVkk5HPKpmEQkeh
GYtDNA68p9TronUlSbMwkz35c3eFpUBxbuItegNn05TiFKtWeaMMwlhFmD+2aPV+oLKvdx5j1Fod
03YTNqxxxcAquqkvs6i/9jtDblu5w7l737cxVSmZNa6tqz9CqZ/MkbROvQ9fSCBH+E5ClUeA1Krm
+NpmTnf29OrRqEw61OoIZoEk7EB/7Lrkowgx9dLot/Y5GjoTJqUoXihT8Jk6lW9Hi58db6BEn99r
gQXrPI9/EJ7tE58eJLsIY/CK1l16l0p76xAjR6+mvQYJQuNK7uo8uQV4lbm+kFCJ/SbZEMqekzlD
EGRU0NDXpmITDi+t338f7JIucf/QIIOnfoXHvE4QcuCWG7mKp3q8GergNCoDxCb52mXbJmGoIRHk
6HTS2JQZ6iQLjtegfvRBobokXXzA39rHQQe7wrG6LXLYkxUWFqKXAmf9/AVldhBvE4xyAViJlU3W
1Qb/l7NuY6K5CoP4N4f5kTu04WvRb2yAepuIaOI+bpGbomBc+Sw9bS5VCe6I9pwYqo0mELFjEYpy
rWbajzHDcxaF34QoEfXlQlnldfcK5RsjhFNwXmBvDBFZzKofV//eWbONp4itPXWopUUlW3Hp1yF5
WX7OsYHSebTWsqnoY6VouScleBZIzlLvcihsytd9jvDLa5+FER9zVsPbqjdPLY2oSy0LzpWKIdB3
oMgT63pJvRmicNoMLNGczG0pD8P3Lm7KBD8mRvSN04htZIXEmkTTEwktGDSRkmw6CfYGM2e76ju8
J2Ef49sDmlRTY0dm9yJ0odKJn6doyWMV4C5MFP1dz699kzKUyMceDsjIUPgoY/1UvxRB9IBI/qVx
QjQ3Xgt4Z8JsyXL1cvQynWlBcEWS1FkE5NSYxVWaadf2VDVu5kTltlOGzeTMIonG1w6jYDAOvDlu
13hAPg7ImRYh3pr8VpAbbXkMkHFYqDeFn7U7cOkGZR7lVuTatEmRoeBghSPR4IgIctyfQzSssCSg
Cm/qa+Q6QGvD+YCYLkI1vabjTrGanyzFhz76I6MDWuuNZlknJfODQ54X5l5UyZY0V8dL4itmfg0Z
l9YDmS6nNguurRC3X96JVzFnVBYwGgXZkGEz6hvk3TipIhudQxqvPE3N9mHjvWnBcN9OfI9KBKgi
8ZDucB2D7OKgjnZKZrCdfquZxtH0o8sJY7SuGA3oKQvkRB0RWB8FRBtnr0ne51uzrMhniHC5OvWc
Y2u/eFEXUkRlCmg49ZU6Vikxyug+0PVjEQFTl/vvrDmo4gt47U+Vkt068KdXGjJrSsLFtRoe+yzf
9ZmVHPUoZPqkQleD37Ut2v6WVS4Xas66SlMY4UxUASOav0H4ID+18Z7F3l2u1/FFH2qbPqF9qUDK
Aht2DuZlyJTeYhpP3FjFSm/H03k0ihvgL9pJIWq3yLCO02TEzFq0axVr/IquenHjdBW1Zhsrt2+Q
YIkpbo1Q40RJPCi9mNmtxUpR+Yavldwh1l7rGCHyOo/tLdWm7NoPofGMIQiL3PnOcIR0hMn8tmg0
5PDtoF12FSkEqnp0HK7goeYPXGmzYdMmIR2YfmPN7sBcH2+L2eViGSpNXgXBCjXwEElqIWgGwEoQ
Moq2GpAuQMN+luansY4/LJO83pZrkqu22VseiR9k2IzofFpl6zO1WvXQn676od/E/X3GlHCn53PI
c9Ieil4NiOTTyDRjaGBAdNQbFM0XQVzqV5NtHqSgtpugkmWapGD7jSE/ETuXmtgMBVL2jJdd5R0F
SscqEEGpdYhBhkCpUFSHXquinSHnwNWkCHfW4MrEEGu8+nJLZrLKteO1lRhKF7piqNc2OizvIsJ0
y0Qr+MCoE2XaNuX6yjTS25tpcWvIO0xE2r1XabhM+npL1FRB4qlrluUz1BDbbRv9UehM7sk5u0l9
86kwapcC3o1mS1xEZQZXW5twn9SO56r5dJvr6AKGlFBRlW+c2LqGig946Ai8fTKcuhYOEO4ZiskE
kMmeaMe8x+05HMmni9Yi1a8bGp3rRh3ezMwe0esTiojwhyd6CkrkanoEAcm6wNM3vQGuS3hoT3ul
/k5Gaujif2tcq4AjNdIXQ/aUglMjXZSrTd8k91AgByS96Q8jszTEH5ZkPWbXLlkkEKxL/ViW73qQ
NtvS9Aa3iVsyIBxcNJJIZIuSbxzkxV7zkI9F+HI3CSZSVjkCW/XsWUnPieQvJ7mJZKxGstUbV2rL
RWsQ8aYIp8iNQ5JIorD9jkHKXxst4RBBLJ+rJmoZ8OwN3HXIYlX7IofmPm4dIApU1cuJGoNW4eeY
NhX20ZUxDi9jhr0w1Z2nLsXEq1oqgKpSwlhCVB6BB+HIRqKeCNJUDJzTGWHpNQWgFHUp5sn5U+or
34yuvGJndequJyf3mJ+6MHw1AXkg0zaslak/9lH/UU1clZBJbaXfvQs4VOmczSZkceA3Y9kmsnWS
VuO2d/IHu+T6MabOUzxhgbG69zZFuRX4h9wXO6b1ZKsE48F3mCxnjrxV6+wcKMN9TCyKhJB5bMx2
l+XmiOZna8ZqirmaEzIfBEgKY4Dm0h9zjxiewXrRJ6RvBRiTzVToWMJA4jz6KUYl6mQahAcd2b8s
h1MjLmkNwZqDsbcKpvRBjdGcTdCY+MkMd0xGHM85lSBTOWEabBiFHco1atM+TsCKLlml6LFHVvbE
V0aWdg/FSZDIiMY2GT+CFh5CPVF49HUObSkeGCV+oOjH7JIaO63zS04MqKONw6jtmUCApsG/6JSO
i6hvuxGd9ZXf0FpwsAs4SvkITb3bzkA1+5azpzeLmFUKFqnRpqGXhD/UKYC+kZrPOVyIcUIUisvD
dcJXqzIp+nFM1hbSxIF2NRZWi/rIhLdGo5hYV/lHMJUzFXDcI1l6hc6s42KNDp43vwG1y/ZaUEHM
yIAKK99af2hXXFwvmSM8IQy7q/Tu2siUGxtumxPxK6URSsEo7d8MlPplw/WJhXzZGsMaz/qDb81R
vLmzNQg9PwYjglqpBKyQA//a0XME+WnAvA9p47oFLrIB2ZoxAyemvGZUGzV9PWQ2lVIHZaDO7L0d
Mr4Qj0skLga3z82G6Eh6NwFwxJU65i0xiEK7iKkwhCbQ5MTqX7ByPpMCB2tH4ugt6mCV9NHjqL0E
uvbsp0CDSKDA7ztydW5QM3dafanZeMvgVuqDPOtIzk+4Krhk4udDTjHR7j9RfSKfg6jBfVID2+uS
gTjt9iEcTe9c9cfEllyHdf01bxHNxm3XbhWW8ez1t2NhbfHpq5sujj+civ60UqpHzyI+BaWlvwms
hLmmgXyStQNRco1GJXG03ETJ821r3g658tD2Hw7kAQBKD72JNTux7e+K+WBZkquc0UHhIoTaS1gt
0icCxsgIYPn8/SqJcM+CpA0K69IsVBz9Oemj2djxJGaqRG8xc4jD9ZAX4czC2CgqgOnUrq8D8rVW
ZSwYHqJrBzWjjxpU8z3MMLwFIpIZ+XjPgWHnm5KeucZ0tHLU87xGXUGqXGmeVnJC8pEGdXhqW/Tj
UsXHpOj6Gr0p02/MtqvCvg4bWCFKn7it4xcbbXIegEd+NDPsgfmumYZXXZZrK1YqHr9xXYaPQe/Y
rh7a6zhMmJ0r34wwcFZtbY5nK3zD73qNEcwkHroSq5R5ZzeRrqGXxhkD7ANobrrEMsvczsM39ph6
YNVYCjAY4yXSmuCN2NlwW8b7gdX9ukmLey6aZ6OYbiyfwzPdGPPvpMUYTvvO4DMmfIEdfkLm0TNQ
IlBXihXqGx/eSqcio+y15xyIAkTEwYXFUUQyghln3QUUoFeIHGMTiUHiEUDkB9fU4/qV2cfXlkn7
FJlFWff3cozuw266HYbwxg/HAySBy6ZOQThcmrH+nPMRvM7Hj/wGJQbmk3JdmxOHl0J+d4HeZrK2
88J0IhGDE5cJra9dGbH/onvGw6S3GhHn7a6Nyo8osKB3sEro0sbemsqDDfuhMNVzBw9+VYUd1kiP
j2uW8ruYuhudX8vwxGZgOhiIO3ua7ku8UHvtmaaCkTBBZFW6tqIu3TYpR0wlshwsQoUA2dmEavV9
sqzvMi0pIWhnVUs/2tr5brTta5a99jWxzhkNjlRFVO6Ro6qU61RmHzpvNpmKDz+I7xIzv8f8Ma2p
WALWySwMFPHMJG6fMybYqylkSEJmHq+MJn9JoupQVZgtYMLYIqFQMBzECGRPL+5MMzrhOHqytPqu
t9JtMNAqzm3vBvMlleWu+ojt+MbxH3vRXum1chFAGWrV5K1Q6SpVlnJKFBLRpwW+FohtBTBhbdaE
Q+ta+aSE18UUPsdN/Z76l0ZdIWUqyBn3G/sMjWOVt8GVhyOhVIyz1ZkfppbWa1/MxSrduOw6SIr0
0KgiMdMOkIFa4dFrngxR7wP/WzX4yiFtxhvFmyXqKgq08HYKd4tK7b9+kSXWf/tvbr8BzKg42prf
bv7tPk/577/nf/P35/z6L/52Dt8q8jE+mn/5rN17Pqvh6t+f9Msr89f/fHeziO6XG5tFinfTvlfj
7XvdJs3yLpBXzs/8dx/8U5Z3PxbI8l6wbWRuWDdV+Nb8qs2jyvkvBX3VO3Taf/JP/gpg1OQfQs44
aGlLNH3iJzmfLv4wJZRoS9Ukw9+Mi/5TzifkH7rkMQSAMMVNrI5/l/MJ7Q+KPcKyAL0LS0jkeX99
/D/VpZ+/2z9Xm+K95g38rDdVTTGLjE0dHTprUFX/DV0e1/hD+9YJrzPvu62W9TGj5HqUyYSkvR/3
Y+Jvvbx9DIzSO1Kobqjfxw/2EP7w1QDfVciMcHEXfW0+/UeRcTEgkHeTwbhefEDLpqLd2pQ59a3F
IGTO+clDM18mB+Wc+C3xGvMmt/BSTDODrYE5zhqzPEhNyzdNYOBdADW2I3ELYzr69m0ddz3L7zTe
t0Z38gzxFiWKd11y4GyRfDySVEyYhrkukYdcS8et/B6ybFmGN7GdHjymjCAR7AucvGezjasDQ8pr
iJOm8Cbl5AvkNqXSZ9tSsymWLV2lJcNh2Vvyb6U+PBY9NaYyl9RSsmIHdPQy7tSYjkqU0aCmuDp4
b2oAU2JICGjPixx/2Jw0JexBo9ITynXltbCyKSgV88bpBuNoJC996lenklWVWwlmaj6fRiGhYva4
fdnRlpuLWw1n0v0QUw9dbF74bJV9Y+EdLn3/FE9ETE0ttoms09yvhpdDAWvP3HLVxDaVseXDqfw1
UuOLZNP1DW76HLKPEV1EgZqcxlFv3TGHXA9/2Tra2KRxq+hXrFxdDWJMPCsoNCinK9XXEzddTNCd
2tV0DWXt9gqB17NaKGzkwffsmlI5BuGV1lAzMFuJvaS3oJdMBgC+uKQ+6eOZSn1wkxaibcPJPlt7
y1f/2y/x9euAoiK1o2o/DJHtVGbye+LQSXG3h2JTzYqQZYMmCd9Rbr6rVj6Scd3XR18igGvn0HE5
nwzL3tdmmNO99CT3dmI0twZ//rhslg/02016PeURcaZYV7qGB2tWUXzaST93p0G/7jFHrkNNfxaz
ro2iHH3dee/rpjbfN1mV2NtISJdfmmvGn3bS5ebXwbDsTeNAv8Ok5LSckcvJ+H/YO68lSZVty34R
19DiNbTIiNQl9gtWEnC0dODr73Cvc3aeu7utrfu9HwoDIiMqBMJ9rTnH/A8Pod6pjw7UCV+ckgKk
bq/qr+5j8bHPSQOaLeKi7aQ6ZLTQ+gidMmopDYR+hBjXGOaTFEzOkBbkfy+0HVCf56WWG/TKQKqt
pCAJm0ung6y05/Q/trEL+svw7PaIXveh6hmntPKZEhff4K2StzzVKL2McN6U+bBenNBaiW1hoTf1
wo7QVLlJg9PF+yoQbVCwPzYTNCPEbM4OpSQCWGg5jFEXNMghGkaETRVmMBgs107Gn8OaOlNtm7sg
A0oUOvB0Q7hDUudi6zdFRD0ZTxdTyZf0DkulveqF8/ea3ox6pkBRZx6tACPnop5gx719ZEJ/4wYB
9qmyzvmQ1Fe/pJVmmEayJ3x65XOzMHFCXUAUgw5x5y9Z2UWXzEjTi7u+883iMkxclAZEgU6XKY3I
veOEP8SpR9NpSK5d4L6FgmAM/RZbJRBIS4afM7j63aya/voB/Jll+yUwo/a8yNaH5SLF27IMK2e0
CQlpfe6jtkSI6jb7cervYp2/Dx1aacfAv2NOMH+xVqo73da2459ZZBVnKoTWoS2HHWkRr0VoZqck
Hz+ZbnsCQuSogdu3srEQH8ryOTqM8KQuWWk+yDIrDlXLX7TZQLkegDz44YgieHFrwqA6hvP8dSaY
2przr4lbY9aeBa3vMlypqK6M6dShMM+PTkdf1BqBBSwMsGqrZJo5jvfMrpNDLcIcselII2jK+mPC
p2Nw3IDFJuRsB2vrMU+rh6LBN8JJlD24VblBaVZ6SXkbaw/8fLNemXui/XWz8zLYN6udX8O0t5jI
x8gayyDaSKBs+2Xk/uaF86n15HUVsBqaEDEq3A2Mvvnyae5ozi7CoGSYVj9zh+kvtJEfBoqoy9pY
wd4Ji5CmTY9caXqOQyMlC316z5jeHxuxPBoiHM7JIqdDNlfMwotFEq1JXd8RDux+rzxXeYgBHzF6
Qf4g9SF/78X5kckwFnTbHRCp1FejixwEbOC6vblvj6BUSvIKYwg4GVCERD7WCbpZz22HreOiJ+xI
AmF8LLaTx+BqdJh4FyK0uIbXzrZzHefgAKXdhmX+CwaXeUyi5Q0vEOhcX74VrmPvV8dApOAozODg
MEtZN4tP8TmybCq1Im4ObcOLLn3xNKzQofjh56td5cZ9XlKenPxMl8K/h4VR7Nq4oZgUl+9zM8z7
PBDWAbnEX7UA5ClXCC7OClzXH5KnpWiuGMNIFKDPYxgdwHJEZUyc6IqO5eRtNBsWTXp/8Fwcrgk9
qyAcrVvYeM2utBT/kXHS9wJZzma1eF+ZMxYHO5X2NgydzzLcpuO1jsxms1Y2ltNpZ5rZzzxJaemg
bCDA2rjRR9haS7tsJ+7np2HmBCJw+SuFuWZnrhBIp6a1zkbFLJuSyN7OIajwZn4G7iIoNpBpg6cC
PPdPq3KegjKG3xDc8oLv1Dfrv+h3fkXhtonnCBxxeXEDztscj+0lFcldOml4souAojinKp6MYZem
KRXAeHzoS8t7h+BvHJaaCojH3MKvmvd8YbrjGZexm62D75IDUuAwtYVodzJFFEbM9Kfaj34UtuB2
ojzAoekZ93XYj2SnHYMFGGdhlWBWpFnsPWgRqK7Hp0jpA4AH4qSd5I8E+TDJN7EgNAhhzXAGu/pZ
AuPcNYb7lVn7ReJLQbb4DoFn3c2G+zvvAu+56t66JX1oIux/QTLk5y73EdK6lX2p6om3K+ITNuqM
ghy0pSY8dYY9P9l59MobfcqyBNwdsoSbAGKeLcm5L/1fYnG+rE1CwkFrPjhmHO5dc4JeC24xS937
iNvxQKcOnCZQD6CzpnErY9kDhMyuptP+JvOBkshkpoe68KGaWoDEHCozlBVbPIrB99mLH4UBEG82
21sWr2KPhc7fzrn1MIzz3Vloyo9V/mwHtPPNIodtMLy5487p00e69t019QHPBCX1RK9GsJBP1ia3
kHoxA/a2XSi9HZf+ZBOHVJXbhjLaNPefJYCKXfOY1fmiyjN4+JVnxu+Lo5OPxi30nG+e95ezZPG1
i9tq46WSWxFn/QACnVtt/iQDhjKmi5rGYuRd9d+p8heHgAbjWvWHdKy+pEnGSHyliFsgOLYC2Koh
8m/wIMwfXEQmqRxPY2NejTmnlAlkY0/i208SNYczX0RB7+2x8eBeNUb3tGLsB7KUBsKj4I4PZW24
HWE8IqSb1BxZzwt+7SS6TDP0AacJ4fHWivlHwicknTv30mTbjE8deguaE5kB4sLmi12I6/UJDqAu
UZ9wSjPNMad9jtIwVpgJqvmUeTw1PtHbeg2EcPtnU/aCaqzBkExNX/SCsWnzZ01vckusDhhLPs0u
5eWprASe88rbgMStdkKRMvRCZ5n+Y7MeZ++cAA8CBkwyS2+hAFteHeI5EDqBggNSll2DkYZNg7kd
FCVDiWZKQDFM1Lx7zBjH1MX2UBXvTm3CaAYVA7WDmkxLD/QwFukPLf7OlFZc6771QmBHLjYhw6AT
XvhdqZAOgeuJnd2r1oqyPlROTJqSWlg0tI5Zmj10LigOSorf8gSvtmOX50xO01Hv7qyMdqw9nUow
BE7dLiDq0V8yx8BwYXrE3YLJ5fAitA6f/U88yP2ekA36hMTNemfig0ZLgov/ezGoUbmdlAjRnAjb
CnMgvdAgzLKhPhf5cMgSlSGrBdOD6y1kDKrtqIhJsC6DRy3DLbW8Vq9qCe5H0jGAp/KCAUGN7GU+
kHSLkaa9cO1C+GEyMBzlsZjr9b705hWuh/VKSNEn2s/TibsIlUoAQbdkam+rW7pvbhJvhRM+GWXN
wV1bxiMd/59j6uRHZSGjCznWh7BBtRYPYr6HaoHr9tda4HAuvIBMGRBJe6tjfoQcKkIMMVnGMY1N
uLUMnyz/R5YsDcxBOGOo472tpw6RNCMPZpGl/2hNyymuGC9Uqf9trF3vocU0QJxEcq+ihqlpqXiV
RoEa3Kcn2Hf2t5kpVyD7+oVmZtm8GgrTbnSfgasnbz4JTxt0JqCGLcvYuF7lvcNizi8+/Qd8Kr8X
3Ay3wSKyiRycZJ+r+aLp2O7e9fA4RYHVPaZkADxKH+DVbNaoBAQBFEsBACjlkulnFtkWZb36u0yR
7khdmG92tDzPRX/DVX7nh6BJV3jiybV+UUrL7257FhV+d5Qp/s6pBGZ1bvHwRBCilz1g1j5a2k3b
ZMujWKGIYqXfTrk17vp6np/L0UFqPLe3SZbM/zlgKMDSimlaiA1jMO9Nc8WwlJTdGWLmLoaVdI8W
lYlRQ/9vKMyib8nErfexN5iy+wW57UqebXwMtkO7DpiukIXOi/vUZ2F9dQqJ4NBgJlP2vHUPqJUb
cQmmSXbxGd+TDW2ukN0IT51C820JMDR4hW2f/br/SSpUQUg1niJDxgdjSt09IMFst2QTZ7m1PMko
+BKE7lNK4/y8IA0xCBV6FnOaHsJ8/tZFyV9GtThPw9JOZHoBmg8q40aAWExSBd1vrGqY+XEwLMyx
nh2Tzg5pYPRO4/XI8OE+WVVxJXOa8RwkNWw86Dn9aiMd6VAT50olvLDZjo7VPsLd9oPsESn+AxYx
9y5sg0jLfDm5c/ljcBQ2OSowa4RC3O2QLkg1FvNz3sIjBHVINQVXE5qFh2C2L0C1QXZUA5LAzrLO
XfFlCQXTEzDuMF1mmq+jC2lOxqC7etED9DOdTSh64LCimY4psVibkgylx4wRfMVl5tivi7OlNcgn
xXJGG4QIXYoOp7EVn6ENxTtokg/+pjHy+Bn1xEtLlebEy1b7Nhlb7vLo8QjTonuZtxt+t72Vz/mj
nfX7NIvjhzAm12wp3Qv15GfqzLD9q0A+6DWmKPY2J4Jn5/tddQTtksPiEyTH4+wsJC1oZn03A1gd
3cqXSShVSWyK6xRRAzJqQWbW5Fog7NHn1tl4Q6WDuMUP5EEs+1jIaW+2dMBtP7q4Zeu/5vmYviCb
2Hxuc++IlEc50UA5qzmOkYjHMXoEA2JSgJ/e0zk2AWV8HQfOr7pOD+1UYtT3a7JtK9CLVffdQne6
xWYxoH0z8ZbaxFvQT46AOIyMyVR2SY/o6zFscPwVMGgIikQt7HTndAiSt2ZNLsh+w3Pb8RKFqH9K
iyyK0N+i36X51A3o55KOqBLXOwoEbpu0a2FKDMM3mH/OQzTC6otGrHnC8vhVi5iukUe2l1cbP8eG
7LRRoTzMyv+Ud+BCPFe8jkPU3a3Uq8+ji/5BXWP7tX9JkCbAbPHknZQRpvcLFhAFNxwqUOx1uVyI
fuFAGFPk26H15GYyuY2wx+GFlU+pY965G33tYwvbWzg/BwRW3rKaIxBA7GZsvHTjDaXcLy5VCLTy
xmYp5uYQBNE7F5ribC02cVQSTk5X3JYE3ePgB3BViiE4wkcgpgPVQbirJRnCYToeirAHd6ICFWyu
kRwxX3IcuwwxB4SjtvWY5ZGFo29ydlSNfRSXOJ8M6KK7KMVl2Njd47zK8UVVU2cIuyL4MfjyOPT+
nnMKZ4LfFoymMnUM18ek+u5K0+R0mE6I/q3LbH1niCFPebVgaPQg1xFfd179MNtV8AsPVU6X3sjm
I0a/U1QEvwTD9neX0f3YMoukn+hjQQVyXbanpVq+iaAA4+FzKvnTQjuVxh63FTt+z29l5J1F5hf3
Ka+9Z4bXE27vXOwzOcRbA7wqTZHod7/C3Kt8Iku6EMV54HvBNjEgdMc1A+zRqt6I4dos66KChCRy
0dkO6UIhlZwzYuF6mwHs6jOa1xabVnbOQXb2XQ/F6IKu6DUHZIh1/2mgv7uDJ25doNq+t1ynoaco
ueEIladJ5KaFjYkysn7QURyenK95tlCMYbA+DNStPZL00COgI7Q9i6KPgTJkLY/JWPyYuyXalcv0
QgzHp8K3h6tjuFfCZgYywOx2U67dJgiKhmgEEb+N5qg0iN9cuaZXWSAAaRZr4jKGf3dam52F9pC4
m4VBvR0y5kzxBVv5SnvtWpEvcKPZ3Ux1wMA3ng5eOC2vCcKzvBeSxDjismyEnPu6j1HnZUV6LzzG
3gGJfAfiz362mQnyMIUG1ZS/OxMXGdJW+c3rmhfIl+Xea/MJN0+M0pNcpHXJHcqaBhwt4gBuEc3q
vQdPFxFMvDcDIz2vDH/QDUTMWu1XZlK/p9WcH4IeQTIzxn5b1/bvaID0T0/lLFcYjwvU0AS+IPeM
GpfUQKFjtD1n37jZfB2RbEUdki14BdU7erH5cXRi2DXfBiEgVI1gKuu1gD0b9j/CnNTsDVfJO+Fc
VKIqz7tW/XJwTHd6bjt0yAZ6JK4wbnz08s7YuU1HkbO3XipudAks9IdkSj8vpM9eZKuc6GB4McvW
7bU0UQZProHDqFhV55Q0l3Eu6n2KLoZGX2E8JJ45bUTUd6fSkqfGQpxfqQPW6exd7sIB9pv55ka9
QXJW88Vsw+6hliK9Brz72VDBsX5p405qyI9Y429l0jQwerNdNtEfTL1ofjFaeVwbI3kV0Ltl73GM
VfQ/LIEgae3DGrAqpsdoGHeylBDnmdruSzPxtgM3mn2qAD9TTzZ0Tov7JKNquqYdPglu8wbUYMe+
Zep/oY2JOd5auZEiztgRybXJS4FVWaVDOjQYd/7cy21Is4bpQ4u8SrzUfkUqGP/pNpx6G1kKI9S8
re9hcp+Lzrt2OVg0whuLMzEKz5aB7zeS/ABBBJ0XNjJToDHiBsAUexsuxnjObHebJmlxozBBJDao
Bprx/RU33XBwe/LSp3QWtIIC6zz49Q8syaRxwIU9Qm2P7z7Q8G3RWsmJUdEBMz7fyIoeOFtDSseE
L529OmS+VncQsOqVaFFpONC5DIBh6iuwyClxLIv0nBZJkxObVyKsmL1cA6Q4h1Wlhok2PA0QC+Cg
d8+WaW9l03C5lQDd/L8MN2q3VVi/mQVJal7iGBeRIJNd7OFWl/LrVKwWV1k0z/HsUlEsx9U+MFam
QNrnX9x2xhJRrs5DXJbRsV3K70OZd0hJouAUEc5MPbKic+JUD5nP4AK4cQcvgaQXpU61jAZ02kzH
8pwjojt7Jk2nWjxyT06u4RAXN78k8NDI6/tgDgeHT3Zs5oyJoZe8xNQ2bxXSjUx+yVR2UZgPzcaP
nXbvhoN/KYKISVptvHhCBFe9CLtJ8HKd2JqOWz56sPEPriy5nCcMIduSqJtMBsENjWN142OHY2aA
mPO/eh72xlhtDYH4OnM8XJnUky8xcy2Qjv+5DIzqjp2iRuxov+Co664ig6i3MGclPQCWDzzxF0BS
8mWO+n0BzDmamKlWs+geW/dTE0TjlbDPdsfkwX4wAlQLa4vkOi9Ee11h/p7rCOx5VVhPNgK2V0RZ
HOsLGr9sXpF9uTBHC364bdrDdTZGEW4z0yWYmobltJKSDGYOLw/XLih/sQAcsj5iUbFOdT1/d6c2
A3iOYrxK2q1RLuDdkjGEcWaRrCHGH3L23GfAGDugSebrBPMwLYhyRfd2Z857Xs2ASR1qddw8DM6L
s1t7/WNkhcWha1AKVv34SIGQXC7EI9S33fzqVwwbScLeFiR8Eme1Q3jAzYCpKbRAeJogZ89NyUW4
RKV3i2ZmLFScnsKBg8hBj8swkyDFqr0FlA4zD6Nb0Thv0oNV37Xh0RBJdk5CxaprB5onbZQ/5sv0
CBJ0uhSUA/s8khs3qrMzPiPqNFikpYt2VdBf7S18wjQwI/CSI0XmkhYPpMNsTx6is1dWWK4fEef1
hJFddL9M4bdHsjK+pwuJt/1U3usBW5kU5NC2cQurv1vvHeT+7YrOaptSnN409IePyzwPR7fgVi+Y
Nh1k6aiCW9scMoNouhbJaGon46fS6x5Gwyd2KKDfvC5Bc1xKZJkmKM+rR/45qT3NdqqJ350Jnrw2
4fjWxFH4QAH3LbG4lyDuodeboWf2R3BzyqTQNmdf6ZaZc3NwjMzeFqSQpUdt11rbjvsa9rKhDZ/x
z9Un6eFjMAzDxV8Lxq0aqSi1Vv/LSeb6WrXBPjG9+pSJau8oakg/9p8rv/6KRm7Yxov8No6MbMNZ
7PXnGMMWE/EafJZpxQGcJcVJWuN7Gk7jntRswArD4xp/Ij42Qf3frlwCfQrEEZ1bxLRo6Af3rcmv
lmvOX5CYZzvZueXB8MbLn16+sgDr5t9H30+v6X1JPL6lbVWBK1PF3lLVkoi6HS9jX+/HuGgvNQk+
a4iXluZTtTMiQn9DpACuBkVYlVlui0BpEPS26Hsi60rCqBUeAGo/RVYfRoslU4bvrjtfEKwX+8zN
IKOYyXOCyoxECEEkoWqCaUouYyh5QnCLBjxDmmCW30onHCnLGqeoewTeWRwTWscXaUAlMoso2MRJ
Q/6lb8lLYlflrnWUykjgmtOLtBD3eADFb1CqufQL8A535uAu6WJd47xjpuzZz5ws3Wby20/eKm3m
LBl6MeYy5FUWFnF9ZVLuTNJquaZCX74unCFBmi/nwhlnitBrvSWDoCPJy+wukRa4rdisqIO+W4J0
kkSgjI3A5mxixQTJUjyqTEHAXahPoheReqrmtn7sMxxbHPKlfv9HHzp2GCXlzEY8RQzQn1yv1QrU
+rGp14KGhIvOoZPE9JBRcJfLi14L/17Tm6n6wmrbfluH9p62pbMtG8IvubAXJJATgCp1CiqxRpjg
DIBDbjde9MLj7nVecWaEyl29AsPCKK9WG2xCfxZ6E4g6LS8BtR3A6MMU5su1T1aTcQBfhnpvuGs5
+nZahpFrkULO1ZmqOk1juhUMeIXTMe8L02PfmF+sxTFwVVE0NUwWua6XMgbpLxGgYmgSpCrRWb6U
Cuai13K1llaFB4NCPOpdNBLncxp8GtTHqTPxr8WgeS4Tdr9JnT9aKZP44aWsl4rqWxNtVr/9PoUU
zUiswFGChwXb278Xk1M/jGA6j1OaoxrxCLHydUWY5qC1jxyRn4zJp4xIJTOb3Sc3zK3D/xeI/V8R
3zxCBv9PArGnXxVzh2L6VmX/k/r254n/kokF7n/5kY3VBs0yRrb/pL6F5n95Fs4MHqZo4zmW/SET
s5GJRT7u0X/D4v6WiTnRfwVcSPzAgq6G6Ct0/59kYrYZ/E+ZmBsGLi3bgCGqG1gW/M3/iVUsSgdN
fENkz1w0rzgF1n1cileXxvE2BhDQ+9EhMaxHNJvrwTZ9ScqR2x/K0Nz2nAEnMsyLl4ZGQq+0+IN0
j9E6dHs/g8ZR+slIvAwSUZ+gg4c66J9lZPf70hgAa6WzaoszzH8oJz/cwFUrGQjzz0mgPDvzyyxp
20TW5yoGlBZnK3dYtJO8Vk7Z0zHuxMcPF/feFl78VH8XHfGvXY4l02POu8ooPXF99Pe4udNtXrli
17dk1Lj5GELORtzW58nniJg0+lDc5AiZRskqfXHFZ/gu0hcGIQwJIsqMg6BaYgdfSRHpjhYjvqVP
fsser6ajcNMLhrKliR7c2mJabBPvYxTFhX48rl81DiinwkSj5lCFB1m1Mau43SQZ3apCuOYmHq1l
t2Ig2Zr0zc6B3X2nTfc7pb+3qx3j3Q+wFK6CqeW4QLGfCK0oKRBTRbdvQQzYlLwtcc7c/pY7Nznj
x88xmVcpbDeniiTFmHXeUTsLz3Nup1uGxO15tU3aaFGe3ZcUGqyIokvtTzeIB8PV8r/3aZ8/OJN7
cwwnQMQCQHpm2LXvGNofu4Kqi+m3zFTnID84vY2JJJ62wYJ8YGkKE8AWXt7JdIl+UuZYR2SfXZua
XjoTQIDUgClqk/Y7MjOxlQX9G62/69TJFRNzeEqnTR5SOTWN4Uds1d86aD3gvwgZiwImFy5+kMBH
SE8KyrQd+uG2FoVxLurk0auRywcZ6OjIRmZRu18Dqxweuak/QEJqrqQvKGOqdeIqD+B7DY9ObSxv
8cgdup/FVqgYiQXIMelHHZkKIUwLwNfMS0qSJ4Jg34Mh2S9cyg/VUCEHz+mh2j74OGJZUNH4Lg2x
0J5PY1Ez+Qmkd2zTnx0hDTQsKfGV/YRGqDx4lfELCX6/zWfwzdw8GEEkzgvK7FQawVkwG+1sgY++
T+A1SWqLpl9YDzwFr+/AcYIlQG4Dg1m+7yZP45Sseznb43ltJvzsU/DXgFXwZM6EKheEJO77lqDg
dTC/zAjQthgamIPQF8FO/VNWMU+Z+9fIJ8Ux6eO/4Gshza5e19TiiKuymxvi/ZS0o6s89/eoTM2d
NTlfEPS89ivqIaBsaHh6JNgxQNOuaPpjvfi3+lu2+stmmsm5W+zXJTPLU1JJQsnopljtCTmgveuX
MjkWWfyGuP1XSHr5Jp8lRkFvOVvCJmAjf118cBnlYPaYE6rfZYdQs8fin64xcc0NWn8zOIRWQmgM
/IhN2KGeqHquWyDVrrxZ55lv+XsmGJKQHbHlHjvuCzv43gb1EcNd++hE0VtH5kyPrmWHmlbsqB0M
1yF/j/LuQYJ5dhu0QYO/ls/5X9Y8/cxhZZD+CZFh8VGEZKaxkc0AJoT+rvKQkbm2ruJL3FreNvHC
LeSDaiUNi2IyAo8Y4oN7jckNwxSCQnTOmYAurfvdQZh7sSCWVfPUHiWFhm0cD8XBs6O3Cr4iFp4M
pkhOd96kZI2yBngFyTpZa0ELUVqHtZgOVGyeOwfeXTOn5YnAWBL23OAo1+zU005IliNm3Kh6L+w+
Otdli8X3mo/tMcWka5hcH7zo6Ia2fersdZcxaNoTxv7FCyXyzsJpj3UFtMF0PtcFMvdhIfJqnJb0
JB1CQTzLo9Ey55+mbIp3NLMpneDC30/9meyvgGaB139aXS50cngbPH/ZChkmJ1zLAotqep1aiwwe
RzEL3edgAtBey2VLKHqwqcXy3hQohLNgCF++rAW5cjnMy/0anpdpQEpKh3Q2czyI+BgWx8xx1V4c
BVKqiDB1nYuUOcbeZcA0hqTzlvuZTzvpR6su19Ho7CKyuHdRGfwwIg8gFQRzQ7HMJ0U17xXfvFWk
c3S9BuDzNfB+uiXocUVEZ2hp7Dumlb6/kgkNNn0d4KePWfV5QEVIfKAIqh2KFLGD9bcbyFc9x6cA
442peOyDkx6BrYEXom6Q1CG+1ng8GxTrNp5YucIMOwe8e+tXn3KPCwZ9LZwdpCKvNG4PVsgcZfRM
3NuA4mOA8Xa9cChohjwwecfO6H0yY1/adjwZijjPQOQ4KQZ9Boy+6R2hpMMHb8EnD9i5bqn3NIBU
a0WyF8N9AGzfArjH1dluHcW8h7xRg8BvwTnsZ0XFRwBFuhyg/AFKziW1AT941AYlMH1TUfVLxdf3
FGl/Brm/Kva+oyj8uL6xuKAtxa+aKU5/4tfHlnkKcXrJc2et58pOCd9paBKvZ1pp1mahm7hNwf9P
OgcAOqZQyQCZygjoYBtsWooaSeTcy6g6kYYDP9YiWWBVGQORShuIpPwRTi2wifCIEu1bsgQEkZJP
4LQYiD0SC0ysNDkRBrnKMhhUqoFBvIFFzMFA3AElhTN1Wn/bep8z4hC8tLR2Y/epDw0IB8OT5ZIe
B41qJ9oe+d4DFwUSyajUDwQtxLzBgaxFbGY3w1VCbN+5tSqbIVMpDQGhAxXXgu0Yg5L4k+RApgOj
jSMBYudsOntdG4EgRbkeEgOBz0hlQhgqHQKn9oPVtAxHmN6PKkGiHJzHepo+5QupToScAVPl4KJD
e6tV/oSAZrRFAXRO6vpzN1Kh6bi6bQNiK0iXfo9UjoVDoAUt9BBgv/PYEHWxqswLodIvSJ7dSZWH
kQzLkYObaNbEoBnf8LuTc0XK1o4InZcKA2FFuAazFEQapG1ExG4k9PkIHX5zVR4H59wxJqCDHFCx
cVKOPpfwjmzeNIytGgfhaanSPUaV84HN/mLSBkhCUzon7uwYNhURSi8k6SukaZIakusAEUmUyIjL
9xyrsJFOTWk/Fnqf5uTpfRwADDn9KecCTq2i+HuhlSSdySlrJIdFTeF0JynTHge9zclJbInqbihh
Taxm36vKTxlVkkqsMlVE81qqjJUpwy2nWZuauqkXeQ8b9APC6TVktugPYmgtcqy0xpESAmko6TJU
Z0XQOer9oXpQr+mF/ot+bH9ADO73H7v0mn6NP6/58XJWE3OXbJa8OYv2uwYz1tNrkpnRGXg9ClQj
v6fwYJjCq6Ab/QfBuhCSHsbnQGcbaZFSqINs/vwX6r3Go8B9xz1rm6twm05REjsdgqRX9c6PxT/2
6Vf8xz6yTnEbON3pH/s/NsM4qwgTp4Vdk76B7JEMoUZJmLRgSQu8Gh02pLdd5vWFSiLSMq2Pn1XD
7QodXqR/5kJHGunH/Vl+KlXeUaX3mSoFqScO6ePJeu0fL9gpSbyv0pU0gu5joVVltpKW6X0ZUl7M
6aQ1ffD1cn2M6Rf8s5rE/mc0Iv5eAwlHo/0XpDDXqv1iIClqIDLqDzWRRhjaa8nZ6le4hxclBvfr
4pxYPdlTgUA1+ednSxJoDv9a19+98Lma0/gBBVDNUCY05FIrsfTahzpLDjcahObZXl3FelV2hj+r
WpdVhIQdwnbmYw2f9WmkF0EgAlyi6oyiE7sQ1MqkxmoijzIup45TcRItC8UsvanXaHuQ9TUJYs30
djSJnJnosI+rwD85Tf3ViEKEudmUbGb2wD3qntiN+LPp3mjNVh2XEntY/urbGH3ESn+HfLuly1/C
zDt6Xfyli9GnBwapiC1D6UNO0N6hCWKa0wNcDrd5q2qHJOywfK4cSCceTLVjWi/cLkcUX1wvmcz5
GfafVY08bBytrgd3MMWMtGnDQpz61f9hW5Y4TSNaJphY1IMDaCMCtcFIAF+UOeG27yJxtmZGEUlu
nMOevF2Iy/lVKuuvNcXl3bZr7pA+Iio0FyNR6ii04gDnq5c0jyaKHt8jWHacp6+TrZpUTUGFN+n6
vShsZ9cmC4IuWf3mDH9D7d2cu4h5mWFk6Wk0zeJARvOyKySNMLgtQ0/LM/b95LwY5HVEYbzFv4ZP
O5myu+0wIkS9RotUEwZze2g3K8YBRhQUYEt1VUaiBHVQ8wT16sfOf/yNfjRSXpCPv6t7iAodoiNK
jjf9GH1x+IR6dZ0o5Na4bOIaBeAa4qux1EJv/lkwLYHInnOfH9F6og+zaAiuQIhT80gfFgtrNEa7
1ucMNKboaTZXUhfUa/RS2XLUWpcT/5Z363z2Z/Sq/34spnS5m4xcQj1lX6um+CZZnfqJo3r2x0t8
bFY9AjR7ycodqktuZTlQrpMiRoIUQuZZlImSSLP6sShQOh2lL8mURGaLJA+krzoVONg5RwoKqExB
rT/7Ph7Qa3rhd5HELQ5L6ThWweXjgSRfvtm90Omu3Z/9Td+4W4txHih1vi/9vYgmINEpdjHOK9av
67sPhWGF5A/xS+nfAZkID+jfNSnraNnqVVvdl0zH+2w5IATA6tsXvViwD1zsNCXptFvD7RQF8W4s
+Widl9gXKRob2e2y014nxuX/S8Texz7XRqZmSzsqyECOd7rQXanbbyT1RwYT1AZ+JojtfK6J8jgb
K5oKtOVnudxsnX2nFMB6bSrL5VgY8pQoVxc8jIUcEfvExDXZd5waGyY5SGz/OLD0BVG7tPSb6aRr
KzJwutP/+0zvh/ga5679YvSi+nM4/bUoW4gcF6zBpn3UBi2UPt3BDcPnD6dfJ8DeXfX2rGSo2z6G
ASHmJCv6LZgXrP+oawnkms9h/ks3OPSCPohbnkaVDWii5uyviVjqY2QWF23e0ot+AH3WBXzd2tWl
n6cfGD2hAAv6/vEnZBCb5LJLS46t//irv4MH9T79f+mn683/3b5QM3s/XuHjbz726ZfRmx+Lj7f3
sU+0nKxxQs2sD8Sn+OOV9R8HGuL9571/PCctwvS0Wqjb1U1SL/78iWEHVE20AqhxaBQogiv6J8KA
O1R+Ku6xXoJsP3LrZYrPqYy1DwWhF6X16cO5V6/zuxyGFBGA8E+rxKOv5OJ1Umc7F6D7ho4Th4wO
h9THycdiDsJ7F2f2oVtFY+7ls3Bo9+iGRxZy+5cryNm1KhGpVzUqm0HdhxtUVcz/1fvRb8Lspldp
A7cMcZwmGRx13wgQdWMV+W/2zmS5cSzN0q9SVntEY7jABRa14TyIFEXRKblvYHK5CxfzPD59fVBm
dkd6REd07yvN0i0mSRQJXPzDOd8hWwE0gMsi88CvQHJ0c7DSMtwrUUVyibo02n+uMcLRuGB18MIl
j+xFY+CT+/wePMUxy/WT3WwrI+FcUt02hFxaoadZ/M9i4f9psUCGCzP2//Uvc/cfomSuKv/x8z/2
dfKW/fg3//k/vvBfiwXjN2MOi3EsFgWmS67K/46TkcZvrieE7tFXOq4kh+hf7nPzN77CEK7jGo7Q
HZN/xViqUf/1n7jPDWHrxucewv7/WSlgYvx1o+Bih9KFxWvgdVmSvUbxu6CjkqDoKvU81MySXAOQ
gd+YCjiInt3G3Op+foHI0KxHq+pwSZEQ03sD+KssohwxDHwM8hwt2yC9uGV3c3OseKb9ipiEvJDw
wa1nRqSxqOP4LfXjk8z1Ta8JVMEnlSKunkPdwifGTWdshcUS1d62ww7ieajUS+JotyhBr8R/uAej
eGJbsUH/H6MB6kEf+8EuSJMzhhGy9Nwcra1FV17GTGGSVr+300lWLpP3AcJnqYlDbCUoyiJw9bqF
DcewP5pSP2YayEsFskHpd408eS9rJkTrhEHMyrYI5EzeMaTKzOgjGgfWKbU8FwmtpzkYlzhJdo2Q
PzpG3JU3N+417jOnFjvPSk+zuDE2xQoTyras2luDvpLAvxWj8Z/9OKIPq0ALBz9HeyXR0eGLIke8
JTMy1J4l+3Po1d0p9vNjgKqdxYy2yrLuCefWKWySU56JXUt6+AI3nCiR0OKmDyt51kL9GCJex/l2
8Xz9rjR7Z2XjBRHGgh13lRr3SsNTF1cYjkdgsIi2mvDDgH7maeGLXxOzhXjCVPZrG7MUOtR+vZa5
e5bWsE2H+OTE0ZthT0eiyXdenJ16o7sq3d+bwd6LkXuF7QZ82YknxkVE4zFC3+pV8aH3wkMVkeYw
RaeQdZRthKfCgN4LHBRWTyPQsLASMJN+azcxTg/v3IMgy6XzWo71RmrjRZ+cUzO+6AnjS0+oD3wr
VIZOfhxsRV6mcfRLseszkt8RIxBoqZM675JGz09GT8lifjBWYFsAzFivxIa+BXbyEPRrD1lxoexd
0ahDxMQUbOZBr+LT/Akbfn9va7wZU/ydvunDDtRH2QzX+W0stOleulzUYroZ5ZYC9H3UW2p/Iob0
YTvO+Tku4IUs3pdxuwys/uplFc6hHPepUzBAM1EpWh6y3v7C0oS6IDykFv4x+5xP9tlUvIPFcDSU
2AXBeAxV8uEG6GF1UC/hgFNTxCfLhs7GNTmV9k7X9aUgLsG3h3e3ME+uux7i4eao8doX4hW7y2Hq
jaVVxKeqjN4+f8bYxnO+4IWgbryXGnG6ZfDh1y6JpdmwDYbkTerD0RH1WvCpKGajcbdENHLKm/HS
zTNePXy12+ijimsOiWaTgivV8QfDPcYPHp1QUu38HGB5hcEWiktKRt8QTZdwik9xD/Yt4lrVqucY
kVY0bKuyu4qkvVVaiheE48D9Pqjp7k3tFdFnHgxXk4+kcpK3uvvqjdDL+ukuy+k+f4KtPh61JAai
mb7Nb8x8PRpBf5Vhj2Z/utdju+pAD3U9/kV+Jd9qMV4TsSrFDiVItkBoc8HqeGnMfos12RzSfWBV
fL8Kh1x8iDHJsb9b9L39Wg/1Gm74DvTyd8+AksyZgNj4udXUar6243g4zq8tCTjLelyDoTEQ+kQ0
ZJSdopCjAEn70bHb1eTPc+60xSaTfAxCrMPwtYfUa4TDjensZr6YCJXZEIJz9xsQqukd8fzW6uTr
UMBvggx318W+1rznoKg3lR0dtKja5BZdVzZdZDVclD3cUt1eNdm6SIeL1o53GfVbkpM5ZfLwzQ20
F5wNTw/1YJ9Fpb8rKL2hH6w6gsqXlu6cLTm8e7b/JYOwyyDwo8nGI9SiJSnj2HLCdTNSUQFgXeP0
v/h9/mDl3crpjQ0iyl05xTOfC6MN2PNSv4CDLIf5L21CTaaj9R2U8JOeR4emsnalmZzS8rNjxBip
uCR4px2WstU3hkqPbTsdCQC94cKeg/cWkT8cGWlg9IpPWhhucgLRLC6vAVC6HRjH0m7fa3+4DHN6
imhvJUrMRSSKra/gGEjYpRxWYc1tNZE4gzIvmZO3b/OBjUhzFaDF9HiyNdF0x6Dw1pTlF9O/g9i7
ITgCbCuGd1P9rEMPs6CDXyI+zWeC7skz2prNfBPVJveYYcA87QL3tW2LEkgSTxpPvJatveOZqBad
3lwdwT3PQbWIuwtb7LeGn5FknG6oAxWjklllya2WvkVez/2hHipFfjVSfVOeP+84YwD5i5va18S3
RtOg4fozhlM9MssEAxfRX6pxpk2xpA2IczkMGqgyUnjAROKQwwv44kblG+RGHBuR8R4FjBNKrHyS
iOcHTOQDbZxziDhiH0AKouga8fXBeLNi6eAIbL4k4TTuoo75nyprGJLxK+7/i4fP9TjC7W+M+hsq
IrGwfLdh8Isb18dbnfGcbbRlZg+IhEAG7BP9NvSqOxhzM/YZSPH5V5//bJzCcdunzb6VzlOoInPz
Oen8PzPPz7/VRPXPEShqCl42e/y54Zx78X803zJ46UCVrjqreYCD6R/IzCVdW0v8Je1EaC29asJr
MP/RzylbaSSajT/RJiPaphPxD76Lfi5PXlTIADdokGS5UGJZ98eQ9bpyM+rh3ZCG2o/4T1w1cYS0
+q5sHNZA2nrKulU3xetMaGvY/gueAYtce3XrD6di+E4wzpjZy2hsVqgMSXEaJf+kQRaLbxfTGjP2
stXmcXDe/OOP1hyQA7jltGNLf5asCDcURfQkkPkVZNdEU5csF/ma+uvuLrzEfptsb6d4CqxL5b5V
meFCkevcQ5i139hALDOi3tdkliywqQBodQaexom4O2RBs/7qZ0WUA+TWhuBG40OGExf2FJnviRYf
usw+u6IAnQ2aOq7cHbSr17aYrdfc5lHF4cEtkI3tNfWma1CNLLlJ1vIpdFAzfk10tACI4BGoQrTH
j8rxN5iou8cYa53mnO20v5nVeItFfk4c9n0+ibZ2+BYKTHkk6zJp+11R/yd5oIYO6+n3gCYafE8y
YBMu964uhP1LnZyZEA0YIoJrTKiTs7Rb5iUux7Dh7gbt4TDf0Y85Ut2lofpmoQ3htq9JHhq0Z9Nb
JitYbeeKwwiD1rEVzrkVLrj7u830oOQ5Mh8wXXep0+GqtOChds2H0o2+evOCL2Ncx+yRMfDL6MZv
kcn3lybVQ5+1ewFUPqc8zWwMTyaunZIHVcf5wnuWGfEMC7i2vn3GxHgvp+6dBBSWx/Ux9Pt3KajL
k/CNkKaTKPhJo3vQhL0maGRr8AikxiRT+eq53dVo21VrD5s0/zYfpRIUTaUNW3tqNgWP8NqalbPd
da7dmNjdS6VfOIYGPAaYLUmO5u6Ju1XAkYNV/owvIDDag6jqawpzYGzxLI3l2q7nByt6BZDUjsX/
fblt8/5OoiE2oCA+uZb/VFBINu732AZpXTTN6q8/6F9iNeeP2eWi5n8Itui/fvmY+wCFVNND5ezR
etdetxCFpPru8RvzBLOa4SKcg18Ex7/+sVhi/nh9uUgcwIAZhsl0/RcAWCksCPeizXaNsu9plZxI
FjphgOiSdt3rfBhJevL7BooFd1TUrSBs7SqrWhcj5QF1uEmZaNU2mFUTNxiFFVVzTPFdQZeQJZ+n
893hcS/yCvFihSRr2EompTyDoZK8dl696cvoMBccfXhqNW1bd86WTZkEVAE729756fjOVuOsGE4L
StBorFghJic71e9pHh8iLrooo9DNelAMNp6zdR2lJ8TtK0Sn10BkO6rZvJwIUGtXMuPTjMSDg4QN
TcApg3JMONd1SMZjKinsBZVBYMVv8+9sTfp9MvR7hJmnxPZVx981mZxGweHE18YhoH1ZrU2nXg/s
BgJnPCJkOzZc9jXn60R6UZmcGxRstv9K1TpDIdzX+TkadDpSZMXqWJxBzHzMD223g8BPcvyPvPS2
XTqcYGIhZv4A5Un2SnpyRF9iapve8YRbfjU/yJZOtsR4B2qDu1Lk+gVQytuEER1222OgfAdYA7Jo
VRqLCQxlzaFM7t9hxOSrXP1UJPQLkTyjx3hrR3meeyvEiFh6osMIQ4iR/nouFW1Bj8Evjaj4ZsbG
pdTCgy6p+aL2avCmhtwbfWefA3+8zH+P5QK7Lyio5FC14Smj6ekArKIYYxOAByeMWcH5SN+aROzK
MD7N9R8ZAzfRdI/AGz6P2rG9uWP/buTR80QJAcbnWTvMBUtLK6f70cmkwSWE8k1gwDay9ua76k2g
Oqw0+1XP6BHSjp2WH7GTCY5E5L7O9WAKp4KB1yrT7ddE0Ccm4UlPu2uhnqPSwZ7F90rGO6qD1yhQ
6xz4NC669061Vyu3d12WsgqIDsqj2vWIsATqFchD6AabuSJsmoQiuISYtnMp3ItiPH5e8LTmGugA
/Eq7oef95PQSPLtElqGLo0iF0eqxhaHSxVLb7+fWKxPNdW7JurpbZcG7rtF9zhfc3CNEheCaRtFS
A3XBoUGjzEOwlt09mZhDKBjFXcnhP3XEn9AbcRzP1exU+D//+vgwrD8IQzm3TGlj37MdDhHd/fcx
TjJaQPqFTSiaHN+zmjdy6veW/4VqjMcyZJiFPXRXt03JJcVcwj0acyPNHdJ8YdU4CxZYhlAywK8A
LpVcE3zK87H9+Q2k+b2MxveuCj/YHLxHrsbgYTjrZvjsETjMgjBYIDWsHqha+jVuawQmCz2Hahuy
UBAdz5wMRtVaT8APDO24s8oCrFHbXlJZFtvARBpmF9U+dKdTloeovKl1nInbZHDSamOY5VtReWoV
MIddSCO5VTkVe5NTgetW0S/OGZHfSwe2z2AC5of/79GLkU169+ANdd2HXlkFiR7px3y+qAlYfRRh
AtPh+DpnByXl2uRwms+cZ/xtZx37R16pNx02ldv1d0z41yESu6aIySI7dPh352d4Ejacw8QP480o
++k4H4F4JU5s3jbz/VdL79mwnju67yTSL/N3a1R4Csxh2/fhIX7Evb7O6VznqyKWqGP5Jh5daUUT
lCXtVaPpRaR6aIp+i5HuZsQOHuvxfUx5AXSX6QgQxjM2u6porl7eXvWHsIRjZoz9tkNP42TE/JT1
R9K0N4vF2HxDN5I51t9cfn8cInomETMOajNkd/LXtPQwcvB29iARkKZ8lDHo/OSG156jYDhDUZ+0
8VgyZRpkuf6bn/wnZZkJiYoNldAFCPxfHpue6NsMiWmGwMS4EJWAgDFx9snKASnPnm4RYqAaEN5q
nnOeH4l/8+NnvfW/x9x7FrxOySvQcebqv/x4rHIDMfRFvjMbSik6sfmW0bikPZ1To786VvhW5/tm
eAptMqIFPR9jPxWN/yDD/hsY9vd59cZ8f//hhXACOIy05pOAAfPvx7gB8mHl1jhN59J4vtVt5jaJ
dnRh0Y4FYxNMUpJ4G3xHy9bg6cbVNZdcc4mYJIzzPEGwq6D0e/nrt2ieYP/xlXnssiVSeEOKX06m
IibEORrdbOe1FM56drSU9aTV8H/hbTGis1F9x+33z+If7sYxTMZ35lS3oL4QTfSme8O7pWiPPodn
rj1dgq3paC/E+d4bGnuynpbOyJCGyZfDdnCudeYBjeP12ziyd4r2YJ5h6oDm3WS4pio6uClPaIvb
js+iD9wVLHoA7d01aqu1wb0KlqxkNOC7wMzYBVZufS3Hfpc0NrkZcLURn6uO3CHqKJ2tcEkZNqTB
XQsQok36izMI6CTWUmJccY326mPWLr2Wbx+9VTlAJ2Zo6PshgHPVLBKdbMqE6Xiaszxr++6Gzz37
mzv0zy4PgWvANhxDt81f8bImSXRpblKCKbOGWKFfUNAf0uT759xxuBtNtf/rj92w/uxzx0Yx7zRc
qlr3l8/d66F88i+z3VyO1Un0HBFJGln3KO+vNWOBDU/mt3HgmTPNMRNtd2MZcChFerA4ipPO3hvT
s6qzfZYT/tNdPQ+dkpk94o7gYtAZ1yXdeLF6nzGr+Vibx7ABxeBkCH5bGus+e5joFoFMHefv27vF
hogMu3N2gvHcPDNNuBI8lR4Mczji6lzOHVLHzBmz4Rof0XJMvzlQBOeCge3Hdq7HMxgvYf0dmAFD
nLhdeQ7KyMGIV6YsduFoIvfpiR2BijHb1QkgRy5uwmmsEhA7rn/yXbAUbELejaadA5dvJjlsaRs8
ZvFw76V/C8N22TGgZj5pvZoJs8MqXye29bViWJ/Tqs0jvflpENnJOR1rxIA8lk2GVVnIQkNdSx6i
gD3bYM9SnDSi6BTr6Um54tWkbOq7QyrGh0GLPjSz2JmBvXKDdoMT4M1I/IME9GtdhsLaqdEmGnw8
do376nQ4bhmGM885jmuN2xXMw+cUOXd2Zjtx7KpDmT0NJi09vweKx7PnzIS7HDElpb7RHXtXf/dd
cZbG3z58/qRjs3BEYAaAu2H+oXGapJaX5B5l7HYNyG3DbeBjN+7SL17mXxkj/y77m9P2z059W2cg
57qgQmxz/ve/25lVSEMkRSuHbcy4umZsT//zN/fPZ8X2y4kuHUIWAIUYJgjUX35IqOY4cZ1IJOF2
0H3smhVXMt2qAWoVLmcgTguoNuV1mpicuHQ+BiEJKv6YZ5CVRzFCjFVoeWvPNuY91M7TzHPMULgz
xavkIJRZcogUX0PMXR1F312HH1N2tGXMuwQ77PkgjtPh3gYkqUUc1VUVBwtzouVMIS156Lcoxvn8
Wz9+gw5F1Q0jJuNl0kRKa7orT5xjSmQC6G4VsSO2vE79sLMZA88v0qbiRiZ0Hi3nBoiZS2bducWX
gv0LqKApJOrdik5e394Mab8G6XB0neiUVdYJT/Baq8fjXLzNBZU+yRV26Qcuj+MUPLo+HV7NNsWs
aMfYfS6GLn8xWlkufEVWK3DKBaXrh83jQhuZ2NL5dAMUUkiCCZ+km1iEcsCV48fpFQdNB6M3c9pb
WtPtlZKuRsczQ8U1wMnjtfg+KE1O8Ll+/LwM/of4/jfEdwu7PrXU/33v/jxvwv9jyfMyCbN/s/T9
80v/tXl3f7P5VmzjwWhi9uMp1f+sm//6T821frNsSc1qUbm6pjuPev65erfs30wdBwRgf8vB7iR5
dv1z9W6xlWcGaNNqOQbUE0jy/9IGXP5x9/4V+N20zF+PL2ypuq0L6iLdsXAd/lJBtqEZZ1WEwZyW
JiCBtpOU8FxqAuePHF4qVkFXejjCOYeuWylh2A+sVTvi8LASOO4WrICXbwRG/7Msn3ySGFceNuRt
rhkHi4XZSijfX/vjeayKakcaxnsUsTehjcU9Ay0IimzEHmPeSPXOkK+CM4TriLZOX/OMtb6MPlS4
dIARa0ytvxoc/AJwZbYNaX0rO3DdZVLRdQvSLsEGEPiqS8puVODRzsyZdRSDtyFpBayFPW/dSvoZ
w1iTtAuws1H52kPTvc/98ABMeFhVeo9xoQq8bVaE65hhx4adF7tSnik1mX51XSTPNIAIzYmL3LHu
34Val6/K0CiO+kDAW9njuQOYtjXV8IWamAhEMiceNHvbDm54LHhKLfGo1181axjI57G2QRR5pIWG
Asc4xmOf62UWXv6oYlYTGYvOVZebBryE1l5oBlYeg4iBtQjr1yQPH8ZOU+CJsl0UIe+3wtJiW+ft
Ta4qEs2lcUh663tFeM3SrctsbwR7GRr2jfEs3LiwxDVBtFGWqvQhICOsJdXyYAiSRPw19eD4NpHN
mlpfbEbTYIlA7kR+f7WIWgbPSlOPbtslrWIRdDKkGkmvfgN4NNZq8diPIt3X3ixVVNDP/UDqR7vV
jmBZk4MCqniOOg+ynld86Qia31jtWK6mUNnAlvORBDuS3wgT9esKpZOP9MEC21dB3nuacmyexVQ+
6JW8DzkOL8umGBp9XV6xVUBH1LCjlu0IL88hWq2FOQLLWi0dIgyJA7Hvfkv3TvQJmXXBFZuotSmT
aOmWhVqXaXbRyU87Wk7J/MAMYzLNHBqUeCoWuJKeKmkBY60JWPJmPVfd3wrNS5a1h0xFSwhqSrrI
WU1Fj+sozvulFgcWycI/DH7dBY2TvAiCYxa59bVIjeJtXELUT/wue9I6Nccc1R2k+M5hsUO9FFEH
ZYWerXKZPEqy8qCTFgHXvQPLoBxPqZIkvXQ3EqSKoxrSq5uZ67BtnoVnToexUrPVQhEm4Dx4tW/B
C+/tXSkt+eQDoClMqAlGFuwg51UP4UBtZDXC2ivIK+hI23XjIpUA3ACAym7rY6NNT2XexbvJi2Gi
/IjYah9kqDPpT9NnEsxw2YbjUx74P9LWTalKdZ3PNXPnvOVso0qPuWPqzHAclqCADsm+MYeVVmT9
TmMlcjT9o6F9k6N3K8OqfIwhkEaAKvigwMW6qzFyHwCZ9iC8a23BNs1Dcht/0UGqaLbnPaBzfdRn
xaZrtY+DOSSP2TY4g5065s4QHQfL1ZZhQBCTiEyIoi7FiYbRkmyjfoMj9OAP4KPjjr1TPcBK6wm/
8Jpy41mZulXmnfC/ZeoSAZrpRngOAmksIw+UuKHJWVx84wiSl75vP1RtocHMfLgUORYT2kLnYY5P
hutsrb0WqbbShbONSrIc3DiHTe6UZ9Sb8iFviLNOXK1fjiFgxLaBxytc1lRF2R8AoqmVy8JyCaPI
WjNgJMus8ELeH/Mbna+AYhR7W121P2pWY0ESmFstSOJdZNH5NqL6KVvWpgP5wauGxey6j9z0siKJ
2D3CV/qSRL65Ca0YE1aBOjFzIJzkYw7bMtAuE0OD9TSobk3g04fw/HtlqXQ2WlqLUHPENn8Bg4BJ
2IU3HJW+z+seHnlrcT2O6bXMfqZMgb5UrTFnuxGlzEhfF1G7noHqBni4we2XTRB1+8ow07XmkxzU
M0RYEaIL4peHAKHfyUqOP/0iI96nJNACFNm0aeryJbINMti7ylnp/Ddelr3CkILQiPFiSRrRl0zq
RGoN+J1r239QswSfPOv3yS0PLaazFYjt99QI0qUZs9mt4FfJkXDCPEnWliFrCIPGlu6WPDLiypch
zGHfaICIBOOGWpybEvkWixCm2dYMQJtAtcwK4Q0vfTd4as+eXD4IoQ304woL6ARG1IFsK0GCZBMH
B9HB9PBBn3LME7A8iXRc19qLCIMvI0bwtV141n70MLaO/Xd7SAe8jy6LF6dO9zDNv5rBRFeY+E9V
hQBddFe0Jmwr7ScX/yfxmgaugaYDZ+VENqkd/BK1CJ8qhSpgGLk1K3z0q3bS1lmMk9sf4J9n0tsY
cTCL6mlCrdg7JEaD4RAo2XpKYP7o+snt7GkGMhFJUmT6zs2i79MEsLWnAV1MRG9w0m1z3UVVBvg3
qO3snAqsyU2aTmxsZ8co1l7EqOB+7Syy11jMEZdO5dqHcY6+C8L8ZFUvFqNhRlwgD40szNZRn72R
xodJFA/ENMX2bLm1V6Y9cJVwgSUllTQAAVyrxcVxouDLkGq7dMAbr4IJf4X4MUqpTlOkLMAiNodP
8zGmrnHL6p2ep6+G7As2g8HLvC4CeBysCaclg3YMQf4BViqh65NSH5Hj6mvawWirr64Tl7syCfqV
B7d05YO7WspaOltPTumzYTb72NfIz+b8nrMmsSPwC1gotJ48x1lHmRa+jvEee7W/w1Ibr036zY3I
Bv9gO0HzEndka4XDU50Z6rUzcSfbJOAVUWvfXF/7wrHE9lQ1L9KAhy+6eunEMXv4kImSRwVDcm+u
72IYyKu4aZNnTME5yaQE/JY6Z55eWukyUrX/iiz9mzk2zdlgGrfyogcnMMVbpzOl6mXv40w0zi4Y
wKNSvb7AkCbfbOW++oX/pkDW7/UZeAycCMxdQEq1qiZx62SF2kHnfjGCDh1yGVxtxmOLSmE7nsbE
wPlKgARbX9bF9nAVadedQExlK3PSip2D0nLy1U/Cv8hFc6roOfaZZ3QuFFi/tezHqOf9sEXuAP8z
FbN9tS/iXnyAD+BoTB56c/zJmutBKlnsCfJld0AM3VQWwbZXMNDJ6PS3FTHaB42oODm2UF+za5xW
YB1VcfDwUdy82Q9KUlP3PuTOHFyHTLFG2enr9Z5cmTU2/mfeKqY4dUhKJt6qjeNP6YOVVIDUkLuF
gXSWcOBaPhQbOZpRruwhVDcHxip1VpcCzEjwO0qF8MJLyy88ezdOFUB5KEN237p9bYv6YvZ7P6/c
b65PW1kTlfeM3sKC2TRlp3Dezamgmc0rBNqHPpmfgVoKEGyrguiDlTZfOMghonWcY8DU5OzwzayP
qO5tkKXC2aWZfnEBQE31i+jt6ofVel99swhfdRgTy44kw0sfCVJA7H5jsbhzgvw+YD1hNVWYSx0C
4rpOoxxZ26S++pfMCk++7IefAVAjJdT0daytZ03a32svy6+Z1ZEm3Z44jzhBXIuMb1GyknXDR4PL
cjG0fbN1+lebWR7OTqrSfOkVGKeM6qc/i8xlDTvQ7cRxUqmG1ujDgtBwLBGWrSI9mjlWxPYONXtZ
Q8YkeGoCdS7yBQIy/fDiiFUahNrdbQXQsF6tGNLpj7kPmJLQ+B+FG8erujfGXe4PLyU6kLLQMAqN
k/c17qqTX/LyIyn1nY0hfgjF3XeBUknd/EAgNABEcEmmbcmpscI4g9Sc/7BIWo4dswU02SEKmkMm
TTO8f7rwaD3gfeSAJ+z5az6/sBcAgpQAkI4zBa/y4D8XvVYjQQaNRo8VMTnHeXWH7ClBvw0/XFI6
1pGZw5FC6rPoXRhe+gxMnB0MbUCW6ucfnM94m4onTJ76Kk8mFpnh3pVccSYi5Nzoui0F2AlQBMOF
Avo0sTukVM1/IKQdDmHXfzWgThMUCKjK0jGGIV2Ry7FawwnuQX85rB07MyUKmkVkNgbTSpcgHbnn
Jfj8meoVF4XFAj96MUbooi0AKK3GQ2TYQ0YcBayq0CxwF9TtMZAtthYlajrOEkccqREHaNHjoae2
XCPDnctm53tTDhrDTKwLXkKCbOc3t3KAQ1W7IT3dFGzIoQKkMMpu1YzqqbSlg0SvdVFIXadSXnPY
Z1J9d+Iufmh+KASJ9A/RY2q3MDHD3lv6BkHiQxLswUaKh6E7sP2Codw4iO8KoU6G5kNkiEmusN3o
kc0HyjIVrYM0kiD1pXeCzXfPFaLpOSvmGvfJ1iidJTBLCmQVR1cDe3Nhlz89EiSftcjPIdhpMaxC
htSxHxFnMXVftV4jVXDKdNbZ7mtmopzNP0k6aC8gnjFLq2chMavU3mqep8jzlgTLfo2GfDdWndrp
WfKKbP4rVMVtUxgPslffle2R/5qKF606KYHkqyFKESgFe4KIh1bnT49tM34FyLcB47HQ+ySg/YCC
GTg+KH9ONqWPc5rsnsbkGGcRAzy2k/bCJ2S7TMwVbgJkc3TFFdvQXQYnZddq5rYeXZRsPLOA3GLv
bukBF2B+0SKXxTJRzpzArT8KNF+oih86kKEHqy3fumhql21oX7UaHzgZKzpBNmmMRPke9y5RytaF
e/eStfGLbxXOwWuYsg/6WTiMgynsP78RxhxjVxbxrvRxjNYFD47CMta+DktBTi8kDJhHP+c+VpVL
W9gBHu7zAj/BfPm1cdrTBTE+AKVw9D3P3PtEM+SzP2xMUTSWiXOoei/Zos54REm8bOxM7AFHlGs5
29jYwcpD3QEeNBKzW4UemdT62D5z8DyFrUWNk1JEpr5JCjJS+WFt9SSq9in5ahjWgihfjI/FEBl7
oAwksszJbjjj/L3W/NBI2V5WnmyXWDQ1msDq7A6juwljIsTHdGigAvNGwoZu6XrcG52VfRBWaeN8
nGxWEq21tfl+RSGAv6BSX+oGSbDjfKZ5bf8spvRr4jSPZhs2y7bvx1WuUUdRy6BDz9Nd5oEh1wOG
nKAD3qmGKur6gNxuZW/ZEH3pBx+ERqddM2IRWE/BrorXccPMtJMpkI7krE/NtA6mIlryeL3rzgi3
wFGnQCY/UhcGEwNpsdH0LSBoQcmeYC1gmbJAToYHEy2X6CAL6GSGyj5UK5hJP/vsaw3t4dk0fzqT
d0+HEHl17C56IrJQIliEg46uuU3UYzr2eC8hqRMtAys8qVe+GoxjJJvvRmns2K+SxGHKbWO6lygw
vrXGqs5aey9a/WvDDPCQk7FkjxMYmLaNdjnOT78OVipirW4Zbx4TiYVdNkC3R3tNQi9dzFiC8zN/
Flrpnc7t6HnfTCZlBBGVsyy7ZzIWuMHRqV1sYjXBvaXZbHJ71BFWBmIVoM5rY6t/bCD8gxxFkgps
ejuEafRgUuovm6oOUD4gZe1qPGtiTaDuQoxgskfb+NEPiWKENvcATEa4Lp2jrwWSxbULB9oyysee
/yqy8y960URrnANgWu1pVQ+EX/VxNywTA126JgL1KGvysl30TauuJR2QmNhwEefkQGnhCIqQDrjk
st5VCTTWKbnEWclmOv9Z0usuBhXsQtm5Sy0ZHosvSjbbfkCvr6q7h5wWh0xyqb2kXtfhN1NpOYKN
BDvpFG/tVH5RDQdazihkMs/c11DwC5K/0p9Fw+VgWuVR+MQs2VVP9nhHXJwPrNsEpdWNCQq77E1H
t1z+N3vntRyrlmXRL6ICb14hDWmUmZJS9oWQjnTw3vP1PUD3lk6rqrqj3zvujTxA4kTCZu+15hoT
Tn4pRiBDkODE3uwIoeKPhv0T1uuD2ym85Sylppx5or1iGAdvfC00FPoYGu+FnD6LMtk5449Q/TCj
4IO4oRVE94OftutYUfiBqudYj18o0yVEvFMrfjkJ1qhqtFvN024Dnz+4QiQFbJ2EAAqTDEBJ4vWr
OBB2qKBdX8w+TGjiQz5ka9LBe5gMcDlIKqj0lCHD61RJNeJOnRXTDKoOYiRcCjyciPac/Sq6hl2B
Nxl4Ylr4TUT/hs7RHc8Ijme3JBc/dTmN6FbqYEmGU65zcQhR4J9wR4BpH8rCe+gpuo0qalOgwIR6
KtIF4K5pfNcT17VUphsaNcFGInSpGh3e7UCL26kUyORPk1WRWVc/IS88pCrMeayaIrN/rD0d/Pbw
K/RiPAurESG98i4MJXqv1Omi8KMTpTtj6oFhQoSJM4jIEjTanPiRFuM51iZvg4Awx+qHD7RyFC41
PD78DgxUTqpM2JRhws4K9dxGkv+g6NpuLOKdH1JzVEN6LJqXvNSuPaOAPo82CY05aRi37hCP+vBg
AmGbpsYqMHKirmT0UUor/KDQGuJCisDRKx9mYFHiIU12Y+BK1DbJI5BaztGr7wxGIWJX8hWqJTzp
6tVoFu+EgS/BTk0R+SlYbFY3SoVxlCjGuT31wPBJ71HjUr43MgAoEFd5D/QVDMsj1fu4N0sYG8f0
yxpxNuFMPkd1lwked3gyj27M1B3V7SCZH5XXv6idlsBhof+YZ+ZaL7JzOUE4Uy4JxoW4z2f87Tk0
Got7ysfdugxXXkkB3ASe2o89GUuwjTr7Wjf4PGODjOd9jV+kbhg5FulJYJdVjbtBS9860IT7LGAU
5EXqY6w8xJjAW1RHlTmbT8SgmwxHAr8afhcqcLIith6QZY02dhgvgUkFm+Yp006JRABrRFusPvhd
Z8qp0aBSlES1W7OFzdACRwoypJj550gcbBYZhYg60Ergoqa3d+WUqjsxtQNiHJRDx+Na7edfpL2r
54xZYnberrGCGy+uA0bleOxMXrameuOcdh4dU4I5WRnODGCaXjQl+BZlCFk7UUGRh//X5A3vUEJe
4QTbVQiTPZjNpD2CKhKwNXOsZnOLluwgXRhXLUrUd6KXMVb0VyBZw61QEZZSC546oZUdWYxamEO8
8cyaMWYVwCYO8QpENZKPR4HHSsYqA0ApDjcJmLDaKNQdwgccUtOWjieQVyGL3vTA73eDWMZOSqGu
wK1vawOG8cgjQlsONf1I4lYZTHuSBYGAeUqA39inoUkfqEVf32kPvsRV7k+6Jr1lya/S65QHMyBD
UNWtLQOFP2CcTqmRoUEZyP0Miw6oLUKC1qztKvA1mCtgJ4VhpboOMnpaWRcpm1rGiDpqc8LlKvaE
JcHPEhWDVflwVD2wN5VWgGqp2pN2ntpfYqGoTj/lJm+5kW5jIG1kYcxXfdddR1mcARR3UwH4vTYI
SYiGFaBmgqQIuYvEDqpC6H52WMQUjzWU48lDixKiiSl71ABHKV72OBKFq3z/WlCDYEMBfoobfJW0
Xj13NFqWVMpUJVoXsVSvUoCYQ8Za4kavAnnWsSpO02l3RY2L+BioDFvi7r0K/GujQ2FSa592B7Vo
n8vVWqzrezNpTFoDy1gZK7w9bQaTu2bMfAzQea6igjdEQaCeAm+eTtOCaVerIn0RJbAuKgpVTaK3
Nvold4onHsmqd5R6yG5M+RPnZf7OIit1sJ9x9UnK0HrqblDm4zqMnqpRKC6qj6dexW3YUJXYJhjT
UNiwDrrcCS3xkQ5u5RiFQeKZmAg9kORXmwswCuQHPzbKXWwxCNOsVDmL/vRaa6nOfa3kpy6oNmlS
PqQe0l8Fj0tHGxMGeX2xElLvrWgniIkSme9OQb9ejMlWTtgtRQHqquweifYD2G8xBxn3g5J+9E23
qmUS8JOgv6h6dp4geup5sS0B2tpRNz1ndQwYx8ruB4OTEm9NA9NWKpLo8fb0h19lo783M0IYltSL
60IjoOBTNCtkU7lhVFFCAgcrrK9UJIvQeXX4BqNY2GK4idQscaWhdtGJ8OALmFk1uM2MHniVe4+Q
TjjQcBvg60nYN5BKPAzWjfsaUwm6BYT+8bAnjAmBEt9Rg2fcquWesSZsaVjxBOuV9m6sVGBxBrH0
WkzeAlaGufk7HT80VGOGiF2RVJD2g+ZwJwM4tyI63+o2HaNTkVavVd9wxyYvGt1dfRiOUEqxMSHu
LkBs1DBXolXuLvE8NlBQslP52KRP+kDmEEoofS6xxEasY5iSMkoh3KVsZ1MneeifyC5SyaOg9TSQ
MLe/Jy5Jp6mf5pBgGVKwl953U+69UHlTELDJcfoBvmzwrVuYjYMjydA1rf4oizrZVwxCAbPeVhT5
TXXsWH68NnQfaUP9WhvxusJDhV6euglbE5m5cSPo0cqv4L/aIlrNrm2eC83bz/uqNNT4uXqgx7ql
Ura0KoR6c8pp2Eu8W0O138JvOuAuVBrZsyVjeCXqd4j7oOVtIWw+y7Jx5JcE7rGS8fHFNGVVA+rE
ndUvFeqapK1ME2kP9EyqXFsnNFJVM49PRIxW8omhTjHeoAEz8eaW7s1xuoZ19jwQ6Gjg3w1Gd0x1
zEP7/CFRr1w16i2HXSiiiCUfUg3WWevb8/x7tQIB3TQ6c8gTqB8x12+9pn7tC6JaU9R1tt4y1h56
vE7UyRY81+t7F55rhNCm4tWCVMpWia0DNsNYZyxv9aR9wgmEy13zBpDvZN20hUazI326YFi9hnC/
IZ39EmlKDQaxvK2t20yahafBrjLHjR4k24xusd2X2mPYyhtUkwC4shvKDRW7iIXrkFUopCFNRESq
BAN6YB5U0TZJosdBGD7IKjpJWmOMhoWq0sZw7ykzpiDdHRrKnhLyBjWE+mD21Co69VzK6OHb4CNP
SLgGJcaMQ/hI7JnSIala9IfUq2Marp889ZXA1iEZO8pHqMWC2+SKlr/NetnNGSWn06qneVTbi68P
64Z7RJDGm1CVtmEU7NoouMoRHW9B2UzNiJ1N4XrYl1JmDtOWrEsBaKwYyCpJKzRwiMW19t4jCNzA
GaTZ3Q4qKGAaxaOch+s0zO7nG78RqFJOiHrwTsu7Uw9rsFPKVaUYz1CFD5VgnVCpr+vGfCDR/oz+
eBVpw4ERNs1VKT5JaPFscfydKcjTh7S+HXnkbUkH1Zp3veD0Unag64EZn7qTxWqb1hJ1J95VJvpQ
0H/JU/mEUdEpi4o30tcv9WC6UtSQG5fTrdH/ytRslZH2VIVpVdFxQZK0NxvhfZLqjzZVH0bZfKgD
4u4EIz6yRr+OQFkFARu5pnwkj/mKGa7Weq+ihr/ZVP+OS/h7WbyJtfiWnPOuxxclHkm0oq+wsugs
dlu0bhR0tyuSVJvQSt5lkTywrtxn1ODCVfxFGMadgJ228VsliHdVUr+kPPVCVhzbIHqWi/6lbwRc
mgCodrHhxml6mUjBYs1AeFOuNmXMC2j2A0ktyr0hORtwcXT/QVakS85vopjmB+dql32A0UYFl/VB
JJOm8/4spfQSDVfyS5/eaJ5KXz7VSfyaFCTjjMhNAv8YTtgrYiCqCLiLKOoBVf5nSMVkFXcHTWif
FR4qHciePkrpKiRnGou3SR2+ZCmg9UomnscAt6Ux4QF70gTtqIUhTr2hXRjo/MPiFBiWq3QkU8Sm
PytTce7lat9MyklIqUUGfMCtANIgPuJneSW4dF/xTrEnMiK5lEBcndZNzq1N66lJoj3CJfVS+QIe
cOfdUdog2I3jp4Qi9bY56Pk8+qqqNdbjk3HWRrmkAUf8YmVj4Mw3iyenF8+HIlBtggKibEj8inYG
VIxRV4njZQStgMd4qTKinig2ONxktn9Wu8S1muwKG2TdKYCpc02h2AFinFic4c2vW+NeifqdRuku
Mpkbz5eftTFT4DMQAjLGe0OfozE94EatOk+dehON8sUSyndlCFwfUnaQTkePLGo9Tac0rl/TNrzL
06sVBHAkDYMyw1fPGncDJIFcKMikSPKpqeM7zzFnnI5UvvUICasaB5z6OVDHF6OV1mlsPQYmj1ym
2olaN79GeKYqUXDSItsCuChaObpTSpXvhkbGN953Y8PAorAhs4EuBrOiQ28Ri0tJRsf5TRRMWy+m
j0SLscbXh4EZuByDym4bzY28xq6JKjcB/0T1XhJGqtUN6YHs1o2VyTbqgD1jHDdUk0e147HvJ5+9
TweR8EOh1G4mVdx+BJ409UKf93Pke48aWMsaN4N01sv0mifV1lduhyl8ghJ2r2sagHO66mJLuDxw
8gLgXlRsBCEgQK3hLCKpv+fj4up3KyrWISiDmwCIi13JSHXmA6aqdG+kGjZRgXUcfCxwAizra+6U
IHyQU3nTdPmj4UBTvdEkXEQwHGIcAtYHG7CDEJB/nlca0vKpNXyGe+GnXAcUg6YoKOXitg02mAEq
+JPm2b2JpETFDTBOrXe5BslEIcOdOFEgbFmriQEcpf8RkeGhJo04PSpTi6gYM00BY8bQdHSVoIhQ
EeSmswMURSbAXMcCvI8U5CoY6X7o3crozkBCCROqO6+vz6Ng3Iy+svODZhtRZaM+dy1B7PHaTeFq
CEfXNNuzGr74cyizzz+j3nwn2oq7NTnQQLR1H9qz9UCKxvW95NNTzRsv8CJn1MudKdZvk6ffAbxf
922wMzMiODibcwCwvTVGjRNNZJHGW0J4DmV0r5CZxJVGhjxJ8r0U91xK0J7ribeWY2QGhlakVZ2o
SZEuIBsgA5U5qkIEYEjll7nJ9OvhWU/LzCH7oztCfdbNhtLwSCz31LpYMs0jqokbDagy2Plunwlf
sv3/l3/+b/JPFZeF/0n++dC8BX/ilpSvDf4SfUqi9Q9ElZCNxL9Fmn+rPgEq/YMXkozqWcTnAeHl
P1WfKtJOSdZ1iogsnfJKlVqjv1Wfxj+oqxVJpCE1NpCK/p+gS4jSf1T7iqZK3ZCokBZTVNkCC/Xf
FeQ55OkgH83xRpcEymsXI2TqKIr9H5MkS3g5dGFb7r8mf66gYhhOgziHqOMphZUD9yLQyGVZebMl
AOCkem89djm54jZXj/5YhpRZC5eACgq3as1jVQlkFXnK1iTefw+5EF7w5K4caRxR+AxxxBtJ4MZX
J5SGg4/qH+n7NjL8UzrNnLwgeoHd+hxIjM8Ik4ZuoYKoi+G2yGlbwoKxVMdSQeCCg4xXaRujWAh7
bYKxwJ9KFyPLz8ukIOXmdL9MqinjpYMJ5GlFBhFUNlS3vzYIZ9Lv16X4YzfLVn9cpWWtZSFliduw
nqQt3dNOXC/cN4zu9O55mfTaPtmoanBdLJOWRcvH4pG0yNj+3TJCWRAhl28S1ft7Ul2ckJYtl6+W
zb9nl2XfhwGfzYbL/L9M/s9HX3b0vV9/tugeQziDTV8VxINhXC5T3Ty7TH1/Uc+IzO/ZZcrXAD+T
qWTt702+d7NssswGCWkKMYTD8u9WRnk9TV/f/LHHr6XL5hq5I7Cz8/kxhuymMvg62R/n9H285Sg/
DrXMBvNNIcgqQYt//j3FMENtl3lkErKTFR2BnXGElZstn+FMRezVGaC4TCYzvJOWfT+73G6XRV8r
ZvMX36t87WNZ+2ul+evv2T++JpTJ0VoVT/mvyWWtH7tbZv/z18sh/jhLqCI+qPiQHJY1E0SjGZDI
q/evMyx9Aa9uqxeKVdVgAPE1n89I12WlZfVldhIodervlqXLgu89TXrDTpb5ZN79MvW9JS6RFvXA
8z6XhSbJTWBFMiGcQDgrpMz2DV7h3Mzfk62XVfuUml0Kufh+yGA8FxQu273gEzyRYoYeraGuekHo
VrF6m1ITjgoWQAsFd/U+C+ujgap6YzTC6FIG4hQLstqcSaZfk5IEtFTjahL4mRnWX5PLUhJRB5WK
8e0yt3wsGy7rfc/+sctl4fL1suL3dssyZJCQPkjnb0qf1Cip2/y9G8sAbFN1mNpc2ZPPV22cb7GH
TJpXyA60bPOHQoYOK62ladfnBVIKVSkH8whR/m8hh2qQe0GBuIrH8jSp5TXXkpGEDV7FwNYHMNDa
sUrrcbcAwxeI+DL1/bEsy3RMdInxd/ZChZ4qJZtIJEQ07JXyhP1lwntCIjpZIU/3AxDrC1M90aVy
E07SNUwHRBymXzPe6bwr1Zy3OEK0TlHBpMR1EIlpT1pimU0RdqoNfwWZCHpmA962M5EktUNTyh3U
u62zYKcXCrVRwVCA3rtpwrLfSe2jpnRvOLtJ0K788gBrpjhgwkrACreUVYoHOp3v6Z6aA0cvWng5
5QS3RyzrvQaf8GuqNivVNeQWy5xZahwistb0GvbrTHxHc5vv68Iko7lMfi8MO/GsgD3YLETu5SPQ
eFy/Z5cpArfSRklVCv656ZePOKjqrZFJO8tIRtIauijuBf9cio2wBddD2JUce0KCnmpBggs1GSlY
AVV7ka0ONMJ8syrzx/ft972sTJDXG52arBL0+UKO0R195HpfjLibadVMyP2eX6ZKGStbG00cvWm8
cQSjG/Zxge+PbVCUZ2cZkpdwmcdNcNgPpcev0sszts1o1HXtteCExGyyW7MXYExM6rD/mmxw4YV2
h/x82ng9BCW/Msl9w/9mOAV2PMjQe+eS+fVRwp6BjbSHQG5C7qrB2SgTwEUzI4qHFQMp5QmohwG+
AsY7AgoeZJLt+KqErjTe1tFmvEehowS7+n54NYMtdBKT1EvmQE1zhd95wOBrVTKUl8kfOvEHcbn4
Enbbwn9uGZPMxSLu2D6vfynFqQTUUrsy/oHBuhtkZ2104RowE8A+6jrdDC/Q6eSLF2lcl+pH66H3
m3cdVbhkOITuk2HVPBIwrlCxBW+pgkcydSPUpBxa0038TYD/rLXS8+dg3KXTpyyvI0hoRbDHG1ej
1nI2hAKgjxuR05ndplcfdNVVtZ2iHFCxGp96sRu1B8aIOc5MkltFN7n+SDC4TI4eNQI4co0HNT5m
wU0l7gqUvNWqbtZ556jBdiJ118JcUrY1l1MW7JoGR+W0QqxlHWxZBZOQtyP8HoqakmKyHO1zNayQ
UrJHrzgT2UkR/4tUsh5H8y5Ltn37lCIrav1L0Xzo3Rao7cGIV6TTzG5LsSwl1UhVcDGFHumYpqu2
exQ8fnxnJLziGO2d/G6vm26dMjZ3lbfex6o736KaI60rx8e03nWlk4unAIvGziY9nijXUHmEVpte
Rn87yvRRtyJ51N8y6pbn6tEU9oPoooQkYUJ/7SzdpPVKSFxPw2tijTlNbm2TyekeqSLACeDshyvp
AdN14lFkZJwYBhKkhGY36rtB2RKuIY2uVZ+NgdHOAQsZM3akEB3hRp+OpvweTfQj91PVEgE5igTU
hVWub81qG0z7yrjELd61+27iuaB2kDqAKEbM+qjWNz730QHjSa433kEizhz8bbCffqOtMIi9xyuB
23QI9oDnfVKj/IDdlmyvBngCtNUH0LlgWOHHZTZ76Xde3UKHLPA9EecLxnUSysjGjZO7Uzbc0tzh
VkM0hHQb9SbsrHnN24M2gH+E7bfBoWvmcFhOBlOzXWeWA27JMA9iQ05lJR6LO02gnv1Kqfckumqw
qndp42IiNQDUzAl9rjGlrwCgIXyssacH+ohCnbLp0V4Pr8NDUNmRi2Nqot028q5HcdF1R63ZjNFm
IOwLe9O3tcRtG6zBsbO1pc/oVYeFQ4Slr7coG3v5rk+PyPzEq0waUHgREckaZ4iRQOOmrQ7ijdyF
6qQvlrKveRT8bSpdCmh1IklL4uSTilJLvFTRTsQNCzNrSd2ouNTh55qu+v4gE/RBXSAhWgNAB/YC
OyGnbe1GOEYVPsxbdIyk3q+teaYuoYrcFNkmqtkPAknWA2JRba2cEPeRPCQ7iUklUrQAJxN107/E
va0b22hER7op0i3Dovx5jlbTcBa2QqVDuWIvGIRTKg7bnGtO9Y1j3Fgn5ZBuMxe9qjCDsqiTsalU
sGsumOIMBrAdYl+2AvCyeWDgpPh2cWifNVItrQvmrXHbO/nDQ+FQuZwasfeCaD7OxMTtOCev3prp
keS8Tn7e8R+Kp1pDa7wl3oTcpEU/Bw7sHmlXIzogE2ypP3b9URc3wTvVIZOFXGMnvCWz23NDhBPO
U3jqbITbpNmc8CF7Sm/KfXBWr8K6me6CcDMZtly+Ip8JIMDnLRX29OHWYrTqyq2S3EjDUVBvKu/g
z1m+hzHflCbgoIOV3HYBQksnvSU2LKk4uaH0gM7honR4Srn+vwh1HQAPDa66rpAt4AGy82+nAxZB
k7Qenoh2meOW2qs+pjAY1yg4IqvoWVQoUFiHxPg6y62hEBaOFzrAYWJyOPSCefqOhXDVBKedripF
WOMt0ra4fiO7gNeh0TkERxUgZxQtIXiIkEM44wS16f7aBtdx2s8hzKbB0nbfJiTRkDXgyvy7H186
leFDPdlh8JSiuOgaGL9nrM0dkRkKrTpHREFtEmRD/evG3lFHtUTLEu4LcRUSMy2OknCoqd82KSMD
W2DPlmCYiZqoq2AIYXqETYGNwK77MMlU2ufgOSQRh9TkwIAmQOOH4Z5uI1p3cB27y2dY7WrChyiC
eYzH9DZZ4f1NXBetHD5cGIVtqcu7iqWtOxAaHcGONgap1RW2M07xVIwr/UJucKfeKvFm2kSr7DBe
9GqtvHoEtBwEZsaaO81Yx70jfhQ0B4/+NQod8X4mNq85c8nhYQieBmvleS6aGP9BvZgfhevf+Def
1VMLceEUNTYC08rD5s0RuGOZEdbI4mztrl4NjueiUrZDG7NhO9hod7/sT4gJv+qNvkIjbcsX5ZS5
8mWkUaAD8IDKhScme4qeREx8UQ89aXed5yiGnaqroVh7VxRy/IsbPatisV535FtWaC/ylXfxjHUn
w6ncmBEKQAfOk5YiN0XZ7cAMoguVr5puAxV4l3DHBS41IvlrvS3O4XqA2CBu/fqO4VJuZx7AqWpD
rn+vrjoHLpasOVRydtlp2iuGQ6b23bJLZ3IjItXyRnpCobjqXz3k2kdA8HA/7fok/BIfpZwekV2/
+TwGuCPdam56Kz74+/jGinglYEGHmucECSJ/yLcRZ7UNb80XgZEhLe5TGq9LygXeDc4aEpmNr2eQ
73KHkVZg0m1zWBbaWEzfAv3SCBVz2Z/AjnGfsUB8kK4yFg/38mN9Ipm16S7acUA5cMGf3FFW3Oyb
1nJULpqjHZVjfeou1c7bvqL/m47TsTwpGxPpgku10REpyA2PN5VFcc0sxbjVFbQtedYNKnTcwO5Z
I7cxnjpNR20TvDQ7jajr27g2997+tX4bjulpoMDHRj25yo7yPjui+pg2ZJuc2BHWVJbZuEbZ0Y3n
pDarrPKbZGNtZCe6NDv8/YprfCquwnN4h4vmW3S17OiKcuB3+divi51mFytMSZoX/0mfbNQKVwUs
KrkkCqG5e+AbrKQNb40nWjJuHa6wynOFrM3hjh3majO7v0x31dHEaXUXnwRXWxlH7VogLvGcbGtd
MifcGAjESQqvAjQrzvTSOqgUbMoeHQvotW/r1B27pNd4ubyk/FVbf0unZJccuB0eo2tz7H/HJ3Pb
Hcs3qEXAIaEN/H5OT+HduPZ+By/ZR+qKXAnaGO2gHbCQF5wJqPR9dt/eYFO6aV/Fh/BWx5aNtsWu
eahC+yp+wvoSHHFwxgegdIN9td7b10bml40P5W3qmm/qQ/VCkThqC/osb9VL9Asd0CnyV8N9fIgP
8gNC+Ut5qz7Ea9Hhom7lGz4dilo4wDu6bFqfTe1k2KPa2tFwdSffB8/zTecKT/hK0rxByqSFK18p
Am9v8G9lIVLQW0S9Z16J+/KTe5WkfmbvoFds6gcAgLQxzVMer/Mb3k7x53LfN0/RGd0S/w88RSsS
vvxe0WoGgul7xaPmE8siyLJU8djhZzOtmie+42GijAdK+AyF59KoNpuR6NQxquWd8T69R/cCgujY
8Xr8ezak/1TcRcADmjwmwrt4Q7usO9pm2IGr4Wm56HvfHXYDP8h4Gj6qF6CAta1suN+za0+X/Bfq
n9HJH4XztEF05yIFbiPJrStbfOyV53gr7kh67QYEdDbA2Gmt7IUb5aYhA27cpZ8jXbsay/cPKqQQ
Sacyr0yQGE+mgRZnE9yOd+LWOE/HdrwF+HGgS4HejGdFfKFIZ9253uUzvO251IOTAiAmYUNXeR+d
w9vpaVgawKWV8Ojd8iJS7foh/yQxT6Mi2tp7y4b4imQEMACBrI33/oaSEvWx2WWrYScxVHtrzuXe
ek8TUtoObHMK3N+Yql6CZ0oFzihUOOvp6EcOAAOE6pXD797dG0/iQ3WOCyeetunt3D94ld7LV04x
wgVcW5Wf3Xicnnghdu8TPyNmhdncGNOw0UXob2qaJSg0tlzZ435cv3cuPTzGmnfKCVNUiDv0ox1/
XZ1pS3lNvk7pTT9u64fkTJOXnPsbriuGq065Fg6tb0tneR/whNIFcqRXcQdZgFLttQmEGGEyC4t1
ucpcZCIrSgnP4lY85S7cQu3qP2E7tRqJV9kBzdij774Hq2KtbYeAd9pwqx87mwooJzpz3pQ+4mXL
8wJB1U6fSt4478bH9NL0jvYhvWhnk3d3tLFO2VNx0HfNIUC6eyeT6TLWbYRolPcg3UHiMNy0D4Or
0DxXO8oMVsIBjcy23NJDZc/bi7nSsEyw+09z/uv9fXfIt5Pbfna0Ey54QKd0JDfaRPfhbXyrHbJN
f7epZEd6krkFgMELK/kBEEx9yzPrIRaDueeonwrlyOFafBzfxrfiUl3ju/TUHDNaQeOXdQ6uxr10
JqM97by9vk1P5i1ej6vo5T1aCXfDoeNxVtz5P51yjt4OK0d/lN+Si6Cto4LiAbessS5zhGcxcTE7
Q9fCeDa0n83gZlaao1A+ms2GfvFe38fruerTLnaMF24x1UQPN9+18gNimWRDO52jw7z6e6o9plUW
bWRzPRmf4hhi/XsL/IBfEYWEcW2u5EH9vc59BBL1mt9ZT5zEu7+lgx9F3WbxbMMngB6vbCC6xp4X
uSIxSGEORH5bGX4tg9utmLJOrID4kzk7zCxT0hyiWqa+olHgwDZ5H90yCiGMq87h5OVjiUR9zy5T
/gjCQO7RYy5RqOV8TLyC2sAqVr0h3ccUyO+QnYI/7osdHERHamqD2jn6gl14qIXXjmAOlq2Q0jsq
aOTQHcUcug5PNWncGUaA8I5Mpij6Z5mYPH7RPgPg+YOhC4VrOpItPHWq2eBpmaprjP0mMszyQMqg
/vK6ma14CACldILmybgRQ94CPc1lAvsuC3T0ryYRTBMvyIoKE18hQpJld/lUooymvLfBrpB80qiU
l0olNhiSfN5/M78DCsYpGYvfpUYn+gIsMgroUReDT4JqAJoWEogYYoCwhU43aD5jolqzzV0kGo4W
Y1qHHj/cDlNO8YBCg1sKZ2K0buVXCQ0n54TOHLFE/jR0huG0uHAivJxzKcacHlkm20EnpBGqBa2p
T2B3ifEucd1lyliSdX1ZHlLPT7fR7E+1fIxz/k6uCIR/Lyso1HeRrW78bOwIqUg9IpVSq/bd/LHM
Lh9iQeCq6xmBLXHQ5aMQhFJeL5O65902bdphiESY9itWK09ywngt5BOzN8ENiwSlpYGz4zBHysd/
Tmk4634tW774Mbust2wWCwWJjTQbXyUzJ9Bdf8Zi/SkCCCe3SgMQtzyqUFvQxOcHqaGa3KpOSVPw
dw0EKffj7BRYSuCGoxyxibfrWwzi5VahJVKJihdzFmeoyewtU7FpHaYMl5doGi65qGdUhJVEGbEE
MLqDBFeiLStp0wl6uZ/kotyXRNX5NfRHQzbb3dfc8oUlmsYq9InZ/7Fw2e5rfpnshrWVGagJJ2Ku
Gg2+XBFEbvyK+HGtaQG5sWV6Wbx8IKDn2Z4/vme/vy1rj4hrh8zvn2ssX37tRWmragKs/vfGUGZu
zdagmggkCEQpTK+7UdRuQmzCUFzUY0yUoZtVIDqXl2dwscsT1E5eW9LwkicaAixL3X1/t0z5sw+W
OU38DcsGkFRqcb18tXyUssCPptZUY+YFer9lpWUjotdUL0tLGnE+3mAkrPm1q++lX/PLBsumy04j
kOBcrX+e5R8nsSz83vx7m6/dfx/+a8dUWFAMVXX3PzZZ9tgbVeX0FTHt7918r/fzzP6Y/7dn9n3o
UovRSVsRmef5ui27/Jr8+dd9/aHLlt73Nf7jSF+Tywpff6DVMs7UE6K23+f8H6/JcmTqqv/+8f64
rt9/548/Ztntv5zB9yGm16lRH0jTvdRzUiObG/9J0/76+LHsx+yy3o9l5ACIa/3YjbQkrb5XX6a+
11l2kcN7Q2g+H/rHLv/dsp+HWTb5sduvdaDN3TXk2zbt/Pd9Odr5s7deWeMqMuc12/l9u3z7Y/bL
lI72+S/vOXPJqi6rf00u6+fEmqC2t9t/t4tljeXjezdfR/k+m/+43Y8T+4+7Wdb7PtKyv+9lw5wF
WwQ1/689+t+0R5oog4L7z+i5x88qBWP43+RHX9v8JT8ypH+ohqIg65n1RLNJ2z+hc4byDxVaJTw6
VaIYVdO/oXOqhvyIxSb4TBGhK6S6v9RHCJMMIMcW32gm+FY0S/8H5twsLfqDK4nyScPgwOAEId9h
PPeDK2lKOFCEuanBZbV+8fah8uF2kvoBN2NK4f64MH/x7v7EEivzzv44GOZ1ksJfitIKNwWuxw8I
rNd2pQyFzqP0XcIH2GwJM3eDgnupgn3v5FTiR12LO4CtpTgi3DSfS2HYJakIfrJLX1ODnnaSo6Ds
637VN1RiDgg91di3bDMLH0JTvBaJqjm6rgAO1qxVIZf9qq1qYnGx6QyDwchRC4+5b7o4O8lroRsJ
vAvV5X/+Qw1kY//yh2q6iDsIvxREqx9XNaB5HxQ6Ly4lwYjxMW5QIjNeUSRPSgUZt5RQphPKv1Qx
+Z2ECtj46iKGWeo03lw+V2CIgXQ7ENPfqZoek6TrVyalcY5eaes4A+Qw6mG5hqhny3n9X+yd15Lc
SJZtvwhjcId+Da1SRAoyyRdYFosE4HBoja+fheB0s8jqKdrc52ttFh2ZrMhQDhfn7L02LrVMfEy7
mE0IFV6NfN23aELaDbwHW25pv955xGVoBeLBtLZi0SkY0ix2gac+3HbXeo7ZGcXoO9ZlbBEcpuON
Rne6mA54pTYvu+19vR5AiK2CJarHi9q3qcLTEkfVIfbFa55ggY5yTBd+oA7Kb1A+ozHlIeTJqQlp
8vDYu3wBcWNByF3BmfiKF+gxNaNvbiqpEabJc0mIsRzIsudtARizU6ygOMjCoH9nM6yQsBFx/Jvv
ahl0vw5KD9mdWGj5XKG/DEqztksra2fSb2LDxwEcvigr/RzgXO3z0VzlKdz5Ou+IsrCVQ5vDxERd
D5vZdQ6NQd0Wet1eYC2MUnKgPeyK6GDdbThIuZHJcCrj3N06lf+Gt1cDepZ44XvCwmNFu9SN9nVJ
E7zWbbTzp6v42JsadFIEjlQtfKnEpoThkbmhCsZ91RvbehiC7WwHf2jQECe8KG86zi92gUfPSChe
+kmH8TM9Z7L80A35Y1Yw8GD5oNLtL4lIsY7ljwT7YWc74Xs4gineSKHvVWg8dLK9QPPVKE0sE/Jd
26PW5z+AnsK3aJPOQEBFcDUxdq3CSfDlKwKxgmnj2fplbNJvPp03vqinLGDE/OZ7+g9fk++5gUDH
CQRX/kLGbGyLhGtvCA4JR1ua/XSP/ciZdoKmYCufWzt9++cnFP/pIkYzCkueM5sDFZRX9Beur9OL
JisFz2iN1rl03SVIOlsTBtTQ9eo+lkl+bxHjjNKle0snRnCCRRt5PrgoYDPHOom+NUSgVdgQu0//
/Nr+05gNTA8eH5OpDCzWjb++NCnIfMoMHSB8gSSINuJmemUlA44GrHTdFbSHc0pA/+entU0Bvtvz
KV+gV/35aWkLAnoZDP+QOYTTOf4LrA8TmYb61lRduI3wtKaN//LPTyrM5c/+coU6kl9DY2SZ+tsa
BddBBgMX7sFE2AYy8CEaRsLMB0o+pdljmsSsYfeA8uzXsPFeUmVzyhvRuBSe+U2I4Jz1c4/0FLCL
iklsUVBQFJNMaKZkXvJnYCbsp8CjkaQm6gSmp9elRqOq3ewRoHOy1lPykciKa267J4opzL9epDep
W1BHSVv0IlQ1tO3uFGYyxuajayFY9dwGoYrOjoHLAhBZZ7hA7qr4HE0cx4Gg0smPQQwg4iTe1NIr
16+/tOZrCi1rgxoVKT0ZV06IVAAezucWtkrq8MqGFHFGylaWaTGlCOvb38bOOQu0aRui0/o1oX5b
f8FwlKvO5eAwLROPHucLtvFtYdo97jW+trLaGS5WqGR0HWKZpherL147sfy3LK2rgFBSIAeauFRS
cbqE2PmICy8M+HCdynpzaQ6k1bI6TF6zotQBHyzYmX4MUYLaT9Fhhxlt3PG6zta/GRFyEV//PCR8
0xRQ5j0JszfALfzzSAwlzDFS1MZDFMges+VO5f0DG+B5b4QNxrAA1N6INUuUd5YVotJqvbt5mAl1
q6LjNNrBpt/qHj1HbNIVD33zIHwKZTpTJC8qFiL2KiTQDuuhoxZtmF10gfr62ilEXTJLq7XedUzo
m7aDnQThLVjlRLCtDOdL4ukKWPwMeiyjTeYP0QbUIjAaz9mGgn6rReUZ4Fe8i7OJ5EQXznpi4q0O
/ijMYx1TOy8GdHi9KFFatnuZ2vVdMdt/gnF11mE4vYxliDPWd7YFw6lJyfmZny0zvmgnf/KhbSHO
rvEPFoD4SiHfiCAZdgQM7JwsR5jdBem2VcbGoSy5nju2WJHIju0sQrwTE96wvNvFvfHRdZ3VWMcT
+gLrtZmLT2EBealuHMzMlDcJCntWiEDRma4rN6QVH3oXX1PJdxvjvpq740gK36ZvvSvP26xDrFhk
Cx/bzJ/guA1YliDOI8vyzSyhETfc1ZPqNj6fkKf5qOgtDMSnUz15gojwDbF6sae2s8vLuluJMli6
dLzuUMXXmI01GnJoiG4qdmmggBXNkseCXxpDfOvePG74rDZ6KvB9Gg6fXjKjjbAQS0VsvpApjWPG
SOaxa+lO72zNcObTMMLeB0agssTOFiGmLNUjRoj9DUZ80F1u/wCBONlhZ4HXpOpNpSzcTLjgGQ0M
iaQEKKlrO9kNMD9x3GT0OVJK3FEqz3XuoO1aFmcLRYSv43brLxSCVGRvE40mNVbxhznSz8pBGanK
o3JjSaLxBHgiiQ8o6sEaWbhsy93gOfvYZjBMQAJND1UGxkf0kxTSMW0yugv6jlNwDSKXeqXRP0cN
OUSlqAEVxnB+hHWNB8849k16BsY5v+fdyU35Mywl7h69yQencu5daAYwRWKDaQi6g8nqUo0Vs6AE
bGrGoBaciXYtohHCTpUAejgUJimtunwlrc/bzAsuJhhRZmWd2HvY3Q92yloap/S0A8Mbd/QC8NqB
oc1pnQ0T/JweJ12RlADlrIcJIBjlzndAyFc2rTTpU/zHllxUhDTvYGV/6mX+FJl8/1ltmmc4cKfG
M4+yZ4fqsFspnDLb5Z3xjIG6o0/KFGtH+aFJ4rVWyVUt7lmgD0+N0QO0Irt1ZRvyMtcNfgfBVd0K
dZjShIi+1fjJ4rJB0II9OUTAZgxEK6gFfZDtq6r4VFvIMZoEZbSb4dksIDIiHbPeg/YUxt2fFbPN
sR64joMRg5UT3uuqes4Ji7juBlgY6D1B92CLJNSdmAzkfh4wraz/WnmQJOBXHJjZ7hv0iG71qQUQ
jtP9c0qsdTWfKox2mGcLsIKTB5OkzhWUiOGjdpxN14Zsutu9k9J1HynuzbmHjqOnazUBuijj7LXW
PRIfHbynkCEhuozPOlgIO5QkXStz0UT0/U4z1ecGQRvAGmaQtfjvYJPAbhrFHjV+ujNdxIlaX/o8
fFkIacNIubdvIrUqpf6kcj6d2P5QmgjCshryi+GSvsTW9iPJQgj6lYnn1QhyOrqLEEbQaY7AjxWc
DlIVH4yxzTbdBFWa9pDyJloxkqaYtom45G+++gOCHOiQTxWKAQU7ndlQor+w21cvAO3clg+p1SJw
8fsNrQYaAqQjV83CsZi9V4/zzXHOM0zTY8IcOTewfGAU7RtKyn4ba7AAdr7AhN7D5KVugnY9TEya
BNnk4Iw5dNEkAok+otYUMZqDiplU1fSqgtZlUgjbQ0lu1hY767btK7jpno0QpbPo5/koh4fhtQwm
vNuyo2s9d7QAjgBCWW7RZyUj31UaTH8YyWeucmKL1aA24JY/dE1wHQVrdRSkr01Z7+1RLEgaHMdX
swYtDZ12n1aJtwUVWWzisqrXJWHbZmZeTJ+TH/tIcrK7BiuK9VYG9iffXsky69jgsW4mPVpDNz+V
VvTFkpteR18y26JjX0FaYTf12pZZgpqtVMj7h5MMm4+mEXwJs+TglljMp9D4kLrgBz0BoB3xZrUl
4YaUZlyB9fSSMb0gB/MflEersfXwvPbBJh04RhKN1wXeN6Vo9Th+zQslv2EILAPkk9gOeXxfWPFb
GL018qwhgq1MgkDXygr2ohxRDMTycHvsMCURNuJu18CJmEZ4I1bA1gD64rTGszlX6bjGR/kxdkmE
rg1fkfRgUDrwUNfW3fxqdHqXDDD78kDrDZzNVW4y57bpN6eHou3plAbaJD4WYG0BuTpbWdlI4+zm
RE59Ri0Cll3i++exDr6Ny5PNfsGlFukPcQnTGwDqini/11hyXLPUmo7Xp9YooPd4bzISzptRX1Vi
PmUDER8GdoiVNOZF5MkUn9dZ9iktDBIDks0wKYWa0h/hFKNWNQLxNVa0XbrpHdv54zAYauNRRTga
5fjWetGlJfG2z6HA5AY+Vsd4nSZhQ69p4bSXPSFqyIqEjZqbZUBvMGs8puVZtovjkkaWwcm1sXch
9II9GOvme9uKU2B9cmY0RnaRgXjEQ8B2dUaYi/LbX1pq3WxQ1xmR5uLPq44/Gny3ez9uoqX9lymk
a2bXD5BGwvnU+8iGcXzsby03a+kzuhX775ae3s2DEFctRoQsUYgxZ7F8lh1mfEBxHeGKlYO6is5S
5GeIAHR7jy23Zu7MP9R+luyALrSnJJSsHAPclNgD4pQqdMiWvCsd844Uww0gBJRurbxTQF2Z9F8Z
4iy7dmrRIkKn2aE0dR1kWpWB38WU7XlGCF4tSIHISL92dfI4zBnYdT//6gh958UkmXL2mKfoMQxH
sCE+tHMvfhyK5hXiynOVJuesK77Ww3hOpL0Rvnz3O/ezjUCR42ePlKbLiq9SR48SraeQw2IB9AKY
fmDDCYbuO5d1vXsdO/2VPdSZKEK2KciAlTmz9FEM80GO1BNyJlJQmExhXREAQHRnGWSfb4DPG2tx
WCifPS2JVeEKhJuOw+UqoSn2hu5PZbm/+SZu7WlXjuHW6YoPNwdI29NiTPmi08aBF8IlaiRwzW/Q
ydtNPmjjZCbpPfvucBcaDNm5YxrTg7OnSFOdajMN5nWS1S6Qq+JFpe2XpmWvcvt2b/duYyWZHbFJ
ppB9thV18T5c3Ba3vvztnm93SAUrN9vGiyC9Dl5cWaOTyOY/ZJFB5HXjY1KbnyJF9YfsVziy4T5f
Chomwm+FIYYD08HWBW7G3LnINnolpC/ZT27A6zUJgR9Z3XLYPivR0V6fqO9EhMhiK267NRcBFBI2
cUmBmrBi67a2LZTbZu5sHTn/aU/D8VbDbBUQadhAQdQYa79AhlMmzg6R+hunNrZHcGS37nzngiVV
/IPFvLkdXI4nIR9P3apvvU1BznGMr2NPwEFd8wZa7AJOOYpVNGdsbthinjyOl7UXLu3ZiUay+y1d
lvWl9Hc7JIZQH0uXMA8brTgdXwG7jiP3TGOS2AAXVljfHgku8Dfj8nTw6F4FrorAhzW4lPBuZS4j
I0HA1J+rGQmPSjNa0FqRw55+s0cIz60Gks77U/V9bBoWOH0wjNLEu5G05pOS2ECIfdVHb3ow+h5K
XMHq6sYiR0CVmFuMIkZJrxQBwLzr8hLkHvIm4aIBduF6t33C8swWTiXlu9+Gz05NOscEHre2UhTW
3XvmoiZNEEdoSuQXmVx0t4ScgITqyW9Yx64cDh711JbsPk5Qy4gZ59jdVEsd053lNot3vaB6ULcZ
ih+HkJUafUlk+g5lBMrRJBD1a5WbGoQC13i3lBWHIkZfPozX1qv/DF0qAvkwkQwBrj/sKVS4qvkY
+uXem/i4HbP4ILq5QTMVUsNIh3Nty3CjW1ZtnDnbwmLTRM0932S1Jwn84EW5Rvs49seiOXew8re3
rydmpkliOKFuqD63fBHbfs4/SJOlTFEZHJziQQVIq1LY4RuDaJHZHtGYzyWXRwo1w0LJ41A4SSp2
00SQPhkJmZsjRiiwlsGLp6hiaDf5lHTJQmbyv4+6dIy3mTCXzjW7k2EkU02Y35bEXBup1K0QkoKA
Ws1WhMiIiiP9B2iaof+ild0wLPg3Tm0VA+roExuzfAFWvBypl0oMAAUw+/YXXVIbCsISwZr5NSG1
Ew4EbC21mmJSY5aPNCHjYmuB2KdQOUVco06eIH/krxXpO3tbeIRzH1+8bKnjLsGubmMiourb7dCm
z2TX36uC6nxfcJbLEhuUmAlLl2xXQqwzcaeB1+YUG4C4WHI7M+BXY8v3eitu5xTjqGwPOHMRTKdU
eAw3y7dF2kkkshn7BRTUcqQwXJQ2jqhWtxSdUM5GmQO/fKhOxaQ+RzZVGGFcekFRolYoDzL7KfSr
dEf5nuU49s7VIOJtbpDipXp/F2RJs2nsvD0EIel50O7icOaiTSjW1Ie8K8BbqyLd6YGTAkyno0im
45LUG9F64FSA3C0PEUCkfwxR2h/TDkOK9udvmfnaLgPYiSmsGUH6ORlCWMEhx+OcJ0mpm4navA6l
t88sqnOmoqxEJLuiLkTJgoFH/cJZ5+n51pPRJNBRXuFrHvyXRMt7PWM5DBm2bKAa0g22HvxxdAop
tgTG2GznAGEhRQnUIFy6tdyaXXVtGpQRcUHo2cxM20FxZKrEPJIhapgcqmFCnqW0jQ0FezOr9sC+
g/XYa5yGDXU1A1cWtOkV6AnQrkXzJSQ2Y6niAohpq+kpxrtlZlzUo4t/RQflOuibpY7GLjjq/aMb
OvFm4nrmHTZfYRnjJIBH6AhiSEt6fAdlUyANFOkqzClETM6C+gOttizqITYGZbgd4FC743td9SeW
2E1oT0cO/BfgGEtWZpSh3WGXOHLMaUDG7mVrPETBISuSY1EdalNWG7reKUyuqCyLI52Cj4ndXs1m
OBRUpIRUaDD9BN03x469wBu4YnEm/mENhxyDjvupFppGh55e3dk7AMB+733jCyKYBAoJoQCSHVwF
oEOwLUxUQinKsdY155tSKjI4Y2I/pvEzSEJsaX167MH9p5ngXJPjSA402rzebe7DQB6cVr7cAlfm
hHxdfQ9o69oVZrLVWXKZA5xfoa4PQW1G56pw/xCdfmsjDouJr6FRmWqrNOMRqPcmNDG6isR5EyFU
cfi897ANqz0lW3XOAG5vDJO1ru1wwwZpcR4ntilue01s6pmrpDtMM+ke0rG+hrOs0DGFFdgfwUsN
LfJ0bjeRWXVLFNS/fq4DypoVZHWjKfxzXYl6bxnRU80rwNdL9rBnM4f0o0HU5UxM1AxJ1WJewgOJ
WbSIrQmAs1ubp9vPQRw+AJCEo0JKD9VFK7+ENGRnMufp1Xlbk2IBcBeS5fIB7NygLYw6lji1aQrw
gRVTnEonkqfbvdsNlGs6pqzdUGknWEnLTdhpuNlNym4tTq3vv7v9wxwnF2r+4zZS1Anrwt+pyHom
0ia5IPeshgoqvpEWqMMpixzykP4kJVOOxs2xYzlyzmRGqW3Bqo3KWmEZ/veNE4C2texuJBChys9w
g7/HIv5/UcJvRQn+UhH/30UJH9+bOMmjtsh/1iXcHvYvLIpw/yughE4h1w8sZ9ER/BuLIu3/QsRq
LTF4CA/+JwfPBqNiStv3OFu4glu6Uv/SJDjk6jnCClAqoCJYYCn/B03CLSD6R8OHqZ+OyIJcgddi
uhKw1c/V/RkpaGc0nXtNTehIeZ1Ox6aNjm1kDuuoY93MaCyTPo0LIxApl0RBb4V+9k3Hit2bkKg6
OCjdmXeGTr/95ZN8/P4y/qpikD/TWm6vLkB/Qas7sAnjdH5pvkUOmF0vbu2ri1mnmgv7TkPTWoDC
zjHR4lrY4ZMjKMfmBRXtW7wPhQpx6KIGQ2bmk2QXsX8K4RvGvqMu4UwFypw88uLEED90YbLLMkS5
Mz08qwj/+M3L/7l3+D8vn2RBgDguAdHOL7CZOmrToS6EfWW9Lz/Vc6Eo1ys8NV5ZAlew5SYSAE9j
mj7W8GmKzPaxZeHMXC++WLGdXKhYnKrWz++9Qq99EhFavxWvQVkfk8LwN3kWZrtEEj3b982T9GRz
Jo2bEmgGKLg0vQuNy+tv3tPykf88YDw658JkzxkwBn99T9JKojxQ2roy0PN93SD0RX8W7cwhOnYy
xyNKk+BC/puAlI2FOSwq4wRTi/BbOxz2iV+9+iAdz+z9doGqxL3tv8iE9F2pUvvJ1TXG01yw043a
77qq/zWq+9ZF/ttL59qxuaK4qn5t5eZlHnYR2NmrKFl8XEM9TWI/ZBWM9Yzqoxf18Rl0Km3maTnE
6/Fz2axbH6O5Y/QHleDIBSKBnDmaR9LdCgpa6ZDAFu3XFW/hbCh5Z/RRQsuyIfGuzuMHH2B2Wwyk
BpEetfG8ZlqrhESpkFi7HWOD8iXhMIuCHY+haAA8ZjLYVsmM6WaIYV+4BdjkgZxzz3oAgG3Cxy6i
wxzOVDHCcFOFLZst6k7Haoruk9gNOHVwQ8ak17vZ3oFZCOTPvJvGKjk6CepyATfZhhu2GqJi+swJ
r135Q/KR6MDuThm23jJVjPvGDK2Vr4Ta2WbbP9zuDSn2NNXiQ7KM5smSsmA/ER4LWrp+JTfBMBC8
4qYv7mzX63pMBXQjG4yvWsDtjVkDHin/hKAakBPZvMkcAf08+jZdpZL09KY+/D8MVdfyHMReQKf+
1kP3B9+CuBrLqyG7S+91VKD8ut6HDcmMi3bH9yRZybZ/LKbmldRBnL/wuMlvKqL1LENxFwPj7bBv
ibSeOaqK62BsopQigxXAYZvr4C5w8uDjb172zz34ZdbwFvEaEdZQtCT///OU7Bqmp0anFtcZKy0T
d/wUpe6D5VHYlG7m76oc/hlMbZRYnp/f2dQBEyN9boJ3MzDl2TWTb35U1IeBdPBjg/HasGOE9lVO
+yCmevLPL1f8hwnBEogUPOhdTAu/ztE9FNGUEqu4ZhyPHs1pMQ8vpxR9AejdQTHIq43KfcwP9kXM
eXoRkXpNUr/9TfD5L5K32+dmCaQaBLryapxfRSTh5LUsTXxLXd5TxBP2pcbNpNxLQegi5Y7uQ9ZT
ueWwSk7dXSTHAHCSlA+3jxJcyS6ZBn1f5y3FuImtOZUiJY9llVOra4SzSZRx4cthg5jnh37MvKNM
+qeeCvh9TsjbEIoALZlYytiVCYg3n06G0m+KDIPfdOVvCpxfZjLLMmGdL1g0628zGQerIqjM0Lw2
Y/IFurNacr5xbNYWuG3lPE2cu93Cv2JZUNsSXcNn5Vp3YurdrUyseVeqtttP/lwfY4+DWptRMpiN
cT9Tl95UBkyFfx4k7t8Xcs9jc8Gawf8859fgbkDPJojaXl7rpvU3MoMmwiS9n73uS8k5DlOITSaS
Jsi18yDLdsQWnrNa2ceGBkiXOo8EHoqtXYxfHL/3LyImwcHxi89oaDB/m3wplm+lx1gqwitpV0i3
t46+/dFt0R+asUXNuYhLyCL0c7vGOsXBkoFVNvGuNi3cccLLLl02ZRcKs1YQFWdPjk+pKf1LS8F3
6yvYIcboZau03+XUl+8rvz+yKtBEGTE1mbl8zJvI+WYA4eEsL65G550sRVGyUOJZBJH1mo0GUABZ
2CenKQDrZ+Nd6BJhQ9AHR3TelKyx5/zz524vc8UvA8WTXBJIiRwrYEL5eS5ROgo7fwrI2gtKMB7e
3D9N8VycZ9T8B5eUsCcDVM46YX9xmaYZPduwhMdO+BiNrD5kph3uusY+zb7Y27lx33VUUB0bLY0y
I0LA4DFFfkE1LXrtaEOHlk/wcNXh96VOC1CDvWE+2c9RjnOyR8FGv8998Ukj1bk8z1Yn7/yiNFfV
FA53yC92M8Dr0i/0M7kRAB9be5fFYCBG1kEiobxym6EcOMoCZcI/f1KCzfbfPikUTz6aJz4v56aM
+osEzRhl17uhLa5jmX+0K7DYfhe/pZqB2FTC3viuMVFFBEgdwkk9OxNc5458stQeyzNZzYgOoGfn
ljf9RjV5U0X+9Tt0TbqSPgcHZMsmMuRfvsOsjSRN2qmhxmMVZzWkzSNSY7qi6WtYGcAEPeMyGrRJ
qc3ipHZ1vudg7WDNKTH7L8O3tNL+AIIZvII0rLvaR8iXdL15mcLgbpb4Y6PQ1XtblsaOzIBklzZz
umm7eNrmFloS23warI+Dy7poDLNYzSWQndRr341cA5cKV7kxJ/tMOzQabSD/oy73UzUHC/kavRhx
gU6zDH4LhIVJIts6S8rNSHd+1SZBvBMeNbQchcI6joJyZ2WEnw6OxTleTPdp+q7SqbvAWSk1UzN7
j4K9uqRHL7Aj+djH+hKxQRARt0TwfbRuIhQpDmRxKpBFtPHyRP9u/kWw9stw4bhkckFZzGoIelz/
F9nx7KcB+oApuhrpUNxnBl4/29CY3vLYWxfGxXGqP5NwhEMyT/6xhWpzC9NtZwP3KJaXdez94Y81
HZips2n+evO8ofHCtlGYR8+r6Q0N7dTCOEJbrNw/dBMheKQlsiVDGytsk4DCTdNHU3xq20o8peH4
2vauedcVjypIQVYb0YYPzNzHqv6SdJhDV6M54p5z4qehl+5z1hqnlK7NSirZb3N7O/bQbXwu6ZVV
JHjaJ95Sbwv2qipadwFVK1YcdcajiTddP3kJrdmZwJ64d4MD8ra18rEmljFwONeHP2/WeAWz0Zbr
JveGi+Wm4+X7Pdldx8w+eeFobaMkDC9iSWhIx/TBoW6cFSnMXKP29p7ON2WEHbpxzHwLyFkg/ZVP
wUwcAfHRbnfJ3SHctBVZeviTID7gnKJitJ0XDns9w6TJ9NzsUVtTRPKShwhN7apSZb/3VOOhBkE1
E5Ebt2kH4ggY6LQfnVFtzAKzMm1ncV/pNxT04tjlUCvmxiShYZT0XY3pEpQi29bkMhG7eyBvZrzS
RYhogHaKMGDK4WMYuNC3si8zxsZDXse8T8e+H+2OVHRejSanLKofrCSuKFQ3YtNbA9gjD1t6ZrbF
lhybNeGPX6G8QZgZmvus11Sl/BACF5IMdza6qz0wevh69b7MPKK2DQI948lAgVcB2TD7JWvceuxb
9Rk13Hvuw9NTqXavE0EarBni2PvuIykGbzXU50eIhzuayMmmFgwIZRs7o2yKQ5W6msS05k9bS4nq
ivyduscBQLWSroc5n/naluiV4sTGWBwsx4rWuknvE4OmkyqRL5mpLmHcu48ll8phLIP2DittXYT7
II8vqKa+wrCjiF43Crs/ekfpWs0uDhtKmFPS3OsadHKGqM0XfnaWSDooZyANDFlvSX2fVnMzZHeE
Pd11iUdxmwjmq9e4HVIAY93nvC03aacHX4MKR4lFxE0S52SJkRfpDRmQ6qlzwZ5yCovmo2eK9H7Q
3wrNBTZq5HTCrO4B5d2FbLmKqBnvJqJxN51ju5tEUtNZVezAmZBpbhqWS1Zs3+2HOgBalNb1QzxH
zYOtaV7MluRjpeh9rnUZbQuMj0gaXYaaOX6wedTFME1yD2bD/zgavP9+PpSoXog8ss1H3bbm4zRP
w6M6Ojnd/KTlQ2oURe8uQ8WUBSXiuDiJ7sFwntrCdi5Z7L53xJFtSfY7JO3oPggNPkgX5GKHDpCx
yJ/REXpWuZV18IVoF9Irrc9j6Bv7XjUkcI2k5sJCwseI4RfCyhwx18btV69V432w3Hgg81eVT1GI
s513hhud7vtR/zllUfQ4t0N7NGT4WPgh0CxCcYu8uavrMLpLXEusuqDuDyKuP2QA8J8Jkj3HxjTf
Ey/pUXtY9RZp2AbD9o9knv9E2OLti5mOjGiD/jKXghBpZkoh6vFcOq9xyVkoRQKyhve9soPZe7zt
ZSKVPDSjkdyHXn0fEb5zID0o3BP2AtheW+zv+speMxG42xjFy2nAi4zS0nvsivFzBRZfE577bKf2
NgR4CBp+fnPiCc5u5QUr0VUQ3HqveCFJp1Tgf9JKPDBPEcBXqkMjgY94JAxDpOo3lksHoHVdHtaP
9QH159e4Fdaxq8NHq0AV1ASdTV9XvhrxPG5Hn57zlDhIlXAN4+n9cZfTOz/vUYxAHV34vDcS7w2/
e/tR3iiYt7u+ghTg00+wF2u1k/uzuZ1H5urvP5soqsOk8UmYxb5aLZbz2008GndIxLzduEhNuptD
+t83dYB+oHSOXm4zPkZm2a3nQ88ykXfYJJPCdwmB/5BfdUqWGy+aJ5IoPORnsj9UgjCkRWcQE29E
cyg7qsiYttnUv3//NYVyGjfpvlxEB/Vyky1u9Y4GExUTvBe6Alua2eHG40iPDoBeA6V6vMS3m1gA
cSSerDm1Ov7iZgPSPo2hPCRGcCsLc9oNuX6N7Oi1dtE9+D21+iCHqKF8DNt6IjjHQrKwsXqRnL2c
i2WuaaiW8/QsYyZqmCAEQA2nvBsdtJw4l5OFaHm7+eXHeYl8nQ0aN17QgJWwS5gXDa1gY8jZHMAr
uN3MXl9+v3f7ERimfegbNDUK/aux3LAWE8n873vRYAGpvv2s6ETRMwLQ4eUP9SielbYjAjFZkhH4
GvuByX4jY7qGsQRD5gIAKdziRdjUQfuI/Jg+nfBEoao1/JYeS2FsPfHVLN27YUBnCZwb5oXXo9fw
yXBsq7kiHbMK0SG4yOqqwdxo5Nv+oIp7Hby0bZ3sIi9Mt4bU70PQ7OchcaD9L96WPnU3MBN2Hjrm
VVwihI4d8PYTBvdGkztBC4QPinrFaajNb0ZgvAdo7RPD4/KMOeGmiBNqNWxrcvdoLhMC2Q9k1yrY
QMT6HJ0CPH3F2q9tUR2S/J108R3NnW4J54EZR+rtGlDrRY76dlZHcayNZ9dJAGWGLeXMqHQ2mfAg
51vNmdLQ4UYO1jcYb7I4WW8oX5avYxDBJr39Cmk21t6FKHG7d/vdj//2+2P/13/+8RecmOJgS8DC
+tfnzG6I4x9PU1Zmsg+m8fyXv/0dbiwrHPAiJ4HhB3359rhy2RWFcfW1bkoJxG15KwXTEwa5vuUb
mTnr3Z7lx6v/8Xzf30xUkr/lwfqLJiTttULCn487hejpjKlxaZRxQPKL9k+lwr0xWrjXsAHgVCCJ
fOWGCULn5WaWBEt0yrTWjmqZ8CdyziYwNbnwyfoJhETcjOhf4dU8m27qb9Kg58RhS4phpfxCbplL
5lDsYA4huDUdnIVPg99sZ7Tx8+D7XMm3f77ddJyDTr4HIkdWYOcCYrmJV14ezSronFDvnWul5v3t
v7v96nZz+zEjt/ZgoORtlj9y+72jCYy93Ss1Gkp6o8HmxwPYyYND4bS8zsrJP5AIg+bMaI9ZikDO
qVk8EVo15AjNqIyI/T2ot2hAJJM5/pbyE5CByEEnfLuL5aiZ180Np3v7xe1mcE0Sf9VCOimWcOqu
suC/LZqr202wgCZ+/HjTYXmODUf6xy9v1OIfP/543A/V1o8/M0Zg/oJmkeAPJqLEzpMUEeQy1P+b
u/PqbRtb+/1XGex7BuzlYr/AsboluZckN4Rcws5FcrF/+vdHebwTZyZz9hn7YnCAwIhtmaIWV3nK
vyS0XccpZr8BcBUt9SMH/Sic/P1LfiSdf/9+mOjnv/z2+It6Im5/f0kwhC7G45Me8/HLT1c4/oxw
AGgL8vLzsKHW8fLqLAP2+/Lf0eihvn//SxkloLI5cjAyY5fXcZ9yI1j1v3yDo+zM93v4s9cdu2Hf
3+KHD378zU9/0nmlshiNvWeg6EP5tDZf3rxvHEMrZsfrFP4o62t1GjEMnrNsfRyZImlzfIZUoFGZ
gyHnpIrz/Ykev/Xw50U2REwa3S//P/74+0uP/zs+90i0wUiRZfqDtsXJZZY72bgy4mjdqjpxfzdi
Oi+xMCxJxI84w2rARWBxnAH9qMfy8xGC6B23DrrswUIDXXPSgwm3oM1tEknwlOv9718q6U7oq/98
71uBMlNkOLFn7AKfAIsMg8l1vOhRmQeyWkBdwt+mCt69FrYokep2s+OoHp9LReC71EtxU5DVbfwp
gtGnBzzWiA3Wi+MA/jT8x5/98IiK4zR9GfXv//WTgmkTNc1XtwkeHSWii2VFYjtgn40ssItEFTZs
l03vb3tfwflltPorkSQJqqJkXKq7dBWJL2QMMAe9mAYoCz1MM0FTE8macFHUtVy1HrhzQSh5Eutj
tacFse9Lvby3LhTbN3ZufulrqBwDQt8EKjYQowC01oTaw6hJ86wU6o3VtdFGr8+aRK22XmZeYpOm
rym0PETLSFrDmekk6cJkC+bMo0sky2oh9NJGtza8GSscqRzM3OKuBMdcug+CzeqkSWPwhcCvsQbl
rO8j7yv4Ee1MNJ0z603D36iDsk39gtKYrX71Qtdetno8rmsXRa0kGAEz49ajZ8pMBBMBADvCqsk7
WIB+v8w7EnrFHA54Un3NlVZAuaECpaokT3SYdGIDDzM8ifqakTiYfRqi36C68jjSAF52meKt/EAG
F6pchA4W1CZY7WCYbGedzZA7T7mfDUtVNh4axh0YeNW7KnHpunLkWK6KNr5tMxOUE37ayNYWwdwY
hLuIs8466C0FM0Mbg5UMok3HYjgPBNWqKEwBFEcCXUj13hpMiyPW90DH9sGcYT/LB7eZRVX+qOTo
7La4k3M0xmvqoBdsSFgwj+Bc0wjib2y3G9iOl6anZjdNGxiEReYDhszqXZWu4ceKrVAcZ+kpqpi7
WH40gMuJXdp447vBohsSjsK49FD8pmbA83gcHeOs9QprG/mcgz5CdHSHvmWCOmWiwvZRJVKhVgli
BN9zM9xljZvfQXCfKQY04so9pAECdoEOOE4TQbpySkyH+maX2GwKMHnKC9RwJuNbbZVKzduVkJ+x
WuuJs/0RBcz2vB3gRzlaP2CnXK0tuIiKY+G0WPeUUIyBHmXmJtugjiRTLSbR46BTXAfRfT/Y5DFN
zDgPNLynV02NqlIMd7813V3aFncBxlIbE8hV2WJW2wzUEFULhGTlJ3Df28Ha9p3ytVmniXkJFt3b
pSEcCjUL222kPSiK0qE0SzthkAGGgmPtQQMv0Qa3LTQjYY2NOvLXOu5lHkXshS9c+ZR5QXQWe9od
/RsiWDL0paZ1C1a3OOtLJtYA2tvIqnyrVc51WBj6LjuMtJzvatyeiuFqiHL/UsOc0yjN/iLofbjf
w7CnhZedWU7MJuap7aYSYDMHvCGrvrKu9RLJAL2Kd1LtH/OKGhVgans/KBmSCh19JE+t5yPN9RtX
SRedGvcLvB1AFUpx1xkuimwlRiQuzouR0e9AI9O/iNpNQd/EFnm1bTVoGLoec3cMMOBBU1mnw3gb
FymKcj1uzToCh8YSXWl5CS5/VgksTyMrpVRMV1RLHUKkFLXPcehXVWSqK5o2yAzCTMEmJlAR5rTF
SqT0D8p8CLY4Ts9yC6yezrlaJbU1N4CebGH+3/etnu5M7M9mrY5HljpSIxxgmM+xWDa2BF79DM85
1K9L0MmFM/O1vJlZWfx56Lhzsn1g1VX9WRGYSult6u8VJ38e6vxzWDhLXpIvDd1ndqtNsS37prkC
enCtVzr1BL6dA7A16LYgE+o4DxNf4Swv8OUME7kZHGSyyYrP6gIbwwEGYGHY0WmSjtmOtuujroob
KGQ3dTC4y6Bw1sIa93FWfBZKhXVw1a9Un16r139R60SbC6A0i9ir/PnUftSMZzXedJAfDtpn3c/H
vRIiMFBtCgzcbqLha+QYxka0mEHqjb1u4vaqtuJvFlTHNTro54klqOZm4bwll72RdKhP6DRUm2y4
cqNSXbS9bc/wkB2vu5YKo5HzAAwb8wSy1tSOlVtNV9cOkOs01m9CAww57YCdhaUBLgceqrkKqquD
26rbIVA3WF8uW2u4xxdDLopA1mdWmwM8E6W38JxrtTOrXZDXFPrRVO9Bv0IFJgMcFAdddupR0GIh
ykTdDiC2sreaOZjA4lqXLiUtA138pssQT9CaHUQA0Q3VJZ6Ml43eXRPK2YuO7kGfdsNnQyZQitOd
NOLwGkblkeOF8JisClD/XXirGH576aBOHI0e8J/Rbi7b4RHORvWgSBuZ8BKHwjph0lKNzEmjYRs5
Tj/MqjboqAElxeVQc6a5qSwQn5s6JSnVhGa8bGuYMMef+EZQbY0+f05iL13bJuZOA5L1ap/vkI1R
1qMkhtJHrOSlz4IpRLyKCt7HjNtiD7EBkyirY11AbqY0nMS3A8w0fLCxR3CxSK39BhHEMaPj4VV8
6fPzHsr/KTpoSGYbxkza+raRHAyOXch5UQ9PtlWfDUKDWjBEB6gbzibIp207oxYNLZX1TVBJ6FV5
y7TuKd0PgB6aej0SQ104dr1CcUJYm95VADy2Zc3RayrXKfrWrml+y4emuyus+DRRYVqZfhpdyRRu
uYwCjAPi8SL0ksNEa9vLNsdWij71aX2JOsewtUsTQCMAGdoupPKmsyqxfKbeDWehpiqq25tW2N0t
pRWmr4K3XQWmVRgBzBrcwYiVugPFeXWVxqTwbtl5ezP2AA+NOuTNpD+rusug+MJbjpuOUVgOGh5Y
dmWeDGoI31dpJZ17fBt9k5Kpz8jMitwBPp0QXihWBWTfd060JLkP0tqno6ePs7DT5bKyB0pzKr3d
wg+B/8oQwpiefjbN9LbtTCJYSqxoBODvGXU28UB/k1i5DrgM/mXXBed9RfUT1nAxixU0qEHOrjtj
QB00UiiuQMZR7QPNO9xwnWbFQBpZ1n0xcjQrbCt4DmCMnAj6TJd9D021rEHGexd90CIXkqfXImAq
txEESqmx/RPCMCuG8VwbjfjUI1fuakeej5olF3bQ30VkzVSQx+jGt5t9EPjWrLSGcTVizuf65tqI
vaeo7NOV2rJcawBEi9iRZwpu4PN+MBaxNJGKNb8R1cEM1Dtnnls506UpnmnmXFmNrj4ZSkQh2bPv
Ob2Kifw61xDPuCxS5zYcs/EQBraPmCf6yNIoiRnbxMVlwwbLqpfKynOgMihW521kcMoRqt6pZf7g
FMXCi2R36kdQYgYTzflM95vdGGDZWNjZuWY7xPWgRxZRioyjTMg0KmLpHak4VHvnUpFT5OVjjOA3
yGNo7uVY5tW6nsoleJXSZdMKsUzTEh43rthhYDaUhaGQhVkHACJGBdlPYvuLF6TYokyEq9Qud53W
4njQB7g7DOEJfAJ1XaPGAHfGuHDzzL2wcoyZHSoYaRdtaQmuKWVTVzHHL6WXoX/BZiBpx8y1hjKc
AJx8ArbNPy0b4yoGMzNLLbtelwrcI2EnWH/kk/tsT8MuJdgPU0h8aB/tACVQLzbhs8S3hYMScq3W
eBY4KkAkz70oem84TXT1C+z6Yp5qHCgOTdW8b3eECjV3UEC/d/qn0tLO+2FZdAjixJnjb8vEuwAF
eq5rFFu0EmXJ0UlmNTYgMNKcizIWXwot2UZNoaxUTYcyPDr+SUz3bSVhmJwQVsVgIuoWxdPsKh6U
duO5TTLvFfcbAY+xVSpEDCrPHDe91m1szrZz8E+bquyIKuD9UMLtD7akAWMiz3lrqcl5BpOz733C
JluOy6iCDp/UDtUlw2LRmzXkV/ssD8Fku8lXqxic51z6B1N8iQy1v7Jj9TxtjC8CaOm54xX3uZeA
4dbNbKEXciDexHq2jC0EsrVmK5IO0foIqF+Ya0iWlGTAHCzALdvsDCzWaThdM7NqJIVmdulpN21a
rA3Fz+i0jTjwhBatL9W9Sth/0wF9kFTUcEIGsHOAC7OVitTjSjN75HDF+I3a+FUY5gyWcHh8aIvY
hY3dVqB9EZ2/JzySp65hr6o4GM/UCLRB1V+0yc4Jsi+l2WkXOiq0J1pZYr8txHgONwMjaqPyF65C
Hd9oToRWGyt/qC+GGhZ1gru4MK/tMjX3Wl1DqQg0sdfD9jIF+Z8IO9p7Pjj6AtTUMtWK08DTQsxM
8AU6wjMDSCILUwnTJfsrMiq6pMlhVXSDoHmIsMUDbQrGE6U/e2gN+jfNxHxwOEazELl1FF7wj5aP
aJjOTBrUu9bt1qorx01jCzFjFNDkj8acK2MdP81xYLJzvE+LTRd134AhrkINoX2aL3T7adac9Drt
6qgnplTNbQnFsgyQGgeGoxIcieQU5VLKjZl2hfsxtrjKji6NOAv6r0oBUNOlCHkBIBoTdnQjkAzi
SwLYdV9mwz16L5AUQj3bjRluAG5JfjbJbJkxSKQU15LQHLI16c2NhClXJ59lZQKV9JCp9+3Cx1Gl
JEnryEGObSeht6dx5xv72C/vfi8NpAomrYmyxWWXZG3H69rlANx0tApvl5OPnMQkzvOEw2adeO4T
Hf81m0GzhU9wWSaJtg1iGwpwPGwHw+GBq5ayN71uhKGPvJTWK1eYQz2TX8u1MlgPep+jb63k4boL
hXZCTrRFneAzDT534yahByBXfRIjEsbOmCtLFcmlbdNM1rZesS5aFOBDqcipteLPVR3vsdhsFkZu
UhcS1ODNKkUXpyuTk9TLyg0lYH1T1nwbFr0JjmDAsMvBc17gz7eQOb5KMY2PFRlxdZKxuGaUbdJt
LmCZIORyYaeZMp+ANk1F7yaPSnGiefgOgU8AfbWQsCJoRBj3lnjCs37hDKLb1WRj8DyLe+aM3Erj
qqaqcZkk3plSUKWBlZ8tm1DtLwYYxnUdIqdvgO4JAtO8tDxlS30Bik+c79PaWEL8QStbRfyclDBc
jgUs2NDH9Uqn8nqqx0oza1NJPA+sCxHhrIbyFd3D9kr2kB0xtQhQvKfABbkmdLxVOKjJDBxmt1Ic
4swC1O+Wiw2mzxIbymFtSxu0W6VDrJwKJGktn4qo9fd9EVzoQXseRr5319caEOVc1bacuzVy7ZBS
I7JFFWDgaW5qhKSpma09gIILw0nByVkNXE2EJ7JUlCts3GOIxkW2UIwYeZbhBMKifmUO8bPo6LEG
Mu9XiW81Ow8n6bVFo2yW19o3Raqo2Ul0o5uqPO+6Ts7tKDodmaWzvnIhqNi0z5OpuR36qYbT9zpB
2GBX0PICCAmhj/5Qfyocr7sIxxjjp82ghN15J+3bolD2NkSkpelo9bzx1A3gjmFfx555UmdBg4pe
eq6UlTqzp4QkQJEO69PmfpyclttEf+qQzsgyD4cys9FvO7ZEFB+im7aqafy2zlkp8c7xkGiuzPRR
172AfFy/Li0lwh8GFAVKX9FJZjTZZWMTkcCYhgYNLUx4cD8HF6cpwCcXwC8NrMJZDZipLwjG4EjW
doyXzQDhtEQaByzllDJ0TYR+vSN1AHROu9cxf4OToC9wGfTXFbou1LJonHcV9m+1OpCtT0FJrGnx
aVCQI9C+pNNeVOsyBHw5RoAdC6O7MfA2pzeL97ELSXbRx3Ax6uTU70O51H13buqNv4obDXlU3FVn
sjYj+nfqwSOCssqKMU6Kzy0cpdPG0uMrzaAZUiB+Uw2zIyUBg/sROWmMtMIiyOdtEDyYVtLSZrwK
2C7OQiX/lg1oKxmk5G7SA+UJvWwxtAAuZYOIojtiTFqR6s3ooyjLNo1Og1gmuDx38c6FRTzgrSXE
4J/AIh5XrrxV4pwd142UDS14AzTT6CASrtenR8qzzExsvGvMjFL4mkvYcBoNJ3PJis4BSrJQK3p5
6OfpeU/rCkJuEKvNVk1cCJKgm9KLoO5DaN1ss92Aw1XthMVKtOV1kjouIPC9QQt/Dc4bU4fcXL7U
11R5FXtE1BViIOfDSLpQKWm8HHP/fiiqYhHoLp4kaSHxMbzgNIp2inQ+H0swqYP1lxXq2jr5YohU
o4cLIEjMapbbaPY0EVt1LoOkWSnVc1RZKeXUzrzI2/bJymzMmvxuIWMVpD7ce8zfrGtL5sqsFBaw
iRK2tC28y9bTYCcWFTmr0ftUSYtvfOxLo4xuszzQ55KS6cywKjLJwiI4aqmidBOEI/TVr0jpIFUY
JCqwW7RcMgMTMh2lxHO9UXFcNZf9WEWrAhD33B7zcamEfrnWHewnaMHRBzeK9ArVwlu3ja68PsAq
Koj6hdkSgNhqmy1VT5hLkVlnvXSabUETQT0zhT+cWoXx3ACx2GmZNUcgpZ57HuiJSK2Ybp7dzeIM
Wy/Irj7IFLdBAcHpyZO1BAOdKcBowTjKwtqHSZtt48Q/73J16TrCOnTFXkdGc2dk1JGyGPaJFY+o
dlXBLFMRVq2rsdw0UeQTc4vnIxgev/CHvLDlPW6KdoxsI0oD6DdxvLHgz+0OPSX91ur77ttoiNlA
xgQ4zmzXrfZAwBWd1yNSoEbVp3vDFRetHVFsFCliaAJ4asJqnlFtnmUdVFjRuTsr0PIr6rb4O0S2
Myeauq1jXKBpN4MeiCx3B+Doi1kU1bYM4Eg0jhktqtRHQ0emiIGUEsSD29P6qOydjdH7oGZgkpDT
81vcOaPco7fvBdhm0ZIAqjtR3YU2i0vbmoMqbtZS1XZjWph7H1g0hm6dOVwPaYgZT1gFS8pKCIxN
pUe0Z5EerS/0pKdKjxwFAND4c0kyvItt5a716b+4YD63QVKcy2gCL3o4VRh0T5GYDk4776pwYmd7
/JIqJnNOZlep4xsgN83nkBwV4DDouZNOyQ9DfEaULHY51Nv7JHLAnUKh1kLoDXni3RSmd52yELaB
9Ba29KZVnVCM61NKXElYn4OEk+d64eJDoabs8QvVpeyqQLJBPPVb6bWYTRcjB5lEjC7J1C1NFrwJ
x4qABBGIUwvMv5YouxLdgduoj5PL6kGX5SqPRHLL6azt8iHEIKdcIUcVX6sg6+HTD7RsNHPYe1o1
g2AqV6jmIxghq3F1rC1o1RUpirJWuyJajZgeILoWnahuFa3Vpz5Uwm2JxPwqMZTrvOY7vbEgL2ve
fsiSjSIiB8h9hZ+npn+NysZdaBl+VsKFAN65VHmjXj/pCGodM8d3p8Z/DU6LMUv0ckbBJloPMW46
Vqj5axAiwIWGjNpS5sKKtfN8TjJiIzBQXqsSK4BOC5d1aDhXuTOsjBqsnnC1syxPvtbjhKBpC3mV
I/aVdx26PuRq20JYuCHmFAq1SNTbUglXotfV8zAXdwwB9PKREHwwtAsj5OPndCjxh82yZenG9qzJ
8Rs2iIhXYHSrU4RZirBHaaO09d2QKg9K1+Lz5hYjvogVdn/RHdTjfh363YAHjt1SWI32fp7gLJO2
9S51IRL7fZOdVcmDJ/J55OrZAUHCFtXfag7jJ9gXSd0tct2IlxZiuLPcjpB96iFxKJ1mfLawLKPU
cZ+I1D9NpXJjFDXyXgH7loPw3AqPAzxTvfGy6lvEW3v8Ja160YaTU7CVY9IW+vE5Bu3Qw/PPlVrI
UwFlDGieCowmGlswsnm9RxtDX7RoN54giKV1rbWHdGTtbS95zIIy3Qh3UM5p9l97Ka0PynXVWd+d
uKp/MlIMuubM8RAoypyt1Be+xAxBgaW5br0r6t7JtaJ8S4caTzJ8h2fmlOp0RbLrqYzsUzUFiRNE
zDak63Z2YpzHCNaeI52cnaXy9uUbvWVeAMlGFgbAnm3mzlYxAKwqeWcuXtjaJGc3kd4xSbSg3Rk1
6kJtM2AZU8FWPxIu9I4ISpdklLSKxMpVgTfGtrsrW1pWeqCIHepI901HJU/V1AtBw0qGjY2CZ6nM
nEKrqETp62OmyEcA9Rsra0fWPN+Y/d61agC2trPSo7GZOergk6NTvOvj/sIKyDgD/7IKtf6cOyBC
dweEFfR0kfiiX4D5XQke1oyYRpuDDnX29lgexgxzmb4BwoEOo700q+RLMO0njoNlVVkrl4FsY/Dp
Q49bjoNtJpYkayynUS9sLtPc6Pb0DZRV2eHTVk5tx0Jy7HcemD2zwCZpilhzwmIgMWijNRwOFLvc
EwX+xUleJ4SlUmyxdqH4xDmMrgeYLCdfxL7cllbjLWQBbK5t4ZvxmcAk1u3KbSjIBb12107iImX3
SAEzWQ/mEOITnLkzragcFBaB8xt6beyKTtsW6hifkycXpAIRgighCj1oaQjIonjBVbWl3VDQb6l0
U2NdW0433JixGV8GbFnBMABqcYbrTlq8Qo1ccGVYYxRTeBZhCDLqO4oLEI1iTIIGMbhzv2rA5UCh
GbRQv3EMPikQ3sxE0SgzKPN2bvFsG4m5UYiLz/KumFGImydKZH814Cg6uFU5jVGzMTXuVps2z8xR
m7XKc8NuZVYVg03wpyV4iEbVWhcO9bts24Lmg0UbWmCkJ/pkRImQJtapCMr4oqWeMbN7Sr2yjrFn
AW5BT9M+K9waexwSrl1l6/e+/bUP7PqOh3UbdW5Hv6LqTiyjAV1g9+SdamguQxNPJkM8mHrZnfnu
Ss88Sf5MAlT4HvGHnV2NIYTkvlrlVlN80R1l0WXRdaZ3WMo2dn0ximxjlpOlY5jOjp25JGWpI3bs
rmtt4OnpEXI2pa6d6Wa8dYabxgSAPojUY4NMh3MR9gC07O6LherMLvb8uS6MtUKmtEvNBwU47ipo
ED4dRMmx2ThzOpjBbEjtcFsL1DUULfHvsknyMoQ9kms4i+Xl2C2iKqIaEoBgTkczQBvKKFY5aiFe
3W2boe0ubgLASlvLDE+y+I7QqZwDZsbcN6kQArLHtesbtEoU29joeXYLVLrfemjYbAc6Rb20jNOm
S8p9BWBl5bn4JCI5s1V1I9se/4dAZL7tEu0uKJEafZF+MF9FH/rRgBmKpEMTp3LvKBS2bYi2tQVO
AOWHYabrwMbcKAA53YirDvoQnWQec97ildrH3qQBm8NXSLBYHzAbmpUONPYqQGavz8Me11RvdqSX
5bRXr8f4ESDWeWn69hdJvhJ62peid5orI0UQ0+kQZ6y74qSwFWdrJBOpIKIYKMW419u6uzTir8AS
rWt0sVfm4KHZozYI72xFIZu5JnRUgupvIso+h0T+K9oPVHVBr3Moj86S2PaUlhnxVxadRkH/2VQz
trnQ7edI+5NEZvHhiI/og4HydBeV+9HssDMMUOP0OgTTSxftIjdsb0Iv1ndKyE5JGerQcCMxWL0T
0BTftBpNH8tiGVeqPeFV6m1rmneZ1l8Bz8ONKxaPcTRmiNop80G3tElPbm8iZzqXNexdDwvNOBpI
DN12W9Eu2iLntyuaIJl3BTReUxB1G3UDXcPDAccybgN47zgLu/a8pstN9ZTTocZS9wUiW+lnEcKb
y2gCLqNuWdAOnGR4mgwhdnh0C/Dd7lJmVE+izlAwMA3pJRc3TeqWi8Bll8hVH+I53SnUnrBjTpos
OJE9BfPK0ygrdrUPLT2JFzJDXbhJhHUZRXYKPtXaxHswkP6tIdH3tNjtZ54NIgUxYWqj+XAAGl6u
Ves0UBR7TymLsF9XFhEeBrdu6jxnJbgozs3VJE2cNbIE9e5GsC6p6Y6WxTkwiDXAqm7dAUHIQwrP
Zbs2OlVdK9kDRBexakV0HlKQxf9Mk2sp7YW0u1XSxM5jt5aiWnRj11wJvTp3w8ko2lLSeddQ/0RY
AlXLpDXmYeJpRNq6dl7ihhub0JYz8TmjpIZPuOmwvxRYKhU4HHU+WZ4DaGLw8nKx9tIa3ouNBGwf
eJh1Olm67/PmsY816pJ+sjEG57bUaJGUiHMiKx3DFkf8alEXFgVV2pVE0vrcdj2cwunaVr5WoYlS
fQkM9UwXMruoLX1pRF2wl652MTThSKE29edshMNpGECoV3OVfhj9J/K/CfPYnSmmgx7zKK+OfILa
1G6AaIpNXRMXmWZ8HVeiXY+5fVebk/5V4QywVJQnq+OkyMIER8HB86DbdND06DrN7FQzdnldH4Kq
rLdRO0wAUuuF+Pz/jSLK7x9kfqgPi7yG3XLZPFfD1bNsqCK+SoZMv70QUV7fiL/3or++0G/Px3d+
0Vh5JBWupzsIordiKboJe+6Nwsrxlo73+1dXSA98rObp+d//MrxPULUsdjA4rhbEEEjqqQDV9fJr
xUNPBY66ivXERA83beh8vOEPQ/SrQfjrz/cymn/9mjef4PA0CX5FbJrRY/2jYAz4C/W/HIWfrvHD
KOifbKRYXNfRbaQD7Em45sdRcI1Ppjl5z6jkhbxm0u74Z42ChXrufzcVfj0IzicdLsHkXuHBeT6q
6vw4CJgQfLI1xOyxIME+EpjyP20QaJW7CAT9Nwvil6OAcxEsZtty8HDQ4HSaXPDHUfAMFoyKkger
ZlousKH/WTNBN2ztZ92lX+wKvxwEA6kkdJJQSFAnnQTH/Wk9ON4nxoZUZNoRUCX4x40BNMX3TgTD
/eRN8xxUIbaLrqey5n+cCI79CToj3Y7/LJZ/2jxQvfeOgWl8sl3L1lAkennYPy0GR/tkkWnqGFPy
EjaP/4fT4b84Qv5z2M7CKH06HrPRs/yz0/hXL3g9YP74+98Pl83Tv/81naJvXjidui/v/f0U/p83
i+V4AP7wy9cD8fg+v//57x/wj2/95r1eP9XrD9fRc3WoHieBgCn0+P02zw4Zh/X/SQ8Ph+zw5vSD
TP/6/Uuw8OY+f9gM/y8XlslP152Mc75/wn//629dt4pGkb+9MMvlIy6cHHJ5kK9Xmh6j5llsU++9
5dkhjb5RMY3e3PXL8frua2P8Vh2exOtdTneNuhkby/uvnOfPj3X02LyJjdDO5pB+78Xnz7AND9Xz
65Wm23Zd4wMG+zWe+018+20mSFIf3g470n8fMAuXjHr09OZ5ahzfRLrvHZnVs6iCt7f8ezj63iuv
GfEoer3D4/QGXP8BM2XzdAjfTEDIqtoHbCGbFJapiN6uSOKDD5h/m/wpOvy0iyDr8gHPbyO6t9Pi
JYB878Pb/nFvogX1Aetly501j8nwZl6QuXzAItmJJpJ/GGYPF8bXN/v7x8v+EOVvdg8NY9APuOf9
oRrSQ/70eofTMtFfQr/3PsL9QcrDY9jIZxqdb6+PoNbrD94xJNEjchKHN9KnOhnWB6zwfcRZAIbs
zcyGJTLpz717WCIQWfwrijd7k46+0gddXWAr8Xqfx+ep4Xf5+oN3jDf2tz/tIbpGVP/+K589P1SH
n6InLAanUPi9o3323B7enlu6Qdr5ERfuflsfJpW26O2xzvWnpOH9N979dgoj/nl4vdbxURra5F/5
ERffPyPP9+YY0w3kpz/m4l9gGL1e6ff7tj9g8z4TVR3+NjtUgpPy7eJ8SdnfPTDHN5gfkp/XvmFP
soHvvTyQybcjbjJbPuCySUpE8jarQSfX+4BN9rx6Dn4umJLNvv+eL57zXKLBfvgpTdApCH3AfV+F
4un5t438w9nmUJp8/91fi+YXE9HglPiAR/ryBn+ciNPlPyAevGH0n6V8fhNSwJaaanHvneQ3z/3b
rNLgpj/gurf1IXy9u2lPMUxb/4Cz/u75l8buP/QP/k7qfheR2fw0vZEf+4j599fC7++87/tnWf/2
pzdv4xHz+gj+fiBxH8lHhLaiN5GbAcnuAxbm/YBCXB683uRxntiYCb7+4Fd3/WeVpv/0aP5Yf3rt
vfzZn70trk2veEyfD9X//C8AAAD//w==</cx:binary>
              </cx:geoCache>
            </cx:geography>
          </cx:layoutPr>
        </cx:series>
      </cx:plotAreaRegion>
    </cx:plotArea>
    <cx:legend pos="b" align="ctr" overlay="0">
      <cx:txPr>
        <a:bodyPr vertOverflow="overflow" horzOverflow="overflow" wrap="square" lIns="0" tIns="0" rIns="0" bIns="0"/>
        <a:lstStyle/>
        <a:p>
          <a:pPr algn="ctr" rtl="0">
            <a:defRPr sz="1197" b="0" i="0">
              <a:solidFill>
                <a:srgbClr val="000000"/>
              </a:solidFill>
              <a:latin typeface="Arial" panose="020B0604020202020204" pitchFamily="34" charset="0"/>
              <a:ea typeface="Arial" panose="020B0604020202020204" pitchFamily="34" charset="0"/>
              <a:cs typeface="Arial" panose="020B0604020202020204" pitchFamily="34" charset="0"/>
            </a:defRPr>
          </a:pPr>
          <a:endParaRPr lang="en-US">
            <a:solidFill>
              <a:srgbClr val="000000"/>
            </a:solidFil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6.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7.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8.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9.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0.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0.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43.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4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0.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5.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6.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57.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58.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0.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7.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62C84-AF55-4CEA-86A6-EF34A8434F6A}"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47892-F447-43CE-A273-E2FBB31E537F}" type="slidenum">
              <a:rPr lang="en-US" smtClean="0"/>
              <a:t>‹#›</a:t>
            </a:fld>
            <a:endParaRPr lang="en-US"/>
          </a:p>
        </p:txBody>
      </p:sp>
    </p:spTree>
    <p:extLst>
      <p:ext uri="{BB962C8B-B14F-4D97-AF65-F5344CB8AC3E}">
        <p14:creationId xmlns:p14="http://schemas.microsoft.com/office/powerpoint/2010/main" val="2195722568"/>
      </p:ext>
    </p:extLst>
  </p:cSld>
  <p:clrMap bg1="lt1" tx1="dk1" bg2="lt2" tx2="dk2" accent1="accent1" accent2="accent2" accent3="accent3" accent4="accent4" accent5="accent5" accent6="accent6" hlink="hlink" folHlink="folHlink"/>
  <p:notesStyle>
    <a:lvl1pPr marL="0" algn="l" defTabSz="992764" rtl="0" eaLnBrk="1" latinLnBrk="0" hangingPunct="1">
      <a:defRPr sz="1303" kern="1200">
        <a:solidFill>
          <a:schemeClr val="tx1"/>
        </a:solidFill>
        <a:latin typeface="+mn-lt"/>
        <a:ea typeface="+mn-ea"/>
        <a:cs typeface="+mn-cs"/>
      </a:defRPr>
    </a:lvl1pPr>
    <a:lvl2pPr marL="496382" algn="l" defTabSz="992764" rtl="0" eaLnBrk="1" latinLnBrk="0" hangingPunct="1">
      <a:defRPr sz="1303" kern="1200">
        <a:solidFill>
          <a:schemeClr val="tx1"/>
        </a:solidFill>
        <a:latin typeface="+mn-lt"/>
        <a:ea typeface="+mn-ea"/>
        <a:cs typeface="+mn-cs"/>
      </a:defRPr>
    </a:lvl2pPr>
    <a:lvl3pPr marL="992764" algn="l" defTabSz="992764" rtl="0" eaLnBrk="1" latinLnBrk="0" hangingPunct="1">
      <a:defRPr sz="1303" kern="1200">
        <a:solidFill>
          <a:schemeClr val="tx1"/>
        </a:solidFill>
        <a:latin typeface="+mn-lt"/>
        <a:ea typeface="+mn-ea"/>
        <a:cs typeface="+mn-cs"/>
      </a:defRPr>
    </a:lvl3pPr>
    <a:lvl4pPr marL="1489146" algn="l" defTabSz="992764" rtl="0" eaLnBrk="1" latinLnBrk="0" hangingPunct="1">
      <a:defRPr sz="1303" kern="1200">
        <a:solidFill>
          <a:schemeClr val="tx1"/>
        </a:solidFill>
        <a:latin typeface="+mn-lt"/>
        <a:ea typeface="+mn-ea"/>
        <a:cs typeface="+mn-cs"/>
      </a:defRPr>
    </a:lvl4pPr>
    <a:lvl5pPr marL="1985528" algn="l" defTabSz="992764" rtl="0" eaLnBrk="1" latinLnBrk="0" hangingPunct="1">
      <a:defRPr sz="1303" kern="1200">
        <a:solidFill>
          <a:schemeClr val="tx1"/>
        </a:solidFill>
        <a:latin typeface="+mn-lt"/>
        <a:ea typeface="+mn-ea"/>
        <a:cs typeface="+mn-cs"/>
      </a:defRPr>
    </a:lvl5pPr>
    <a:lvl6pPr marL="2481910" algn="l" defTabSz="992764" rtl="0" eaLnBrk="1" latinLnBrk="0" hangingPunct="1">
      <a:defRPr sz="1303" kern="1200">
        <a:solidFill>
          <a:schemeClr val="tx1"/>
        </a:solidFill>
        <a:latin typeface="+mn-lt"/>
        <a:ea typeface="+mn-ea"/>
        <a:cs typeface="+mn-cs"/>
      </a:defRPr>
    </a:lvl6pPr>
    <a:lvl7pPr marL="2978292" algn="l" defTabSz="992764" rtl="0" eaLnBrk="1" latinLnBrk="0" hangingPunct="1">
      <a:defRPr sz="1303" kern="1200">
        <a:solidFill>
          <a:schemeClr val="tx1"/>
        </a:solidFill>
        <a:latin typeface="+mn-lt"/>
        <a:ea typeface="+mn-ea"/>
        <a:cs typeface="+mn-cs"/>
      </a:defRPr>
    </a:lvl7pPr>
    <a:lvl8pPr marL="3474674" algn="l" defTabSz="992764" rtl="0" eaLnBrk="1" latinLnBrk="0" hangingPunct="1">
      <a:defRPr sz="1303" kern="1200">
        <a:solidFill>
          <a:schemeClr val="tx1"/>
        </a:solidFill>
        <a:latin typeface="+mn-lt"/>
        <a:ea typeface="+mn-ea"/>
        <a:cs typeface="+mn-cs"/>
      </a:defRPr>
    </a:lvl8pPr>
    <a:lvl9pPr marL="3971056" algn="l" defTabSz="992764"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47892-F447-43CE-A273-E2FBB31E537F}" type="slidenum">
              <a:rPr lang="en-US" smtClean="0"/>
              <a:t>37</a:t>
            </a:fld>
            <a:endParaRPr lang="en-US"/>
          </a:p>
        </p:txBody>
      </p:sp>
    </p:spTree>
    <p:extLst>
      <p:ext uri="{BB962C8B-B14F-4D97-AF65-F5344CB8AC3E}">
        <p14:creationId xmlns:p14="http://schemas.microsoft.com/office/powerpoint/2010/main" val="111089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5200" y="1646133"/>
            <a:ext cx="1341120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2235200" y="5282989"/>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182185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2625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6520" y="535517"/>
            <a:ext cx="385572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29360" y="535517"/>
            <a:ext cx="1134364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35204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80D84-AC5F-4C9D-A315-AC399149B226}" type="slidenum">
              <a:rPr lang="en-US" smtClean="0"/>
              <a:pPr/>
              <a:t>‹#›</a:t>
            </a:fld>
            <a:endParaRPr lang="en-US"/>
          </a:p>
        </p:txBody>
      </p:sp>
    </p:spTree>
    <p:extLst>
      <p:ext uri="{BB962C8B-B14F-4D97-AF65-F5344CB8AC3E}">
        <p14:creationId xmlns:p14="http://schemas.microsoft.com/office/powerpoint/2010/main" val="369816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0047" y="2507617"/>
            <a:ext cx="1542288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348266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293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52560" y="2677584"/>
            <a:ext cx="75996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292109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89" y="535517"/>
            <a:ext cx="1542288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31690" y="2465706"/>
            <a:ext cx="7564754"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231690" y="3674110"/>
            <a:ext cx="756475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52560"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9052560" y="3674110"/>
            <a:ext cx="760200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7665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367048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64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7602009" y="1448224"/>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327041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0" y="670560"/>
            <a:ext cx="576728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7602009" y="1448224"/>
            <a:ext cx="905256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231690" y="3017520"/>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80D84-AC5F-4C9D-A315-AC399149B226}" type="slidenum">
              <a:rPr lang="en-US" smtClean="0"/>
              <a:t>‹#›</a:t>
            </a:fld>
            <a:endParaRPr lang="en-US"/>
          </a:p>
        </p:txBody>
      </p:sp>
    </p:spTree>
    <p:extLst>
      <p:ext uri="{BB962C8B-B14F-4D97-AF65-F5344CB8AC3E}">
        <p14:creationId xmlns:p14="http://schemas.microsoft.com/office/powerpoint/2010/main" val="148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9360" y="535517"/>
            <a:ext cx="1542288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29360" y="2677584"/>
            <a:ext cx="1542288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29360" y="9322647"/>
            <a:ext cx="4023360" cy="535517"/>
          </a:xfrm>
          <a:prstGeom prst="rect">
            <a:avLst/>
          </a:prstGeom>
        </p:spPr>
        <p:txBody>
          <a:bodyPr vert="horz" lIns="91440" tIns="45720" rIns="91440" bIns="45720" rtlCol="0" anchor="ctr"/>
          <a:lstStyle>
            <a:lvl1pPr algn="l">
              <a:defRPr sz="176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23280" y="9322647"/>
            <a:ext cx="603504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628880" y="9322647"/>
            <a:ext cx="402336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E6F80D84-AC5F-4C9D-A315-AC399149B226}" type="slidenum">
              <a:rPr lang="en-US" smtClean="0"/>
              <a:t>‹#›</a:t>
            </a:fld>
            <a:endParaRPr lang="en-US"/>
          </a:p>
        </p:txBody>
      </p:sp>
    </p:spTree>
    <p:extLst>
      <p:ext uri="{BB962C8B-B14F-4D97-AF65-F5344CB8AC3E}">
        <p14:creationId xmlns:p14="http://schemas.microsoft.com/office/powerpoint/2010/main" val="2805711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chart" Target="../charts/chart10.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4.xml"/><Relationship Id="rId6" Type="http://schemas.openxmlformats.org/officeDocument/2006/relationships/chart" Target="../charts/chart16.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chart" Target="../charts/chart20.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4.xml"/><Relationship Id="rId1" Type="http://schemas.openxmlformats.org/officeDocument/2006/relationships/slideLayout" Target="../slideLayouts/slideLayout4.xml"/><Relationship Id="rId6" Type="http://schemas.openxmlformats.org/officeDocument/2006/relationships/chart" Target="../charts/chart35.xml"/><Relationship Id="rId5" Type="http://schemas.openxmlformats.org/officeDocument/2006/relationships/image" Target="../media/image1.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svg"/></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chart" Target="../charts/chart49.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14/relationships/chartEx" Target="../charts/chartEx2.xml"/><Relationship Id="rId4" Type="http://schemas.openxmlformats.org/officeDocument/2006/relationships/image" Target="../media/image4.png"/><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chart" Target="../charts/chart58.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6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chart" Target="../charts/chart68.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rc-pa@arc-p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61BA-F756-42AA-9BBA-37327F1EB661}"/>
              </a:ext>
            </a:extLst>
          </p:cNvPr>
          <p:cNvSpPr>
            <a:spLocks noGrp="1"/>
          </p:cNvSpPr>
          <p:nvPr>
            <p:ph type="ctrTitle"/>
          </p:nvPr>
        </p:nvSpPr>
        <p:spPr>
          <a:xfrm>
            <a:off x="1227836" y="7933058"/>
            <a:ext cx="15425928" cy="731520"/>
          </a:xfrm>
          <a:solidFill>
            <a:schemeClr val="accent2"/>
          </a:solidFill>
          <a:ln w="19050">
            <a:solidFill>
              <a:srgbClr val="025284"/>
            </a:solidFill>
          </a:ln>
        </p:spPr>
        <p:txBody>
          <a:bodyPr anchor="ctr">
            <a:normAutofit/>
          </a:bodyPr>
          <a:lstStyle/>
          <a:p>
            <a:r>
              <a:rPr lang="en-US" sz="4001" cap="small">
                <a:solidFill>
                  <a:schemeClr val="bg1"/>
                </a:solidFill>
                <a:effectLst>
                  <a:outerShdw blurRad="50800" dist="38100" dir="2700000" algn="tl" rotWithShape="0">
                    <a:prstClr val="black">
                      <a:alpha val="40000"/>
                    </a:prstClr>
                  </a:outerShdw>
                </a:effectLst>
              </a:rPr>
              <a:t>Annual Publication</a:t>
            </a:r>
          </a:p>
        </p:txBody>
      </p:sp>
      <p:pic>
        <p:nvPicPr>
          <p:cNvPr id="9" name="Picture 8" descr="Logo&#10;&#10;Description automatically generated">
            <a:extLst>
              <a:ext uri="{FF2B5EF4-FFF2-40B4-BE49-F238E27FC236}">
                <a16:creationId xmlns:a16="http://schemas.microsoft.com/office/drawing/2014/main" id="{504ABAA4-CE6B-4FB6-9DE6-8D9A78C7D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748" y="433566"/>
            <a:ext cx="5482104" cy="1371600"/>
          </a:xfrm>
          <a:prstGeom prst="rect">
            <a:avLst/>
          </a:prstGeom>
        </p:spPr>
      </p:pic>
      <p:sp>
        <p:nvSpPr>
          <p:cNvPr id="12" name="Title 1">
            <a:extLst>
              <a:ext uri="{FF2B5EF4-FFF2-40B4-BE49-F238E27FC236}">
                <a16:creationId xmlns:a16="http://schemas.microsoft.com/office/drawing/2014/main" id="{9AFF8503-694C-4226-AE04-F1FB6641E6A0}"/>
              </a:ext>
            </a:extLst>
          </p:cNvPr>
          <p:cNvSpPr txBox="1">
            <a:spLocks/>
          </p:cNvSpPr>
          <p:nvPr/>
        </p:nvSpPr>
        <p:spPr>
          <a:xfrm>
            <a:off x="8026400" y="8985323"/>
            <a:ext cx="1828800" cy="731520"/>
          </a:xfrm>
          <a:prstGeom prst="rect">
            <a:avLst/>
          </a:prstGeom>
        </p:spPr>
        <p:txBody>
          <a:bodyPr vert="horz" lIns="91440" tIns="45720" rIns="91440" bIns="45720" rtlCol="0" anchor="b">
            <a:normAutofit/>
          </a:bodyPr>
          <a:lstStyle>
            <a:lvl1pPr algn="ctr" defTabSz="73152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1" b="1" dirty="0">
                <a:solidFill>
                  <a:srgbClr val="025284"/>
                </a:solidFill>
                <a:latin typeface="Arial Narrow" panose="020B0606020202030204" pitchFamily="34" charset="0"/>
              </a:rPr>
              <a:t>2022</a:t>
            </a:r>
          </a:p>
        </p:txBody>
      </p:sp>
      <p:pic>
        <p:nvPicPr>
          <p:cNvPr id="14" name="Picture 13" descr="Aerial view of the University of Arizona">
            <a:extLst>
              <a:ext uri="{FF2B5EF4-FFF2-40B4-BE49-F238E27FC236}">
                <a16:creationId xmlns:a16="http://schemas.microsoft.com/office/drawing/2014/main" id="{4379D1D2-8BEB-4501-9A36-3760CA440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96" y="2125912"/>
            <a:ext cx="9766809" cy="5486400"/>
          </a:xfrm>
          <a:prstGeom prst="rect">
            <a:avLst/>
          </a:prstGeom>
          <a:ln w="19050">
            <a:solidFill>
              <a:schemeClr val="tx2"/>
            </a:solidFill>
          </a:ln>
        </p:spPr>
      </p:pic>
    </p:spTree>
    <p:extLst>
      <p:ext uri="{BB962C8B-B14F-4D97-AF65-F5344CB8AC3E}">
        <p14:creationId xmlns:p14="http://schemas.microsoft.com/office/powerpoint/2010/main" val="257845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63021"/>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66832"/>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2021 had two programs with more than one class offered per year. One program offered two classes per year and the other offered three.</a:t>
            </a:r>
          </a:p>
        </p:txBody>
      </p:sp>
      <p:cxnSp>
        <p:nvCxnSpPr>
          <p:cNvPr id="3" name="Straight Connector 2">
            <a:extLst>
              <a:ext uri="{FF2B5EF4-FFF2-40B4-BE49-F238E27FC236}">
                <a16:creationId xmlns:a16="http://schemas.microsoft.com/office/drawing/2014/main" id="{F9B3D96C-5302-BD81-4016-B241A442D5FB}"/>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522C594F-B506-7BDA-AB18-2F449DE5A341}"/>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B5EE6091-85CF-4439-2CFD-64E226042B8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CE722137-CD79-8E07-65E0-DFD57681F441}"/>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1" name="Content Placeholder 6">
            <a:extLst>
              <a:ext uri="{FF2B5EF4-FFF2-40B4-BE49-F238E27FC236}">
                <a16:creationId xmlns:a16="http://schemas.microsoft.com/office/drawing/2014/main" id="{865F5963-E9B9-57B5-6B6B-E472AEA5C3EF}"/>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493569755"/>
              </p:ext>
            </p:extLst>
          </p:nvPr>
        </p:nvGraphicFramePr>
        <p:xfrm>
          <a:off x="1228725" y="2116502"/>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10">
            <a:extLst>
              <a:ext uri="{FF2B5EF4-FFF2-40B4-BE49-F238E27FC236}">
                <a16:creationId xmlns:a16="http://schemas.microsoft.com/office/drawing/2014/main" id="{9BE8B106-0089-2D15-13A9-8343ACEFB7F5}"/>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783386214"/>
              </p:ext>
            </p:extLst>
          </p:nvPr>
        </p:nvGraphicFramePr>
        <p:xfrm>
          <a:off x="9051925" y="2116502"/>
          <a:ext cx="7600950" cy="630936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08"/>
            <a:ext cx="4023360" cy="535517"/>
          </a:xfrm>
        </p:spPr>
        <p:txBody>
          <a:bodyPr/>
          <a:lstStyle/>
          <a:p>
            <a:fld id="{E6F80D84-AC5F-4C9D-A315-AC399149B226}"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42396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7">
            <a:extLst>
              <a:ext uri="{FF2B5EF4-FFF2-40B4-BE49-F238E27FC236}">
                <a16:creationId xmlns:a16="http://schemas.microsoft.com/office/drawing/2014/main" id="{431F68D0-D6D1-4D12-A882-7CA82F1F644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061721275"/>
              </p:ext>
            </p:extLst>
          </p:nvPr>
        </p:nvGraphicFramePr>
        <p:xfrm>
          <a:off x="1228725" y="210438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1">
            <a:extLst>
              <a:ext uri="{FF2B5EF4-FFF2-40B4-BE49-F238E27FC236}">
                <a16:creationId xmlns:a16="http://schemas.microsoft.com/office/drawing/2014/main" id="{AAB33555-AB39-FE24-8A37-CEC9B6AC5DED}"/>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873681413"/>
              </p:ext>
            </p:extLst>
          </p:nvPr>
        </p:nvGraphicFramePr>
        <p:xfrm>
          <a:off x="9051925" y="210438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 PA programs in 2021 had an average of 49 students per class and a median of 42 students per class. </a:t>
            </a:r>
          </a:p>
        </p:txBody>
      </p:sp>
      <p:cxnSp>
        <p:nvCxnSpPr>
          <p:cNvPr id="17" name="Straight Connector 16">
            <a:extLst>
              <a:ext uri="{FF2B5EF4-FFF2-40B4-BE49-F238E27FC236}">
                <a16:creationId xmlns:a16="http://schemas.microsoft.com/office/drawing/2014/main" id="{35295CB7-B32A-6D39-5C55-32514180026A}"/>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9" name="Group 18">
            <a:extLst>
              <a:ext uri="{FF2B5EF4-FFF2-40B4-BE49-F238E27FC236}">
                <a16:creationId xmlns:a16="http://schemas.microsoft.com/office/drawing/2014/main" id="{D15CFF51-0BB5-18E6-4640-1041A744DEA7}"/>
              </a:ext>
            </a:extLst>
          </p:cNvPr>
          <p:cNvGrpSpPr/>
          <p:nvPr/>
        </p:nvGrpSpPr>
        <p:grpSpPr>
          <a:xfrm>
            <a:off x="0" y="9601200"/>
            <a:ext cx="17881600" cy="457200"/>
            <a:chOff x="0" y="9601200"/>
            <a:chExt cx="17881600" cy="457200"/>
          </a:xfrm>
        </p:grpSpPr>
        <p:sp>
          <p:nvSpPr>
            <p:cNvPr id="20" name="Rectangle 19">
              <a:extLst>
                <a:ext uri="{FF2B5EF4-FFF2-40B4-BE49-F238E27FC236}">
                  <a16:creationId xmlns:a16="http://schemas.microsoft.com/office/drawing/2014/main" id="{0D93392A-D2D2-7EDC-2138-DCF5A22F423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21" name="Picture 20" descr="Logo&#10;&#10;Description automatically generated">
              <a:extLst>
                <a:ext uri="{FF2B5EF4-FFF2-40B4-BE49-F238E27FC236}">
                  <a16:creationId xmlns:a16="http://schemas.microsoft.com/office/drawing/2014/main" id="{588CBA98-BE3B-6EAA-4E14-61EFAFA38C3C}"/>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143514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7" name="Content Placeholder 8">
            <a:extLst>
              <a:ext uri="{FF2B5EF4-FFF2-40B4-BE49-F238E27FC236}">
                <a16:creationId xmlns:a16="http://schemas.microsoft.com/office/drawing/2014/main" id="{632ED8A3-A6D4-4CF8-A7DC-02309F7B6BD3}"/>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949160583"/>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0916"/>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 PA programs in 2021 had an average of 105 total students and a median of 92 total students enrolled in a program.</a:t>
            </a:r>
          </a:p>
        </p:txBody>
      </p:sp>
      <p:graphicFrame>
        <p:nvGraphicFramePr>
          <p:cNvPr id="14" name="Content Placeholder 12">
            <a:extLst>
              <a:ext uri="{FF2B5EF4-FFF2-40B4-BE49-F238E27FC236}">
                <a16:creationId xmlns:a16="http://schemas.microsoft.com/office/drawing/2014/main" id="{064760B7-DA39-5B16-7522-96C21EE637CC}"/>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683802610"/>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7B9DD6F4-A786-4D33-EE38-656BA0BEA819}"/>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8" name="Group 17">
            <a:extLst>
              <a:ext uri="{FF2B5EF4-FFF2-40B4-BE49-F238E27FC236}">
                <a16:creationId xmlns:a16="http://schemas.microsoft.com/office/drawing/2014/main" id="{C91DEB52-5209-82BF-AB4D-3F3A0E640AE9}"/>
              </a:ext>
            </a:extLst>
          </p:cNvPr>
          <p:cNvGrpSpPr/>
          <p:nvPr/>
        </p:nvGrpSpPr>
        <p:grpSpPr>
          <a:xfrm>
            <a:off x="0" y="9601200"/>
            <a:ext cx="17881600" cy="457200"/>
            <a:chOff x="0" y="9601200"/>
            <a:chExt cx="17881600" cy="457200"/>
          </a:xfrm>
        </p:grpSpPr>
        <p:sp>
          <p:nvSpPr>
            <p:cNvPr id="20" name="Rectangle 19">
              <a:extLst>
                <a:ext uri="{FF2B5EF4-FFF2-40B4-BE49-F238E27FC236}">
                  <a16:creationId xmlns:a16="http://schemas.microsoft.com/office/drawing/2014/main" id="{3BFF8869-6942-0D9E-F7D4-7F81929E1675}"/>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21" name="Picture 20" descr="Logo&#10;&#10;Description automatically generated">
              <a:extLst>
                <a:ext uri="{FF2B5EF4-FFF2-40B4-BE49-F238E27FC236}">
                  <a16:creationId xmlns:a16="http://schemas.microsoft.com/office/drawing/2014/main" id="{66BFFE95-3512-64ED-0747-1B15D503B423}"/>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07"/>
            <a:ext cx="4023360" cy="535517"/>
          </a:xfrm>
        </p:spPr>
        <p:txBody>
          <a:bodyPr/>
          <a:lstStyle/>
          <a:p>
            <a:fld id="{E6F80D84-AC5F-4C9D-A315-AC399149B226}"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42920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20" name="Content Placeholder 8">
            <a:extLst>
              <a:ext uri="{FF2B5EF4-FFF2-40B4-BE49-F238E27FC236}">
                <a16:creationId xmlns:a16="http://schemas.microsoft.com/office/drawing/2014/main" id="{BA8AF91B-D588-4E71-B8F7-EAE8578646E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268816845"/>
              </p:ext>
            </p:extLst>
          </p:nvPr>
        </p:nvGraphicFramePr>
        <p:xfrm>
          <a:off x="1228726" y="2098888"/>
          <a:ext cx="7600950" cy="63093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7524"/>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4"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25 programs have an accredited distant campus.</a:t>
            </a:r>
          </a:p>
          <a:p>
            <a:endParaRPr lang="en-US" sz="1600" dirty="0">
              <a:solidFill>
                <a:schemeClr val="tx1"/>
              </a:solidFill>
            </a:endParaRPr>
          </a:p>
          <a:p>
            <a:r>
              <a:rPr lang="en-US" sz="1600" dirty="0">
                <a:solidFill>
                  <a:schemeClr val="tx1"/>
                </a:solidFill>
              </a:rPr>
              <a:t>4 of those programs have 1 or more accredited distant campuses.</a:t>
            </a:r>
          </a:p>
        </p:txBody>
      </p:sp>
      <p:cxnSp>
        <p:nvCxnSpPr>
          <p:cNvPr id="12" name="Straight Connector 11">
            <a:extLst>
              <a:ext uri="{FF2B5EF4-FFF2-40B4-BE49-F238E27FC236}">
                <a16:creationId xmlns:a16="http://schemas.microsoft.com/office/drawing/2014/main" id="{F3A329FB-47EC-B040-758F-3B08F008DC5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F89E57ED-6D35-ACD6-DDEF-DAE6A5ADE74B}"/>
              </a:ext>
            </a:extLst>
          </p:cNvPr>
          <p:cNvGrpSpPr/>
          <p:nvPr/>
        </p:nvGrpSpPr>
        <p:grpSpPr>
          <a:xfrm>
            <a:off x="0" y="9601200"/>
            <a:ext cx="17881600" cy="457200"/>
            <a:chOff x="0" y="9601200"/>
            <a:chExt cx="17881600" cy="457200"/>
          </a:xfrm>
        </p:grpSpPr>
        <p:sp>
          <p:nvSpPr>
            <p:cNvPr id="14" name="Rectangle 13">
              <a:extLst>
                <a:ext uri="{FF2B5EF4-FFF2-40B4-BE49-F238E27FC236}">
                  <a16:creationId xmlns:a16="http://schemas.microsoft.com/office/drawing/2014/main" id="{5F502F50-92D5-D5EA-B5A3-3F70AE424937}"/>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6" name="Picture 15" descr="Logo&#10;&#10;Description automatically generated">
              <a:extLst>
                <a:ext uri="{FF2B5EF4-FFF2-40B4-BE49-F238E27FC236}">
                  <a16:creationId xmlns:a16="http://schemas.microsoft.com/office/drawing/2014/main" id="{EF9F03E7-1788-FCC6-112E-4E2474474CD5}"/>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6078328B-1D75-5F05-FF6B-0FD824CAD38A}"/>
              </a:ext>
            </a:extLst>
          </p:cNvPr>
          <p:cNvGraphicFramePr>
            <a:graphicFrameLocks noGrp="1"/>
          </p:cNvGraphicFramePr>
          <p:nvPr>
            <p:ph sz="half" idx="2"/>
            <p:extLst>
              <p:ext uri="{D42A27DB-BD31-4B8C-83A1-F6EECF244321}">
                <p14:modId xmlns:p14="http://schemas.microsoft.com/office/powerpoint/2010/main" val="2181253424"/>
              </p:ext>
            </p:extLst>
          </p:nvPr>
        </p:nvGraphicFramePr>
        <p:xfrm>
          <a:off x="9051925" y="4206240"/>
          <a:ext cx="7600314" cy="1645920"/>
        </p:xfrm>
        <a:graphic>
          <a:graphicData uri="http://schemas.openxmlformats.org/drawingml/2006/table">
            <a:tbl>
              <a:tblPr firstRow="1" firstCol="1" bandRow="1">
                <a:tableStyleId>{3B4B98B0-60AC-42C2-AFA5-B58CD77FA1E5}</a:tableStyleId>
              </a:tblPr>
              <a:tblGrid>
                <a:gridCol w="2622372">
                  <a:extLst>
                    <a:ext uri="{9D8B030D-6E8A-4147-A177-3AD203B41FA5}">
                      <a16:colId xmlns:a16="http://schemas.microsoft.com/office/drawing/2014/main" val="927423651"/>
                    </a:ext>
                  </a:extLst>
                </a:gridCol>
                <a:gridCol w="2488971">
                  <a:extLst>
                    <a:ext uri="{9D8B030D-6E8A-4147-A177-3AD203B41FA5}">
                      <a16:colId xmlns:a16="http://schemas.microsoft.com/office/drawing/2014/main" val="3054637108"/>
                    </a:ext>
                  </a:extLst>
                </a:gridCol>
                <a:gridCol w="2488971">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latin typeface="+mn-lt"/>
                        </a:rPr>
                        <a:t>Number of Distant Campuses</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Number of Programs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ctr">
                        <a:lnSpc>
                          <a:spcPct val="107000"/>
                        </a:lnSpc>
                        <a:spcBef>
                          <a:spcPts val="0"/>
                        </a:spcBef>
                        <a:spcAft>
                          <a:spcPts val="0"/>
                        </a:spcAft>
                      </a:pPr>
                      <a:r>
                        <a:rPr lang="en-US" sz="1400" dirty="0">
                          <a:effectLst/>
                          <a:latin typeface="+mn-lt"/>
                        </a:rPr>
                        <a:t>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247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90.81%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ctr">
                        <a:lnSpc>
                          <a:spcPct val="107000"/>
                        </a:lnSpc>
                        <a:spcBef>
                          <a:spcPts val="0"/>
                        </a:spcBef>
                        <a:spcAft>
                          <a:spcPts val="0"/>
                        </a:spcAft>
                      </a:pPr>
                      <a:r>
                        <a:rPr lang="en-US" sz="1400">
                          <a:effectLst/>
                          <a:latin typeface="+mn-lt"/>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21</a:t>
                      </a: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7.72%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74320">
                <a:tc>
                  <a:txBody>
                    <a:bodyPr/>
                    <a:lstStyle/>
                    <a:p>
                      <a:pPr marL="0" marR="0" algn="ctr">
                        <a:lnSpc>
                          <a:spcPct val="107000"/>
                        </a:lnSpc>
                        <a:spcBef>
                          <a:spcPts val="0"/>
                        </a:spcBef>
                        <a:spcAft>
                          <a:spcPts val="0"/>
                        </a:spcAft>
                      </a:pPr>
                      <a:r>
                        <a:rPr lang="en-US" sz="1400">
                          <a:effectLst/>
                          <a:latin typeface="+mn-lt"/>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0.74%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914432"/>
                  </a:ext>
                </a:extLst>
              </a:tr>
              <a:tr h="274320">
                <a:tc>
                  <a:txBody>
                    <a:bodyPr/>
                    <a:lstStyle/>
                    <a:p>
                      <a:pPr marL="0" marR="0" algn="ctr">
                        <a:lnSpc>
                          <a:spcPct val="107000"/>
                        </a:lnSpc>
                        <a:spcBef>
                          <a:spcPts val="0"/>
                        </a:spcBef>
                        <a:spcAft>
                          <a:spcPts val="0"/>
                        </a:spcAft>
                      </a:pPr>
                      <a:r>
                        <a:rPr lang="en-US" sz="1400">
                          <a:effectLst/>
                          <a:latin typeface="+mn-lt"/>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0.37%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892604"/>
                  </a:ext>
                </a:extLst>
              </a:tr>
              <a:tr h="274320">
                <a:tc>
                  <a:txBody>
                    <a:bodyPr/>
                    <a:lstStyle/>
                    <a:p>
                      <a:pPr marL="0" marR="0" algn="ctr">
                        <a:lnSpc>
                          <a:spcPct val="107000"/>
                        </a:lnSpc>
                        <a:spcBef>
                          <a:spcPts val="0"/>
                        </a:spcBef>
                        <a:spcAft>
                          <a:spcPts val="0"/>
                        </a:spcAft>
                      </a:pPr>
                      <a:r>
                        <a:rPr lang="en-US" sz="1400">
                          <a:effectLst/>
                          <a:latin typeface="+mn-lt"/>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0.37%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1786971"/>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4435"/>
            <a:ext cx="4023360" cy="535517"/>
          </a:xfrm>
        </p:spPr>
        <p:txBody>
          <a:bodyPr/>
          <a:lstStyle/>
          <a:p>
            <a:fld id="{E6F80D84-AC5F-4C9D-A315-AC399149B226}"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427897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091" y="1372860"/>
            <a:ext cx="1532255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PA Programs in 2021 required an average of 110 semester hours to complete the program.</a:t>
            </a:r>
          </a:p>
          <a:p>
            <a:r>
              <a:rPr lang="en-US" sz="1600" dirty="0">
                <a:solidFill>
                  <a:schemeClr val="tx1"/>
                </a:solidFill>
              </a:rPr>
              <a:t>The range of semester credit hours was 54 to 174 hours as self-reported.</a:t>
            </a:r>
          </a:p>
          <a:p>
            <a:r>
              <a:rPr lang="en-US" sz="1600" i="1" dirty="0">
                <a:solidFill>
                  <a:schemeClr val="tx1"/>
                </a:solidFill>
              </a:rPr>
              <a:t>*one program removed from analysis due to self-reporting error</a:t>
            </a:r>
          </a:p>
        </p:txBody>
      </p:sp>
      <p:graphicFrame>
        <p:nvGraphicFramePr>
          <p:cNvPr id="12" name="Content Placeholder 11">
            <a:extLst>
              <a:ext uri="{FF2B5EF4-FFF2-40B4-BE49-F238E27FC236}">
                <a16:creationId xmlns:a16="http://schemas.microsoft.com/office/drawing/2014/main" id="{58F93709-8B49-E301-73E1-18561FEB4E7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48016500"/>
              </p:ext>
            </p:extLst>
          </p:nvPr>
        </p:nvGraphicFramePr>
        <p:xfrm>
          <a:off x="1228090" y="2104380"/>
          <a:ext cx="15424150" cy="630936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0A967194-1F52-9B45-357F-286823843D7A}"/>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CABABCDA-F0E9-C873-2C5B-2156211E0F1C}"/>
              </a:ext>
            </a:extLst>
          </p:cNvPr>
          <p:cNvGrpSpPr/>
          <p:nvPr/>
        </p:nvGrpSpPr>
        <p:grpSpPr>
          <a:xfrm>
            <a:off x="0" y="9601200"/>
            <a:ext cx="17881600" cy="457200"/>
            <a:chOff x="0" y="9601200"/>
            <a:chExt cx="17881600" cy="457200"/>
          </a:xfrm>
        </p:grpSpPr>
        <p:sp>
          <p:nvSpPr>
            <p:cNvPr id="17" name="Rectangle 16">
              <a:extLst>
                <a:ext uri="{FF2B5EF4-FFF2-40B4-BE49-F238E27FC236}">
                  <a16:creationId xmlns:a16="http://schemas.microsoft.com/office/drawing/2014/main" id="{8075DF63-031B-4676-0DF0-7DB4E25FC068}"/>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8" name="Picture 17" descr="Logo&#10;&#10;Description automatically generated">
              <a:extLst>
                <a:ext uri="{FF2B5EF4-FFF2-40B4-BE49-F238E27FC236}">
                  <a16:creationId xmlns:a16="http://schemas.microsoft.com/office/drawing/2014/main" id="{67BB960A-B231-B9AA-3EA8-0FE1B5FEE144}"/>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90965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7607" y="855006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5"/>
            <a:ext cx="14288795" cy="9152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Didactic instruction required an average of 14 months to complete and Clinical instruction an average of 13 months, for an average total program length of 27 months.</a:t>
            </a:r>
          </a:p>
        </p:txBody>
      </p:sp>
      <p:cxnSp>
        <p:nvCxnSpPr>
          <p:cNvPr id="3" name="Straight Connector 2">
            <a:extLst>
              <a:ext uri="{FF2B5EF4-FFF2-40B4-BE49-F238E27FC236}">
                <a16:creationId xmlns:a16="http://schemas.microsoft.com/office/drawing/2014/main" id="{44AD2274-C6DF-E389-9371-084F05BA7453}"/>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603DC44A-35F4-A2D2-D2A2-EEAED07013E3}"/>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DF1F4E8D-03B3-1DC2-4966-4AFBDFBEA428}"/>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B82AA202-1BEC-FF6D-E44B-66C2F30F705A}"/>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C2387777-7B3B-3614-4DE7-F23E7B1AA9A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18602324"/>
              </p:ext>
            </p:extLst>
          </p:nvPr>
        </p:nvGraphicFramePr>
        <p:xfrm>
          <a:off x="1177607" y="2131197"/>
          <a:ext cx="15424150" cy="630936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15</a:t>
            </a:fld>
            <a:endParaRPr lang="en-US">
              <a:solidFill>
                <a:schemeClr val="bg1"/>
              </a:solidFill>
            </a:endParaRPr>
          </a:p>
        </p:txBody>
      </p:sp>
    </p:spTree>
    <p:extLst>
      <p:ext uri="{BB962C8B-B14F-4D97-AF65-F5344CB8AC3E}">
        <p14:creationId xmlns:p14="http://schemas.microsoft.com/office/powerpoint/2010/main" val="24356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3" name="Content Placeholder 4">
            <a:extLst>
              <a:ext uri="{FF2B5EF4-FFF2-40B4-BE49-F238E27FC236}">
                <a16:creationId xmlns:a16="http://schemas.microsoft.com/office/drawing/2014/main" id="{39FCEC12-DED9-4BE6-A37C-65976975A717}"/>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079323870"/>
              </p:ext>
            </p:extLst>
          </p:nvPr>
        </p:nvGraphicFramePr>
        <p:xfrm>
          <a:off x="1228090" y="2104381"/>
          <a:ext cx="7600950" cy="3200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5">
            <a:extLst>
              <a:ext uri="{FF2B5EF4-FFF2-40B4-BE49-F238E27FC236}">
                <a16:creationId xmlns:a16="http://schemas.microsoft.com/office/drawing/2014/main" id="{0624EF78-203C-DC35-AAD1-34FD56C29912}"/>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536230499"/>
              </p:ext>
            </p:extLst>
          </p:nvPr>
        </p:nvGraphicFramePr>
        <p:xfrm>
          <a:off x="9051290" y="2104381"/>
          <a:ext cx="7600950" cy="320039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1"/>
            <a:ext cx="154235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rPr>
              <a:t>35% of PA programs are 27 months long.  </a:t>
            </a:r>
          </a:p>
        </p:txBody>
      </p:sp>
      <p:graphicFrame>
        <p:nvGraphicFramePr>
          <p:cNvPr id="17" name="Content Placeholder 10">
            <a:extLst>
              <a:ext uri="{FF2B5EF4-FFF2-40B4-BE49-F238E27FC236}">
                <a16:creationId xmlns:a16="http://schemas.microsoft.com/office/drawing/2014/main" id="{CDCACC57-B6B4-46B0-875A-526246C6E46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61684221"/>
              </p:ext>
            </p:extLst>
          </p:nvPr>
        </p:nvGraphicFramePr>
        <p:xfrm>
          <a:off x="5141468" y="5212080"/>
          <a:ext cx="7598664" cy="320040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a:extLst>
              <a:ext uri="{FF2B5EF4-FFF2-40B4-BE49-F238E27FC236}">
                <a16:creationId xmlns:a16="http://schemas.microsoft.com/office/drawing/2014/main" id="{FA3FF9E2-33AC-B8E8-FD66-79E5CC07D3E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1286E65D-AA97-234B-7837-F55680012055}"/>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EE0DA815-A038-979C-8AD2-C7F1D6215DBA}"/>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D75F2D31-40AE-9A71-2CB3-78B10D71A48F}"/>
                </a:ext>
              </a:extLst>
            </p:cNvPr>
            <p:cNvPicPr>
              <a:picLocks noChangeAspect="1"/>
            </p:cNvPicPr>
            <p:nvPr/>
          </p:nvPicPr>
          <p:blipFill rotWithShape="1">
            <a:blip r:embed="rId7">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78380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5425"/>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A new section of the Program Annual Report in 2021 asked programs to provide the percent instruction for both didactic instruction and clinical encounters that was either taught in-person or distance/simulated.</a:t>
            </a:r>
          </a:p>
        </p:txBody>
      </p:sp>
      <p:cxnSp>
        <p:nvCxnSpPr>
          <p:cNvPr id="3" name="Straight Connector 2">
            <a:extLst>
              <a:ext uri="{FF2B5EF4-FFF2-40B4-BE49-F238E27FC236}">
                <a16:creationId xmlns:a16="http://schemas.microsoft.com/office/drawing/2014/main" id="{7E423763-51A8-0576-F699-5F9D697BA0E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AFA0DB9C-DEFD-3C56-EF23-5AA080B41A14}"/>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AF7798A8-A7DC-4A41-3701-81AE34B98D2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4132503B-F8D2-81C6-0B55-F8C30B86714A}"/>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F9D92152-C626-8182-FC2A-CAA68B2586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36123209"/>
              </p:ext>
            </p:extLst>
          </p:nvPr>
        </p:nvGraphicFramePr>
        <p:xfrm>
          <a:off x="1228725" y="2131197"/>
          <a:ext cx="15424150" cy="630936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03006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8" name="Content Placeholder 17">
            <a:extLst>
              <a:ext uri="{FF2B5EF4-FFF2-40B4-BE49-F238E27FC236}">
                <a16:creationId xmlns:a16="http://schemas.microsoft.com/office/drawing/2014/main" id="{1163762D-AB83-4C25-5E4B-AB7C58AAB97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702201228"/>
              </p:ext>
            </p:extLst>
          </p:nvPr>
        </p:nvGraphicFramePr>
        <p:xfrm>
          <a:off x="1228724" y="2099310"/>
          <a:ext cx="8463915"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E297D667-86C6-87C7-D471-8D07F31FBDC9}"/>
              </a:ext>
            </a:extLst>
          </p:cNvPr>
          <p:cNvGraphicFramePr>
            <a:graphicFrameLocks noGrp="1"/>
          </p:cNvGraphicFramePr>
          <p:nvPr>
            <p:ph sz="half" idx="2"/>
            <p:extLst>
              <p:ext uri="{D42A27DB-BD31-4B8C-83A1-F6EECF244321}">
                <p14:modId xmlns:p14="http://schemas.microsoft.com/office/powerpoint/2010/main" val="3583311535"/>
              </p:ext>
            </p:extLst>
          </p:nvPr>
        </p:nvGraphicFramePr>
        <p:xfrm>
          <a:off x="9794239" y="3794760"/>
          <a:ext cx="6756401" cy="2468880"/>
        </p:xfrm>
        <a:graphic>
          <a:graphicData uri="http://schemas.openxmlformats.org/drawingml/2006/table">
            <a:tbl>
              <a:tblPr firstRow="1" firstCol="1" bandRow="1">
                <a:tableStyleId>{3B4B98B0-60AC-42C2-AFA5-B58CD77FA1E5}</a:tableStyleId>
              </a:tblPr>
              <a:tblGrid>
                <a:gridCol w="2128748">
                  <a:extLst>
                    <a:ext uri="{9D8B030D-6E8A-4147-A177-3AD203B41FA5}">
                      <a16:colId xmlns:a16="http://schemas.microsoft.com/office/drawing/2014/main" val="927423651"/>
                    </a:ext>
                  </a:extLst>
                </a:gridCol>
                <a:gridCol w="2132214">
                  <a:extLst>
                    <a:ext uri="{9D8B030D-6E8A-4147-A177-3AD203B41FA5}">
                      <a16:colId xmlns:a16="http://schemas.microsoft.com/office/drawing/2014/main" val="3054637108"/>
                    </a:ext>
                  </a:extLst>
                </a:gridCol>
                <a:gridCol w="2495439">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dirty="0">
                          <a:effectLst/>
                        </a:rPr>
                        <a:t>Clinical Experience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Number of Programs</a:t>
                      </a:r>
                    </a:p>
                  </a:txBody>
                  <a:tcPr marL="68580" marR="68580" marT="0" marB="0" anchor="ctr"/>
                </a:tc>
                <a:tc>
                  <a:txBody>
                    <a:bodyPr/>
                    <a:lstStyle/>
                    <a:p>
                      <a:pPr marL="0" marR="0" algn="ctr">
                        <a:lnSpc>
                          <a:spcPct val="107000"/>
                        </a:lnSpc>
                        <a:spcBef>
                          <a:spcPts val="0"/>
                        </a:spcBef>
                        <a:spcAft>
                          <a:spcPts val="0"/>
                        </a:spcAft>
                      </a:pPr>
                      <a:r>
                        <a:rPr lang="en-US" sz="1400" dirty="0">
                          <a:effectLst/>
                        </a:rPr>
                        <a:t>Percent of Total Programs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400" dirty="0">
                          <a:effectLst/>
                        </a:rPr>
                        <a:t>Behavioral Medicine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161</a:t>
                      </a:r>
                    </a:p>
                  </a:txBody>
                  <a:tcPr marL="68580" marR="68580" marT="0" marB="0" anchor="ctr"/>
                </a:tc>
                <a:tc>
                  <a:txBody>
                    <a:bodyPr/>
                    <a:lstStyle/>
                    <a:p>
                      <a:pPr marL="0" marR="0" algn="ctr">
                        <a:lnSpc>
                          <a:spcPct val="107000"/>
                        </a:lnSpc>
                        <a:spcBef>
                          <a:spcPts val="0"/>
                        </a:spcBef>
                        <a:spcAft>
                          <a:spcPts val="0"/>
                        </a:spcAft>
                      </a:pPr>
                      <a:r>
                        <a:rPr lang="en-US" sz="1400" dirty="0">
                          <a:effectLst/>
                        </a:rPr>
                        <a:t>86.1%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400">
                          <a:effectLst/>
                        </a:rPr>
                        <a:t>Family Medicine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105</a:t>
                      </a:r>
                    </a:p>
                  </a:txBody>
                  <a:tcPr marL="68580" marR="68580" marT="0" marB="0" anchor="ctr"/>
                </a:tc>
                <a:tc>
                  <a:txBody>
                    <a:bodyPr/>
                    <a:lstStyle/>
                    <a:p>
                      <a:pPr marL="0" marR="0" algn="ctr">
                        <a:lnSpc>
                          <a:spcPct val="107000"/>
                        </a:lnSpc>
                        <a:spcBef>
                          <a:spcPts val="0"/>
                        </a:spcBef>
                        <a:spcAft>
                          <a:spcPts val="0"/>
                        </a:spcAft>
                      </a:pPr>
                      <a:r>
                        <a:rPr lang="en-US" sz="1400" dirty="0">
                          <a:effectLst/>
                        </a:rPr>
                        <a:t>56.1%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74320">
                <a:tc>
                  <a:txBody>
                    <a:bodyPr/>
                    <a:lstStyle/>
                    <a:p>
                      <a:pPr marL="0" marR="0" algn="l">
                        <a:lnSpc>
                          <a:spcPct val="107000"/>
                        </a:lnSpc>
                        <a:spcBef>
                          <a:spcPts val="0"/>
                        </a:spcBef>
                        <a:spcAft>
                          <a:spcPts val="0"/>
                        </a:spcAft>
                      </a:pPr>
                      <a:r>
                        <a:rPr lang="en-US" sz="1400">
                          <a:effectLst/>
                        </a:rPr>
                        <a:t>Internal Medicine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69</a:t>
                      </a:r>
                    </a:p>
                  </a:txBody>
                  <a:tcPr marL="68580" marR="68580" marT="0" marB="0" anchor="ctr"/>
                </a:tc>
                <a:tc>
                  <a:txBody>
                    <a:bodyPr/>
                    <a:lstStyle/>
                    <a:p>
                      <a:pPr marL="0" marR="0" algn="ctr">
                        <a:lnSpc>
                          <a:spcPct val="107000"/>
                        </a:lnSpc>
                        <a:spcBef>
                          <a:spcPts val="0"/>
                        </a:spcBef>
                        <a:spcAft>
                          <a:spcPts val="0"/>
                        </a:spcAft>
                      </a:pPr>
                      <a:r>
                        <a:rPr lang="en-US" sz="1400" dirty="0">
                          <a:effectLst/>
                        </a:rPr>
                        <a:t>36.9%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914432"/>
                  </a:ext>
                </a:extLst>
              </a:tr>
              <a:tr h="274320">
                <a:tc>
                  <a:txBody>
                    <a:bodyPr/>
                    <a:lstStyle/>
                    <a:p>
                      <a:pPr marL="0" marR="0" algn="l">
                        <a:lnSpc>
                          <a:spcPct val="107000"/>
                        </a:lnSpc>
                        <a:spcBef>
                          <a:spcPts val="0"/>
                        </a:spcBef>
                        <a:spcAft>
                          <a:spcPts val="0"/>
                        </a:spcAft>
                      </a:pPr>
                      <a:r>
                        <a:rPr lang="en-US" sz="1400" dirty="0">
                          <a:effectLst/>
                        </a:rPr>
                        <a:t>Pediatrics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59</a:t>
                      </a:r>
                    </a:p>
                  </a:txBody>
                  <a:tcPr marL="68580" marR="68580" marT="0" marB="0" anchor="ctr"/>
                </a:tc>
                <a:tc>
                  <a:txBody>
                    <a:bodyPr/>
                    <a:lstStyle/>
                    <a:p>
                      <a:pPr marL="0" marR="0" algn="ctr">
                        <a:lnSpc>
                          <a:spcPct val="107000"/>
                        </a:lnSpc>
                        <a:spcBef>
                          <a:spcPts val="0"/>
                        </a:spcBef>
                        <a:spcAft>
                          <a:spcPts val="0"/>
                        </a:spcAft>
                      </a:pPr>
                      <a:r>
                        <a:rPr lang="en-US" sz="1400" dirty="0">
                          <a:effectLst/>
                        </a:rPr>
                        <a:t>31.6%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892604"/>
                  </a:ext>
                </a:extLst>
              </a:tr>
              <a:tr h="274320">
                <a:tc>
                  <a:txBody>
                    <a:bodyPr/>
                    <a:lstStyle/>
                    <a:p>
                      <a:pPr marL="0" marR="0" algn="l">
                        <a:lnSpc>
                          <a:spcPct val="107000"/>
                        </a:lnSpc>
                        <a:spcBef>
                          <a:spcPts val="0"/>
                        </a:spcBef>
                        <a:spcAft>
                          <a:spcPts val="0"/>
                        </a:spcAft>
                      </a:pPr>
                      <a:r>
                        <a:rPr lang="en-US" sz="1400" dirty="0">
                          <a:effectLst/>
                        </a:rPr>
                        <a:t>Elective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53</a:t>
                      </a:r>
                    </a:p>
                  </a:txBody>
                  <a:tcPr marL="68580" marR="68580" marT="0" marB="0" anchor="ctr"/>
                </a:tc>
                <a:tc>
                  <a:txBody>
                    <a:bodyPr/>
                    <a:lstStyle/>
                    <a:p>
                      <a:pPr marL="0" marR="0" algn="ctr">
                        <a:lnSpc>
                          <a:spcPct val="107000"/>
                        </a:lnSpc>
                        <a:spcBef>
                          <a:spcPts val="0"/>
                        </a:spcBef>
                        <a:spcAft>
                          <a:spcPts val="0"/>
                        </a:spcAft>
                      </a:pPr>
                      <a:r>
                        <a:rPr lang="en-US" sz="1400" dirty="0">
                          <a:effectLst/>
                        </a:rPr>
                        <a:t>29.9%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100665"/>
                  </a:ext>
                </a:extLst>
              </a:tr>
              <a:tr h="274320">
                <a:tc>
                  <a:txBody>
                    <a:bodyPr/>
                    <a:lstStyle/>
                    <a:p>
                      <a:pPr marL="0" marR="0" algn="l">
                        <a:lnSpc>
                          <a:spcPct val="107000"/>
                        </a:lnSpc>
                        <a:spcBef>
                          <a:spcPts val="0"/>
                        </a:spcBef>
                        <a:spcAft>
                          <a:spcPts val="0"/>
                        </a:spcAft>
                      </a:pPr>
                      <a:r>
                        <a:rPr lang="en-US" sz="1400" dirty="0">
                          <a:effectLst/>
                        </a:rPr>
                        <a:t>Ob/Gyn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35</a:t>
                      </a:r>
                    </a:p>
                  </a:txBody>
                  <a:tcPr marL="68580" marR="68580" marT="0" marB="0" anchor="ctr"/>
                </a:tc>
                <a:tc>
                  <a:txBody>
                    <a:bodyPr/>
                    <a:lstStyle/>
                    <a:p>
                      <a:pPr marL="0" marR="0" algn="ctr">
                        <a:lnSpc>
                          <a:spcPct val="107000"/>
                        </a:lnSpc>
                        <a:spcBef>
                          <a:spcPts val="0"/>
                        </a:spcBef>
                        <a:spcAft>
                          <a:spcPts val="0"/>
                        </a:spcAft>
                      </a:pPr>
                      <a:r>
                        <a:rPr lang="en-US" sz="1400" dirty="0">
                          <a:effectLst/>
                        </a:rPr>
                        <a:t>18.7%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2491698"/>
                  </a:ext>
                </a:extLst>
              </a:tr>
              <a:tr h="274320">
                <a:tc>
                  <a:txBody>
                    <a:bodyPr/>
                    <a:lstStyle/>
                    <a:p>
                      <a:pPr marL="0" marR="0" algn="l">
                        <a:lnSpc>
                          <a:spcPct val="107000"/>
                        </a:lnSpc>
                        <a:spcBef>
                          <a:spcPts val="0"/>
                        </a:spcBef>
                        <a:spcAft>
                          <a:spcPts val="0"/>
                        </a:spcAft>
                      </a:pPr>
                      <a:r>
                        <a:rPr lang="en-US" sz="1400" dirty="0">
                          <a:effectLst/>
                        </a:rPr>
                        <a:t>Surgery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23</a:t>
                      </a:r>
                    </a:p>
                  </a:txBody>
                  <a:tcPr marL="68580" marR="68580" marT="0" marB="0" anchor="ctr"/>
                </a:tc>
                <a:tc>
                  <a:txBody>
                    <a:bodyPr/>
                    <a:lstStyle/>
                    <a:p>
                      <a:pPr marL="0" marR="0" algn="ctr">
                        <a:lnSpc>
                          <a:spcPct val="107000"/>
                        </a:lnSpc>
                        <a:spcBef>
                          <a:spcPts val="0"/>
                        </a:spcBef>
                        <a:spcAft>
                          <a:spcPts val="0"/>
                        </a:spcAft>
                      </a:pPr>
                      <a:r>
                        <a:rPr lang="en-US" sz="1400" dirty="0">
                          <a:effectLst/>
                        </a:rPr>
                        <a:t>12.3%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7160282"/>
                  </a:ext>
                </a:extLst>
              </a:tr>
              <a:tr h="274320">
                <a:tc>
                  <a:txBody>
                    <a:bodyPr/>
                    <a:lstStyle/>
                    <a:p>
                      <a:pPr marL="0" marR="0" algn="l">
                        <a:lnSpc>
                          <a:spcPct val="107000"/>
                        </a:lnSpc>
                        <a:spcBef>
                          <a:spcPts val="0"/>
                        </a:spcBef>
                        <a:spcAft>
                          <a:spcPts val="0"/>
                        </a:spcAft>
                      </a:pPr>
                      <a:r>
                        <a:rPr lang="en-US" sz="1400" dirty="0">
                          <a:effectLst/>
                        </a:rPr>
                        <a:t>Emergency Medicine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algn="ctr">
                        <a:lnSpc>
                          <a:spcPct val="107000"/>
                        </a:lnSpc>
                        <a:spcBef>
                          <a:spcPts val="0"/>
                        </a:spcBef>
                        <a:spcAft>
                          <a:spcPts val="0"/>
                        </a:spcAft>
                      </a:pPr>
                      <a:r>
                        <a:rPr lang="en-US" sz="1400" dirty="0">
                          <a:effectLst/>
                        </a:rPr>
                        <a:t>6.4%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9545744"/>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582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187 Programs utilized telemedicine or telehealth as a component within the SCPEs, with a majority of those encounters being in Behavioral Medicine.</a:t>
            </a:r>
          </a:p>
        </p:txBody>
      </p:sp>
      <p:cxnSp>
        <p:nvCxnSpPr>
          <p:cNvPr id="3" name="Straight Connector 2">
            <a:extLst>
              <a:ext uri="{FF2B5EF4-FFF2-40B4-BE49-F238E27FC236}">
                <a16:creationId xmlns:a16="http://schemas.microsoft.com/office/drawing/2014/main" id="{EE92FA07-171E-BDD2-C78B-8BF7649B0ACC}"/>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7020C9C6-D6C7-9235-69C2-B32D5697F88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8B421F1F-DDC5-8A74-D72B-5C28F7FF39C2}"/>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DCC1EE35-2770-3E15-39D7-4FDEB38F2C5C}"/>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54663"/>
            <a:ext cx="4023360" cy="535517"/>
          </a:xfrm>
        </p:spPr>
        <p:txBody>
          <a:bodyPr/>
          <a:lstStyle/>
          <a:p>
            <a:fld id="{E6F80D84-AC5F-4C9D-A315-AC399149B226}"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7261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5">
            <a:extLst>
              <a:ext uri="{FF2B5EF4-FFF2-40B4-BE49-F238E27FC236}">
                <a16:creationId xmlns:a16="http://schemas.microsoft.com/office/drawing/2014/main" id="{ED5C75CD-9466-4AC8-8455-330120D6CCEE}"/>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274519030"/>
              </p:ext>
            </p:extLst>
          </p:nvPr>
        </p:nvGraphicFramePr>
        <p:xfrm>
          <a:off x="1228725" y="2103750"/>
          <a:ext cx="7600950" cy="63093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68984" y="8412480"/>
            <a:ext cx="15343632"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8984"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403068" y="8549640"/>
            <a:ext cx="14249172"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Half of all supervised clinical practice experience (SCPE) settings consist of outpatient encounters.</a:t>
            </a:r>
          </a:p>
        </p:txBody>
      </p:sp>
      <p:cxnSp>
        <p:nvCxnSpPr>
          <p:cNvPr id="3" name="Straight Connector 2">
            <a:extLst>
              <a:ext uri="{FF2B5EF4-FFF2-40B4-BE49-F238E27FC236}">
                <a16:creationId xmlns:a16="http://schemas.microsoft.com/office/drawing/2014/main" id="{BEF44AA2-C316-9F91-9B15-6911A4E19B82}"/>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981E82D5-D97F-A9DF-0ACB-E20DE4008EEE}"/>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1CE882ED-A3E5-3B82-9073-9FE4660057A6}"/>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1A722997-C961-C26F-CB51-1095A78196D9}"/>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1" name="Content Placeholder 20">
            <a:extLst>
              <a:ext uri="{FF2B5EF4-FFF2-40B4-BE49-F238E27FC236}">
                <a16:creationId xmlns:a16="http://schemas.microsoft.com/office/drawing/2014/main" id="{DFBE1A54-F92A-3A86-263B-77FD2BC1200A}"/>
              </a:ext>
            </a:extLst>
          </p:cNvPr>
          <p:cNvGraphicFramePr>
            <a:graphicFrameLocks noGrp="1"/>
          </p:cNvGraphicFramePr>
          <p:nvPr>
            <p:ph sz="half" idx="2"/>
            <p:extLst>
              <p:ext uri="{D42A27DB-BD31-4B8C-83A1-F6EECF244321}">
                <p14:modId xmlns:p14="http://schemas.microsoft.com/office/powerpoint/2010/main" val="2279118211"/>
              </p:ext>
            </p:extLst>
          </p:nvPr>
        </p:nvGraphicFramePr>
        <p:xfrm>
          <a:off x="10642639" y="4572630"/>
          <a:ext cx="3972481" cy="1371600"/>
        </p:xfrm>
        <a:graphic>
          <a:graphicData uri="http://schemas.openxmlformats.org/drawingml/2006/table">
            <a:tbl>
              <a:tblPr firstRow="1" firstCol="1" bandRow="1">
                <a:tableStyleId>{3B4B98B0-60AC-42C2-AFA5-B58CD77FA1E5}</a:tableStyleId>
              </a:tblPr>
              <a:tblGrid>
                <a:gridCol w="2178685">
                  <a:extLst>
                    <a:ext uri="{9D8B030D-6E8A-4147-A177-3AD203B41FA5}">
                      <a16:colId xmlns:a16="http://schemas.microsoft.com/office/drawing/2014/main" val="927423651"/>
                    </a:ext>
                  </a:extLst>
                </a:gridCol>
                <a:gridCol w="818743">
                  <a:extLst>
                    <a:ext uri="{9D8B030D-6E8A-4147-A177-3AD203B41FA5}">
                      <a16:colId xmlns:a16="http://schemas.microsoft.com/office/drawing/2014/main" val="3054637108"/>
                    </a:ext>
                  </a:extLst>
                </a:gridCol>
                <a:gridCol w="975053">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SCPE Setting</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400" dirty="0">
                          <a:effectLst/>
                        </a:rPr>
                        <a:t>Outpatient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28928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50.08%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400">
                          <a:effectLst/>
                        </a:rPr>
                        <a:t>Inpatient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12974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22.46%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74320">
                <a:tc>
                  <a:txBody>
                    <a:bodyPr/>
                    <a:lstStyle/>
                    <a:p>
                      <a:pPr marL="0" marR="0" algn="l">
                        <a:lnSpc>
                          <a:spcPct val="107000"/>
                        </a:lnSpc>
                        <a:spcBef>
                          <a:spcPts val="0"/>
                        </a:spcBef>
                        <a:spcAft>
                          <a:spcPts val="0"/>
                        </a:spcAft>
                      </a:pPr>
                      <a:r>
                        <a:rPr lang="en-US" sz="1400">
                          <a:effectLst/>
                        </a:rPr>
                        <a:t>Operating Room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9897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17.13%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914432"/>
                  </a:ext>
                </a:extLst>
              </a:tr>
              <a:tr h="274320">
                <a:tc>
                  <a:txBody>
                    <a:bodyPr/>
                    <a:lstStyle/>
                    <a:p>
                      <a:pPr marL="0" marR="0" algn="l">
                        <a:lnSpc>
                          <a:spcPct val="107000"/>
                        </a:lnSpc>
                        <a:spcBef>
                          <a:spcPts val="0"/>
                        </a:spcBef>
                        <a:spcAft>
                          <a:spcPts val="0"/>
                        </a:spcAft>
                      </a:pPr>
                      <a:r>
                        <a:rPr lang="en-US" sz="1400">
                          <a:effectLst/>
                        </a:rPr>
                        <a:t>Emergency Department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5970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10.33%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892604"/>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322769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13A0-E13B-40CC-9465-DAB6170119CD}"/>
              </a:ext>
            </a:extLst>
          </p:cNvPr>
          <p:cNvSpPr>
            <a:spLocks noGrp="1"/>
          </p:cNvSpPr>
          <p:nvPr>
            <p:ph type="title"/>
          </p:nvPr>
        </p:nvSpPr>
        <p:spPr>
          <a:xfrm>
            <a:off x="2239613" y="182880"/>
            <a:ext cx="14630400" cy="914400"/>
          </a:xfrm>
        </p:spPr>
        <p:txBody>
          <a:bodyPr>
            <a:normAutofit/>
          </a:bodyPr>
          <a:lstStyle/>
          <a:p>
            <a:pPr algn="ctr"/>
            <a:r>
              <a:rPr lang="en-US" sz="5800" b="1" dirty="0">
                <a:latin typeface="Arial Narrow" panose="020B0606020202030204" pitchFamily="34" charset="0"/>
              </a:rPr>
              <a:t>Table of Contents</a:t>
            </a:r>
          </a:p>
        </p:txBody>
      </p:sp>
      <p:sp>
        <p:nvSpPr>
          <p:cNvPr id="3" name="Content Placeholder 2">
            <a:extLst>
              <a:ext uri="{FF2B5EF4-FFF2-40B4-BE49-F238E27FC236}">
                <a16:creationId xmlns:a16="http://schemas.microsoft.com/office/drawing/2014/main" id="{8AC82904-2B78-418E-A105-07C7FEC744D9}"/>
              </a:ext>
            </a:extLst>
          </p:cNvPr>
          <p:cNvSpPr>
            <a:spLocks noGrp="1"/>
          </p:cNvSpPr>
          <p:nvPr>
            <p:ph idx="1"/>
          </p:nvPr>
        </p:nvSpPr>
        <p:spPr>
          <a:xfrm>
            <a:off x="2239615" y="1125116"/>
            <a:ext cx="14630400" cy="8800957"/>
          </a:xfrm>
        </p:spPr>
        <p:txBody>
          <a:bodyPr>
            <a:normAutofit fontScale="55000" lnSpcReduction="20000"/>
          </a:bodyPr>
          <a:lstStyle/>
          <a:p>
            <a:pPr marL="0" indent="0">
              <a:buNone/>
            </a:pPr>
            <a:r>
              <a:rPr lang="en-US" dirty="0">
                <a:solidFill>
                  <a:schemeClr val="accent2"/>
                </a:solidFill>
              </a:rPr>
              <a:t>Message from the Executive Director....……......………………………………………………………………………...</a:t>
            </a:r>
          </a:p>
          <a:p>
            <a:pPr marL="0" indent="0">
              <a:buNone/>
            </a:pPr>
            <a:r>
              <a:rPr lang="en-US" dirty="0">
                <a:solidFill>
                  <a:schemeClr val="accent2"/>
                </a:solidFill>
              </a:rPr>
              <a:t>ARC-PA......………………………………………………………………………………………………………………..</a:t>
            </a:r>
          </a:p>
          <a:p>
            <a:pPr marL="670575" lvl="1" indent="0">
              <a:buNone/>
            </a:pPr>
            <a:r>
              <a:rPr lang="en-US" dirty="0"/>
              <a:t>About</a:t>
            </a:r>
          </a:p>
          <a:p>
            <a:pPr marL="670575" lvl="1" indent="0">
              <a:buNone/>
            </a:pPr>
            <a:r>
              <a:rPr lang="en-US" dirty="0"/>
              <a:t>Geographic Scope</a:t>
            </a:r>
          </a:p>
          <a:p>
            <a:pPr marL="0" indent="0">
              <a:buNone/>
            </a:pPr>
            <a:r>
              <a:rPr lang="en-US" dirty="0">
                <a:solidFill>
                  <a:schemeClr val="accent2"/>
                </a:solidFill>
              </a:rPr>
              <a:t>Data Collection and Methodology...……………………………………………………………………………………….</a:t>
            </a:r>
          </a:p>
          <a:p>
            <a:pPr marL="670575" lvl="1" indent="0">
              <a:buNone/>
            </a:pPr>
            <a:r>
              <a:rPr lang="en-US" dirty="0"/>
              <a:t>Introduction</a:t>
            </a:r>
          </a:p>
          <a:p>
            <a:pPr marL="670575" lvl="1" indent="0">
              <a:buNone/>
            </a:pPr>
            <a:r>
              <a:rPr lang="en-US" dirty="0"/>
              <a:t>Data Analysis</a:t>
            </a:r>
          </a:p>
          <a:p>
            <a:pPr marL="0" indent="0">
              <a:buNone/>
            </a:pPr>
            <a:r>
              <a:rPr lang="en-US" dirty="0">
                <a:solidFill>
                  <a:schemeClr val="accent2"/>
                </a:solidFill>
              </a:rPr>
              <a:t>Entry Level Programs……………………………………………………………………………………………………</a:t>
            </a:r>
          </a:p>
          <a:p>
            <a:pPr marL="670575" lvl="1" indent="0">
              <a:buNone/>
            </a:pPr>
            <a:r>
              <a:rPr lang="en-US" dirty="0"/>
              <a:t>Geographic Distribution</a:t>
            </a:r>
          </a:p>
          <a:p>
            <a:pPr marL="670575" lvl="1" indent="0">
              <a:buNone/>
            </a:pPr>
            <a:r>
              <a:rPr lang="en-US" dirty="0"/>
              <a:t>Institutional Demographics</a:t>
            </a:r>
          </a:p>
          <a:p>
            <a:pPr marL="670575" lvl="1" indent="0">
              <a:buNone/>
            </a:pPr>
            <a:r>
              <a:rPr lang="en-US" dirty="0"/>
              <a:t>Program Demographic</a:t>
            </a:r>
          </a:p>
          <a:p>
            <a:pPr marL="1341150" lvl="2" indent="0">
              <a:buNone/>
            </a:pPr>
            <a:r>
              <a:rPr lang="en-US" dirty="0">
                <a:solidFill>
                  <a:schemeClr val="accent3"/>
                </a:solidFill>
              </a:rPr>
              <a:t>Program</a:t>
            </a:r>
          </a:p>
          <a:p>
            <a:pPr marL="1341150" lvl="2" indent="0">
              <a:buNone/>
            </a:pPr>
            <a:r>
              <a:rPr lang="en-US" dirty="0">
                <a:solidFill>
                  <a:schemeClr val="accent3"/>
                </a:solidFill>
              </a:rPr>
              <a:t>Budget</a:t>
            </a:r>
          </a:p>
          <a:p>
            <a:pPr marL="1341150" lvl="2" indent="0">
              <a:buNone/>
            </a:pPr>
            <a:r>
              <a:rPr lang="en-US" dirty="0">
                <a:solidFill>
                  <a:schemeClr val="accent3"/>
                </a:solidFill>
              </a:rPr>
              <a:t>Faculty/Staff</a:t>
            </a:r>
          </a:p>
          <a:p>
            <a:pPr marL="1341150" lvl="2" indent="0">
              <a:buNone/>
            </a:pPr>
            <a:r>
              <a:rPr lang="en-US" dirty="0">
                <a:solidFill>
                  <a:schemeClr val="accent3"/>
                </a:solidFill>
              </a:rPr>
              <a:t>Students</a:t>
            </a:r>
          </a:p>
          <a:p>
            <a:pPr marL="670575" lvl="1" indent="0">
              <a:buNone/>
            </a:pPr>
            <a:r>
              <a:rPr lang="en-US" dirty="0"/>
              <a:t>Accreditation Demographics</a:t>
            </a:r>
          </a:p>
          <a:p>
            <a:pPr marL="670575" lvl="1" indent="0">
              <a:buNone/>
            </a:pPr>
            <a:r>
              <a:rPr lang="en-US" dirty="0"/>
              <a:t>2021 Programs In Review</a:t>
            </a:r>
          </a:p>
          <a:p>
            <a:pPr marL="0" indent="0">
              <a:buNone/>
            </a:pPr>
            <a:r>
              <a:rPr lang="en-US" dirty="0">
                <a:solidFill>
                  <a:schemeClr val="accent2"/>
                </a:solidFill>
              </a:rPr>
              <a:t>Post-Graduate Programs...……………………………………………………………………………………………</a:t>
            </a:r>
          </a:p>
          <a:p>
            <a:pPr marL="670575" lvl="1" indent="0">
              <a:buNone/>
            </a:pPr>
            <a:r>
              <a:rPr lang="en-US" dirty="0"/>
              <a:t>Geographic Distribution</a:t>
            </a:r>
          </a:p>
          <a:p>
            <a:pPr marL="670575" lvl="1" indent="0">
              <a:buNone/>
            </a:pPr>
            <a:r>
              <a:rPr lang="en-US" dirty="0"/>
              <a:t>Accreditation Demographics</a:t>
            </a:r>
          </a:p>
          <a:p>
            <a:pPr marL="670575" lvl="1" indent="0">
              <a:buNone/>
            </a:pPr>
            <a:r>
              <a:rPr lang="en-US" dirty="0"/>
              <a:t>2021 Programs In Review</a:t>
            </a:r>
          </a:p>
          <a:p>
            <a:pPr marL="0" indent="0">
              <a:buNone/>
            </a:pPr>
            <a:r>
              <a:rPr lang="en-US" dirty="0">
                <a:solidFill>
                  <a:schemeClr val="accent2"/>
                </a:solidFill>
              </a:rPr>
              <a:t>Appendix...……………………………………………………………………………………………………………...</a:t>
            </a:r>
          </a:p>
          <a:p>
            <a:pPr marL="670575" lvl="1" indent="0">
              <a:buNone/>
            </a:pPr>
            <a:r>
              <a:rPr lang="en-US" dirty="0"/>
              <a:t>Entry Level Virtual Site Visits</a:t>
            </a:r>
          </a:p>
          <a:p>
            <a:pPr marL="670575" lvl="1" indent="0">
              <a:buNone/>
            </a:pPr>
            <a:r>
              <a:rPr lang="en-US" dirty="0"/>
              <a:t>Post-Graduate Virtual Site Visits</a:t>
            </a:r>
          </a:p>
          <a:p>
            <a:pPr marL="670575" lvl="1" indent="0">
              <a:buNone/>
            </a:pPr>
            <a:r>
              <a:rPr lang="en-US" dirty="0"/>
              <a:t>Communication</a:t>
            </a:r>
          </a:p>
          <a:p>
            <a:pPr marL="670575" lvl="1" indent="0">
              <a:buNone/>
            </a:pPr>
            <a:r>
              <a:rPr lang="en-US" dirty="0"/>
              <a:t>Workshops</a:t>
            </a:r>
          </a:p>
          <a:p>
            <a:pPr marL="0" indent="0">
              <a:buNone/>
            </a:pPr>
            <a:r>
              <a:rPr lang="en-US" dirty="0">
                <a:solidFill>
                  <a:schemeClr val="accent2"/>
                </a:solidFill>
              </a:rPr>
              <a:t>Glossary…………………………………………………………………………………………………………………</a:t>
            </a:r>
          </a:p>
        </p:txBody>
      </p:sp>
      <p:pic>
        <p:nvPicPr>
          <p:cNvPr id="9" name="Picture 8" descr="Surgeon reviewing MRI scans on a modern screen">
            <a:extLst>
              <a:ext uri="{FF2B5EF4-FFF2-40B4-BE49-F238E27FC236}">
                <a16:creationId xmlns:a16="http://schemas.microsoft.com/office/drawing/2014/main" id="{AB61FAB7-2B18-47EB-B2DB-987A85C1A685}"/>
              </a:ext>
            </a:extLst>
          </p:cNvPr>
          <p:cNvPicPr>
            <a:picLocks noChangeAspect="1"/>
          </p:cNvPicPr>
          <p:nvPr/>
        </p:nvPicPr>
        <p:blipFill rotWithShape="1">
          <a:blip r:embed="rId2">
            <a:extLst>
              <a:ext uri="{28A0092B-C50C-407E-A947-70E740481C1C}">
                <a14:useLocalDpi xmlns:a14="http://schemas.microsoft.com/office/drawing/2010/main" val="0"/>
              </a:ext>
            </a:extLst>
          </a:blip>
          <a:srcRect l="30422" r="55861"/>
          <a:stretch/>
        </p:blipFill>
        <p:spPr>
          <a:xfrm>
            <a:off x="0" y="7"/>
            <a:ext cx="2066795" cy="10058399"/>
          </a:xfrm>
          <a:prstGeom prst="rect">
            <a:avLst/>
          </a:prstGeom>
        </p:spPr>
      </p:pic>
      <p:sp>
        <p:nvSpPr>
          <p:cNvPr id="17" name="Content Placeholder 2">
            <a:extLst>
              <a:ext uri="{FF2B5EF4-FFF2-40B4-BE49-F238E27FC236}">
                <a16:creationId xmlns:a16="http://schemas.microsoft.com/office/drawing/2014/main" id="{0504F869-69B0-5244-6700-D51575956B69}"/>
              </a:ext>
            </a:extLst>
          </p:cNvPr>
          <p:cNvSpPr txBox="1">
            <a:spLocks/>
          </p:cNvSpPr>
          <p:nvPr/>
        </p:nvSpPr>
        <p:spPr>
          <a:xfrm>
            <a:off x="2239614" y="1125115"/>
            <a:ext cx="14630400" cy="8800957"/>
          </a:xfrm>
          <a:prstGeom prst="rect">
            <a:avLst/>
          </a:prstGeom>
        </p:spPr>
        <p:txBody>
          <a:bodyPr vert="horz" lIns="91440" tIns="45720" rIns="91440" bIns="45720" rtlCol="0">
            <a:normAutofit fontScale="55000" lnSpcReduction="20000"/>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r">
              <a:buNone/>
            </a:pPr>
            <a:r>
              <a:rPr lang="en-US" dirty="0">
                <a:solidFill>
                  <a:schemeClr val="accent4"/>
                </a:solidFill>
              </a:rPr>
              <a:t>3</a:t>
            </a:r>
          </a:p>
          <a:p>
            <a:pPr marL="0" indent="0" algn="r">
              <a:buNone/>
            </a:pPr>
            <a:r>
              <a:rPr lang="en-US" dirty="0">
                <a:solidFill>
                  <a:schemeClr val="accent4"/>
                </a:solidFill>
              </a:rPr>
              <a:t>4-5</a:t>
            </a: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0" indent="0" algn="r">
              <a:buNone/>
            </a:pPr>
            <a:r>
              <a:rPr lang="en-US" dirty="0">
                <a:solidFill>
                  <a:schemeClr val="accent4"/>
                </a:solidFill>
              </a:rPr>
              <a:t>6</a:t>
            </a: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0" indent="0" algn="r">
              <a:buNone/>
            </a:pPr>
            <a:r>
              <a:rPr lang="en-US" dirty="0">
                <a:solidFill>
                  <a:schemeClr val="accent4"/>
                </a:solidFill>
              </a:rPr>
              <a:t>7-51</a:t>
            </a: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1341150" lvl="2" indent="0" algn="r">
              <a:buNone/>
            </a:pPr>
            <a:endParaRPr lang="en-US" dirty="0">
              <a:solidFill>
                <a:schemeClr val="accent4"/>
              </a:solidFill>
            </a:endParaRPr>
          </a:p>
          <a:p>
            <a:pPr marL="1341150" lvl="2" indent="0" algn="r">
              <a:buNone/>
            </a:pPr>
            <a:endParaRPr lang="en-US" dirty="0">
              <a:solidFill>
                <a:schemeClr val="accent4"/>
              </a:solidFill>
            </a:endParaRPr>
          </a:p>
          <a:p>
            <a:pPr marL="1341150" lvl="2" indent="0" algn="r">
              <a:buNone/>
            </a:pPr>
            <a:endParaRPr lang="en-US" dirty="0">
              <a:solidFill>
                <a:schemeClr val="accent4"/>
              </a:solidFill>
            </a:endParaRPr>
          </a:p>
          <a:p>
            <a:pPr marL="1341150" lvl="2" indent="0" algn="r">
              <a:buNone/>
            </a:pPr>
            <a:endParaRPr lang="en-US" dirty="0">
              <a:solidFill>
                <a:schemeClr val="accent4"/>
              </a:solidFill>
            </a:endParaRP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0" indent="0" algn="r">
              <a:buNone/>
            </a:pPr>
            <a:r>
              <a:rPr lang="en-US" dirty="0">
                <a:solidFill>
                  <a:schemeClr val="accent4"/>
                </a:solidFill>
              </a:rPr>
              <a:t>52-56</a:t>
            </a: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0" indent="0" algn="r">
              <a:buNone/>
            </a:pPr>
            <a:r>
              <a:rPr lang="en-US" dirty="0">
                <a:solidFill>
                  <a:schemeClr val="accent4"/>
                </a:solidFill>
              </a:rPr>
              <a:t>57-60</a:t>
            </a: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670575" lvl="1" indent="0" algn="r">
              <a:buNone/>
            </a:pPr>
            <a:endParaRPr lang="en-US" dirty="0">
              <a:solidFill>
                <a:schemeClr val="accent4"/>
              </a:solidFill>
            </a:endParaRPr>
          </a:p>
          <a:p>
            <a:pPr marL="0" indent="0" algn="r">
              <a:buNone/>
            </a:pPr>
            <a:r>
              <a:rPr lang="en-US" dirty="0">
                <a:solidFill>
                  <a:schemeClr val="accent4"/>
                </a:solidFill>
              </a:rPr>
              <a:t>61-65</a:t>
            </a:r>
          </a:p>
        </p:txBody>
      </p:sp>
    </p:spTree>
    <p:extLst>
      <p:ext uri="{BB962C8B-B14F-4D97-AF65-F5344CB8AC3E}">
        <p14:creationId xmlns:p14="http://schemas.microsoft.com/office/powerpoint/2010/main" val="367470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rPr>
              <a:t>After Elective SCPEs, the most reported available clinical experience placements are in Family Medicine. </a:t>
            </a:r>
          </a:p>
        </p:txBody>
      </p:sp>
      <p:cxnSp>
        <p:nvCxnSpPr>
          <p:cNvPr id="3" name="Straight Connector 2">
            <a:extLst>
              <a:ext uri="{FF2B5EF4-FFF2-40B4-BE49-F238E27FC236}">
                <a16:creationId xmlns:a16="http://schemas.microsoft.com/office/drawing/2014/main" id="{902BF8FA-BEE9-3B2E-B611-A7152300A0C4}"/>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5A3D5818-D27E-6AEC-03EE-5913DC3B68F7}"/>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62E249C2-2685-141A-3F31-AFFE109A9B5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0C9B9221-7204-A356-D049-87313053E89F}"/>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6B6A1C0A-3288-FA75-4074-869167370773}"/>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571337836"/>
              </p:ext>
            </p:extLst>
          </p:nvPr>
        </p:nvGraphicFramePr>
        <p:xfrm>
          <a:off x="1228726" y="2099310"/>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ontent Placeholder 24">
            <a:extLst>
              <a:ext uri="{FF2B5EF4-FFF2-40B4-BE49-F238E27FC236}">
                <a16:creationId xmlns:a16="http://schemas.microsoft.com/office/drawing/2014/main" id="{78B84D9A-5CD8-72EF-6E44-266D4134972A}"/>
              </a:ext>
            </a:extLst>
          </p:cNvPr>
          <p:cNvGraphicFramePr>
            <a:graphicFrameLocks noGrp="1"/>
          </p:cNvGraphicFramePr>
          <p:nvPr>
            <p:ph sz="half" idx="2"/>
            <p:extLst>
              <p:ext uri="{D42A27DB-BD31-4B8C-83A1-F6EECF244321}">
                <p14:modId xmlns:p14="http://schemas.microsoft.com/office/powerpoint/2010/main" val="2842473284"/>
              </p:ext>
            </p:extLst>
          </p:nvPr>
        </p:nvGraphicFramePr>
        <p:xfrm>
          <a:off x="9519919" y="3999870"/>
          <a:ext cx="6217921" cy="2468880"/>
        </p:xfrm>
        <a:graphic>
          <a:graphicData uri="http://schemas.openxmlformats.org/drawingml/2006/table">
            <a:tbl>
              <a:tblPr firstRow="1" firstCol="1" bandRow="1">
                <a:tableStyleId>{3B4B98B0-60AC-42C2-AFA5-B58CD77FA1E5}</a:tableStyleId>
              </a:tblPr>
              <a:tblGrid>
                <a:gridCol w="2224095">
                  <a:extLst>
                    <a:ext uri="{9D8B030D-6E8A-4147-A177-3AD203B41FA5}">
                      <a16:colId xmlns:a16="http://schemas.microsoft.com/office/drawing/2014/main" val="927423651"/>
                    </a:ext>
                  </a:extLst>
                </a:gridCol>
                <a:gridCol w="2567088">
                  <a:extLst>
                    <a:ext uri="{9D8B030D-6E8A-4147-A177-3AD203B41FA5}">
                      <a16:colId xmlns:a16="http://schemas.microsoft.com/office/drawing/2014/main" val="3054637108"/>
                    </a:ext>
                  </a:extLst>
                </a:gridCol>
                <a:gridCol w="1426738">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Req. Clinical Experience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Avg. Rotation Slots/Program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400">
                          <a:effectLst/>
                        </a:rPr>
                        <a:t>Elective/Other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220</a:t>
                      </a:r>
                    </a:p>
                  </a:txBody>
                  <a:tcPr marL="68580" marR="68580" marT="0" marB="0" anchor="ctr"/>
                </a:tc>
                <a:tc>
                  <a:txBody>
                    <a:bodyPr/>
                    <a:lstStyle/>
                    <a:p>
                      <a:pPr marL="0" marR="0" algn="ctr">
                        <a:lnSpc>
                          <a:spcPct val="107000"/>
                        </a:lnSpc>
                        <a:spcBef>
                          <a:spcPts val="0"/>
                        </a:spcBef>
                        <a:spcAft>
                          <a:spcPts val="0"/>
                        </a:spcAft>
                      </a:pPr>
                      <a:r>
                        <a:rPr lang="en-US" sz="1400">
                          <a:effectLst/>
                        </a:rPr>
                        <a:t>25.64%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400">
                          <a:effectLst/>
                        </a:rPr>
                        <a:t>Family Medicine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123</a:t>
                      </a:r>
                    </a:p>
                  </a:txBody>
                  <a:tcPr marL="68580" marR="68580" marT="0" marB="0" anchor="ctr"/>
                </a:tc>
                <a:tc>
                  <a:txBody>
                    <a:bodyPr/>
                    <a:lstStyle/>
                    <a:p>
                      <a:pPr marL="0" marR="0" algn="ctr">
                        <a:lnSpc>
                          <a:spcPct val="107000"/>
                        </a:lnSpc>
                        <a:spcBef>
                          <a:spcPts val="0"/>
                        </a:spcBef>
                        <a:spcAft>
                          <a:spcPts val="0"/>
                        </a:spcAft>
                      </a:pPr>
                      <a:r>
                        <a:rPr lang="en-US" sz="1400">
                          <a:effectLst/>
                        </a:rPr>
                        <a:t>13.97%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74320">
                <a:tc>
                  <a:txBody>
                    <a:bodyPr/>
                    <a:lstStyle/>
                    <a:p>
                      <a:pPr marL="0" marR="0" algn="l">
                        <a:lnSpc>
                          <a:spcPct val="107000"/>
                        </a:lnSpc>
                        <a:spcBef>
                          <a:spcPts val="0"/>
                        </a:spcBef>
                        <a:spcAft>
                          <a:spcPts val="0"/>
                        </a:spcAft>
                      </a:pPr>
                      <a:r>
                        <a:rPr lang="en-US" sz="1400">
                          <a:effectLst/>
                        </a:rPr>
                        <a:t>Internal Medicine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108</a:t>
                      </a:r>
                    </a:p>
                  </a:txBody>
                  <a:tcPr marL="68580" marR="68580" marT="0" marB="0" anchor="ctr"/>
                </a:tc>
                <a:tc>
                  <a:txBody>
                    <a:bodyPr/>
                    <a:lstStyle/>
                    <a:p>
                      <a:pPr marL="0" marR="0" algn="ctr">
                        <a:lnSpc>
                          <a:spcPct val="107000"/>
                        </a:lnSpc>
                        <a:spcBef>
                          <a:spcPts val="0"/>
                        </a:spcBef>
                        <a:spcAft>
                          <a:spcPts val="0"/>
                        </a:spcAft>
                      </a:pPr>
                      <a:r>
                        <a:rPr lang="en-US" sz="1400">
                          <a:effectLst/>
                        </a:rPr>
                        <a:t>12.26%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914432"/>
                  </a:ext>
                </a:extLst>
              </a:tr>
              <a:tr h="274320">
                <a:tc>
                  <a:txBody>
                    <a:bodyPr/>
                    <a:lstStyle/>
                    <a:p>
                      <a:pPr marL="0" marR="0" algn="l">
                        <a:lnSpc>
                          <a:spcPct val="107000"/>
                        </a:lnSpc>
                        <a:spcBef>
                          <a:spcPts val="0"/>
                        </a:spcBef>
                        <a:spcAft>
                          <a:spcPts val="0"/>
                        </a:spcAft>
                      </a:pPr>
                      <a:r>
                        <a:rPr lang="en-US" sz="1400">
                          <a:effectLst/>
                        </a:rPr>
                        <a:t>Emergency</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90</a:t>
                      </a:r>
                    </a:p>
                  </a:txBody>
                  <a:tcPr marL="68580" marR="68580" marT="0" marB="0" anchor="ctr"/>
                </a:tc>
                <a:tc>
                  <a:txBody>
                    <a:bodyPr/>
                    <a:lstStyle/>
                    <a:p>
                      <a:pPr marL="0" marR="0" algn="ctr">
                        <a:lnSpc>
                          <a:spcPct val="107000"/>
                        </a:lnSpc>
                        <a:spcBef>
                          <a:spcPts val="0"/>
                        </a:spcBef>
                        <a:spcAft>
                          <a:spcPts val="0"/>
                        </a:spcAft>
                      </a:pPr>
                      <a:r>
                        <a:rPr lang="en-US" sz="1400">
                          <a:effectLst/>
                        </a:rPr>
                        <a:t>10.22%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892604"/>
                  </a:ext>
                </a:extLst>
              </a:tr>
              <a:tr h="274320">
                <a:tc>
                  <a:txBody>
                    <a:bodyPr/>
                    <a:lstStyle/>
                    <a:p>
                      <a:pPr marL="0" marR="0" algn="l">
                        <a:lnSpc>
                          <a:spcPct val="107000"/>
                        </a:lnSpc>
                        <a:spcBef>
                          <a:spcPts val="0"/>
                        </a:spcBef>
                        <a:spcAft>
                          <a:spcPts val="0"/>
                        </a:spcAft>
                      </a:pPr>
                      <a:r>
                        <a:rPr lang="en-US" sz="1400">
                          <a:effectLst/>
                        </a:rPr>
                        <a:t>Behavior &amp; Mental</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86</a:t>
                      </a:r>
                    </a:p>
                  </a:txBody>
                  <a:tcPr marL="68580" marR="68580" marT="0" marB="0" anchor="ctr"/>
                </a:tc>
                <a:tc>
                  <a:txBody>
                    <a:bodyPr/>
                    <a:lstStyle/>
                    <a:p>
                      <a:pPr marL="0" marR="0" algn="ctr">
                        <a:lnSpc>
                          <a:spcPct val="107000"/>
                        </a:lnSpc>
                        <a:spcBef>
                          <a:spcPts val="0"/>
                        </a:spcBef>
                        <a:spcAft>
                          <a:spcPts val="0"/>
                        </a:spcAft>
                      </a:pPr>
                      <a:r>
                        <a:rPr lang="en-US" sz="1400">
                          <a:effectLst/>
                        </a:rPr>
                        <a:t>9.83%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100665"/>
                  </a:ext>
                </a:extLst>
              </a:tr>
              <a:tr h="274320">
                <a:tc>
                  <a:txBody>
                    <a:bodyPr/>
                    <a:lstStyle/>
                    <a:p>
                      <a:pPr marL="0" marR="0" algn="l">
                        <a:lnSpc>
                          <a:spcPct val="107000"/>
                        </a:lnSpc>
                        <a:spcBef>
                          <a:spcPts val="0"/>
                        </a:spcBef>
                        <a:spcAft>
                          <a:spcPts val="0"/>
                        </a:spcAft>
                      </a:pPr>
                      <a:r>
                        <a:rPr lang="en-US" sz="1400" dirty="0">
                          <a:effectLst/>
                        </a:rPr>
                        <a:t>Surgery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86</a:t>
                      </a:r>
                    </a:p>
                  </a:txBody>
                  <a:tcPr marL="68580" marR="68580" marT="0" marB="0" anchor="ctr"/>
                </a:tc>
                <a:tc>
                  <a:txBody>
                    <a:bodyPr/>
                    <a:lstStyle/>
                    <a:p>
                      <a:pPr marL="0" marR="0" algn="ctr">
                        <a:lnSpc>
                          <a:spcPct val="107000"/>
                        </a:lnSpc>
                        <a:spcBef>
                          <a:spcPts val="0"/>
                        </a:spcBef>
                        <a:spcAft>
                          <a:spcPts val="0"/>
                        </a:spcAft>
                      </a:pPr>
                      <a:r>
                        <a:rPr lang="en-US" sz="1400">
                          <a:effectLst/>
                        </a:rPr>
                        <a:t>9.83%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2491698"/>
                  </a:ext>
                </a:extLst>
              </a:tr>
              <a:tr h="274320">
                <a:tc>
                  <a:txBody>
                    <a:bodyPr/>
                    <a:lstStyle/>
                    <a:p>
                      <a:pPr marL="0" marR="0" algn="l">
                        <a:lnSpc>
                          <a:spcPct val="107000"/>
                        </a:lnSpc>
                        <a:spcBef>
                          <a:spcPts val="0"/>
                        </a:spcBef>
                        <a:spcAft>
                          <a:spcPts val="0"/>
                        </a:spcAft>
                      </a:pPr>
                      <a:r>
                        <a:rPr lang="en-US" sz="1400">
                          <a:effectLst/>
                        </a:rPr>
                        <a:t>Pediatrics</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83</a:t>
                      </a:r>
                    </a:p>
                  </a:txBody>
                  <a:tcPr marL="68580" marR="68580" marT="0" marB="0" anchor="ctr"/>
                </a:tc>
                <a:tc>
                  <a:txBody>
                    <a:bodyPr/>
                    <a:lstStyle/>
                    <a:p>
                      <a:pPr marL="0" marR="0" algn="ctr">
                        <a:lnSpc>
                          <a:spcPct val="107000"/>
                        </a:lnSpc>
                        <a:spcBef>
                          <a:spcPts val="0"/>
                        </a:spcBef>
                        <a:spcAft>
                          <a:spcPts val="0"/>
                        </a:spcAft>
                      </a:pPr>
                      <a:r>
                        <a:rPr lang="en-US" sz="1400">
                          <a:effectLst/>
                        </a:rPr>
                        <a:t>9.46%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7160282"/>
                  </a:ext>
                </a:extLst>
              </a:tr>
              <a:tr h="274320">
                <a:tc>
                  <a:txBody>
                    <a:bodyPr/>
                    <a:lstStyle/>
                    <a:p>
                      <a:pPr marL="0" marR="0" algn="l">
                        <a:lnSpc>
                          <a:spcPct val="107000"/>
                        </a:lnSpc>
                        <a:spcBef>
                          <a:spcPts val="0"/>
                        </a:spcBef>
                        <a:spcAft>
                          <a:spcPts val="0"/>
                        </a:spcAft>
                      </a:pPr>
                      <a:r>
                        <a:rPr lang="en-US" sz="1400" dirty="0">
                          <a:effectLst/>
                        </a:rPr>
                        <a:t>Women’s Health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77</a:t>
                      </a:r>
                    </a:p>
                  </a:txBody>
                  <a:tcPr marL="68580" marR="68580" marT="0" marB="0" anchor="ctr"/>
                </a:tc>
                <a:tc>
                  <a:txBody>
                    <a:bodyPr/>
                    <a:lstStyle/>
                    <a:p>
                      <a:pPr marL="0" marR="0" algn="ctr">
                        <a:lnSpc>
                          <a:spcPct val="107000"/>
                        </a:lnSpc>
                        <a:spcBef>
                          <a:spcPts val="0"/>
                        </a:spcBef>
                        <a:spcAft>
                          <a:spcPts val="0"/>
                        </a:spcAft>
                      </a:pPr>
                      <a:r>
                        <a:rPr lang="en-US" sz="1400" dirty="0">
                          <a:effectLst/>
                        </a:rPr>
                        <a:t>8.77%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9545744"/>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58971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471C211-3E88-4887-9101-C30CAD0B735B}"/>
              </a:ext>
              <a:ext uri="{C183D7F6-B498-43B3-948B-1728B52AA6E4}">
                <adec:decorative xmlns:adec="http://schemas.microsoft.com/office/drawing/2017/decorative" val="1"/>
              </a:ext>
            </a:extLst>
          </p:cNvPr>
          <p:cNvGrpSpPr/>
          <p:nvPr/>
        </p:nvGrpSpPr>
        <p:grpSpPr>
          <a:xfrm>
            <a:off x="5054600" y="9601200"/>
            <a:ext cx="7772400" cy="457200"/>
            <a:chOff x="0" y="9601200"/>
            <a:chExt cx="7772400" cy="457200"/>
          </a:xfrm>
        </p:grpSpPr>
        <p:sp>
          <p:nvSpPr>
            <p:cNvPr id="6" name="Rectangle 5">
              <a:extLst>
                <a:ext uri="{FF2B5EF4-FFF2-40B4-BE49-F238E27FC236}">
                  <a16:creationId xmlns:a16="http://schemas.microsoft.com/office/drawing/2014/main" id="{5C81A071-D0AC-4E4A-BF56-B6A5D771CC17}"/>
                </a:ext>
              </a:extLst>
            </p:cNvPr>
            <p:cNvSpPr/>
            <p:nvPr/>
          </p:nvSpPr>
          <p:spPr>
            <a:xfrm>
              <a:off x="0" y="9601200"/>
              <a:ext cx="7772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2021 Annual Report © ARC-PA 2021</a:t>
              </a:r>
            </a:p>
          </p:txBody>
        </p:sp>
        <p:pic>
          <p:nvPicPr>
            <p:cNvPr id="7" name="Picture 6" descr="Logo&#10;&#10;Description automatically generated">
              <a:extLst>
                <a:ext uri="{FF2B5EF4-FFF2-40B4-BE49-F238E27FC236}">
                  <a16:creationId xmlns:a16="http://schemas.microsoft.com/office/drawing/2014/main" id="{BF25BB6E-2865-4619-A73C-F117E3839A9A}"/>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91440" y="9662788"/>
              <a:ext cx="1134085" cy="334023"/>
            </a:xfrm>
            <a:prstGeom prst="rect">
              <a:avLst/>
            </a:prstGeom>
          </p:spPr>
        </p:pic>
      </p:grpSp>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8">
            <a:extLst>
              <a:ext uri="{FF2B5EF4-FFF2-40B4-BE49-F238E27FC236}">
                <a16:creationId xmlns:a16="http://schemas.microsoft.com/office/drawing/2014/main" id="{68E178F8-B00A-40F0-88F0-181AA0244DFA}"/>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498864748"/>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1">
            <a:extLst>
              <a:ext uri="{FF2B5EF4-FFF2-40B4-BE49-F238E27FC236}">
                <a16:creationId xmlns:a16="http://schemas.microsoft.com/office/drawing/2014/main" id="{5C190E20-BDF0-DBED-5FFD-FBD59BDF0B19}"/>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250125209"/>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Budget</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7836" y="854582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For all Programs:</a:t>
            </a:r>
          </a:p>
          <a:p>
            <a:pPr marL="285816" indent="-285816">
              <a:buFont typeface="Arial" panose="020B0604020202020204" pitchFamily="34" charset="0"/>
              <a:buChar char="•"/>
            </a:pPr>
            <a:r>
              <a:rPr lang="en-US" sz="1600" dirty="0">
                <a:solidFill>
                  <a:schemeClr val="tx1"/>
                </a:solidFill>
              </a:rPr>
              <a:t>$3.1 Million </a:t>
            </a:r>
            <a:r>
              <a:rPr lang="en-US" sz="1600" i="1" dirty="0">
                <a:solidFill>
                  <a:schemeClr val="tx1"/>
                </a:solidFill>
              </a:rPr>
              <a:t>average</a:t>
            </a:r>
            <a:r>
              <a:rPr lang="en-US" sz="1600" dirty="0">
                <a:solidFill>
                  <a:schemeClr val="tx1"/>
                </a:solidFill>
              </a:rPr>
              <a:t>, $2.5 Million </a:t>
            </a:r>
            <a:r>
              <a:rPr lang="en-US" sz="1600" i="1" dirty="0">
                <a:solidFill>
                  <a:schemeClr val="tx1"/>
                </a:solidFill>
              </a:rPr>
              <a:t>median</a:t>
            </a:r>
            <a:r>
              <a:rPr lang="en-US" sz="1600" dirty="0">
                <a:solidFill>
                  <a:schemeClr val="tx1"/>
                </a:solidFill>
              </a:rPr>
              <a:t> Total Budget (combined all revenue and expenditures)</a:t>
            </a:r>
          </a:p>
          <a:p>
            <a:pPr marL="285816" indent="-285816">
              <a:buFont typeface="Arial" panose="020B0604020202020204" pitchFamily="34" charset="0"/>
              <a:buChar char="•"/>
            </a:pPr>
            <a:r>
              <a:rPr lang="en-US" sz="1600" dirty="0">
                <a:solidFill>
                  <a:schemeClr val="tx1"/>
                </a:solidFill>
              </a:rPr>
              <a:t>$479,000 </a:t>
            </a:r>
            <a:r>
              <a:rPr lang="en-US" sz="1600" i="1" dirty="0">
                <a:solidFill>
                  <a:schemeClr val="tx1"/>
                </a:solidFill>
              </a:rPr>
              <a:t>average</a:t>
            </a:r>
            <a:r>
              <a:rPr lang="en-US" sz="1600" dirty="0">
                <a:solidFill>
                  <a:schemeClr val="tx1"/>
                </a:solidFill>
              </a:rPr>
              <a:t>, $263,000 </a:t>
            </a:r>
            <a:r>
              <a:rPr lang="en-US" sz="1600" i="1" dirty="0">
                <a:solidFill>
                  <a:schemeClr val="tx1"/>
                </a:solidFill>
              </a:rPr>
              <a:t>median</a:t>
            </a:r>
            <a:r>
              <a:rPr lang="en-US" sz="1600" dirty="0">
                <a:solidFill>
                  <a:schemeClr val="tx1"/>
                </a:solidFill>
              </a:rPr>
              <a:t> Operational Budget</a:t>
            </a:r>
          </a:p>
        </p:txBody>
      </p:sp>
      <p:cxnSp>
        <p:nvCxnSpPr>
          <p:cNvPr id="3" name="Straight Connector 2">
            <a:extLst>
              <a:ext uri="{FF2B5EF4-FFF2-40B4-BE49-F238E27FC236}">
                <a16:creationId xmlns:a16="http://schemas.microsoft.com/office/drawing/2014/main" id="{2AB04144-5D65-A9F7-42B6-6E1B3C88C180}"/>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21B40E62-50CD-5B29-82BF-F9D223764D3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8F523557-EBE8-A9B1-112E-F63234BD4195}"/>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5739599C-7BBF-775B-2756-9C203C68FA14}"/>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234558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8">
            <a:extLst>
              <a:ext uri="{FF2B5EF4-FFF2-40B4-BE49-F238E27FC236}">
                <a16:creationId xmlns:a16="http://schemas.microsoft.com/office/drawing/2014/main" id="{85547C32-DB05-4F93-A1FA-5EBCEC13EB28}"/>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397124181"/>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1">
            <a:extLst>
              <a:ext uri="{FF2B5EF4-FFF2-40B4-BE49-F238E27FC236}">
                <a16:creationId xmlns:a16="http://schemas.microsoft.com/office/drawing/2014/main" id="{4EFA6A87-DDD8-3182-F331-00B06EF7AB8F}"/>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732946729"/>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Budget</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For Provisional Programs:</a:t>
            </a:r>
          </a:p>
          <a:p>
            <a:pPr marL="285816" indent="-285816">
              <a:buFont typeface="Arial" panose="020B0604020202020204" pitchFamily="34" charset="0"/>
              <a:buChar char="•"/>
            </a:pPr>
            <a:r>
              <a:rPr lang="en-US" sz="1600" dirty="0">
                <a:solidFill>
                  <a:schemeClr val="tx1"/>
                </a:solidFill>
              </a:rPr>
              <a:t>$2.4 Million </a:t>
            </a:r>
            <a:r>
              <a:rPr lang="en-US" sz="1600" i="1" dirty="0">
                <a:solidFill>
                  <a:schemeClr val="tx1"/>
                </a:solidFill>
              </a:rPr>
              <a:t>average</a:t>
            </a:r>
            <a:r>
              <a:rPr lang="en-US" sz="1600" dirty="0">
                <a:solidFill>
                  <a:schemeClr val="tx1"/>
                </a:solidFill>
              </a:rPr>
              <a:t>, $2.0 Million </a:t>
            </a:r>
            <a:r>
              <a:rPr lang="en-US" sz="1600" i="1" dirty="0">
                <a:solidFill>
                  <a:schemeClr val="tx1"/>
                </a:solidFill>
              </a:rPr>
              <a:t>median</a:t>
            </a:r>
            <a:r>
              <a:rPr lang="en-US" sz="1600" dirty="0">
                <a:solidFill>
                  <a:schemeClr val="tx1"/>
                </a:solidFill>
              </a:rPr>
              <a:t> Total Budget</a:t>
            </a:r>
          </a:p>
          <a:p>
            <a:pPr marL="285816" indent="-285816">
              <a:buFont typeface="Arial" panose="020B0604020202020204" pitchFamily="34" charset="0"/>
              <a:buChar char="•"/>
            </a:pPr>
            <a:r>
              <a:rPr lang="en-US" sz="1600" dirty="0">
                <a:solidFill>
                  <a:schemeClr val="tx1"/>
                </a:solidFill>
              </a:rPr>
              <a:t>$327,000 </a:t>
            </a:r>
            <a:r>
              <a:rPr lang="en-US" sz="1600" i="1" dirty="0">
                <a:solidFill>
                  <a:schemeClr val="tx1"/>
                </a:solidFill>
              </a:rPr>
              <a:t>average</a:t>
            </a:r>
            <a:r>
              <a:rPr lang="en-US" sz="1600" dirty="0">
                <a:solidFill>
                  <a:schemeClr val="tx1"/>
                </a:solidFill>
              </a:rPr>
              <a:t>, $250,000 </a:t>
            </a:r>
            <a:r>
              <a:rPr lang="en-US" sz="1600" i="1" dirty="0">
                <a:solidFill>
                  <a:schemeClr val="tx1"/>
                </a:solidFill>
              </a:rPr>
              <a:t>median</a:t>
            </a:r>
            <a:r>
              <a:rPr lang="en-US" sz="1600" dirty="0">
                <a:solidFill>
                  <a:schemeClr val="tx1"/>
                </a:solidFill>
              </a:rPr>
              <a:t> Operations Budget</a:t>
            </a:r>
          </a:p>
        </p:txBody>
      </p:sp>
      <p:cxnSp>
        <p:nvCxnSpPr>
          <p:cNvPr id="3" name="Straight Connector 2">
            <a:extLst>
              <a:ext uri="{FF2B5EF4-FFF2-40B4-BE49-F238E27FC236}">
                <a16:creationId xmlns:a16="http://schemas.microsoft.com/office/drawing/2014/main" id="{A6C4874A-B64C-DD22-6C51-BFD713210BDB}"/>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809EC654-A1FE-6873-2B9B-07CBDC8DAF49}"/>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8C24F49E-AF20-221E-41EC-997068F6E87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1BCF1269-AB88-4ABD-C74A-2E7BE72FF64F}"/>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400176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8" name="Content Placeholder 17">
            <a:extLst>
              <a:ext uri="{FF2B5EF4-FFF2-40B4-BE49-F238E27FC236}">
                <a16:creationId xmlns:a16="http://schemas.microsoft.com/office/drawing/2014/main" id="{23DABF5F-D03B-669B-2314-84A5E7B8A5F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313816810"/>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D934D2D3-D74F-10F5-B743-B276AE8BAEB8}"/>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262257233"/>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Budget</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582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For Probation Programs: </a:t>
            </a:r>
          </a:p>
          <a:p>
            <a:pPr marL="285816" indent="-285816">
              <a:buFont typeface="Arial" panose="020B0604020202020204" pitchFamily="34" charset="0"/>
              <a:buChar char="•"/>
            </a:pPr>
            <a:r>
              <a:rPr lang="en-US" sz="1600" dirty="0">
                <a:solidFill>
                  <a:schemeClr val="tx1"/>
                </a:solidFill>
              </a:rPr>
              <a:t>$2.7 Million </a:t>
            </a:r>
            <a:r>
              <a:rPr lang="en-US" sz="1600" i="1" dirty="0">
                <a:solidFill>
                  <a:schemeClr val="tx1"/>
                </a:solidFill>
              </a:rPr>
              <a:t>average</a:t>
            </a:r>
            <a:r>
              <a:rPr lang="en-US" sz="1600" dirty="0">
                <a:solidFill>
                  <a:schemeClr val="tx1"/>
                </a:solidFill>
              </a:rPr>
              <a:t>, $2.0 Million </a:t>
            </a:r>
            <a:r>
              <a:rPr lang="en-US" sz="1600" i="1" dirty="0">
                <a:solidFill>
                  <a:schemeClr val="tx1"/>
                </a:solidFill>
              </a:rPr>
              <a:t>median</a:t>
            </a:r>
            <a:r>
              <a:rPr lang="en-US" sz="1600" dirty="0">
                <a:solidFill>
                  <a:schemeClr val="tx1"/>
                </a:solidFill>
              </a:rPr>
              <a:t> Total Budget</a:t>
            </a:r>
          </a:p>
          <a:p>
            <a:pPr marL="285816" indent="-285816">
              <a:buFont typeface="Arial" panose="020B0604020202020204" pitchFamily="34" charset="0"/>
              <a:buChar char="•"/>
            </a:pPr>
            <a:r>
              <a:rPr lang="en-US" sz="1600" dirty="0">
                <a:solidFill>
                  <a:schemeClr val="tx1"/>
                </a:solidFill>
              </a:rPr>
              <a:t>$283,000 </a:t>
            </a:r>
            <a:r>
              <a:rPr lang="en-US" sz="1600" i="1" dirty="0">
                <a:solidFill>
                  <a:schemeClr val="tx1"/>
                </a:solidFill>
              </a:rPr>
              <a:t>average</a:t>
            </a:r>
            <a:r>
              <a:rPr lang="en-US" sz="1600" dirty="0">
                <a:solidFill>
                  <a:schemeClr val="tx1"/>
                </a:solidFill>
              </a:rPr>
              <a:t>, $175,000 </a:t>
            </a:r>
            <a:r>
              <a:rPr lang="en-US" sz="1600" i="1" dirty="0">
                <a:solidFill>
                  <a:schemeClr val="tx1"/>
                </a:solidFill>
              </a:rPr>
              <a:t>median</a:t>
            </a:r>
            <a:r>
              <a:rPr lang="en-US" sz="1600" dirty="0">
                <a:solidFill>
                  <a:schemeClr val="tx1"/>
                </a:solidFill>
              </a:rPr>
              <a:t> Operations Budget</a:t>
            </a:r>
          </a:p>
        </p:txBody>
      </p:sp>
      <p:cxnSp>
        <p:nvCxnSpPr>
          <p:cNvPr id="3" name="Straight Connector 2">
            <a:extLst>
              <a:ext uri="{FF2B5EF4-FFF2-40B4-BE49-F238E27FC236}">
                <a16:creationId xmlns:a16="http://schemas.microsoft.com/office/drawing/2014/main" id="{D02AF325-8B05-FC0B-5255-C2F030DDB9CF}"/>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443B474D-56B8-E090-1495-B3C118366B5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FD75C10E-D63F-2ABD-44CC-8705F384DF2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87108D41-A5FF-AA80-E3A3-FA7CF32A87E2}"/>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23</a:t>
            </a:fld>
            <a:endParaRPr lang="en-US">
              <a:solidFill>
                <a:schemeClr val="bg1"/>
              </a:solidFill>
            </a:endParaRPr>
          </a:p>
        </p:txBody>
      </p:sp>
    </p:spTree>
    <p:extLst>
      <p:ext uri="{BB962C8B-B14F-4D97-AF65-F5344CB8AC3E}">
        <p14:creationId xmlns:p14="http://schemas.microsoft.com/office/powerpoint/2010/main" val="110100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8" name="Content Placeholder 17">
            <a:extLst>
              <a:ext uri="{FF2B5EF4-FFF2-40B4-BE49-F238E27FC236}">
                <a16:creationId xmlns:a16="http://schemas.microsoft.com/office/drawing/2014/main" id="{F0DF01AD-F4E2-CDC5-C4E9-60CFE511CF0C}"/>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830962999"/>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F12A88E0-72E7-21B9-67AB-823893D5F5D1}"/>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969389777"/>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Budget</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For Continued Programs: </a:t>
            </a:r>
          </a:p>
          <a:p>
            <a:pPr marL="285816" indent="-285816">
              <a:buFont typeface="Arial" panose="020B0604020202020204" pitchFamily="34" charset="0"/>
              <a:buChar char="•"/>
            </a:pPr>
            <a:r>
              <a:rPr lang="en-US" sz="1600" dirty="0">
                <a:solidFill>
                  <a:schemeClr val="tx1"/>
                </a:solidFill>
              </a:rPr>
              <a:t>$3.3 Million </a:t>
            </a:r>
            <a:r>
              <a:rPr lang="en-US" sz="1600" i="1" dirty="0">
                <a:solidFill>
                  <a:schemeClr val="tx1"/>
                </a:solidFill>
              </a:rPr>
              <a:t>average</a:t>
            </a:r>
            <a:r>
              <a:rPr lang="en-US" sz="1600" dirty="0">
                <a:solidFill>
                  <a:schemeClr val="tx1"/>
                </a:solidFill>
              </a:rPr>
              <a:t>, $2.5 Million </a:t>
            </a:r>
            <a:r>
              <a:rPr lang="en-US" sz="1600" i="1" dirty="0">
                <a:solidFill>
                  <a:schemeClr val="tx1"/>
                </a:solidFill>
              </a:rPr>
              <a:t>median</a:t>
            </a:r>
            <a:r>
              <a:rPr lang="en-US" sz="1600" dirty="0">
                <a:solidFill>
                  <a:schemeClr val="tx1"/>
                </a:solidFill>
              </a:rPr>
              <a:t> Total Budget</a:t>
            </a:r>
          </a:p>
          <a:p>
            <a:pPr marL="285816" indent="-285816">
              <a:buFont typeface="Arial" panose="020B0604020202020204" pitchFamily="34" charset="0"/>
              <a:buChar char="•"/>
            </a:pPr>
            <a:r>
              <a:rPr lang="en-US" sz="1600" dirty="0">
                <a:solidFill>
                  <a:schemeClr val="tx1"/>
                </a:solidFill>
              </a:rPr>
              <a:t>$543,000 </a:t>
            </a:r>
            <a:r>
              <a:rPr lang="en-US" sz="1600" i="1" dirty="0">
                <a:solidFill>
                  <a:schemeClr val="tx1"/>
                </a:solidFill>
              </a:rPr>
              <a:t>average</a:t>
            </a:r>
            <a:r>
              <a:rPr lang="en-US" sz="1600" dirty="0">
                <a:solidFill>
                  <a:schemeClr val="tx1"/>
                </a:solidFill>
              </a:rPr>
              <a:t>, $289,000 </a:t>
            </a:r>
            <a:r>
              <a:rPr lang="en-US" sz="1600" i="1" dirty="0">
                <a:solidFill>
                  <a:schemeClr val="tx1"/>
                </a:solidFill>
              </a:rPr>
              <a:t>median</a:t>
            </a:r>
            <a:r>
              <a:rPr lang="en-US" sz="1600" dirty="0">
                <a:solidFill>
                  <a:schemeClr val="tx1"/>
                </a:solidFill>
              </a:rPr>
              <a:t> Operations Budget</a:t>
            </a:r>
          </a:p>
        </p:txBody>
      </p:sp>
      <p:cxnSp>
        <p:nvCxnSpPr>
          <p:cNvPr id="3" name="Straight Connector 2">
            <a:extLst>
              <a:ext uri="{FF2B5EF4-FFF2-40B4-BE49-F238E27FC236}">
                <a16:creationId xmlns:a16="http://schemas.microsoft.com/office/drawing/2014/main" id="{AA096C8B-64FC-6F34-5DFD-2C010D89A8CC}"/>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3D562795-9F91-CE89-7C1C-070CAF67BBCC}"/>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AC8E84C0-5BC0-6E0B-77C0-FBC7D68052D0}"/>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8F3F2375-EF98-4673-78CB-424EE3315107}"/>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24</a:t>
            </a:fld>
            <a:endParaRPr lang="en-US">
              <a:solidFill>
                <a:schemeClr val="bg1"/>
              </a:solidFill>
            </a:endParaRPr>
          </a:p>
        </p:txBody>
      </p:sp>
    </p:spTree>
    <p:extLst>
      <p:ext uri="{BB962C8B-B14F-4D97-AF65-F5344CB8AC3E}">
        <p14:creationId xmlns:p14="http://schemas.microsoft.com/office/powerpoint/2010/main" val="3574939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75% of all program faculty are NCCPA Certified PAs (includes emeritus status).</a:t>
            </a:r>
          </a:p>
        </p:txBody>
      </p:sp>
      <p:cxnSp>
        <p:nvCxnSpPr>
          <p:cNvPr id="3" name="Straight Connector 2">
            <a:extLst>
              <a:ext uri="{FF2B5EF4-FFF2-40B4-BE49-F238E27FC236}">
                <a16:creationId xmlns:a16="http://schemas.microsoft.com/office/drawing/2014/main" id="{50D07782-7AF0-1B10-FD8F-2D14E0C87B41}"/>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7193F8F1-988A-241A-7520-5290C0B60337}"/>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A971023A-286A-9DF6-1210-07B79D302E15}"/>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288B4908-376C-E24E-0667-B3326ACB663F}"/>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A7A2C6DB-1A2C-E03C-DF06-61C785DE22D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7747994"/>
              </p:ext>
            </p:extLst>
          </p:nvPr>
        </p:nvGraphicFramePr>
        <p:xfrm>
          <a:off x="1228725" y="2099310"/>
          <a:ext cx="15424150" cy="630936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43049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rPr>
              <a:t>The average PA program has a total of 15.49 people working at 11.86 FTE.</a:t>
            </a:r>
          </a:p>
        </p:txBody>
      </p:sp>
      <p:cxnSp>
        <p:nvCxnSpPr>
          <p:cNvPr id="3" name="Straight Connector 2">
            <a:extLst>
              <a:ext uri="{FF2B5EF4-FFF2-40B4-BE49-F238E27FC236}">
                <a16:creationId xmlns:a16="http://schemas.microsoft.com/office/drawing/2014/main" id="{30961048-E5A7-F589-B75B-29EC6EBC327B}"/>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1505B88B-0B06-54AB-9DD7-D6405293389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4890DC13-3BF5-27E3-AB93-7399C6629F6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B6012BBF-17C6-7506-F0B3-675CC7BC1AED}"/>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6CA2DF03-BDA4-F1FE-604F-9F9963FAB0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51312619"/>
              </p:ext>
            </p:extLst>
          </p:nvPr>
        </p:nvGraphicFramePr>
        <p:xfrm>
          <a:off x="1228725" y="2099310"/>
          <a:ext cx="15424150" cy="630936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81959"/>
            <a:ext cx="4023360" cy="535517"/>
          </a:xfrm>
        </p:spPr>
        <p:txBody>
          <a:bodyPr/>
          <a:lstStyle/>
          <a:p>
            <a:fld id="{E6F80D84-AC5F-4C9D-A315-AC399149B226}" type="slidenum">
              <a:rPr lang="en-US" smtClean="0">
                <a:solidFill>
                  <a:schemeClr val="bg1"/>
                </a:solidFill>
              </a:rPr>
              <a:pPr/>
              <a:t>26</a:t>
            </a:fld>
            <a:endParaRPr lang="en-US">
              <a:solidFill>
                <a:schemeClr val="bg1"/>
              </a:solidFill>
            </a:endParaRPr>
          </a:p>
        </p:txBody>
      </p:sp>
    </p:spTree>
    <p:extLst>
      <p:ext uri="{BB962C8B-B14F-4D97-AF65-F5344CB8AC3E}">
        <p14:creationId xmlns:p14="http://schemas.microsoft.com/office/powerpoint/2010/main" val="48001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rPr>
              <a:t>Thirteen PA programs have more than one Medical Director.</a:t>
            </a:r>
          </a:p>
        </p:txBody>
      </p:sp>
      <p:cxnSp>
        <p:nvCxnSpPr>
          <p:cNvPr id="14" name="Straight Connector 13">
            <a:extLst>
              <a:ext uri="{FF2B5EF4-FFF2-40B4-BE49-F238E27FC236}">
                <a16:creationId xmlns:a16="http://schemas.microsoft.com/office/drawing/2014/main" id="{11945082-7B0C-6B89-1E20-3DA958BC3737}"/>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DF294E21-111A-6068-3E9B-0F0196B38C47}"/>
              </a:ext>
            </a:extLst>
          </p:cNvPr>
          <p:cNvGrpSpPr/>
          <p:nvPr/>
        </p:nvGrpSpPr>
        <p:grpSpPr>
          <a:xfrm>
            <a:off x="0" y="9601200"/>
            <a:ext cx="17881600" cy="457200"/>
            <a:chOff x="0" y="9601200"/>
            <a:chExt cx="17881600" cy="457200"/>
          </a:xfrm>
        </p:grpSpPr>
        <p:sp>
          <p:nvSpPr>
            <p:cNvPr id="17" name="Rectangle 16">
              <a:extLst>
                <a:ext uri="{FF2B5EF4-FFF2-40B4-BE49-F238E27FC236}">
                  <a16:creationId xmlns:a16="http://schemas.microsoft.com/office/drawing/2014/main" id="{95620E18-C93A-DECD-E3F1-8E924F8E14B6}"/>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8" name="Picture 17" descr="Logo&#10;&#10;Description automatically generated">
              <a:extLst>
                <a:ext uri="{FF2B5EF4-FFF2-40B4-BE49-F238E27FC236}">
                  <a16:creationId xmlns:a16="http://schemas.microsoft.com/office/drawing/2014/main" id="{5D5DE900-D219-7CBB-17A9-9DEDC89BF8F6}"/>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A6D7A3A1-627A-2D9D-1B62-B95D8999CCE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04297850"/>
              </p:ext>
            </p:extLst>
          </p:nvPr>
        </p:nvGraphicFramePr>
        <p:xfrm>
          <a:off x="1228725" y="2099310"/>
          <a:ext cx="15424150" cy="630936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27</a:t>
            </a:fld>
            <a:endParaRPr lang="en-US">
              <a:solidFill>
                <a:schemeClr val="bg1"/>
              </a:solidFill>
            </a:endParaRPr>
          </a:p>
        </p:txBody>
      </p:sp>
    </p:spTree>
    <p:extLst>
      <p:ext uri="{BB962C8B-B14F-4D97-AF65-F5344CB8AC3E}">
        <p14:creationId xmlns:p14="http://schemas.microsoft.com/office/powerpoint/2010/main" val="1033931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a:latin typeface="Arial Narrow" panose="020B0606020202030204" pitchFamily="34" charset="0"/>
              </a:rPr>
              <a:t>Program Details – </a:t>
            </a:r>
            <a:r>
              <a:rPr lang="en-US" sz="440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94% of Program Directors are certified PAs.</a:t>
            </a:r>
          </a:p>
          <a:p>
            <a:endParaRPr lang="en-US" sz="1600" dirty="0">
              <a:solidFill>
                <a:schemeClr val="tx1"/>
              </a:solidFill>
            </a:endParaRPr>
          </a:p>
          <a:p>
            <a:r>
              <a:rPr lang="en-US" sz="1600" i="1" dirty="0">
                <a:solidFill>
                  <a:schemeClr val="tx1"/>
                </a:solidFill>
              </a:rPr>
              <a:t>*Certified includes Emeritus status</a:t>
            </a:r>
          </a:p>
        </p:txBody>
      </p:sp>
      <p:graphicFrame>
        <p:nvGraphicFramePr>
          <p:cNvPr id="19" name="Table 18">
            <a:extLst>
              <a:ext uri="{FF2B5EF4-FFF2-40B4-BE49-F238E27FC236}">
                <a16:creationId xmlns:a16="http://schemas.microsoft.com/office/drawing/2014/main" id="{7AE0F5CF-4DCE-4C44-9797-FE83C9A490FB}"/>
              </a:ext>
            </a:extLst>
          </p:cNvPr>
          <p:cNvGraphicFramePr>
            <a:graphicFrameLocks noGrp="1"/>
          </p:cNvGraphicFramePr>
          <p:nvPr>
            <p:extLst>
              <p:ext uri="{D42A27DB-BD31-4B8C-83A1-F6EECF244321}">
                <p14:modId xmlns:p14="http://schemas.microsoft.com/office/powerpoint/2010/main" val="3549973756"/>
              </p:ext>
            </p:extLst>
          </p:nvPr>
        </p:nvGraphicFramePr>
        <p:xfrm>
          <a:off x="10391913" y="7127841"/>
          <a:ext cx="4920973" cy="822960"/>
        </p:xfrm>
        <a:graphic>
          <a:graphicData uri="http://schemas.openxmlformats.org/drawingml/2006/table">
            <a:tbl>
              <a:tblPr firstRow="1" firstCol="1" bandRow="1">
                <a:tableStyleId>{3B4B98B0-60AC-42C2-AFA5-B58CD77FA1E5}</a:tableStyleId>
              </a:tblPr>
              <a:tblGrid>
                <a:gridCol w="2805239">
                  <a:extLst>
                    <a:ext uri="{9D8B030D-6E8A-4147-A177-3AD203B41FA5}">
                      <a16:colId xmlns:a16="http://schemas.microsoft.com/office/drawing/2014/main" val="927423651"/>
                    </a:ext>
                  </a:extLst>
                </a:gridCol>
                <a:gridCol w="1019211">
                  <a:extLst>
                    <a:ext uri="{9D8B030D-6E8A-4147-A177-3AD203B41FA5}">
                      <a16:colId xmlns:a16="http://schemas.microsoft.com/office/drawing/2014/main" val="3054637108"/>
                    </a:ext>
                  </a:extLst>
                </a:gridCol>
                <a:gridCol w="1096523">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Program Director License Type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Percent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400" dirty="0">
                          <a:effectLst/>
                        </a:rPr>
                        <a:t>Current NCCPA Certification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257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94.83%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400">
                          <a:effectLst/>
                        </a:rPr>
                        <a:t>Currently Licensed Physician</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5.17%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bl>
          </a:graphicData>
        </a:graphic>
      </p:graphicFrame>
      <p:cxnSp>
        <p:nvCxnSpPr>
          <p:cNvPr id="3" name="Straight Connector 2">
            <a:extLst>
              <a:ext uri="{FF2B5EF4-FFF2-40B4-BE49-F238E27FC236}">
                <a16:creationId xmlns:a16="http://schemas.microsoft.com/office/drawing/2014/main" id="{DCBD1E07-62D3-D1ED-08BB-5A5AC69820C3}"/>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5CADAC45-6B67-BDFF-AE87-C77F9924CAA9}"/>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4E3FF792-9574-DE13-74A4-2474E8E73E15}"/>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EB4CBE8B-FF26-0B33-D009-A3CB3E28C67D}"/>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CA06374C-CE1E-32F4-20F9-17ED04B8DEC2}"/>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4054597085"/>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ontent Placeholder 12">
            <a:extLst>
              <a:ext uri="{FF2B5EF4-FFF2-40B4-BE49-F238E27FC236}">
                <a16:creationId xmlns:a16="http://schemas.microsoft.com/office/drawing/2014/main" id="{BD2B7775-1230-9385-8B83-60FF6622B51F}"/>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529041686"/>
              </p:ext>
            </p:extLst>
          </p:nvPr>
        </p:nvGraphicFramePr>
        <p:xfrm>
          <a:off x="9051925" y="2099310"/>
          <a:ext cx="7600950" cy="489136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404807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20" name="Content Placeholder 8">
            <a:extLst>
              <a:ext uri="{FF2B5EF4-FFF2-40B4-BE49-F238E27FC236}">
                <a16:creationId xmlns:a16="http://schemas.microsoft.com/office/drawing/2014/main" id="{8C2314EF-69F5-48AF-9618-8D936BBC302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338018848"/>
              </p:ext>
            </p:extLst>
          </p:nvPr>
        </p:nvGraphicFramePr>
        <p:xfrm>
          <a:off x="1228090" y="2099310"/>
          <a:ext cx="7600950" cy="50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rPr>
              <a:t>*</a:t>
            </a:r>
            <a:r>
              <a:rPr lang="en-US" sz="1600" i="1">
                <a:solidFill>
                  <a:schemeClr val="tx1"/>
                </a:solidFill>
              </a:rPr>
              <a:t>Includes Co-directorships for Program Total FTE.</a:t>
            </a:r>
          </a:p>
        </p:txBody>
      </p:sp>
      <p:graphicFrame>
        <p:nvGraphicFramePr>
          <p:cNvPr id="21" name="Table 20">
            <a:extLst>
              <a:ext uri="{FF2B5EF4-FFF2-40B4-BE49-F238E27FC236}">
                <a16:creationId xmlns:a16="http://schemas.microsoft.com/office/drawing/2014/main" id="{4E6F4733-143C-491B-89D8-3C17E5258944}"/>
              </a:ext>
            </a:extLst>
          </p:cNvPr>
          <p:cNvGraphicFramePr>
            <a:graphicFrameLocks noGrp="1"/>
          </p:cNvGraphicFramePr>
          <p:nvPr>
            <p:extLst>
              <p:ext uri="{D42A27DB-BD31-4B8C-83A1-F6EECF244321}">
                <p14:modId xmlns:p14="http://schemas.microsoft.com/office/powerpoint/2010/main" val="4049474312"/>
              </p:ext>
            </p:extLst>
          </p:nvPr>
        </p:nvGraphicFramePr>
        <p:xfrm>
          <a:off x="3195902" y="7186854"/>
          <a:ext cx="3665326" cy="1058545"/>
        </p:xfrm>
        <a:graphic>
          <a:graphicData uri="http://schemas.openxmlformats.org/drawingml/2006/table">
            <a:tbl>
              <a:tblPr firstRow="1" firstCol="1" bandRow="1">
                <a:tableStyleId>{3B4B98B0-60AC-42C2-AFA5-B58CD77FA1E5}</a:tableStyleId>
              </a:tblPr>
              <a:tblGrid>
                <a:gridCol w="1905571">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901870">
                  <a:extLst>
                    <a:ext uri="{9D8B030D-6E8A-4147-A177-3AD203B41FA5}">
                      <a16:colId xmlns:a16="http://schemas.microsoft.com/office/drawing/2014/main" val="778441610"/>
                    </a:ext>
                  </a:extLst>
                </a:gridCol>
              </a:tblGrid>
              <a:tr h="201168">
                <a:tc>
                  <a:txBody>
                    <a:bodyPr/>
                    <a:lstStyle/>
                    <a:p>
                      <a:pPr marL="0" marR="0" algn="ctr">
                        <a:lnSpc>
                          <a:spcPct val="107000"/>
                        </a:lnSpc>
                        <a:spcBef>
                          <a:spcPts val="0"/>
                        </a:spcBef>
                        <a:spcAft>
                          <a:spcPts val="0"/>
                        </a:spcAft>
                      </a:pPr>
                      <a:r>
                        <a:rPr lang="en-US" sz="1400">
                          <a:effectLst/>
                        </a:rPr>
                        <a:t>Full Time Equivalent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Percent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01168">
                <a:tc>
                  <a:txBody>
                    <a:bodyPr/>
                    <a:lstStyle/>
                    <a:p>
                      <a:pPr marL="0" marR="0" algn="ctr">
                        <a:lnSpc>
                          <a:spcPct val="107000"/>
                        </a:lnSpc>
                        <a:spcBef>
                          <a:spcPts val="0"/>
                        </a:spcBef>
                        <a:spcAft>
                          <a:spcPts val="0"/>
                        </a:spcAft>
                      </a:pPr>
                      <a:r>
                        <a:rPr lang="en-US" sz="1400">
                          <a:effectLst/>
                        </a:rPr>
                        <a:t>0.80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1.85%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449480"/>
                  </a:ext>
                </a:extLst>
              </a:tr>
              <a:tr h="201168">
                <a:tc>
                  <a:txBody>
                    <a:bodyPr/>
                    <a:lstStyle/>
                    <a:p>
                      <a:pPr marL="0" marR="0" algn="ctr">
                        <a:lnSpc>
                          <a:spcPct val="107000"/>
                        </a:lnSpc>
                        <a:spcBef>
                          <a:spcPts val="0"/>
                        </a:spcBef>
                        <a:spcAft>
                          <a:spcPts val="0"/>
                        </a:spcAft>
                      </a:pPr>
                      <a:r>
                        <a:rPr lang="en-US" sz="1400">
                          <a:effectLst/>
                        </a:rPr>
                        <a:t>0.85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0.37%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950574"/>
                  </a:ext>
                </a:extLst>
              </a:tr>
              <a:tr h="201168">
                <a:tc>
                  <a:txBody>
                    <a:bodyPr/>
                    <a:lstStyle/>
                    <a:p>
                      <a:pPr marL="0" marR="0" algn="ctr">
                        <a:lnSpc>
                          <a:spcPct val="107000"/>
                        </a:lnSpc>
                        <a:spcBef>
                          <a:spcPts val="0"/>
                        </a:spcBef>
                        <a:spcAft>
                          <a:spcPts val="0"/>
                        </a:spcAft>
                      </a:pPr>
                      <a:r>
                        <a:rPr lang="en-US" sz="1400">
                          <a:effectLst/>
                        </a:rPr>
                        <a:t>0.90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1.48%</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523842"/>
                  </a:ext>
                </a:extLst>
              </a:tr>
              <a:tr h="201168">
                <a:tc>
                  <a:txBody>
                    <a:bodyPr/>
                    <a:lstStyle/>
                    <a:p>
                      <a:pPr marL="0" marR="0" algn="ctr">
                        <a:lnSpc>
                          <a:spcPct val="107000"/>
                        </a:lnSpc>
                        <a:spcBef>
                          <a:spcPts val="0"/>
                        </a:spcBef>
                        <a:spcAft>
                          <a:spcPts val="0"/>
                        </a:spcAft>
                      </a:pPr>
                      <a:r>
                        <a:rPr lang="en-US" sz="1400">
                          <a:effectLst/>
                        </a:rPr>
                        <a:t>1.00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261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96.31%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168561"/>
                  </a:ext>
                </a:extLst>
              </a:tr>
            </a:tbl>
          </a:graphicData>
        </a:graphic>
      </p:graphicFrame>
      <p:graphicFrame>
        <p:nvGraphicFramePr>
          <p:cNvPr id="26" name="Table 25">
            <a:extLst>
              <a:ext uri="{FF2B5EF4-FFF2-40B4-BE49-F238E27FC236}">
                <a16:creationId xmlns:a16="http://schemas.microsoft.com/office/drawing/2014/main" id="{39C8674F-9AC1-4AD4-8CA6-17999A797BD5}"/>
              </a:ext>
            </a:extLst>
          </p:cNvPr>
          <p:cNvGraphicFramePr>
            <a:graphicFrameLocks noGrp="1"/>
          </p:cNvGraphicFramePr>
          <p:nvPr>
            <p:extLst>
              <p:ext uri="{D42A27DB-BD31-4B8C-83A1-F6EECF244321}">
                <p14:modId xmlns:p14="http://schemas.microsoft.com/office/powerpoint/2010/main" val="1912455778"/>
              </p:ext>
            </p:extLst>
          </p:nvPr>
        </p:nvGraphicFramePr>
        <p:xfrm>
          <a:off x="11028245" y="7149435"/>
          <a:ext cx="3657453" cy="1103249"/>
        </p:xfrm>
        <a:graphic>
          <a:graphicData uri="http://schemas.openxmlformats.org/drawingml/2006/table">
            <a:tbl>
              <a:tblPr firstRow="1" firstCol="1" bandRow="1">
                <a:tableStyleId>{3B4B98B0-60AC-42C2-AFA5-B58CD77FA1E5}</a:tableStyleId>
              </a:tblPr>
              <a:tblGrid>
                <a:gridCol w="1905571">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93997">
                  <a:extLst>
                    <a:ext uri="{9D8B030D-6E8A-4147-A177-3AD203B41FA5}">
                      <a16:colId xmlns:a16="http://schemas.microsoft.com/office/drawing/2014/main" val="778441610"/>
                    </a:ext>
                  </a:extLst>
                </a:gridCol>
              </a:tblGrid>
              <a:tr h="201168">
                <a:tc>
                  <a:txBody>
                    <a:bodyPr/>
                    <a:lstStyle/>
                    <a:p>
                      <a:pPr marL="0" marR="0" algn="ctr">
                        <a:lnSpc>
                          <a:spcPct val="107000"/>
                        </a:lnSpc>
                        <a:spcBef>
                          <a:spcPts val="0"/>
                        </a:spcBef>
                        <a:spcAft>
                          <a:spcPts val="0"/>
                        </a:spcAft>
                      </a:pPr>
                      <a:r>
                        <a:rPr lang="en-US" sz="1400">
                          <a:effectLst/>
                        </a:rPr>
                        <a:t>Full Time Equivalent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01168">
                <a:tc>
                  <a:txBody>
                    <a:bodyPr/>
                    <a:lstStyle/>
                    <a:p>
                      <a:pPr algn="ctr" fontAlgn="b"/>
                      <a:r>
                        <a:rPr lang="en-US" sz="1400" b="1" u="none" strike="noStrike" dirty="0">
                          <a:solidFill>
                            <a:schemeClr val="tx1"/>
                          </a:solidFill>
                          <a:effectLst/>
                        </a:rPr>
                        <a:t>≤0.25</a:t>
                      </a:r>
                      <a:endParaRPr lang="en-US" sz="1400" b="1" i="0" u="none" strike="noStrike" dirty="0">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176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64.94%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449480"/>
                  </a:ext>
                </a:extLst>
              </a:tr>
              <a:tr h="201168">
                <a:tc>
                  <a:txBody>
                    <a:bodyPr/>
                    <a:lstStyle/>
                    <a:p>
                      <a:pPr algn="ctr" fontAlgn="b"/>
                      <a:r>
                        <a:rPr lang="en-US" sz="1400" b="1" u="none" strike="noStrike">
                          <a:solidFill>
                            <a:schemeClr val="tx1"/>
                          </a:solidFill>
                          <a:effectLst/>
                        </a:rPr>
                        <a:t>0.26 - 0.50</a:t>
                      </a:r>
                      <a:endParaRPr lang="en-US" sz="1400" b="1" i="0" u="none" strike="noStrike">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57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21.03%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950574"/>
                  </a:ext>
                </a:extLst>
              </a:tr>
              <a:tr h="201168">
                <a:tc>
                  <a:txBody>
                    <a:bodyPr/>
                    <a:lstStyle/>
                    <a:p>
                      <a:pPr algn="ctr" fontAlgn="b"/>
                      <a:r>
                        <a:rPr lang="en-US" sz="1400" b="1" u="none" strike="noStrike">
                          <a:solidFill>
                            <a:schemeClr val="tx1"/>
                          </a:solidFill>
                          <a:effectLst/>
                        </a:rPr>
                        <a:t>0.51 - 0.75</a:t>
                      </a:r>
                      <a:endParaRPr lang="en-US" sz="1400" b="1" i="0" u="none" strike="noStrike">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9</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3.32%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523842"/>
                  </a:ext>
                </a:extLst>
              </a:tr>
              <a:tr h="201168">
                <a:tc>
                  <a:txBody>
                    <a:bodyPr/>
                    <a:lstStyle/>
                    <a:p>
                      <a:pPr algn="ctr" fontAlgn="b"/>
                      <a:r>
                        <a:rPr lang="en-US" sz="1400" b="1" u="none" strike="noStrike">
                          <a:solidFill>
                            <a:schemeClr val="tx1"/>
                          </a:solidFill>
                          <a:effectLst/>
                        </a:rPr>
                        <a:t>0.76 - 1.00</a:t>
                      </a:r>
                      <a:endParaRPr lang="en-US" sz="1400" b="1" i="0" u="none" strike="noStrike">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29</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10.70%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168561"/>
                  </a:ext>
                </a:extLst>
              </a:tr>
            </a:tbl>
          </a:graphicData>
        </a:graphic>
      </p:graphicFrame>
      <p:cxnSp>
        <p:nvCxnSpPr>
          <p:cNvPr id="3" name="Straight Connector 2">
            <a:extLst>
              <a:ext uri="{FF2B5EF4-FFF2-40B4-BE49-F238E27FC236}">
                <a16:creationId xmlns:a16="http://schemas.microsoft.com/office/drawing/2014/main" id="{1D6B8EC4-4661-74DF-5E2E-0A94EF9DABEE}"/>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0229EB47-5808-9838-049A-0C5F8D6F45DE}"/>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1469AF2B-4E1C-C5B0-BD6E-04717E943D84}"/>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CEC66EDA-77D5-43B2-EC17-B76F88B80CAB}"/>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2">
            <a:extLst>
              <a:ext uri="{FF2B5EF4-FFF2-40B4-BE49-F238E27FC236}">
                <a16:creationId xmlns:a16="http://schemas.microsoft.com/office/drawing/2014/main" id="{19752972-E79A-E8C5-C3EC-994F0E07170F}"/>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094487286"/>
              </p:ext>
            </p:extLst>
          </p:nvPr>
        </p:nvGraphicFramePr>
        <p:xfrm>
          <a:off x="9051290" y="2099310"/>
          <a:ext cx="7600950" cy="502920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426658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9A0BBC4-7495-04EB-E82D-E9D962CC3512}"/>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7EAE4637-2119-485C-935C-BAE82DF7AFC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EAFD4C43-A609-4D84-84CB-2C99B003E5AA}"/>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3" name="Title 2">
            <a:extLst>
              <a:ext uri="{FF2B5EF4-FFF2-40B4-BE49-F238E27FC236}">
                <a16:creationId xmlns:a16="http://schemas.microsoft.com/office/drawing/2014/main" id="{CA67C3C2-03F9-48E9-A0A7-C74D0A951B7E}"/>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About the Report</a:t>
            </a:r>
          </a:p>
        </p:txBody>
      </p:sp>
      <p:sp>
        <p:nvSpPr>
          <p:cNvPr id="5" name="Content Placeholder 4">
            <a:extLst>
              <a:ext uri="{FF2B5EF4-FFF2-40B4-BE49-F238E27FC236}">
                <a16:creationId xmlns:a16="http://schemas.microsoft.com/office/drawing/2014/main" id="{71F1D280-0AE0-4A78-BD3E-5E6D08679C05}"/>
              </a:ext>
            </a:extLst>
          </p:cNvPr>
          <p:cNvSpPr>
            <a:spLocks noGrp="1"/>
          </p:cNvSpPr>
          <p:nvPr>
            <p:ph idx="1"/>
          </p:nvPr>
        </p:nvSpPr>
        <p:spPr>
          <a:xfrm>
            <a:off x="1229360" y="1695149"/>
            <a:ext cx="15422880" cy="7528365"/>
          </a:xfrm>
        </p:spPr>
        <p:txBody>
          <a:bodyPr>
            <a:normAutofit fontScale="92500" lnSpcReduction="20000"/>
          </a:bodyPr>
          <a:lstStyle/>
          <a:p>
            <a:pPr marL="0" indent="0" algn="just">
              <a:lnSpc>
                <a:spcPct val="120000"/>
              </a:lnSpc>
              <a:spcBef>
                <a:spcPts val="600"/>
              </a:spcBef>
              <a:buNone/>
            </a:pPr>
            <a:r>
              <a:rPr lang="en-US" sz="2800" dirty="0"/>
              <a:t>Inaugural publication for the stakeholders of ARC-PA </a:t>
            </a:r>
          </a:p>
          <a:p>
            <a:pPr marL="0" indent="0" algn="just">
              <a:lnSpc>
                <a:spcPct val="120000"/>
              </a:lnSpc>
              <a:spcBef>
                <a:spcPts val="600"/>
              </a:spcBef>
              <a:buNone/>
            </a:pPr>
            <a:r>
              <a:rPr lang="en-US" sz="2800" dirty="0"/>
              <a:t>Created to provide aggregate data collected, in part, from Annual Reports submitted to ARC-PA</a:t>
            </a:r>
          </a:p>
          <a:p>
            <a:pPr marL="0" indent="0" algn="just">
              <a:lnSpc>
                <a:spcPct val="120000"/>
              </a:lnSpc>
              <a:spcBef>
                <a:spcPts val="600"/>
              </a:spcBef>
              <a:buNone/>
            </a:pPr>
            <a:r>
              <a:rPr lang="en-US" sz="2800" dirty="0"/>
              <a:t>Specific to 2021 annual report data collection </a:t>
            </a:r>
          </a:p>
          <a:p>
            <a:pPr marL="0" indent="0" algn="just">
              <a:lnSpc>
                <a:spcPct val="120000"/>
              </a:lnSpc>
              <a:spcBef>
                <a:spcPts val="600"/>
              </a:spcBef>
              <a:buNone/>
            </a:pPr>
            <a:endParaRPr lang="en-US" sz="2800" dirty="0"/>
          </a:p>
          <a:p>
            <a:pPr marL="0" indent="0" algn="just">
              <a:lnSpc>
                <a:spcPct val="120000"/>
              </a:lnSpc>
              <a:spcBef>
                <a:spcPts val="600"/>
              </a:spcBef>
              <a:buNone/>
            </a:pPr>
            <a:r>
              <a:rPr lang="en-US" sz="2800" dirty="0"/>
              <a:t>Additional data collected from ARC-PA portal data, site visit reports, and commission meetings.</a:t>
            </a:r>
          </a:p>
          <a:p>
            <a:pPr marL="0" indent="0" algn="just">
              <a:lnSpc>
                <a:spcPct val="120000"/>
              </a:lnSpc>
              <a:spcBef>
                <a:spcPts val="600"/>
              </a:spcBef>
              <a:buNone/>
            </a:pPr>
            <a:endParaRPr lang="en-US" sz="2800" dirty="0"/>
          </a:p>
          <a:p>
            <a:pPr marL="0" indent="0" algn="just">
              <a:lnSpc>
                <a:spcPct val="120000"/>
              </a:lnSpc>
              <a:spcBef>
                <a:spcPts val="600"/>
              </a:spcBef>
              <a:buNone/>
            </a:pPr>
            <a:r>
              <a:rPr lang="en-US" sz="2800" dirty="0"/>
              <a:t>ARC-PA is hopeful that this shared data will inform institutions and programs</a:t>
            </a:r>
          </a:p>
          <a:p>
            <a:pPr marL="0" indent="0" algn="just">
              <a:lnSpc>
                <a:spcPct val="120000"/>
              </a:lnSpc>
              <a:spcBef>
                <a:spcPts val="600"/>
              </a:spcBef>
              <a:buNone/>
            </a:pPr>
            <a:r>
              <a:rPr lang="en-US" sz="2800" dirty="0"/>
              <a:t>may have comprehensive understanding of the status of PA programs across the nation, which may allow for the correlation of some data to their own programs</a:t>
            </a:r>
          </a:p>
          <a:p>
            <a:pPr marL="0" indent="0" algn="just">
              <a:lnSpc>
                <a:spcPct val="120000"/>
              </a:lnSpc>
              <a:spcBef>
                <a:spcPts val="600"/>
              </a:spcBef>
              <a:buNone/>
            </a:pPr>
            <a:endParaRPr lang="en-US" sz="2800" dirty="0"/>
          </a:p>
          <a:p>
            <a:pPr marL="0" indent="0" algn="just">
              <a:lnSpc>
                <a:spcPct val="120000"/>
              </a:lnSpc>
              <a:spcBef>
                <a:spcPts val="600"/>
              </a:spcBef>
              <a:buNone/>
            </a:pPr>
            <a:r>
              <a:rPr lang="en-US" sz="2800" dirty="0"/>
              <a:t>Serves a baseline of data results obtained on an annual basis from programs</a:t>
            </a:r>
          </a:p>
          <a:p>
            <a:pPr marL="0" indent="0" algn="just">
              <a:lnSpc>
                <a:spcPct val="120000"/>
              </a:lnSpc>
              <a:spcBef>
                <a:spcPts val="600"/>
              </a:spcBef>
              <a:buNone/>
            </a:pPr>
            <a:r>
              <a:rPr lang="en-US" sz="2800" dirty="0"/>
              <a:t>ARC-PA plans for future publication that will outline the aggregate data regularly captured by the ARC-PA and some special data collections</a:t>
            </a:r>
          </a:p>
          <a:p>
            <a:pPr marL="0" indent="0" algn="just">
              <a:lnSpc>
                <a:spcPct val="120000"/>
              </a:lnSpc>
              <a:spcBef>
                <a:spcPts val="600"/>
              </a:spcBef>
              <a:buNone/>
            </a:pPr>
            <a:endParaRPr lang="en-US" sz="2800" dirty="0"/>
          </a:p>
          <a:p>
            <a:pPr marL="0" indent="0" algn="just">
              <a:lnSpc>
                <a:spcPct val="120000"/>
              </a:lnSpc>
              <a:spcBef>
                <a:spcPts val="600"/>
              </a:spcBef>
              <a:buNone/>
            </a:pPr>
            <a:r>
              <a:rPr lang="en-US" sz="2800" dirty="0"/>
              <a:t>ARC-PA appreciates any feedback regrading report</a:t>
            </a:r>
          </a:p>
          <a:p>
            <a:pPr marL="0" indent="0" algn="just">
              <a:lnSpc>
                <a:spcPct val="120000"/>
              </a:lnSpc>
              <a:spcBef>
                <a:spcPts val="600"/>
              </a:spcBef>
              <a:buNone/>
            </a:pPr>
            <a:r>
              <a:rPr lang="en-US" sz="2800" dirty="0"/>
              <a:t>Goal is to provide data that is relevant to the accreditation process</a:t>
            </a:r>
          </a:p>
        </p:txBody>
      </p:sp>
      <p:sp>
        <p:nvSpPr>
          <p:cNvPr id="10" name="Slide Number Placeholder 9">
            <a:extLst>
              <a:ext uri="{FF2B5EF4-FFF2-40B4-BE49-F238E27FC236}">
                <a16:creationId xmlns:a16="http://schemas.microsoft.com/office/drawing/2014/main" id="{6D106880-D2F1-438B-8A46-E4D69ABEC3D6}"/>
              </a:ext>
            </a:extLst>
          </p:cNvPr>
          <p:cNvSpPr>
            <a:spLocks noGrp="1"/>
          </p:cNvSpPr>
          <p:nvPr>
            <p:ph type="sldNum" sz="quarter" idx="12"/>
          </p:nvPr>
        </p:nvSpPr>
        <p:spPr>
          <a:xfrm>
            <a:off x="12628880" y="9562041"/>
            <a:ext cx="4023360" cy="535517"/>
          </a:xfrm>
        </p:spPr>
        <p:txBody>
          <a:bodyPr/>
          <a:lstStyle/>
          <a:p>
            <a:fld id="{E6F80D84-AC5F-4C9D-A315-AC399149B226}" type="slidenum">
              <a:rPr lang="en-US" smtClean="0">
                <a:solidFill>
                  <a:schemeClr val="bg1"/>
                </a:solidFill>
              </a:rPr>
              <a:pPr/>
              <a:t>3</a:t>
            </a:fld>
            <a:endParaRPr lang="en-US" dirty="0">
              <a:solidFill>
                <a:schemeClr val="bg1"/>
              </a:solidFill>
            </a:endParaRPr>
          </a:p>
        </p:txBody>
      </p:sp>
      <p:cxnSp>
        <p:nvCxnSpPr>
          <p:cNvPr id="7" name="Straight Connector 6">
            <a:extLst>
              <a:ext uri="{FF2B5EF4-FFF2-40B4-BE49-F238E27FC236}">
                <a16:creationId xmlns:a16="http://schemas.microsoft.com/office/drawing/2014/main" id="{860B6545-CD69-44E5-A441-9726832DC708}"/>
              </a:ext>
              <a:ext uri="{C183D7F6-B498-43B3-948B-1728B52AA6E4}">
                <adec:decorative xmlns:adec="http://schemas.microsoft.com/office/drawing/2017/decorative" val="1"/>
              </a:ext>
            </a:extLst>
          </p:cNvPr>
          <p:cNvCxnSpPr>
            <a:cxnSpLocks/>
          </p:cNvCxnSpPr>
          <p:nvPr/>
        </p:nvCxnSpPr>
        <p:spPr>
          <a:xfrm>
            <a:off x="0" y="1280160"/>
            <a:ext cx="16550640" cy="104887"/>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484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8" name="Content Placeholder 17">
            <a:extLst>
              <a:ext uri="{FF2B5EF4-FFF2-40B4-BE49-F238E27FC236}">
                <a16:creationId xmlns:a16="http://schemas.microsoft.com/office/drawing/2014/main" id="{637A7EA9-D420-4BCB-60A6-69ED6BC70938}"/>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697096276"/>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C444A0D6-6278-CB53-D03B-A52F5D6ECDB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168224475"/>
              </p:ext>
            </p:extLst>
          </p:nvPr>
        </p:nvGraphicFramePr>
        <p:xfrm>
          <a:off x="9051925" y="2099310"/>
          <a:ext cx="760095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3601" dirty="0">
                <a:latin typeface="Arial Narrow" panose="020B0606020202030204" pitchFamily="34" charset="0"/>
              </a:rPr>
              <a:t>Program Details – </a:t>
            </a:r>
            <a:r>
              <a:rPr lang="en-US" sz="3601" dirty="0">
                <a:solidFill>
                  <a:schemeClr val="accent3"/>
                </a:solidFill>
                <a:latin typeface="Arial Narrow" panose="020B0606020202030204" pitchFamily="34" charset="0"/>
              </a:rPr>
              <a:t>Faculty/Staff</a:t>
            </a:r>
            <a:r>
              <a:rPr lang="en-US" sz="3601" dirty="0">
                <a:latin typeface="Arial Narrow" panose="020B0606020202030204" pitchFamily="34" charset="0"/>
              </a:rPr>
              <a:t> </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Programs have an average of 7.27 Principal faculty working at 6.77 FTE</a:t>
            </a:r>
          </a:p>
          <a:p>
            <a:endParaRPr lang="en-US" sz="1600" dirty="0">
              <a:solidFill>
                <a:schemeClr val="tx1"/>
              </a:solidFill>
            </a:endParaRPr>
          </a:p>
          <a:p>
            <a:r>
              <a:rPr lang="en-US" sz="1600" dirty="0">
                <a:solidFill>
                  <a:schemeClr val="tx1"/>
                </a:solidFill>
              </a:rPr>
              <a:t>*</a:t>
            </a:r>
            <a:r>
              <a:rPr lang="en-US" sz="1600" i="1" dirty="0">
                <a:solidFill>
                  <a:schemeClr val="tx1"/>
                </a:solidFill>
              </a:rPr>
              <a:t>Principal faculty Includes PA-C, Non-PA.</a:t>
            </a:r>
          </a:p>
        </p:txBody>
      </p:sp>
      <p:graphicFrame>
        <p:nvGraphicFramePr>
          <p:cNvPr id="25" name="Table 24">
            <a:extLst>
              <a:ext uri="{FF2B5EF4-FFF2-40B4-BE49-F238E27FC236}">
                <a16:creationId xmlns:a16="http://schemas.microsoft.com/office/drawing/2014/main" id="{F5016DB0-6DB6-496D-A6EF-564323B0AE30}"/>
              </a:ext>
            </a:extLst>
          </p:cNvPr>
          <p:cNvGraphicFramePr>
            <a:graphicFrameLocks noGrp="1"/>
          </p:cNvGraphicFramePr>
          <p:nvPr>
            <p:extLst>
              <p:ext uri="{D42A27DB-BD31-4B8C-83A1-F6EECF244321}">
                <p14:modId xmlns:p14="http://schemas.microsoft.com/office/powerpoint/2010/main" val="3894962058"/>
              </p:ext>
            </p:extLst>
          </p:nvPr>
        </p:nvGraphicFramePr>
        <p:xfrm>
          <a:off x="11071706" y="7172071"/>
          <a:ext cx="3561387" cy="1103249"/>
        </p:xfrm>
        <a:graphic>
          <a:graphicData uri="http://schemas.openxmlformats.org/drawingml/2006/table">
            <a:tbl>
              <a:tblPr firstRow="1" firstCol="1" bandRow="1">
                <a:tableStyleId>{3B4B98B0-60AC-42C2-AFA5-B58CD77FA1E5}</a:tableStyleId>
              </a:tblPr>
              <a:tblGrid>
                <a:gridCol w="1905571">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797931">
                  <a:extLst>
                    <a:ext uri="{9D8B030D-6E8A-4147-A177-3AD203B41FA5}">
                      <a16:colId xmlns:a16="http://schemas.microsoft.com/office/drawing/2014/main" val="778441610"/>
                    </a:ext>
                  </a:extLst>
                </a:gridCol>
              </a:tblGrid>
              <a:tr h="201168">
                <a:tc>
                  <a:txBody>
                    <a:bodyPr/>
                    <a:lstStyle/>
                    <a:p>
                      <a:pPr marL="0" marR="0" algn="ctr">
                        <a:lnSpc>
                          <a:spcPct val="107000"/>
                        </a:lnSpc>
                        <a:spcBef>
                          <a:spcPts val="0"/>
                        </a:spcBef>
                        <a:spcAft>
                          <a:spcPts val="0"/>
                        </a:spcAft>
                      </a:pPr>
                      <a:r>
                        <a:rPr lang="en-US" sz="1400">
                          <a:effectLst/>
                        </a:rPr>
                        <a:t>Full Time Equivalent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01168">
                <a:tc>
                  <a:txBody>
                    <a:bodyPr/>
                    <a:lstStyle/>
                    <a:p>
                      <a:pPr algn="ctr" fontAlgn="b"/>
                      <a:r>
                        <a:rPr lang="en-US" sz="1400" b="1" u="none" strike="noStrike">
                          <a:solidFill>
                            <a:schemeClr val="tx1"/>
                          </a:solidFill>
                          <a:effectLst/>
                        </a:rPr>
                        <a:t>≤0.25</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21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01168">
                <a:tc>
                  <a:txBody>
                    <a:bodyPr/>
                    <a:lstStyle/>
                    <a:p>
                      <a:pPr algn="ctr" fontAlgn="b"/>
                      <a:r>
                        <a:rPr lang="en-US" sz="1400" b="1" u="none" strike="noStrike">
                          <a:solidFill>
                            <a:schemeClr val="tx1"/>
                          </a:solidFill>
                          <a:effectLst/>
                        </a:rPr>
                        <a:t>0.26 - 0.50</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dirty="0">
                          <a:effectLst/>
                        </a:rPr>
                        <a:t>146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7.38%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01168">
                <a:tc>
                  <a:txBody>
                    <a:bodyPr/>
                    <a:lstStyle/>
                    <a:p>
                      <a:pPr algn="ctr" fontAlgn="b"/>
                      <a:r>
                        <a:rPr lang="en-US" sz="1400" b="1" u="none" strike="noStrike">
                          <a:solidFill>
                            <a:schemeClr val="tx1"/>
                          </a:solidFill>
                          <a:effectLst/>
                        </a:rPr>
                        <a:t>0.51 - 0.75</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60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3.03%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23842"/>
                  </a:ext>
                </a:extLst>
              </a:tr>
              <a:tr h="201168">
                <a:tc>
                  <a:txBody>
                    <a:bodyPr/>
                    <a:lstStyle/>
                    <a:p>
                      <a:pPr algn="ctr" fontAlgn="b"/>
                      <a:r>
                        <a:rPr lang="en-US" sz="1400" b="1" u="none" strike="noStrike">
                          <a:solidFill>
                            <a:schemeClr val="tx1"/>
                          </a:solidFill>
                          <a:effectLst/>
                        </a:rPr>
                        <a:t>0.76 - 1.00</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1751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88.52%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168561"/>
                  </a:ext>
                </a:extLst>
              </a:tr>
            </a:tbl>
          </a:graphicData>
        </a:graphic>
      </p:graphicFrame>
      <p:cxnSp>
        <p:nvCxnSpPr>
          <p:cNvPr id="3" name="Straight Connector 2">
            <a:extLst>
              <a:ext uri="{FF2B5EF4-FFF2-40B4-BE49-F238E27FC236}">
                <a16:creationId xmlns:a16="http://schemas.microsoft.com/office/drawing/2014/main" id="{4232B6F6-CE26-C5FE-F83D-3643E6195940}"/>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C334777D-C371-2002-3B11-4D0432E6E5BF}"/>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626F9F35-21CA-6461-9698-EED2D099CC19}"/>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44AB9CCA-CD36-7B93-8D8A-7FF3F78F3944}"/>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2631729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r>
              <a:rPr lang="en-US" dirty="0"/>
              <a:t>Entry Level Programs</a:t>
            </a:r>
          </a:p>
        </p:txBody>
      </p:sp>
      <p:graphicFrame>
        <p:nvGraphicFramePr>
          <p:cNvPr id="11" name="Content Placeholder 10">
            <a:extLst>
              <a:ext uri="{FF2B5EF4-FFF2-40B4-BE49-F238E27FC236}">
                <a16:creationId xmlns:a16="http://schemas.microsoft.com/office/drawing/2014/main" id="{FF9D526E-B2E3-8849-86ED-9E94B32B9FBB}"/>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21585221"/>
              </p:ext>
            </p:extLst>
          </p:nvPr>
        </p:nvGraphicFramePr>
        <p:xfrm>
          <a:off x="1228090" y="210438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655D6F34-1725-1DC0-9359-530C944A8C52}"/>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370593933"/>
              </p:ext>
            </p:extLst>
          </p:nvPr>
        </p:nvGraphicFramePr>
        <p:xfrm>
          <a:off x="9051290" y="2104380"/>
          <a:ext cx="760095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r>
              <a:rPr lang="en-US" sz="4400" dirty="0">
                <a:latin typeface="Arial Narrow" panose="020B0606020202030204" pitchFamily="34" charset="0"/>
              </a:rPr>
              <a:t> </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Programs have an average of 2.29 Instructional faculty working at 0.49 FTE </a:t>
            </a:r>
          </a:p>
        </p:txBody>
      </p:sp>
      <p:graphicFrame>
        <p:nvGraphicFramePr>
          <p:cNvPr id="25" name="Table 24">
            <a:extLst>
              <a:ext uri="{FF2B5EF4-FFF2-40B4-BE49-F238E27FC236}">
                <a16:creationId xmlns:a16="http://schemas.microsoft.com/office/drawing/2014/main" id="{F5016DB0-6DB6-496D-A6EF-564323B0AE30}"/>
              </a:ext>
            </a:extLst>
          </p:cNvPr>
          <p:cNvGraphicFramePr>
            <a:graphicFrameLocks noGrp="1"/>
          </p:cNvGraphicFramePr>
          <p:nvPr>
            <p:extLst>
              <p:ext uri="{D42A27DB-BD31-4B8C-83A1-F6EECF244321}">
                <p14:modId xmlns:p14="http://schemas.microsoft.com/office/powerpoint/2010/main" val="2217976945"/>
              </p:ext>
            </p:extLst>
          </p:nvPr>
        </p:nvGraphicFramePr>
        <p:xfrm>
          <a:off x="11072794" y="7189910"/>
          <a:ext cx="3567766" cy="1103249"/>
        </p:xfrm>
        <a:graphic>
          <a:graphicData uri="http://schemas.openxmlformats.org/drawingml/2006/table">
            <a:tbl>
              <a:tblPr firstRow="1" firstCol="1" bandRow="1">
                <a:tableStyleId>{3B4B98B0-60AC-42C2-AFA5-B58CD77FA1E5}</a:tableStyleId>
              </a:tblPr>
              <a:tblGrid>
                <a:gridCol w="1905571">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04310">
                  <a:extLst>
                    <a:ext uri="{9D8B030D-6E8A-4147-A177-3AD203B41FA5}">
                      <a16:colId xmlns:a16="http://schemas.microsoft.com/office/drawing/2014/main" val="778441610"/>
                    </a:ext>
                  </a:extLst>
                </a:gridCol>
              </a:tblGrid>
              <a:tr h="201168">
                <a:tc>
                  <a:txBody>
                    <a:bodyPr/>
                    <a:lstStyle/>
                    <a:p>
                      <a:pPr marL="0" marR="0" algn="ctr">
                        <a:lnSpc>
                          <a:spcPct val="107000"/>
                        </a:lnSpc>
                        <a:spcBef>
                          <a:spcPts val="0"/>
                        </a:spcBef>
                        <a:spcAft>
                          <a:spcPts val="0"/>
                        </a:spcAft>
                      </a:pPr>
                      <a:r>
                        <a:rPr lang="en-US" sz="1400" dirty="0">
                          <a:effectLst/>
                        </a:rPr>
                        <a:t>Full Time Equivalent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01168">
                <a:tc>
                  <a:txBody>
                    <a:bodyPr/>
                    <a:lstStyle/>
                    <a:p>
                      <a:pPr algn="ctr" fontAlgn="b"/>
                      <a:r>
                        <a:rPr lang="en-US" sz="1400" b="1" u="none" strike="noStrike">
                          <a:solidFill>
                            <a:schemeClr val="tx1"/>
                          </a:solidFill>
                          <a:effectLst/>
                        </a:rPr>
                        <a:t>≤0.25</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452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77.80%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01168">
                <a:tc>
                  <a:txBody>
                    <a:bodyPr/>
                    <a:lstStyle/>
                    <a:p>
                      <a:pPr algn="ctr" fontAlgn="b"/>
                      <a:r>
                        <a:rPr lang="en-US" sz="1400" b="1" u="none" strike="noStrike">
                          <a:solidFill>
                            <a:schemeClr val="tx1"/>
                          </a:solidFill>
                          <a:effectLst/>
                        </a:rPr>
                        <a:t>0.26 - 0.50</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86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14.80%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01168">
                <a:tc>
                  <a:txBody>
                    <a:bodyPr/>
                    <a:lstStyle/>
                    <a:p>
                      <a:pPr algn="ctr" fontAlgn="b"/>
                      <a:r>
                        <a:rPr lang="en-US" sz="1400" b="1" u="none" strike="noStrike">
                          <a:solidFill>
                            <a:schemeClr val="tx1"/>
                          </a:solidFill>
                          <a:effectLst/>
                        </a:rPr>
                        <a:t>0.51 - 0.75</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0.69%</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23842"/>
                  </a:ext>
                </a:extLst>
              </a:tr>
              <a:tr h="201168">
                <a:tc>
                  <a:txBody>
                    <a:bodyPr/>
                    <a:lstStyle/>
                    <a:p>
                      <a:pPr algn="ctr" fontAlgn="b"/>
                      <a:r>
                        <a:rPr lang="en-US" sz="1400" b="1" u="none" strike="noStrike">
                          <a:solidFill>
                            <a:schemeClr val="tx1"/>
                          </a:solidFill>
                          <a:effectLst/>
                        </a:rPr>
                        <a:t>0.76 - 1.00</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rPr>
                        <a:t>39</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6.71%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168561"/>
                  </a:ext>
                </a:extLst>
              </a:tr>
            </a:tbl>
          </a:graphicData>
        </a:graphic>
      </p:graphicFrame>
      <p:cxnSp>
        <p:nvCxnSpPr>
          <p:cNvPr id="20" name="Straight Connector 19">
            <a:extLst>
              <a:ext uri="{FF2B5EF4-FFF2-40B4-BE49-F238E27FC236}">
                <a16:creationId xmlns:a16="http://schemas.microsoft.com/office/drawing/2014/main" id="{9FFE4477-F529-95AE-A55A-28AA4294CC6F}"/>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21" name="Group 20">
            <a:extLst>
              <a:ext uri="{FF2B5EF4-FFF2-40B4-BE49-F238E27FC236}">
                <a16:creationId xmlns:a16="http://schemas.microsoft.com/office/drawing/2014/main" id="{1B0C1E94-946F-F7EB-7B2A-C167C9F709AC}"/>
              </a:ext>
            </a:extLst>
          </p:cNvPr>
          <p:cNvGrpSpPr/>
          <p:nvPr/>
        </p:nvGrpSpPr>
        <p:grpSpPr>
          <a:xfrm>
            <a:off x="0" y="9601200"/>
            <a:ext cx="17881600" cy="457200"/>
            <a:chOff x="0" y="9601200"/>
            <a:chExt cx="17881600" cy="457200"/>
          </a:xfrm>
        </p:grpSpPr>
        <p:sp>
          <p:nvSpPr>
            <p:cNvPr id="24" name="Rectangle 23">
              <a:extLst>
                <a:ext uri="{FF2B5EF4-FFF2-40B4-BE49-F238E27FC236}">
                  <a16:creationId xmlns:a16="http://schemas.microsoft.com/office/drawing/2014/main" id="{F3F3F888-B200-F706-66D0-B4702C1CF30A}"/>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26" name="Picture 25" descr="Logo&#10;&#10;Description automatically generated">
              <a:extLst>
                <a:ext uri="{FF2B5EF4-FFF2-40B4-BE49-F238E27FC236}">
                  <a16:creationId xmlns:a16="http://schemas.microsoft.com/office/drawing/2014/main" id="{D4BA38B6-7A09-5965-6DE6-9225ED5D83EB}"/>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81953"/>
            <a:ext cx="4023360" cy="535517"/>
          </a:xfrm>
        </p:spPr>
        <p:txBody>
          <a:bodyPr/>
          <a:lstStyle/>
          <a:p>
            <a:fld id="{E6F80D84-AC5F-4C9D-A315-AC399149B226}" type="slidenum">
              <a:rPr lang="en-US" smtClean="0">
                <a:solidFill>
                  <a:schemeClr val="bg1"/>
                </a:solidFill>
              </a:rPr>
              <a:pPr/>
              <a:t>31</a:t>
            </a:fld>
            <a:endParaRPr lang="en-US">
              <a:solidFill>
                <a:schemeClr val="bg1"/>
              </a:solidFill>
            </a:endParaRPr>
          </a:p>
        </p:txBody>
      </p:sp>
    </p:spTree>
    <p:extLst>
      <p:ext uri="{BB962C8B-B14F-4D97-AF65-F5344CB8AC3E}">
        <p14:creationId xmlns:p14="http://schemas.microsoft.com/office/powerpoint/2010/main" val="219242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20" name="Content Placeholder 19">
            <a:extLst>
              <a:ext uri="{FF2B5EF4-FFF2-40B4-BE49-F238E27FC236}">
                <a16:creationId xmlns:a16="http://schemas.microsoft.com/office/drawing/2014/main" id="{6D44BC78-FDB8-9130-07C0-2D236E3282F4}"/>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314432399"/>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a:extLst>
              <a:ext uri="{FF2B5EF4-FFF2-40B4-BE49-F238E27FC236}">
                <a16:creationId xmlns:a16="http://schemas.microsoft.com/office/drawing/2014/main" id="{17A41B55-D7C7-D45E-3585-F5C954CF520D}"/>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340970783"/>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Faculty/Staff</a:t>
            </a:r>
            <a:r>
              <a:rPr lang="en-US" sz="4400" dirty="0">
                <a:latin typeface="Arial Narrow" panose="020B0606020202030204" pitchFamily="34" charset="0"/>
              </a:rPr>
              <a:t> </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Note:															*</a:t>
            </a:r>
            <a:r>
              <a:rPr lang="en-US" sz="1600" i="1" dirty="0">
                <a:solidFill>
                  <a:schemeClr val="tx1"/>
                </a:solidFill>
              </a:rPr>
              <a:t>Principal faculty includes PA-C and Non-PA faculty</a:t>
            </a:r>
            <a:endParaRPr lang="en-US" sz="1600" dirty="0">
              <a:solidFill>
                <a:schemeClr val="tx1"/>
              </a:solidFill>
            </a:endParaRPr>
          </a:p>
          <a:p>
            <a:pPr marL="285816" indent="-285816">
              <a:buFont typeface="Arial" panose="020B0604020202020204" pitchFamily="34" charset="0"/>
              <a:buChar char="•"/>
            </a:pPr>
            <a:r>
              <a:rPr lang="en-US" sz="1600" dirty="0">
                <a:solidFill>
                  <a:schemeClr val="tx1"/>
                </a:solidFill>
              </a:rPr>
              <a:t>Average 6.77 FTE Principal faculty/program</a:t>
            </a:r>
          </a:p>
          <a:p>
            <a:pPr marL="285816" indent="-285816">
              <a:buFont typeface="Arial" panose="020B0604020202020204" pitchFamily="34" charset="0"/>
              <a:buChar char="•"/>
            </a:pPr>
            <a:r>
              <a:rPr lang="en-US" sz="1600" dirty="0">
                <a:solidFill>
                  <a:schemeClr val="tx1"/>
                </a:solidFill>
              </a:rPr>
              <a:t>Average 3.22 FTE Administrative staff/program</a:t>
            </a:r>
          </a:p>
        </p:txBody>
      </p:sp>
      <p:sp>
        <p:nvSpPr>
          <p:cNvPr id="3" name="TextBox 2">
            <a:extLst>
              <a:ext uri="{FF2B5EF4-FFF2-40B4-BE49-F238E27FC236}">
                <a16:creationId xmlns:a16="http://schemas.microsoft.com/office/drawing/2014/main" id="{B6428917-FBF5-05A9-DFD1-47956A4FB29E}"/>
              </a:ext>
            </a:extLst>
          </p:cNvPr>
          <p:cNvSpPr txBox="1"/>
          <p:nvPr/>
        </p:nvSpPr>
        <p:spPr>
          <a:xfrm>
            <a:off x="2331356" y="3101542"/>
            <a:ext cx="543739" cy="307777"/>
          </a:xfrm>
          <a:prstGeom prst="rect">
            <a:avLst/>
          </a:prstGeom>
          <a:noFill/>
        </p:spPr>
        <p:txBody>
          <a:bodyPr wrap="none" rtlCol="0">
            <a:spAutoFit/>
          </a:bodyPr>
          <a:lstStyle/>
          <a:p>
            <a:r>
              <a:rPr lang="en-US" sz="1400" dirty="0"/>
              <a:t>13%</a:t>
            </a:r>
          </a:p>
        </p:txBody>
      </p:sp>
      <p:sp>
        <p:nvSpPr>
          <p:cNvPr id="17" name="TextBox 16">
            <a:extLst>
              <a:ext uri="{FF2B5EF4-FFF2-40B4-BE49-F238E27FC236}">
                <a16:creationId xmlns:a16="http://schemas.microsoft.com/office/drawing/2014/main" id="{14D12761-8569-3784-E68F-3CE332399F81}"/>
              </a:ext>
            </a:extLst>
          </p:cNvPr>
          <p:cNvSpPr txBox="1"/>
          <p:nvPr/>
        </p:nvSpPr>
        <p:spPr>
          <a:xfrm>
            <a:off x="10483510" y="2877622"/>
            <a:ext cx="543739" cy="307777"/>
          </a:xfrm>
          <a:prstGeom prst="rect">
            <a:avLst/>
          </a:prstGeom>
          <a:noFill/>
        </p:spPr>
        <p:txBody>
          <a:bodyPr wrap="none" rtlCol="0">
            <a:spAutoFit/>
          </a:bodyPr>
          <a:lstStyle/>
          <a:p>
            <a:r>
              <a:rPr lang="en-US" sz="1400" dirty="0"/>
              <a:t>18%</a:t>
            </a:r>
          </a:p>
        </p:txBody>
      </p:sp>
      <p:cxnSp>
        <p:nvCxnSpPr>
          <p:cNvPr id="10" name="Straight Connector 9">
            <a:extLst>
              <a:ext uri="{FF2B5EF4-FFF2-40B4-BE49-F238E27FC236}">
                <a16:creationId xmlns:a16="http://schemas.microsoft.com/office/drawing/2014/main" id="{15BDA6C9-86BA-7273-D8AD-6DDA5F31A62C}"/>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5BD4C8C3-021D-3DF6-AF62-00F12FDFDDE8}"/>
              </a:ext>
            </a:extLst>
          </p:cNvPr>
          <p:cNvGrpSpPr/>
          <p:nvPr/>
        </p:nvGrpSpPr>
        <p:grpSpPr>
          <a:xfrm>
            <a:off x="0" y="9601200"/>
            <a:ext cx="17881600" cy="457200"/>
            <a:chOff x="0" y="9601200"/>
            <a:chExt cx="17881600" cy="457200"/>
          </a:xfrm>
        </p:grpSpPr>
        <p:sp>
          <p:nvSpPr>
            <p:cNvPr id="12" name="Rectangle 11">
              <a:extLst>
                <a:ext uri="{FF2B5EF4-FFF2-40B4-BE49-F238E27FC236}">
                  <a16:creationId xmlns:a16="http://schemas.microsoft.com/office/drawing/2014/main" id="{89BC852E-0630-4FB6-119B-F6425F091AE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4" name="Picture 13" descr="Logo&#10;&#10;Description automatically generated">
              <a:extLst>
                <a:ext uri="{FF2B5EF4-FFF2-40B4-BE49-F238E27FC236}">
                  <a16:creationId xmlns:a16="http://schemas.microsoft.com/office/drawing/2014/main" id="{EEF938E8-184B-F170-C51C-E095C3BD6F79}"/>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32</a:t>
            </a:fld>
            <a:endParaRPr lang="en-US">
              <a:solidFill>
                <a:schemeClr val="bg1"/>
              </a:solidFill>
            </a:endParaRPr>
          </a:p>
        </p:txBody>
      </p:sp>
    </p:spTree>
    <p:extLst>
      <p:ext uri="{BB962C8B-B14F-4D97-AF65-F5344CB8AC3E}">
        <p14:creationId xmlns:p14="http://schemas.microsoft.com/office/powerpoint/2010/main" val="678419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Program Details – </a:t>
            </a:r>
            <a:r>
              <a:rPr lang="en-US" sz="4400" dirty="0">
                <a:solidFill>
                  <a:schemeClr val="accent3"/>
                </a:solidFill>
                <a:latin typeface="Arial Narrow" panose="020B0606020202030204" pitchFamily="34" charset="0"/>
              </a:rPr>
              <a:t>Students*</a:t>
            </a:r>
            <a:r>
              <a:rPr lang="en-US" sz="4400" dirty="0">
                <a:latin typeface="Arial Narrow" panose="020B0606020202030204" pitchFamily="34" charset="0"/>
              </a:rPr>
              <a:t> </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4531"/>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5"/>
            <a:ext cx="14288795" cy="9152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In 2021, Programs had:												*</a:t>
            </a:r>
            <a:r>
              <a:rPr lang="en-US" sz="1600" i="1" dirty="0">
                <a:solidFill>
                  <a:schemeClr val="tx1"/>
                </a:solidFill>
              </a:rPr>
              <a:t>Reported statistics of students at the time of the Annual Report</a:t>
            </a:r>
            <a:endParaRPr lang="en-US" sz="1600" dirty="0">
              <a:solidFill>
                <a:schemeClr val="tx1"/>
              </a:solidFill>
            </a:endParaRPr>
          </a:p>
          <a:p>
            <a:pPr marL="285816" indent="-285816">
              <a:buFont typeface="Arial" panose="020B0604020202020204" pitchFamily="34" charset="0"/>
              <a:buChar char="•"/>
            </a:pPr>
            <a:r>
              <a:rPr lang="en-US" sz="1600" dirty="0">
                <a:solidFill>
                  <a:schemeClr val="tx1"/>
                </a:solidFill>
              </a:rPr>
              <a:t>An average entering class size of 43.54 students</a:t>
            </a:r>
          </a:p>
          <a:p>
            <a:pPr marL="285816" indent="-285816">
              <a:buFont typeface="Arial" panose="020B0604020202020204" pitchFamily="34" charset="0"/>
              <a:buChar char="•"/>
            </a:pPr>
            <a:r>
              <a:rPr lang="en-US" sz="1600" dirty="0">
                <a:solidFill>
                  <a:schemeClr val="tx1"/>
                </a:solidFill>
              </a:rPr>
              <a:t>10,655 total graduated Physician Assistants</a:t>
            </a:r>
          </a:p>
        </p:txBody>
      </p:sp>
      <p:cxnSp>
        <p:nvCxnSpPr>
          <p:cNvPr id="3" name="Straight Connector 2">
            <a:extLst>
              <a:ext uri="{FF2B5EF4-FFF2-40B4-BE49-F238E27FC236}">
                <a16:creationId xmlns:a16="http://schemas.microsoft.com/office/drawing/2014/main" id="{B2DDC35F-C440-2826-BC9D-99E15C1B6AC7}"/>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97765653-30A4-3DB8-FA17-461A930A5D62}"/>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13674863-6F35-E820-A0B0-B7E4757F885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AC646CFF-3BC3-5601-DCFF-3A2CCA7FDA18}"/>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DA555E53-4433-A472-DCA0-FF2BDCCA2B4A}"/>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993305931"/>
              </p:ext>
            </p:extLst>
          </p:nvPr>
        </p:nvGraphicFramePr>
        <p:xfrm>
          <a:off x="1228725" y="2099308"/>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ontent Placeholder 13">
            <a:extLst>
              <a:ext uri="{FF2B5EF4-FFF2-40B4-BE49-F238E27FC236}">
                <a16:creationId xmlns:a16="http://schemas.microsoft.com/office/drawing/2014/main" id="{D872E0F9-1A05-6EA9-8E24-2D6C91941708}"/>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534725617"/>
              </p:ext>
            </p:extLst>
          </p:nvPr>
        </p:nvGraphicFramePr>
        <p:xfrm>
          <a:off x="9051925" y="2099308"/>
          <a:ext cx="7600950" cy="630936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81460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4" name="Content Placeholder 7">
            <a:extLst>
              <a:ext uri="{FF2B5EF4-FFF2-40B4-BE49-F238E27FC236}">
                <a16:creationId xmlns:a16="http://schemas.microsoft.com/office/drawing/2014/main" id="{2D618D09-1276-4BB4-8264-D323E08D4EB9}"/>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462454317"/>
              </p:ext>
            </p:extLst>
          </p:nvPr>
        </p:nvGraphicFramePr>
        <p:xfrm>
          <a:off x="1228090" y="2109257"/>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a:extLst>
              <a:ext uri="{FF2B5EF4-FFF2-40B4-BE49-F238E27FC236}">
                <a16:creationId xmlns:a16="http://schemas.microsoft.com/office/drawing/2014/main" id="{148D7C7F-6402-4E7E-E808-8B5902AA2FB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855104283"/>
              </p:ext>
            </p:extLst>
          </p:nvPr>
        </p:nvGraphicFramePr>
        <p:xfrm>
          <a:off x="9051290" y="2109257"/>
          <a:ext cx="760095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091" y="1372860"/>
            <a:ext cx="1532255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Accreditation Demographics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7524"/>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There have been </a:t>
            </a:r>
            <a:r>
              <a:rPr lang="en-US" sz="1600" b="1" dirty="0">
                <a:solidFill>
                  <a:schemeClr val="tx1"/>
                </a:solidFill>
              </a:rPr>
              <a:t>59</a:t>
            </a:r>
            <a:r>
              <a:rPr lang="en-US" sz="1600" dirty="0">
                <a:solidFill>
                  <a:schemeClr val="tx1"/>
                </a:solidFill>
              </a:rPr>
              <a:t> newly accredited PA Programs in the past 5 years.</a:t>
            </a:r>
          </a:p>
          <a:p>
            <a:endParaRPr lang="en-US" sz="1600" dirty="0">
              <a:solidFill>
                <a:schemeClr val="tx1"/>
              </a:solidFill>
            </a:endParaRPr>
          </a:p>
          <a:p>
            <a:r>
              <a:rPr lang="en-US" sz="1600" dirty="0">
                <a:solidFill>
                  <a:schemeClr val="tx1"/>
                </a:solidFill>
              </a:rPr>
              <a:t>*See glossary on page 65 for definition of </a:t>
            </a:r>
            <a:r>
              <a:rPr lang="en-US" sz="1600" dirty="0" err="1">
                <a:solidFill>
                  <a:schemeClr val="tx1"/>
                </a:solidFill>
              </a:rPr>
              <a:t>Provisional+Probation</a:t>
            </a:r>
            <a:endParaRPr lang="en-US" sz="1600" dirty="0">
              <a:solidFill>
                <a:schemeClr val="tx1"/>
              </a:solidFill>
            </a:endParaRPr>
          </a:p>
        </p:txBody>
      </p:sp>
      <p:graphicFrame>
        <p:nvGraphicFramePr>
          <p:cNvPr id="17" name="Table 16">
            <a:extLst>
              <a:ext uri="{FF2B5EF4-FFF2-40B4-BE49-F238E27FC236}">
                <a16:creationId xmlns:a16="http://schemas.microsoft.com/office/drawing/2014/main" id="{25A8E33A-AE7A-4B38-92FE-974FB48FA6DC}"/>
              </a:ext>
            </a:extLst>
          </p:cNvPr>
          <p:cNvGraphicFramePr>
            <a:graphicFrameLocks noGrp="1"/>
          </p:cNvGraphicFramePr>
          <p:nvPr>
            <p:extLst>
              <p:ext uri="{D42A27DB-BD31-4B8C-83A1-F6EECF244321}">
                <p14:modId xmlns:p14="http://schemas.microsoft.com/office/powerpoint/2010/main" val="395735423"/>
              </p:ext>
            </p:extLst>
          </p:nvPr>
        </p:nvGraphicFramePr>
        <p:xfrm>
          <a:off x="11013029" y="7132320"/>
          <a:ext cx="3677472" cy="1143000"/>
        </p:xfrm>
        <a:graphic>
          <a:graphicData uri="http://schemas.openxmlformats.org/drawingml/2006/table">
            <a:tbl>
              <a:tblPr firstRow="1" firstCol="1" bandRow="1">
                <a:tableStyleId>{3B4B98B0-60AC-42C2-AFA5-B58CD77FA1E5}</a:tableStyleId>
              </a:tblPr>
              <a:tblGrid>
                <a:gridCol w="2024063">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795524">
                  <a:extLst>
                    <a:ext uri="{9D8B030D-6E8A-4147-A177-3AD203B41FA5}">
                      <a16:colId xmlns:a16="http://schemas.microsoft.com/office/drawing/2014/main" val="778441610"/>
                    </a:ext>
                  </a:extLst>
                </a:gridCol>
              </a:tblGrid>
              <a:tr h="228600">
                <a:tc>
                  <a:txBody>
                    <a:bodyPr/>
                    <a:lstStyle/>
                    <a:p>
                      <a:pPr marL="0" marR="0" algn="ctr">
                        <a:lnSpc>
                          <a:spcPct val="107000"/>
                        </a:lnSpc>
                        <a:spcBef>
                          <a:spcPts val="0"/>
                        </a:spcBef>
                        <a:spcAft>
                          <a:spcPts val="0"/>
                        </a:spcAft>
                      </a:pPr>
                      <a:r>
                        <a:rPr lang="en-US" sz="1400" dirty="0">
                          <a:effectLst/>
                        </a:rPr>
                        <a:t>Accreditation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593046"/>
                  </a:ext>
                </a:extLst>
              </a:tr>
              <a:tr h="228600">
                <a:tc>
                  <a:txBody>
                    <a:bodyPr/>
                    <a:lstStyle/>
                    <a:p>
                      <a:pPr algn="l" fontAlgn="b"/>
                      <a:r>
                        <a:rPr lang="en-US" sz="1400" b="1" u="none" strike="noStrike" dirty="0">
                          <a:solidFill>
                            <a:schemeClr val="tx1"/>
                          </a:solidFill>
                          <a:effectLst/>
                        </a:rPr>
                        <a:t>Provisional</a:t>
                      </a:r>
                      <a:endParaRPr lang="en-US" sz="1400" b="1" i="0" u="none" strike="noStrike" dirty="0">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62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22.06%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449480"/>
                  </a:ext>
                </a:extLst>
              </a:tr>
              <a:tr h="228600">
                <a:tc>
                  <a:txBody>
                    <a:bodyPr/>
                    <a:lstStyle/>
                    <a:p>
                      <a:pPr algn="l" fontAlgn="b"/>
                      <a:r>
                        <a:rPr lang="en-US" sz="1400" b="1" u="none" strike="noStrike" dirty="0" err="1">
                          <a:solidFill>
                            <a:schemeClr val="tx1"/>
                          </a:solidFill>
                          <a:effectLst/>
                        </a:rPr>
                        <a:t>Provisional+Probation</a:t>
                      </a:r>
                      <a:r>
                        <a:rPr lang="en-US" sz="1400" b="1" u="none" strike="noStrike" dirty="0">
                          <a:solidFill>
                            <a:schemeClr val="tx1"/>
                          </a:solidFill>
                          <a:effectLst/>
                        </a:rPr>
                        <a:t>*</a:t>
                      </a:r>
                      <a:endParaRPr lang="en-US" sz="1400" b="1" i="0" u="none" strike="noStrike" dirty="0">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9</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3.20%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950574"/>
                  </a:ext>
                </a:extLst>
              </a:tr>
              <a:tr h="228600">
                <a:tc>
                  <a:txBody>
                    <a:bodyPr/>
                    <a:lstStyle/>
                    <a:p>
                      <a:pPr algn="l" fontAlgn="b"/>
                      <a:r>
                        <a:rPr lang="en-US" sz="1400" b="1" u="none" strike="noStrike">
                          <a:solidFill>
                            <a:schemeClr val="tx1"/>
                          </a:solidFill>
                          <a:effectLst/>
                        </a:rPr>
                        <a:t>Probation</a:t>
                      </a:r>
                      <a:endParaRPr lang="en-US" sz="1400" b="1" i="0" u="none" strike="noStrike">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a:effectLst/>
                        </a:rPr>
                        <a:t>13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4.63%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523842"/>
                  </a:ext>
                </a:extLst>
              </a:tr>
              <a:tr h="228600">
                <a:tc>
                  <a:txBody>
                    <a:bodyPr/>
                    <a:lstStyle/>
                    <a:p>
                      <a:pPr algn="l" fontAlgn="b"/>
                      <a:r>
                        <a:rPr lang="en-US" sz="1400" b="1" u="none" strike="noStrike">
                          <a:solidFill>
                            <a:schemeClr val="tx1"/>
                          </a:solidFill>
                          <a:effectLst/>
                        </a:rPr>
                        <a:t>Continued</a:t>
                      </a:r>
                      <a:endParaRPr lang="en-US" sz="1400" b="1" i="0" u="none" strike="noStrike">
                        <a:solidFill>
                          <a:schemeClr val="tx1"/>
                        </a:solidFill>
                        <a:effectLst/>
                        <a:latin typeface="+mn-lt"/>
                      </a:endParaRPr>
                    </a:p>
                  </a:txBody>
                  <a:tcPr marL="9525" marR="9525" marT="9525" marB="0" anchor="b"/>
                </a:tc>
                <a:tc>
                  <a:txBody>
                    <a:bodyPr/>
                    <a:lstStyle/>
                    <a:p>
                      <a:pPr marL="0" marR="0" algn="ctr">
                        <a:lnSpc>
                          <a:spcPct val="107000"/>
                        </a:lnSpc>
                        <a:spcBef>
                          <a:spcPts val="0"/>
                        </a:spcBef>
                        <a:spcAft>
                          <a:spcPts val="0"/>
                        </a:spcAft>
                      </a:pPr>
                      <a:r>
                        <a:rPr lang="en-US" sz="1400" dirty="0">
                          <a:effectLst/>
                        </a:rPr>
                        <a:t>197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70.11%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168561"/>
                  </a:ext>
                </a:extLst>
              </a:tr>
            </a:tbl>
          </a:graphicData>
        </a:graphic>
      </p:graphicFrame>
      <p:cxnSp>
        <p:nvCxnSpPr>
          <p:cNvPr id="3" name="Straight Connector 2">
            <a:extLst>
              <a:ext uri="{FF2B5EF4-FFF2-40B4-BE49-F238E27FC236}">
                <a16:creationId xmlns:a16="http://schemas.microsoft.com/office/drawing/2014/main" id="{F666734A-DF99-CDF4-B61E-3334A414FC54}"/>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D4DECFCF-0380-888C-7B26-C2DE22BDF843}"/>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77FF92F2-38D7-4015-2F47-354E3D7B1288}"/>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EDF37620-042A-D1A2-333A-C688E4FFD4EE}"/>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005980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4" name="Content Placeholder 13">
            <a:extLst>
              <a:ext uri="{FF2B5EF4-FFF2-40B4-BE49-F238E27FC236}">
                <a16:creationId xmlns:a16="http://schemas.microsoft.com/office/drawing/2014/main" id="{9FA30734-0238-DC8F-C52D-13BE5384026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49297202"/>
              </p:ext>
            </p:extLst>
          </p:nvPr>
        </p:nvGraphicFramePr>
        <p:xfrm>
          <a:off x="1228090" y="2100114"/>
          <a:ext cx="15424150" cy="63093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52011"/>
            <a:ext cx="914400" cy="914400"/>
          </a:xfrm>
          <a:prstGeom prst="rect">
            <a:avLst/>
          </a:prstGeom>
        </p:spPr>
      </p:pic>
      <p:sp>
        <p:nvSpPr>
          <p:cNvPr id="23" name="Rectangle 22">
            <a:extLst>
              <a:ext uri="{FF2B5EF4-FFF2-40B4-BE49-F238E27FC236}">
                <a16:creationId xmlns:a16="http://schemas.microsoft.com/office/drawing/2014/main" id="{58D575FA-4CDC-475A-B4BC-DF073B4C00FC}"/>
              </a:ext>
              <a:ext uri="{C183D7F6-B498-43B3-948B-1728B52AA6E4}">
                <adec:decorative xmlns:adec="http://schemas.microsoft.com/office/drawing/2017/decorative" val="1"/>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cxnSp>
        <p:nvCxnSpPr>
          <p:cNvPr id="3" name="Straight Connector 2">
            <a:extLst>
              <a:ext uri="{FF2B5EF4-FFF2-40B4-BE49-F238E27FC236}">
                <a16:creationId xmlns:a16="http://schemas.microsoft.com/office/drawing/2014/main" id="{9539FF8F-8452-04F9-5BB2-2138DCB89DC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5560E6FD-C64E-D5EC-D762-9D8AED2FFC73}"/>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7E1B2C43-6F9F-BA3E-ADDC-46E6778176E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E0B64D9F-1F83-C283-389A-4FFBBDA67AA1}"/>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269963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9">
            <a:extLst>
              <a:ext uri="{FF2B5EF4-FFF2-40B4-BE49-F238E27FC236}">
                <a16:creationId xmlns:a16="http://schemas.microsoft.com/office/drawing/2014/main" id="{A55E5C7A-AF2F-4C9A-BB08-5A63A6962BC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07455987"/>
              </p:ext>
            </p:extLst>
          </p:nvPr>
        </p:nvGraphicFramePr>
        <p:xfrm>
          <a:off x="1228725" y="2099308"/>
          <a:ext cx="15424150" cy="63093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5049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5"/>
            <a:ext cx="14288795" cy="9152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See glossary on page 63 for definition of expedited review and informational item.</a:t>
            </a:r>
          </a:p>
        </p:txBody>
      </p:sp>
      <p:cxnSp>
        <p:nvCxnSpPr>
          <p:cNvPr id="3" name="Straight Connector 2">
            <a:extLst>
              <a:ext uri="{FF2B5EF4-FFF2-40B4-BE49-F238E27FC236}">
                <a16:creationId xmlns:a16="http://schemas.microsoft.com/office/drawing/2014/main" id="{90DE9BB0-B5A5-070C-3550-B0816B9F26BE}"/>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929D6C0B-1FE3-64FD-C00B-9DC9B3028A0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797D56F9-0C79-1359-6F8B-0EA6DEB43F57}"/>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197C31A1-9534-318E-A155-06066AF92A69}"/>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36</a:t>
            </a:fld>
            <a:endParaRPr lang="en-US">
              <a:solidFill>
                <a:schemeClr val="bg1"/>
              </a:solidFill>
            </a:endParaRPr>
          </a:p>
        </p:txBody>
      </p:sp>
    </p:spTree>
    <p:extLst>
      <p:ext uri="{BB962C8B-B14F-4D97-AF65-F5344CB8AC3E}">
        <p14:creationId xmlns:p14="http://schemas.microsoft.com/office/powerpoint/2010/main" val="3731454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7" name="Content Placeholder 16">
            <a:extLst>
              <a:ext uri="{FF2B5EF4-FFF2-40B4-BE49-F238E27FC236}">
                <a16:creationId xmlns:a16="http://schemas.microsoft.com/office/drawing/2014/main" id="{70306F79-0745-25BE-C5EB-ACEC4074A915}"/>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921600261"/>
              </p:ext>
            </p:extLst>
          </p:nvPr>
        </p:nvGraphicFramePr>
        <p:xfrm>
          <a:off x="365760" y="2099308"/>
          <a:ext cx="7600950" cy="6309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6">
            <a:extLst>
              <a:ext uri="{FF2B5EF4-FFF2-40B4-BE49-F238E27FC236}">
                <a16:creationId xmlns:a16="http://schemas.microsoft.com/office/drawing/2014/main" id="{7EC0AEAF-6074-43E9-26B5-54FF38D006CB}"/>
              </a:ext>
            </a:extLst>
          </p:cNvPr>
          <p:cNvGraphicFramePr>
            <a:graphicFrameLocks noGrp="1"/>
          </p:cNvGraphicFramePr>
          <p:nvPr>
            <p:ph sz="half" idx="2"/>
            <p:extLst>
              <p:ext uri="{D42A27DB-BD31-4B8C-83A1-F6EECF244321}">
                <p14:modId xmlns:p14="http://schemas.microsoft.com/office/powerpoint/2010/main" val="3582575684"/>
              </p:ext>
            </p:extLst>
          </p:nvPr>
        </p:nvGraphicFramePr>
        <p:xfrm>
          <a:off x="7983308" y="2834640"/>
          <a:ext cx="9291143" cy="4389120"/>
        </p:xfrm>
        <a:graphic>
          <a:graphicData uri="http://schemas.openxmlformats.org/drawingml/2006/table">
            <a:tbl>
              <a:tblPr firstRow="1" bandRow="1">
                <a:tableStyleId>{3B4B98B0-60AC-42C2-AFA5-B58CD77FA1E5}</a:tableStyleId>
              </a:tblPr>
              <a:tblGrid>
                <a:gridCol w="1760997">
                  <a:extLst>
                    <a:ext uri="{9D8B030D-6E8A-4147-A177-3AD203B41FA5}">
                      <a16:colId xmlns:a16="http://schemas.microsoft.com/office/drawing/2014/main" val="4092513770"/>
                    </a:ext>
                  </a:extLst>
                </a:gridCol>
                <a:gridCol w="1289367">
                  <a:extLst>
                    <a:ext uri="{9D8B030D-6E8A-4147-A177-3AD203B41FA5}">
                      <a16:colId xmlns:a16="http://schemas.microsoft.com/office/drawing/2014/main" val="2245407501"/>
                    </a:ext>
                  </a:extLst>
                </a:gridCol>
                <a:gridCol w="1056005">
                  <a:extLst>
                    <a:ext uri="{9D8B030D-6E8A-4147-A177-3AD203B41FA5}">
                      <a16:colId xmlns:a16="http://schemas.microsoft.com/office/drawing/2014/main" val="3336471669"/>
                    </a:ext>
                  </a:extLst>
                </a:gridCol>
                <a:gridCol w="989330">
                  <a:extLst>
                    <a:ext uri="{9D8B030D-6E8A-4147-A177-3AD203B41FA5}">
                      <a16:colId xmlns:a16="http://schemas.microsoft.com/office/drawing/2014/main" val="3470182994"/>
                    </a:ext>
                  </a:extLst>
                </a:gridCol>
                <a:gridCol w="1000443">
                  <a:extLst>
                    <a:ext uri="{9D8B030D-6E8A-4147-A177-3AD203B41FA5}">
                      <a16:colId xmlns:a16="http://schemas.microsoft.com/office/drawing/2014/main" val="819610003"/>
                    </a:ext>
                  </a:extLst>
                </a:gridCol>
                <a:gridCol w="1117917">
                  <a:extLst>
                    <a:ext uri="{9D8B030D-6E8A-4147-A177-3AD203B41FA5}">
                      <a16:colId xmlns:a16="http://schemas.microsoft.com/office/drawing/2014/main" val="3243063058"/>
                    </a:ext>
                  </a:extLst>
                </a:gridCol>
                <a:gridCol w="1156017">
                  <a:extLst>
                    <a:ext uri="{9D8B030D-6E8A-4147-A177-3AD203B41FA5}">
                      <a16:colId xmlns:a16="http://schemas.microsoft.com/office/drawing/2014/main" val="900627451"/>
                    </a:ext>
                  </a:extLst>
                </a:gridCol>
                <a:gridCol w="921067">
                  <a:extLst>
                    <a:ext uri="{9D8B030D-6E8A-4147-A177-3AD203B41FA5}">
                      <a16:colId xmlns:a16="http://schemas.microsoft.com/office/drawing/2014/main" val="266087273"/>
                    </a:ext>
                  </a:extLst>
                </a:gridCol>
              </a:tblGrid>
              <a:tr h="762000">
                <a:tc>
                  <a:txBody>
                    <a:bodyPr/>
                    <a:lstStyle/>
                    <a:p>
                      <a:pPr algn="ctr"/>
                      <a:r>
                        <a:rPr lang="en-US" sz="1400"/>
                        <a:t>Section</a:t>
                      </a:r>
                    </a:p>
                  </a:txBody>
                  <a:tcPr anchor="ctr"/>
                </a:tc>
                <a:tc>
                  <a:txBody>
                    <a:bodyPr/>
                    <a:lstStyle/>
                    <a:p>
                      <a:pPr algn="ctr"/>
                      <a:r>
                        <a:rPr lang="en-US" sz="1400" dirty="0"/>
                        <a:t>Avg. # </a:t>
                      </a:r>
                    </a:p>
                    <a:p>
                      <a:pPr algn="ctr"/>
                      <a:r>
                        <a:rPr lang="en-US" sz="1400" dirty="0"/>
                        <a:t>Citations </a:t>
                      </a:r>
                    </a:p>
                    <a:p>
                      <a:pPr algn="ctr"/>
                      <a:r>
                        <a:rPr lang="en-US" sz="1400" dirty="0"/>
                        <a:t>per Program</a:t>
                      </a:r>
                    </a:p>
                  </a:txBody>
                  <a:tcPr anchor="ctr"/>
                </a:tc>
                <a:tc>
                  <a:txBody>
                    <a:bodyPr/>
                    <a:lstStyle/>
                    <a:p>
                      <a:pPr algn="ctr"/>
                      <a:r>
                        <a:rPr lang="en-US" sz="1400" dirty="0"/>
                        <a:t>Total # of </a:t>
                      </a:r>
                    </a:p>
                    <a:p>
                      <a:pPr algn="ctr"/>
                      <a:r>
                        <a:rPr lang="en-US" sz="1400" dirty="0"/>
                        <a:t>Citations </a:t>
                      </a:r>
                    </a:p>
                    <a:p>
                      <a:pPr algn="ctr"/>
                      <a:r>
                        <a:rPr lang="en-US" sz="1400" dirty="0"/>
                        <a:t>per Section</a:t>
                      </a:r>
                    </a:p>
                  </a:txBody>
                  <a:tcPr anchor="ctr"/>
                </a:tc>
                <a:tc>
                  <a:txBody>
                    <a:bodyPr/>
                    <a:lstStyle/>
                    <a:p>
                      <a:pPr algn="ctr"/>
                      <a:r>
                        <a:rPr lang="en-US" sz="1400" dirty="0"/>
                        <a:t>% of </a:t>
                      </a:r>
                    </a:p>
                    <a:p>
                      <a:pPr algn="ctr"/>
                      <a:r>
                        <a:rPr lang="en-US" sz="1400" dirty="0"/>
                        <a:t>Total </a:t>
                      </a:r>
                    </a:p>
                    <a:p>
                      <a:pPr algn="ctr"/>
                      <a:r>
                        <a:rPr lang="en-US" sz="1400" dirty="0"/>
                        <a:t>Citations</a:t>
                      </a:r>
                    </a:p>
                  </a:txBody>
                  <a:tcPr anchor="ctr"/>
                </a:tc>
                <a:tc>
                  <a:txBody>
                    <a:bodyPr/>
                    <a:lstStyle/>
                    <a:p>
                      <a:pPr algn="ctr"/>
                      <a:r>
                        <a:rPr lang="en-US" sz="1400" dirty="0"/>
                        <a:t>Most </a:t>
                      </a:r>
                    </a:p>
                    <a:p>
                      <a:pPr algn="ctr"/>
                      <a:r>
                        <a:rPr lang="en-US" sz="1400" dirty="0"/>
                        <a:t>Cited </a:t>
                      </a:r>
                    </a:p>
                    <a:p>
                      <a:pPr algn="ctr"/>
                      <a:r>
                        <a:rPr lang="en-US" sz="1400" dirty="0"/>
                        <a:t>Standard</a:t>
                      </a:r>
                    </a:p>
                  </a:txBody>
                  <a:tcPr anchor="ctr"/>
                </a:tc>
                <a:tc>
                  <a:txBody>
                    <a:bodyPr/>
                    <a:lstStyle/>
                    <a:p>
                      <a:pPr algn="ctr"/>
                      <a:r>
                        <a:rPr lang="en-US" sz="1400" dirty="0"/>
                        <a:t>n = # of </a:t>
                      </a:r>
                    </a:p>
                    <a:p>
                      <a:pPr algn="ctr"/>
                      <a:r>
                        <a:rPr lang="en-US" sz="1400" dirty="0"/>
                        <a:t>Programs </a:t>
                      </a:r>
                    </a:p>
                    <a:p>
                      <a:pPr algn="ctr"/>
                      <a:r>
                        <a:rPr lang="en-US" sz="1400" dirty="0"/>
                        <a:t>Receiving </a:t>
                      </a:r>
                    </a:p>
                    <a:p>
                      <a:pPr algn="ctr"/>
                      <a:r>
                        <a:rPr lang="en-US" sz="1400" dirty="0"/>
                        <a:t>Citation</a:t>
                      </a:r>
                    </a:p>
                  </a:txBody>
                  <a:tcPr anchor="ctr"/>
                </a:tc>
                <a:tc>
                  <a:txBody>
                    <a:bodyPr/>
                    <a:lstStyle/>
                    <a:p>
                      <a:pPr algn="ctr"/>
                      <a:r>
                        <a:rPr lang="en-US" sz="1400" dirty="0"/>
                        <a:t>% Programs </a:t>
                      </a:r>
                    </a:p>
                    <a:p>
                      <a:pPr algn="ctr"/>
                      <a:r>
                        <a:rPr lang="en-US" sz="1400" dirty="0"/>
                        <a:t>Receiving </a:t>
                      </a:r>
                    </a:p>
                    <a:p>
                      <a:pPr algn="ctr"/>
                      <a:r>
                        <a:rPr lang="en-US" sz="1400" dirty="0"/>
                        <a:t>Citation</a:t>
                      </a:r>
                    </a:p>
                  </a:txBody>
                  <a:tcPr anchor="ctr"/>
                </a:tc>
                <a:tc>
                  <a:txBody>
                    <a:bodyPr/>
                    <a:lstStyle/>
                    <a:p>
                      <a:pPr algn="ctr"/>
                      <a:r>
                        <a:rPr lang="en-US" sz="1400" dirty="0"/>
                        <a:t>% of </a:t>
                      </a:r>
                    </a:p>
                    <a:p>
                      <a:pPr algn="ctr"/>
                      <a:r>
                        <a:rPr lang="en-US" sz="1400" dirty="0"/>
                        <a:t>Section </a:t>
                      </a:r>
                    </a:p>
                    <a:p>
                      <a:pPr algn="ctr"/>
                      <a:r>
                        <a:rPr lang="en-US" sz="1400" dirty="0"/>
                        <a:t>Citation</a:t>
                      </a:r>
                    </a:p>
                  </a:txBody>
                  <a:tcPr anchor="ctr"/>
                </a:tc>
                <a:extLst>
                  <a:ext uri="{0D108BD9-81ED-4DB2-BD59-A6C34878D82A}">
                    <a16:rowId xmlns:a16="http://schemas.microsoft.com/office/drawing/2014/main" val="4008931306"/>
                  </a:ext>
                </a:extLst>
              </a:tr>
              <a:tr h="594360">
                <a:tc>
                  <a:txBody>
                    <a:bodyPr/>
                    <a:lstStyle/>
                    <a:p>
                      <a:pPr marL="228600" indent="-228600">
                        <a:buFont typeface="+mj-lt"/>
                        <a:buAutoNum type="alphaUcPeriod"/>
                      </a:pPr>
                      <a:r>
                        <a:rPr lang="en-US" sz="1400"/>
                        <a:t>Administration</a:t>
                      </a:r>
                    </a:p>
                  </a:txBody>
                  <a:tcPr anchor="ctr"/>
                </a:tc>
                <a:tc>
                  <a:txBody>
                    <a:bodyPr/>
                    <a:lstStyle/>
                    <a:p>
                      <a:pPr algn="r"/>
                      <a:r>
                        <a:rPr lang="en-US" sz="1400" dirty="0"/>
                        <a:t>1.66</a:t>
                      </a:r>
                    </a:p>
                  </a:txBody>
                  <a:tcPr anchor="ctr"/>
                </a:tc>
                <a:tc>
                  <a:txBody>
                    <a:bodyPr/>
                    <a:lstStyle/>
                    <a:p>
                      <a:pPr algn="r"/>
                      <a:r>
                        <a:rPr lang="en-US" sz="1400"/>
                        <a:t>106</a:t>
                      </a:r>
                    </a:p>
                  </a:txBody>
                  <a:tcPr anchor="ctr"/>
                </a:tc>
                <a:tc>
                  <a:txBody>
                    <a:bodyPr/>
                    <a:lstStyle/>
                    <a:p>
                      <a:pPr algn="r"/>
                      <a:r>
                        <a:rPr lang="en-US" sz="1400"/>
                        <a:t>23.66%</a:t>
                      </a:r>
                    </a:p>
                  </a:txBody>
                  <a:tcPr anchor="ctr"/>
                </a:tc>
                <a:tc>
                  <a:txBody>
                    <a:bodyPr/>
                    <a:lstStyle/>
                    <a:p>
                      <a:pPr algn="r"/>
                      <a:r>
                        <a:rPr lang="en-US" sz="1400"/>
                        <a:t>A3.14</a:t>
                      </a:r>
                    </a:p>
                    <a:p>
                      <a:pPr algn="r"/>
                      <a:r>
                        <a:rPr lang="en-US" sz="1400"/>
                        <a:t>A2.09d</a:t>
                      </a:r>
                    </a:p>
                    <a:p>
                      <a:pPr algn="r"/>
                      <a:r>
                        <a:rPr lang="en-US" sz="1400"/>
                        <a:t>A2.09g</a:t>
                      </a:r>
                    </a:p>
                  </a:txBody>
                  <a:tcPr anchor="ctr"/>
                </a:tc>
                <a:tc>
                  <a:txBody>
                    <a:bodyPr/>
                    <a:lstStyle/>
                    <a:p>
                      <a:pPr algn="r"/>
                      <a:r>
                        <a:rPr lang="en-US" sz="1400"/>
                        <a:t>9</a:t>
                      </a:r>
                    </a:p>
                    <a:p>
                      <a:pPr algn="r"/>
                      <a:r>
                        <a:rPr lang="en-US" sz="1400"/>
                        <a:t>8</a:t>
                      </a:r>
                    </a:p>
                    <a:p>
                      <a:pPr algn="r"/>
                      <a:r>
                        <a:rPr lang="en-US" sz="1400"/>
                        <a:t>6</a:t>
                      </a:r>
                    </a:p>
                  </a:txBody>
                  <a:tcPr anchor="ctr"/>
                </a:tc>
                <a:tc>
                  <a:txBody>
                    <a:bodyPr/>
                    <a:lstStyle/>
                    <a:p>
                      <a:pPr algn="r"/>
                      <a:r>
                        <a:rPr lang="en-US" sz="1400"/>
                        <a:t>14.06%</a:t>
                      </a:r>
                    </a:p>
                    <a:p>
                      <a:pPr algn="r"/>
                      <a:r>
                        <a:rPr lang="en-US" sz="1400"/>
                        <a:t>12.50%</a:t>
                      </a:r>
                    </a:p>
                    <a:p>
                      <a:pPr algn="r"/>
                      <a:r>
                        <a:rPr lang="en-US" sz="1400"/>
                        <a:t>9.38%</a:t>
                      </a:r>
                    </a:p>
                  </a:txBody>
                  <a:tcPr anchor="ctr"/>
                </a:tc>
                <a:tc>
                  <a:txBody>
                    <a:bodyPr/>
                    <a:lstStyle/>
                    <a:p>
                      <a:pPr algn="r"/>
                      <a:r>
                        <a:rPr lang="en-US" sz="1400"/>
                        <a:t>8.49%</a:t>
                      </a:r>
                    </a:p>
                    <a:p>
                      <a:pPr algn="r"/>
                      <a:r>
                        <a:rPr lang="en-US" sz="1400"/>
                        <a:t>7.55%</a:t>
                      </a:r>
                    </a:p>
                    <a:p>
                      <a:pPr algn="r"/>
                      <a:r>
                        <a:rPr lang="en-US" sz="1400"/>
                        <a:t>5.66%</a:t>
                      </a:r>
                    </a:p>
                  </a:txBody>
                  <a:tcPr anchor="ctr"/>
                </a:tc>
                <a:extLst>
                  <a:ext uri="{0D108BD9-81ED-4DB2-BD59-A6C34878D82A}">
                    <a16:rowId xmlns:a16="http://schemas.microsoft.com/office/drawing/2014/main" val="2652939950"/>
                  </a:ext>
                </a:extLst>
              </a:tr>
              <a:tr h="594360">
                <a:tc>
                  <a:txBody>
                    <a:bodyPr/>
                    <a:lstStyle/>
                    <a:p>
                      <a:pPr marL="228600" indent="-228600">
                        <a:buFont typeface="+mj-lt"/>
                        <a:buAutoNum type="alphaUcPeriod" startAt="2"/>
                      </a:pPr>
                      <a:r>
                        <a:rPr lang="en-US" sz="1400" dirty="0"/>
                        <a:t>Curriculum and Instruction</a:t>
                      </a:r>
                    </a:p>
                  </a:txBody>
                  <a:tcPr anchor="ctr"/>
                </a:tc>
                <a:tc>
                  <a:txBody>
                    <a:bodyPr/>
                    <a:lstStyle/>
                    <a:p>
                      <a:pPr algn="r"/>
                      <a:r>
                        <a:rPr lang="en-US" sz="1400"/>
                        <a:t>2.92</a:t>
                      </a:r>
                    </a:p>
                  </a:txBody>
                  <a:tcPr anchor="ctr"/>
                </a:tc>
                <a:tc>
                  <a:txBody>
                    <a:bodyPr/>
                    <a:lstStyle/>
                    <a:p>
                      <a:pPr algn="r"/>
                      <a:r>
                        <a:rPr lang="en-US" sz="1400"/>
                        <a:t>187</a:t>
                      </a:r>
                    </a:p>
                  </a:txBody>
                  <a:tcPr anchor="ctr"/>
                </a:tc>
                <a:tc>
                  <a:txBody>
                    <a:bodyPr/>
                    <a:lstStyle/>
                    <a:p>
                      <a:pPr algn="r"/>
                      <a:r>
                        <a:rPr lang="en-US" sz="1400"/>
                        <a:t>41.47%</a:t>
                      </a:r>
                    </a:p>
                  </a:txBody>
                  <a:tcPr anchor="ctr"/>
                </a:tc>
                <a:tc>
                  <a:txBody>
                    <a:bodyPr/>
                    <a:lstStyle/>
                    <a:p>
                      <a:pPr algn="r"/>
                      <a:r>
                        <a:rPr lang="en-US" sz="1400"/>
                        <a:t>B4.01a</a:t>
                      </a:r>
                    </a:p>
                    <a:p>
                      <a:pPr algn="r"/>
                      <a:r>
                        <a:rPr lang="en-US" sz="1400"/>
                        <a:t>B4.01b</a:t>
                      </a:r>
                    </a:p>
                    <a:p>
                      <a:pPr algn="r"/>
                      <a:r>
                        <a:rPr lang="en-US" sz="1400"/>
                        <a:t>B3.06a</a:t>
                      </a:r>
                    </a:p>
                  </a:txBody>
                  <a:tcPr anchor="ctr"/>
                </a:tc>
                <a:tc>
                  <a:txBody>
                    <a:bodyPr/>
                    <a:lstStyle/>
                    <a:p>
                      <a:pPr algn="r"/>
                      <a:r>
                        <a:rPr lang="en-US" sz="1400"/>
                        <a:t>29</a:t>
                      </a:r>
                    </a:p>
                    <a:p>
                      <a:pPr algn="r"/>
                      <a:r>
                        <a:rPr lang="en-US" sz="1400"/>
                        <a:t>28</a:t>
                      </a:r>
                    </a:p>
                    <a:p>
                      <a:pPr algn="r"/>
                      <a:r>
                        <a:rPr lang="en-US" sz="1400"/>
                        <a:t>14</a:t>
                      </a:r>
                    </a:p>
                  </a:txBody>
                  <a:tcPr anchor="ctr"/>
                </a:tc>
                <a:tc>
                  <a:txBody>
                    <a:bodyPr/>
                    <a:lstStyle/>
                    <a:p>
                      <a:pPr algn="r"/>
                      <a:r>
                        <a:rPr lang="en-US" sz="1400"/>
                        <a:t>45.31%</a:t>
                      </a:r>
                    </a:p>
                    <a:p>
                      <a:pPr algn="r"/>
                      <a:r>
                        <a:rPr lang="en-US" sz="1400"/>
                        <a:t>43.75%</a:t>
                      </a:r>
                    </a:p>
                    <a:p>
                      <a:pPr algn="r"/>
                      <a:r>
                        <a:rPr lang="en-US" sz="1400"/>
                        <a:t>21.88%</a:t>
                      </a:r>
                    </a:p>
                  </a:txBody>
                  <a:tcPr anchor="ctr"/>
                </a:tc>
                <a:tc>
                  <a:txBody>
                    <a:bodyPr/>
                    <a:lstStyle/>
                    <a:p>
                      <a:pPr algn="r"/>
                      <a:r>
                        <a:rPr lang="en-US" sz="1400"/>
                        <a:t>15.51%</a:t>
                      </a:r>
                    </a:p>
                    <a:p>
                      <a:pPr algn="r"/>
                      <a:r>
                        <a:rPr lang="en-US" sz="1400"/>
                        <a:t>14.97%</a:t>
                      </a:r>
                    </a:p>
                    <a:p>
                      <a:pPr algn="r"/>
                      <a:r>
                        <a:rPr lang="en-US" sz="1400"/>
                        <a:t>7.49%</a:t>
                      </a:r>
                    </a:p>
                  </a:txBody>
                  <a:tcPr anchor="ctr"/>
                </a:tc>
                <a:extLst>
                  <a:ext uri="{0D108BD9-81ED-4DB2-BD59-A6C34878D82A}">
                    <a16:rowId xmlns:a16="http://schemas.microsoft.com/office/drawing/2014/main" val="3843018035"/>
                  </a:ext>
                </a:extLst>
              </a:tr>
              <a:tr h="594360">
                <a:tc>
                  <a:txBody>
                    <a:bodyPr/>
                    <a:lstStyle/>
                    <a:p>
                      <a:pPr marL="228600" indent="-228600">
                        <a:buFont typeface="+mj-lt"/>
                        <a:buAutoNum type="alphaUcPeriod" startAt="3"/>
                      </a:pPr>
                      <a:r>
                        <a:rPr lang="en-US" sz="1400" dirty="0"/>
                        <a:t>Evaluation</a:t>
                      </a:r>
                    </a:p>
                  </a:txBody>
                  <a:tcPr anchor="ctr"/>
                </a:tc>
                <a:tc>
                  <a:txBody>
                    <a:bodyPr/>
                    <a:lstStyle/>
                    <a:p>
                      <a:pPr algn="r"/>
                      <a:r>
                        <a:rPr lang="en-US" sz="1400"/>
                        <a:t>1.75</a:t>
                      </a:r>
                    </a:p>
                  </a:txBody>
                  <a:tcPr anchor="ctr"/>
                </a:tc>
                <a:tc>
                  <a:txBody>
                    <a:bodyPr/>
                    <a:lstStyle/>
                    <a:p>
                      <a:pPr algn="r"/>
                      <a:r>
                        <a:rPr lang="en-US" sz="1400"/>
                        <a:t>112</a:t>
                      </a:r>
                    </a:p>
                  </a:txBody>
                  <a:tcPr anchor="ctr"/>
                </a:tc>
                <a:tc>
                  <a:txBody>
                    <a:bodyPr/>
                    <a:lstStyle/>
                    <a:p>
                      <a:pPr algn="r"/>
                      <a:r>
                        <a:rPr lang="en-US" sz="1400"/>
                        <a:t>25.00%</a:t>
                      </a:r>
                    </a:p>
                  </a:txBody>
                  <a:tcPr anchor="ctr"/>
                </a:tc>
                <a:tc>
                  <a:txBody>
                    <a:bodyPr/>
                    <a:lstStyle/>
                    <a:p>
                      <a:pPr algn="r"/>
                      <a:r>
                        <a:rPr lang="en-US" sz="1400"/>
                        <a:t>C1.03</a:t>
                      </a:r>
                    </a:p>
                    <a:p>
                      <a:pPr algn="r"/>
                      <a:r>
                        <a:rPr lang="en-US" sz="1400"/>
                        <a:t>C1.02ci</a:t>
                      </a:r>
                    </a:p>
                    <a:p>
                      <a:pPr algn="r"/>
                      <a:r>
                        <a:rPr lang="en-US" sz="1400"/>
                        <a:t>C1.02cii</a:t>
                      </a:r>
                    </a:p>
                  </a:txBody>
                  <a:tcPr anchor="ctr"/>
                </a:tc>
                <a:tc>
                  <a:txBody>
                    <a:bodyPr/>
                    <a:lstStyle/>
                    <a:p>
                      <a:pPr algn="r"/>
                      <a:r>
                        <a:rPr lang="en-US" sz="1400"/>
                        <a:t>29</a:t>
                      </a:r>
                    </a:p>
                    <a:p>
                      <a:pPr algn="r"/>
                      <a:r>
                        <a:rPr lang="en-US" sz="1400"/>
                        <a:t>13</a:t>
                      </a:r>
                    </a:p>
                    <a:p>
                      <a:pPr algn="r"/>
                      <a:r>
                        <a:rPr lang="en-US" sz="1400"/>
                        <a:t>10</a:t>
                      </a:r>
                    </a:p>
                  </a:txBody>
                  <a:tcPr anchor="ctr"/>
                </a:tc>
                <a:tc>
                  <a:txBody>
                    <a:bodyPr/>
                    <a:lstStyle/>
                    <a:p>
                      <a:pPr algn="r"/>
                      <a:r>
                        <a:rPr lang="en-US" sz="1400"/>
                        <a:t>45.31%</a:t>
                      </a:r>
                    </a:p>
                    <a:p>
                      <a:pPr algn="r"/>
                      <a:r>
                        <a:rPr lang="en-US" sz="1400"/>
                        <a:t>20.31%</a:t>
                      </a:r>
                    </a:p>
                    <a:p>
                      <a:pPr algn="r"/>
                      <a:r>
                        <a:rPr lang="en-US" sz="1400"/>
                        <a:t>15.63%</a:t>
                      </a:r>
                    </a:p>
                  </a:txBody>
                  <a:tcPr anchor="ctr"/>
                </a:tc>
                <a:tc>
                  <a:txBody>
                    <a:bodyPr/>
                    <a:lstStyle/>
                    <a:p>
                      <a:pPr algn="r"/>
                      <a:r>
                        <a:rPr lang="en-US" sz="1400"/>
                        <a:t>25.89%</a:t>
                      </a:r>
                    </a:p>
                    <a:p>
                      <a:pPr algn="r"/>
                      <a:r>
                        <a:rPr lang="en-US" sz="1400"/>
                        <a:t>11.61%</a:t>
                      </a:r>
                    </a:p>
                    <a:p>
                      <a:pPr algn="r"/>
                      <a:r>
                        <a:rPr lang="en-US" sz="1400"/>
                        <a:t>8.93%</a:t>
                      </a:r>
                    </a:p>
                  </a:txBody>
                  <a:tcPr anchor="ctr"/>
                </a:tc>
                <a:extLst>
                  <a:ext uri="{0D108BD9-81ED-4DB2-BD59-A6C34878D82A}">
                    <a16:rowId xmlns:a16="http://schemas.microsoft.com/office/drawing/2014/main" val="580349585"/>
                  </a:ext>
                </a:extLst>
              </a:tr>
              <a:tr h="594360">
                <a:tc>
                  <a:txBody>
                    <a:bodyPr/>
                    <a:lstStyle/>
                    <a:p>
                      <a:pPr marL="228600" indent="-228600">
                        <a:buFont typeface="+mj-lt"/>
                        <a:buAutoNum type="alphaUcPeriod" startAt="4"/>
                      </a:pPr>
                      <a:r>
                        <a:rPr lang="en-US" sz="1400"/>
                        <a:t>Provisional Accreditation</a:t>
                      </a:r>
                    </a:p>
                  </a:txBody>
                  <a:tcPr anchor="ctr"/>
                </a:tc>
                <a:tc>
                  <a:txBody>
                    <a:bodyPr/>
                    <a:lstStyle/>
                    <a:p>
                      <a:pPr algn="r"/>
                      <a:r>
                        <a:rPr lang="en-US" sz="1400"/>
                        <a:t>0.23</a:t>
                      </a:r>
                    </a:p>
                  </a:txBody>
                  <a:tcPr anchor="ctr"/>
                </a:tc>
                <a:tc>
                  <a:txBody>
                    <a:bodyPr/>
                    <a:lstStyle/>
                    <a:p>
                      <a:pPr algn="r"/>
                      <a:r>
                        <a:rPr lang="en-US" sz="1400"/>
                        <a:t>15</a:t>
                      </a:r>
                    </a:p>
                  </a:txBody>
                  <a:tcPr anchor="ctr"/>
                </a:tc>
                <a:tc>
                  <a:txBody>
                    <a:bodyPr/>
                    <a:lstStyle/>
                    <a:p>
                      <a:pPr algn="r"/>
                      <a:r>
                        <a:rPr lang="en-US" sz="1400"/>
                        <a:t>3.35%</a:t>
                      </a:r>
                    </a:p>
                  </a:txBody>
                  <a:tcPr anchor="ctr"/>
                </a:tc>
                <a:tc>
                  <a:txBody>
                    <a:bodyPr/>
                    <a:lstStyle/>
                    <a:p>
                      <a:pPr algn="r"/>
                      <a:r>
                        <a:rPr lang="en-US" sz="1400"/>
                        <a:t>D1.02c</a:t>
                      </a:r>
                    </a:p>
                    <a:p>
                      <a:pPr algn="r"/>
                      <a:r>
                        <a:rPr lang="en-US" sz="1400"/>
                        <a:t>D1.02b</a:t>
                      </a:r>
                    </a:p>
                    <a:p>
                      <a:pPr algn="r"/>
                      <a:r>
                        <a:rPr lang="en-US" sz="1400"/>
                        <a:t>D1.05</a:t>
                      </a:r>
                    </a:p>
                  </a:txBody>
                  <a:tcPr anchor="ctr"/>
                </a:tc>
                <a:tc>
                  <a:txBody>
                    <a:bodyPr/>
                    <a:lstStyle/>
                    <a:p>
                      <a:pPr algn="r"/>
                      <a:r>
                        <a:rPr lang="en-US" sz="1400"/>
                        <a:t>4</a:t>
                      </a:r>
                    </a:p>
                    <a:p>
                      <a:pPr algn="r"/>
                      <a:r>
                        <a:rPr lang="en-US" sz="1400"/>
                        <a:t>2</a:t>
                      </a:r>
                    </a:p>
                    <a:p>
                      <a:pPr algn="r"/>
                      <a:r>
                        <a:rPr lang="en-US" sz="1400"/>
                        <a:t>2</a:t>
                      </a:r>
                    </a:p>
                  </a:txBody>
                  <a:tcPr anchor="ctr"/>
                </a:tc>
                <a:tc>
                  <a:txBody>
                    <a:bodyPr/>
                    <a:lstStyle/>
                    <a:p>
                      <a:pPr algn="r"/>
                      <a:r>
                        <a:rPr lang="en-US" sz="1400"/>
                        <a:t>6.25%</a:t>
                      </a:r>
                    </a:p>
                    <a:p>
                      <a:pPr algn="r"/>
                      <a:r>
                        <a:rPr lang="en-US" sz="1400"/>
                        <a:t>3.13%</a:t>
                      </a:r>
                    </a:p>
                    <a:p>
                      <a:pPr algn="r"/>
                      <a:r>
                        <a:rPr lang="en-US" sz="1400"/>
                        <a:t>3.13%</a:t>
                      </a:r>
                    </a:p>
                  </a:txBody>
                  <a:tcPr anchor="ctr"/>
                </a:tc>
                <a:tc>
                  <a:txBody>
                    <a:bodyPr/>
                    <a:lstStyle/>
                    <a:p>
                      <a:pPr algn="r"/>
                      <a:r>
                        <a:rPr lang="en-US" sz="1400"/>
                        <a:t>26.67%</a:t>
                      </a:r>
                    </a:p>
                    <a:p>
                      <a:pPr algn="r"/>
                      <a:r>
                        <a:rPr lang="en-US" sz="1400"/>
                        <a:t>13.33%</a:t>
                      </a:r>
                    </a:p>
                    <a:p>
                      <a:pPr algn="r"/>
                      <a:r>
                        <a:rPr lang="en-US" sz="1400"/>
                        <a:t>13.33%</a:t>
                      </a:r>
                    </a:p>
                  </a:txBody>
                  <a:tcPr anchor="ctr"/>
                </a:tc>
                <a:extLst>
                  <a:ext uri="{0D108BD9-81ED-4DB2-BD59-A6C34878D82A}">
                    <a16:rowId xmlns:a16="http://schemas.microsoft.com/office/drawing/2014/main" val="3744419523"/>
                  </a:ext>
                </a:extLst>
              </a:tr>
              <a:tr h="429768">
                <a:tc>
                  <a:txBody>
                    <a:bodyPr/>
                    <a:lstStyle/>
                    <a:p>
                      <a:pPr marL="228600" indent="-228600">
                        <a:buFont typeface="+mj-lt"/>
                        <a:buAutoNum type="alphaUcPeriod" startAt="5"/>
                      </a:pPr>
                      <a:r>
                        <a:rPr lang="en-US" sz="1400" dirty="0"/>
                        <a:t>Accreditation Maintenance</a:t>
                      </a:r>
                    </a:p>
                  </a:txBody>
                  <a:tcPr anchor="ctr"/>
                </a:tc>
                <a:tc>
                  <a:txBody>
                    <a:bodyPr/>
                    <a:lstStyle/>
                    <a:p>
                      <a:pPr algn="r"/>
                      <a:r>
                        <a:rPr lang="en-US" sz="1400"/>
                        <a:t>0.34</a:t>
                      </a:r>
                    </a:p>
                  </a:txBody>
                  <a:tcPr anchor="ctr"/>
                </a:tc>
                <a:tc>
                  <a:txBody>
                    <a:bodyPr/>
                    <a:lstStyle/>
                    <a:p>
                      <a:pPr algn="r"/>
                      <a:r>
                        <a:rPr lang="en-US" sz="1400"/>
                        <a:t>22</a:t>
                      </a:r>
                    </a:p>
                  </a:txBody>
                  <a:tcPr anchor="ctr"/>
                </a:tc>
                <a:tc>
                  <a:txBody>
                    <a:bodyPr/>
                    <a:lstStyle/>
                    <a:p>
                      <a:pPr algn="r"/>
                      <a:r>
                        <a:rPr lang="en-US" sz="1400"/>
                        <a:t>4.91%</a:t>
                      </a:r>
                    </a:p>
                  </a:txBody>
                  <a:tcPr anchor="ctr"/>
                </a:tc>
                <a:tc>
                  <a:txBody>
                    <a:bodyPr/>
                    <a:lstStyle/>
                    <a:p>
                      <a:pPr algn="r"/>
                      <a:r>
                        <a:rPr lang="en-US" sz="1400"/>
                        <a:t>E1.03</a:t>
                      </a:r>
                    </a:p>
                  </a:txBody>
                  <a:tcPr anchor="ctr"/>
                </a:tc>
                <a:tc>
                  <a:txBody>
                    <a:bodyPr/>
                    <a:lstStyle/>
                    <a:p>
                      <a:pPr algn="r"/>
                      <a:r>
                        <a:rPr lang="en-US" sz="1400"/>
                        <a:t>19</a:t>
                      </a:r>
                    </a:p>
                  </a:txBody>
                  <a:tcPr anchor="ctr"/>
                </a:tc>
                <a:tc>
                  <a:txBody>
                    <a:bodyPr/>
                    <a:lstStyle/>
                    <a:p>
                      <a:pPr algn="r"/>
                      <a:r>
                        <a:rPr lang="en-US" sz="1400"/>
                        <a:t>29.69%</a:t>
                      </a:r>
                    </a:p>
                  </a:txBody>
                  <a:tcPr anchor="ctr"/>
                </a:tc>
                <a:tc>
                  <a:txBody>
                    <a:bodyPr/>
                    <a:lstStyle/>
                    <a:p>
                      <a:pPr algn="r"/>
                      <a:r>
                        <a:rPr lang="en-US" sz="1400" dirty="0"/>
                        <a:t>86.36%</a:t>
                      </a:r>
                    </a:p>
                  </a:txBody>
                  <a:tcPr anchor="ctr"/>
                </a:tc>
                <a:extLst>
                  <a:ext uri="{0D108BD9-81ED-4DB2-BD59-A6C34878D82A}">
                    <a16:rowId xmlns:a16="http://schemas.microsoft.com/office/drawing/2014/main" val="4137001692"/>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5058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5"/>
            <a:ext cx="14288795" cy="9152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Pre-meeting is the accreditation status of a program being reviewed at the commission meeting. Post-meeting is the accreditation status of a program after the meeting as determined by the commission.</a:t>
            </a:r>
          </a:p>
        </p:txBody>
      </p:sp>
      <p:cxnSp>
        <p:nvCxnSpPr>
          <p:cNvPr id="3" name="Straight Connector 2">
            <a:extLst>
              <a:ext uri="{FF2B5EF4-FFF2-40B4-BE49-F238E27FC236}">
                <a16:creationId xmlns:a16="http://schemas.microsoft.com/office/drawing/2014/main" id="{B170B933-6FBD-35AB-90B2-D266BA81C3CE}"/>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831B857E-B8C4-E777-83F7-8E291493AC2F}"/>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A10F7561-4764-C14C-6DF3-8D48D184EA7B}"/>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54F2F30C-9F31-EE30-98A8-18FC5214E33F}"/>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09"/>
            <a:ext cx="4023360" cy="535517"/>
          </a:xfrm>
        </p:spPr>
        <p:txBody>
          <a:bodyPr/>
          <a:lstStyle/>
          <a:p>
            <a:fld id="{E6F80D84-AC5F-4C9D-A315-AC399149B226}"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201033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9361" y="1372860"/>
            <a:ext cx="1532128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50494"/>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5"/>
            <a:ext cx="14288795" cy="9152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 most cited standard for </a:t>
            </a:r>
            <a:r>
              <a:rPr lang="en-US" sz="1600" b="1" dirty="0">
                <a:solidFill>
                  <a:schemeClr val="tx1"/>
                </a:solidFill>
              </a:rPr>
              <a:t>Provisionally </a:t>
            </a:r>
            <a:r>
              <a:rPr lang="en-US" sz="1600" dirty="0">
                <a:solidFill>
                  <a:schemeClr val="tx1"/>
                </a:solidFill>
              </a:rPr>
              <a:t>accredited programs reviewed was </a:t>
            </a:r>
            <a:r>
              <a:rPr lang="en-US" sz="1600" i="1" dirty="0">
                <a:solidFill>
                  <a:schemeClr val="tx1"/>
                </a:solidFill>
              </a:rPr>
              <a:t>B4.01a </a:t>
            </a:r>
            <a:r>
              <a:rPr lang="en-US" sz="1600" dirty="0">
                <a:solidFill>
                  <a:schemeClr val="tx1"/>
                </a:solidFill>
              </a:rPr>
              <a:t>requiring student performance evaluation alignment with what is expected and taught.</a:t>
            </a:r>
          </a:p>
        </p:txBody>
      </p:sp>
      <p:cxnSp>
        <p:nvCxnSpPr>
          <p:cNvPr id="3" name="Straight Connector 2">
            <a:extLst>
              <a:ext uri="{FF2B5EF4-FFF2-40B4-BE49-F238E27FC236}">
                <a16:creationId xmlns:a16="http://schemas.microsoft.com/office/drawing/2014/main" id="{E572E137-E1A9-6B68-716F-707F27A2642C}"/>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8AF46A37-A02C-582F-5890-ED638574022B}"/>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27CDCC39-371F-7ACC-8A5B-2FC26BE73AA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F8F960FE-EB09-94CB-BBE0-9EE7B446A949}"/>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EE9640E5-E56F-DE1C-268C-71A02435327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868808850"/>
              </p:ext>
            </p:extLst>
          </p:nvPr>
        </p:nvGraphicFramePr>
        <p:xfrm>
          <a:off x="365760" y="2104380"/>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6">
            <a:extLst>
              <a:ext uri="{FF2B5EF4-FFF2-40B4-BE49-F238E27FC236}">
                <a16:creationId xmlns:a16="http://schemas.microsoft.com/office/drawing/2014/main" id="{2E2383A2-2387-1834-3F91-7A8E623D05B5}"/>
              </a:ext>
            </a:extLst>
          </p:cNvPr>
          <p:cNvGraphicFramePr>
            <a:graphicFrameLocks noGrp="1"/>
          </p:cNvGraphicFramePr>
          <p:nvPr>
            <p:ph sz="half" idx="2"/>
            <p:extLst>
              <p:ext uri="{D42A27DB-BD31-4B8C-83A1-F6EECF244321}">
                <p14:modId xmlns:p14="http://schemas.microsoft.com/office/powerpoint/2010/main" val="3645608984"/>
              </p:ext>
            </p:extLst>
          </p:nvPr>
        </p:nvGraphicFramePr>
        <p:xfrm>
          <a:off x="7966710" y="3709959"/>
          <a:ext cx="9342849" cy="3108960"/>
        </p:xfrm>
        <a:graphic>
          <a:graphicData uri="http://schemas.openxmlformats.org/drawingml/2006/table">
            <a:tbl>
              <a:tblPr firstRow="1" bandRow="1">
                <a:tableStyleId>{3B4B98B0-60AC-42C2-AFA5-B58CD77FA1E5}</a:tableStyleId>
              </a:tblPr>
              <a:tblGrid>
                <a:gridCol w="1692871">
                  <a:extLst>
                    <a:ext uri="{9D8B030D-6E8A-4147-A177-3AD203B41FA5}">
                      <a16:colId xmlns:a16="http://schemas.microsoft.com/office/drawing/2014/main" val="4092513770"/>
                    </a:ext>
                  </a:extLst>
                </a:gridCol>
                <a:gridCol w="1289367">
                  <a:extLst>
                    <a:ext uri="{9D8B030D-6E8A-4147-A177-3AD203B41FA5}">
                      <a16:colId xmlns:a16="http://schemas.microsoft.com/office/drawing/2014/main" val="2245407501"/>
                    </a:ext>
                  </a:extLst>
                </a:gridCol>
                <a:gridCol w="1148500">
                  <a:extLst>
                    <a:ext uri="{9D8B030D-6E8A-4147-A177-3AD203B41FA5}">
                      <a16:colId xmlns:a16="http://schemas.microsoft.com/office/drawing/2014/main" val="3336471669"/>
                    </a:ext>
                  </a:extLst>
                </a:gridCol>
                <a:gridCol w="1068827">
                  <a:extLst>
                    <a:ext uri="{9D8B030D-6E8A-4147-A177-3AD203B41FA5}">
                      <a16:colId xmlns:a16="http://schemas.microsoft.com/office/drawing/2014/main" val="3470182994"/>
                    </a:ext>
                  </a:extLst>
                </a:gridCol>
                <a:gridCol w="959672">
                  <a:extLst>
                    <a:ext uri="{9D8B030D-6E8A-4147-A177-3AD203B41FA5}">
                      <a16:colId xmlns:a16="http://schemas.microsoft.com/office/drawing/2014/main" val="819610003"/>
                    </a:ext>
                  </a:extLst>
                </a:gridCol>
                <a:gridCol w="1072358">
                  <a:extLst>
                    <a:ext uri="{9D8B030D-6E8A-4147-A177-3AD203B41FA5}">
                      <a16:colId xmlns:a16="http://schemas.microsoft.com/office/drawing/2014/main" val="3243063058"/>
                    </a:ext>
                  </a:extLst>
                </a:gridCol>
                <a:gridCol w="1072358">
                  <a:extLst>
                    <a:ext uri="{9D8B030D-6E8A-4147-A177-3AD203B41FA5}">
                      <a16:colId xmlns:a16="http://schemas.microsoft.com/office/drawing/2014/main" val="900627451"/>
                    </a:ext>
                  </a:extLst>
                </a:gridCol>
                <a:gridCol w="1038896">
                  <a:extLst>
                    <a:ext uri="{9D8B030D-6E8A-4147-A177-3AD203B41FA5}">
                      <a16:colId xmlns:a16="http://schemas.microsoft.com/office/drawing/2014/main" val="266087273"/>
                    </a:ext>
                  </a:extLst>
                </a:gridCol>
              </a:tblGrid>
              <a:tr h="762000">
                <a:tc>
                  <a:txBody>
                    <a:bodyPr/>
                    <a:lstStyle/>
                    <a:p>
                      <a:pPr algn="ctr"/>
                      <a:r>
                        <a:rPr lang="en-US" sz="1400"/>
                        <a:t>Section</a:t>
                      </a:r>
                    </a:p>
                  </a:txBody>
                  <a:tcPr anchor="ctr"/>
                </a:tc>
                <a:tc>
                  <a:txBody>
                    <a:bodyPr/>
                    <a:lstStyle/>
                    <a:p>
                      <a:pPr algn="ctr"/>
                      <a:r>
                        <a:rPr lang="en-US" sz="1400" dirty="0"/>
                        <a:t>Avg. # </a:t>
                      </a:r>
                    </a:p>
                    <a:p>
                      <a:pPr algn="ctr"/>
                      <a:r>
                        <a:rPr lang="en-US" sz="1400" dirty="0"/>
                        <a:t>Citations </a:t>
                      </a:r>
                    </a:p>
                    <a:p>
                      <a:pPr algn="ctr"/>
                      <a:r>
                        <a:rPr lang="en-US" sz="1400" dirty="0"/>
                        <a:t>per Program</a:t>
                      </a:r>
                    </a:p>
                  </a:txBody>
                  <a:tcPr anchor="ctr"/>
                </a:tc>
                <a:tc>
                  <a:txBody>
                    <a:bodyPr/>
                    <a:lstStyle/>
                    <a:p>
                      <a:pPr algn="ctr"/>
                      <a:r>
                        <a:rPr lang="en-US" sz="1400" dirty="0"/>
                        <a:t>Total # of </a:t>
                      </a:r>
                    </a:p>
                    <a:p>
                      <a:pPr algn="ctr"/>
                      <a:r>
                        <a:rPr lang="en-US" sz="1400" dirty="0"/>
                        <a:t>Citations </a:t>
                      </a:r>
                    </a:p>
                    <a:p>
                      <a:pPr algn="ctr"/>
                      <a:r>
                        <a:rPr lang="en-US" sz="1400" dirty="0"/>
                        <a:t>per Section</a:t>
                      </a:r>
                    </a:p>
                  </a:txBody>
                  <a:tcPr anchor="ctr"/>
                </a:tc>
                <a:tc>
                  <a:txBody>
                    <a:bodyPr/>
                    <a:lstStyle/>
                    <a:p>
                      <a:pPr algn="ctr"/>
                      <a:r>
                        <a:rPr lang="en-US" sz="1400" dirty="0"/>
                        <a:t>% of Total </a:t>
                      </a:r>
                    </a:p>
                    <a:p>
                      <a:pPr algn="ctr"/>
                      <a:r>
                        <a:rPr lang="en-US" sz="1400" dirty="0"/>
                        <a:t>Citations</a:t>
                      </a:r>
                    </a:p>
                  </a:txBody>
                  <a:tcPr anchor="ctr"/>
                </a:tc>
                <a:tc>
                  <a:txBody>
                    <a:bodyPr/>
                    <a:lstStyle/>
                    <a:p>
                      <a:pPr algn="ctr"/>
                      <a:r>
                        <a:rPr lang="en-US" sz="1400" dirty="0"/>
                        <a:t>Most </a:t>
                      </a:r>
                    </a:p>
                    <a:p>
                      <a:pPr algn="ctr"/>
                      <a:r>
                        <a:rPr lang="en-US" sz="1400" dirty="0"/>
                        <a:t>Cited </a:t>
                      </a:r>
                    </a:p>
                    <a:p>
                      <a:pPr algn="ctr"/>
                      <a:r>
                        <a:rPr lang="en-US" sz="1400" dirty="0"/>
                        <a:t>Standard</a:t>
                      </a:r>
                    </a:p>
                  </a:txBody>
                  <a:tcPr anchor="ctr"/>
                </a:tc>
                <a:tc>
                  <a:txBody>
                    <a:bodyPr/>
                    <a:lstStyle/>
                    <a:p>
                      <a:pPr algn="ctr"/>
                      <a:r>
                        <a:rPr lang="en-US" sz="1400" dirty="0"/>
                        <a:t>n = # of </a:t>
                      </a:r>
                    </a:p>
                    <a:p>
                      <a:pPr algn="ctr"/>
                      <a:r>
                        <a:rPr lang="en-US" sz="1400" dirty="0"/>
                        <a:t>Programs </a:t>
                      </a:r>
                    </a:p>
                    <a:p>
                      <a:pPr algn="ctr"/>
                      <a:r>
                        <a:rPr lang="en-US" sz="1400" dirty="0"/>
                        <a:t>Receiving </a:t>
                      </a:r>
                    </a:p>
                    <a:p>
                      <a:pPr algn="ctr"/>
                      <a:r>
                        <a:rPr lang="en-US" sz="1400" dirty="0"/>
                        <a:t>Citation</a:t>
                      </a:r>
                    </a:p>
                  </a:txBody>
                  <a:tcPr anchor="ctr"/>
                </a:tc>
                <a:tc>
                  <a:txBody>
                    <a:bodyPr/>
                    <a:lstStyle/>
                    <a:p>
                      <a:pPr algn="ctr"/>
                      <a:r>
                        <a:rPr lang="en-US" sz="1400" dirty="0"/>
                        <a:t>% </a:t>
                      </a:r>
                    </a:p>
                    <a:p>
                      <a:pPr algn="ctr"/>
                      <a:r>
                        <a:rPr lang="en-US" sz="1400" dirty="0"/>
                        <a:t>Programs </a:t>
                      </a:r>
                    </a:p>
                    <a:p>
                      <a:pPr algn="ctr"/>
                      <a:r>
                        <a:rPr lang="en-US" sz="1400" dirty="0"/>
                        <a:t>Receiving </a:t>
                      </a:r>
                    </a:p>
                    <a:p>
                      <a:pPr algn="ctr"/>
                      <a:r>
                        <a:rPr lang="en-US" sz="1400" dirty="0"/>
                        <a:t>Citation</a:t>
                      </a:r>
                    </a:p>
                  </a:txBody>
                  <a:tcPr anchor="ctr"/>
                </a:tc>
                <a:tc>
                  <a:txBody>
                    <a:bodyPr/>
                    <a:lstStyle/>
                    <a:p>
                      <a:pPr algn="ctr"/>
                      <a:r>
                        <a:rPr lang="en-US" sz="1400" dirty="0"/>
                        <a:t>% of </a:t>
                      </a:r>
                    </a:p>
                    <a:p>
                      <a:pPr algn="ctr"/>
                      <a:r>
                        <a:rPr lang="en-US" sz="1400" dirty="0"/>
                        <a:t>Section </a:t>
                      </a:r>
                    </a:p>
                    <a:p>
                      <a:pPr algn="ctr"/>
                      <a:r>
                        <a:rPr lang="en-US" sz="1400" dirty="0"/>
                        <a:t>Citation</a:t>
                      </a:r>
                    </a:p>
                  </a:txBody>
                  <a:tcPr anchor="ctr"/>
                </a:tc>
                <a:extLst>
                  <a:ext uri="{0D108BD9-81ED-4DB2-BD59-A6C34878D82A}">
                    <a16:rowId xmlns:a16="http://schemas.microsoft.com/office/drawing/2014/main" val="4008931306"/>
                  </a:ext>
                </a:extLst>
              </a:tr>
              <a:tr h="259080">
                <a:tc>
                  <a:txBody>
                    <a:bodyPr/>
                    <a:lstStyle/>
                    <a:p>
                      <a:pPr marL="228600" indent="-228600">
                        <a:buFont typeface="+mj-lt"/>
                        <a:buAutoNum type="alphaUcPeriod"/>
                      </a:pPr>
                      <a:r>
                        <a:rPr lang="en-US" sz="1400"/>
                        <a:t>Administration</a:t>
                      </a:r>
                    </a:p>
                  </a:txBody>
                  <a:tcPr anchor="ctr"/>
                </a:tc>
                <a:tc>
                  <a:txBody>
                    <a:bodyPr/>
                    <a:lstStyle/>
                    <a:p>
                      <a:pPr algn="r"/>
                      <a:r>
                        <a:rPr lang="en-US" sz="1400"/>
                        <a:t>2.23</a:t>
                      </a:r>
                    </a:p>
                  </a:txBody>
                  <a:tcPr anchor="ctr"/>
                </a:tc>
                <a:tc>
                  <a:txBody>
                    <a:bodyPr/>
                    <a:lstStyle/>
                    <a:p>
                      <a:pPr algn="r"/>
                      <a:r>
                        <a:rPr lang="en-US" sz="1400"/>
                        <a:t>67</a:t>
                      </a:r>
                    </a:p>
                  </a:txBody>
                  <a:tcPr anchor="ctr"/>
                </a:tc>
                <a:tc>
                  <a:txBody>
                    <a:bodyPr/>
                    <a:lstStyle/>
                    <a:p>
                      <a:pPr algn="r"/>
                      <a:r>
                        <a:rPr lang="en-US" sz="1400"/>
                        <a:t>14.93%</a:t>
                      </a:r>
                    </a:p>
                  </a:txBody>
                  <a:tcPr anchor="ctr"/>
                </a:tc>
                <a:tc>
                  <a:txBody>
                    <a:bodyPr/>
                    <a:lstStyle/>
                    <a:p>
                      <a:pPr algn="r"/>
                      <a:r>
                        <a:rPr lang="en-US" sz="1400"/>
                        <a:t>A3.14</a:t>
                      </a:r>
                    </a:p>
                  </a:txBody>
                  <a:tcPr anchor="ctr"/>
                </a:tc>
                <a:tc>
                  <a:txBody>
                    <a:bodyPr/>
                    <a:lstStyle/>
                    <a:p>
                      <a:pPr algn="r"/>
                      <a:r>
                        <a:rPr lang="en-US" sz="1400"/>
                        <a:t>7</a:t>
                      </a:r>
                    </a:p>
                  </a:txBody>
                  <a:tcPr anchor="ctr"/>
                </a:tc>
                <a:tc>
                  <a:txBody>
                    <a:bodyPr/>
                    <a:lstStyle/>
                    <a:p>
                      <a:pPr algn="r"/>
                      <a:r>
                        <a:rPr lang="en-US" sz="1400"/>
                        <a:t>23.33%</a:t>
                      </a:r>
                    </a:p>
                  </a:txBody>
                  <a:tcPr anchor="ctr"/>
                </a:tc>
                <a:tc>
                  <a:txBody>
                    <a:bodyPr/>
                    <a:lstStyle/>
                    <a:p>
                      <a:pPr algn="r"/>
                      <a:r>
                        <a:rPr lang="en-US" sz="1400"/>
                        <a:t>6.60%</a:t>
                      </a:r>
                    </a:p>
                  </a:txBody>
                  <a:tcPr anchor="ctr"/>
                </a:tc>
                <a:extLst>
                  <a:ext uri="{0D108BD9-81ED-4DB2-BD59-A6C34878D82A}">
                    <a16:rowId xmlns:a16="http://schemas.microsoft.com/office/drawing/2014/main" val="2652939950"/>
                  </a:ext>
                </a:extLst>
              </a:tr>
              <a:tr h="429768">
                <a:tc>
                  <a:txBody>
                    <a:bodyPr/>
                    <a:lstStyle/>
                    <a:p>
                      <a:pPr marL="228600" indent="-228600">
                        <a:buFont typeface="+mj-lt"/>
                        <a:buAutoNum type="alphaUcPeriod" startAt="2"/>
                      </a:pPr>
                      <a:r>
                        <a:rPr lang="en-US" sz="1400"/>
                        <a:t>Curriculum and Instruction</a:t>
                      </a:r>
                    </a:p>
                  </a:txBody>
                  <a:tcPr anchor="ctr"/>
                </a:tc>
                <a:tc>
                  <a:txBody>
                    <a:bodyPr/>
                    <a:lstStyle/>
                    <a:p>
                      <a:pPr algn="r"/>
                      <a:r>
                        <a:rPr lang="en-US" sz="1400"/>
                        <a:t>4.07</a:t>
                      </a:r>
                    </a:p>
                  </a:txBody>
                  <a:tcPr anchor="ctr"/>
                </a:tc>
                <a:tc>
                  <a:txBody>
                    <a:bodyPr/>
                    <a:lstStyle/>
                    <a:p>
                      <a:pPr algn="r"/>
                      <a:r>
                        <a:rPr lang="en-US" sz="1400"/>
                        <a:t>122</a:t>
                      </a:r>
                    </a:p>
                  </a:txBody>
                  <a:tcPr anchor="ctr"/>
                </a:tc>
                <a:tc>
                  <a:txBody>
                    <a:bodyPr/>
                    <a:lstStyle/>
                    <a:p>
                      <a:pPr algn="r"/>
                      <a:r>
                        <a:rPr lang="en-US" sz="1400"/>
                        <a:t>27.23%</a:t>
                      </a:r>
                    </a:p>
                  </a:txBody>
                  <a:tcPr anchor="ctr"/>
                </a:tc>
                <a:tc>
                  <a:txBody>
                    <a:bodyPr/>
                    <a:lstStyle/>
                    <a:p>
                      <a:pPr algn="r"/>
                      <a:r>
                        <a:rPr lang="en-US" sz="1400"/>
                        <a:t>B4.01a</a:t>
                      </a:r>
                    </a:p>
                  </a:txBody>
                  <a:tcPr anchor="ctr"/>
                </a:tc>
                <a:tc>
                  <a:txBody>
                    <a:bodyPr/>
                    <a:lstStyle/>
                    <a:p>
                      <a:pPr algn="r"/>
                      <a:r>
                        <a:rPr lang="en-US" sz="1400"/>
                        <a:t>18</a:t>
                      </a:r>
                    </a:p>
                  </a:txBody>
                  <a:tcPr anchor="ctr"/>
                </a:tc>
                <a:tc>
                  <a:txBody>
                    <a:bodyPr/>
                    <a:lstStyle/>
                    <a:p>
                      <a:pPr algn="r"/>
                      <a:r>
                        <a:rPr lang="en-US" sz="1400"/>
                        <a:t>60.00%</a:t>
                      </a:r>
                    </a:p>
                  </a:txBody>
                  <a:tcPr anchor="ctr"/>
                </a:tc>
                <a:tc>
                  <a:txBody>
                    <a:bodyPr/>
                    <a:lstStyle/>
                    <a:p>
                      <a:pPr algn="r"/>
                      <a:r>
                        <a:rPr lang="en-US" sz="1400"/>
                        <a:t>9.63%</a:t>
                      </a:r>
                    </a:p>
                  </a:txBody>
                  <a:tcPr anchor="ctr"/>
                </a:tc>
                <a:extLst>
                  <a:ext uri="{0D108BD9-81ED-4DB2-BD59-A6C34878D82A}">
                    <a16:rowId xmlns:a16="http://schemas.microsoft.com/office/drawing/2014/main" val="3843018035"/>
                  </a:ext>
                </a:extLst>
              </a:tr>
              <a:tr h="259080">
                <a:tc>
                  <a:txBody>
                    <a:bodyPr/>
                    <a:lstStyle/>
                    <a:p>
                      <a:pPr marL="228600" indent="-228600">
                        <a:buFont typeface="+mj-lt"/>
                        <a:buAutoNum type="alphaUcPeriod" startAt="3"/>
                      </a:pPr>
                      <a:r>
                        <a:rPr lang="en-US" sz="1400"/>
                        <a:t>Evaluation</a:t>
                      </a:r>
                    </a:p>
                  </a:txBody>
                  <a:tcPr anchor="ctr"/>
                </a:tc>
                <a:tc>
                  <a:txBody>
                    <a:bodyPr/>
                    <a:lstStyle/>
                    <a:p>
                      <a:pPr algn="r"/>
                      <a:r>
                        <a:rPr lang="en-US" sz="1400"/>
                        <a:t>1.77</a:t>
                      </a:r>
                    </a:p>
                  </a:txBody>
                  <a:tcPr anchor="ctr"/>
                </a:tc>
                <a:tc>
                  <a:txBody>
                    <a:bodyPr/>
                    <a:lstStyle/>
                    <a:p>
                      <a:pPr algn="r"/>
                      <a:r>
                        <a:rPr lang="en-US" sz="1400" dirty="0"/>
                        <a:t>53</a:t>
                      </a:r>
                    </a:p>
                  </a:txBody>
                  <a:tcPr anchor="ctr"/>
                </a:tc>
                <a:tc>
                  <a:txBody>
                    <a:bodyPr/>
                    <a:lstStyle/>
                    <a:p>
                      <a:pPr algn="r"/>
                      <a:r>
                        <a:rPr lang="en-US" sz="1400"/>
                        <a:t>11.83%</a:t>
                      </a:r>
                    </a:p>
                  </a:txBody>
                  <a:tcPr anchor="ctr"/>
                </a:tc>
                <a:tc>
                  <a:txBody>
                    <a:bodyPr/>
                    <a:lstStyle/>
                    <a:p>
                      <a:pPr algn="r"/>
                      <a:r>
                        <a:rPr lang="en-US" sz="1400"/>
                        <a:t>C1.03</a:t>
                      </a:r>
                    </a:p>
                  </a:txBody>
                  <a:tcPr anchor="ctr"/>
                </a:tc>
                <a:tc>
                  <a:txBody>
                    <a:bodyPr/>
                    <a:lstStyle/>
                    <a:p>
                      <a:pPr algn="r"/>
                      <a:r>
                        <a:rPr lang="en-US" sz="1400"/>
                        <a:t>7</a:t>
                      </a:r>
                    </a:p>
                  </a:txBody>
                  <a:tcPr anchor="ctr"/>
                </a:tc>
                <a:tc>
                  <a:txBody>
                    <a:bodyPr/>
                    <a:lstStyle/>
                    <a:p>
                      <a:pPr algn="r"/>
                      <a:r>
                        <a:rPr lang="en-US" sz="1400"/>
                        <a:t>23.33%</a:t>
                      </a:r>
                    </a:p>
                  </a:txBody>
                  <a:tcPr anchor="ctr"/>
                </a:tc>
                <a:tc>
                  <a:txBody>
                    <a:bodyPr/>
                    <a:lstStyle/>
                    <a:p>
                      <a:pPr algn="r"/>
                      <a:r>
                        <a:rPr lang="en-US" sz="1400"/>
                        <a:t>6.25%</a:t>
                      </a:r>
                    </a:p>
                  </a:txBody>
                  <a:tcPr anchor="ctr"/>
                </a:tc>
                <a:extLst>
                  <a:ext uri="{0D108BD9-81ED-4DB2-BD59-A6C34878D82A}">
                    <a16:rowId xmlns:a16="http://schemas.microsoft.com/office/drawing/2014/main" val="580349585"/>
                  </a:ext>
                </a:extLst>
              </a:tr>
              <a:tr h="429768">
                <a:tc>
                  <a:txBody>
                    <a:bodyPr/>
                    <a:lstStyle/>
                    <a:p>
                      <a:pPr marL="228600" indent="-228600">
                        <a:buFont typeface="+mj-lt"/>
                        <a:buAutoNum type="alphaUcPeriod" startAt="4"/>
                      </a:pPr>
                      <a:r>
                        <a:rPr lang="en-US" sz="1400"/>
                        <a:t>Provisional Accreditation</a:t>
                      </a:r>
                    </a:p>
                  </a:txBody>
                  <a:tcPr anchor="ctr"/>
                </a:tc>
                <a:tc>
                  <a:txBody>
                    <a:bodyPr/>
                    <a:lstStyle/>
                    <a:p>
                      <a:pPr algn="r"/>
                      <a:r>
                        <a:rPr lang="en-US" sz="1400"/>
                        <a:t>0.17</a:t>
                      </a:r>
                    </a:p>
                  </a:txBody>
                  <a:tcPr anchor="ctr"/>
                </a:tc>
                <a:tc>
                  <a:txBody>
                    <a:bodyPr/>
                    <a:lstStyle/>
                    <a:p>
                      <a:pPr algn="r"/>
                      <a:r>
                        <a:rPr lang="en-US" sz="1400"/>
                        <a:t>5</a:t>
                      </a:r>
                    </a:p>
                  </a:txBody>
                  <a:tcPr anchor="ctr"/>
                </a:tc>
                <a:tc>
                  <a:txBody>
                    <a:bodyPr/>
                    <a:lstStyle/>
                    <a:p>
                      <a:pPr algn="r"/>
                      <a:r>
                        <a:rPr lang="en-US" sz="1400"/>
                        <a:t>1.12%</a:t>
                      </a:r>
                    </a:p>
                  </a:txBody>
                  <a:tcPr anchor="ctr"/>
                </a:tc>
                <a:tc>
                  <a:txBody>
                    <a:bodyPr/>
                    <a:lstStyle/>
                    <a:p>
                      <a:pPr algn="r"/>
                      <a:r>
                        <a:rPr lang="en-US" sz="1400"/>
                        <a:t>D1.02c</a:t>
                      </a:r>
                    </a:p>
                  </a:txBody>
                  <a:tcPr anchor="ctr"/>
                </a:tc>
                <a:tc>
                  <a:txBody>
                    <a:bodyPr/>
                    <a:lstStyle/>
                    <a:p>
                      <a:pPr algn="r"/>
                      <a:r>
                        <a:rPr lang="en-US" sz="1400"/>
                        <a:t>2</a:t>
                      </a:r>
                    </a:p>
                  </a:txBody>
                  <a:tcPr anchor="ctr"/>
                </a:tc>
                <a:tc>
                  <a:txBody>
                    <a:bodyPr/>
                    <a:lstStyle/>
                    <a:p>
                      <a:pPr algn="r"/>
                      <a:r>
                        <a:rPr lang="en-US" sz="1400"/>
                        <a:t>6.67%</a:t>
                      </a:r>
                    </a:p>
                  </a:txBody>
                  <a:tcPr anchor="ctr"/>
                </a:tc>
                <a:tc>
                  <a:txBody>
                    <a:bodyPr/>
                    <a:lstStyle/>
                    <a:p>
                      <a:pPr algn="r"/>
                      <a:r>
                        <a:rPr lang="en-US" sz="1400"/>
                        <a:t>13.33%</a:t>
                      </a:r>
                    </a:p>
                  </a:txBody>
                  <a:tcPr anchor="ctr"/>
                </a:tc>
                <a:extLst>
                  <a:ext uri="{0D108BD9-81ED-4DB2-BD59-A6C34878D82A}">
                    <a16:rowId xmlns:a16="http://schemas.microsoft.com/office/drawing/2014/main" val="3744419523"/>
                  </a:ext>
                </a:extLst>
              </a:tr>
              <a:tr h="429768">
                <a:tc>
                  <a:txBody>
                    <a:bodyPr/>
                    <a:lstStyle/>
                    <a:p>
                      <a:pPr marL="228600" indent="-228600">
                        <a:buFont typeface="+mj-lt"/>
                        <a:buAutoNum type="alphaUcPeriod" startAt="5"/>
                      </a:pPr>
                      <a:r>
                        <a:rPr lang="en-US" sz="1400" dirty="0"/>
                        <a:t>Accreditation Maintenance</a:t>
                      </a:r>
                    </a:p>
                  </a:txBody>
                  <a:tcPr anchor="ctr"/>
                </a:tc>
                <a:tc>
                  <a:txBody>
                    <a:bodyPr/>
                    <a:lstStyle/>
                    <a:p>
                      <a:pPr algn="r"/>
                      <a:r>
                        <a:rPr lang="en-US" sz="1400"/>
                        <a:t>0.37</a:t>
                      </a:r>
                    </a:p>
                  </a:txBody>
                  <a:tcPr anchor="ctr"/>
                </a:tc>
                <a:tc>
                  <a:txBody>
                    <a:bodyPr/>
                    <a:lstStyle/>
                    <a:p>
                      <a:pPr algn="r"/>
                      <a:r>
                        <a:rPr lang="en-US" sz="1400"/>
                        <a:t>11</a:t>
                      </a:r>
                    </a:p>
                  </a:txBody>
                  <a:tcPr anchor="ctr"/>
                </a:tc>
                <a:tc>
                  <a:txBody>
                    <a:bodyPr/>
                    <a:lstStyle/>
                    <a:p>
                      <a:pPr algn="r"/>
                      <a:r>
                        <a:rPr lang="en-US" sz="1400"/>
                        <a:t>2.46%</a:t>
                      </a:r>
                    </a:p>
                  </a:txBody>
                  <a:tcPr anchor="ctr"/>
                </a:tc>
                <a:tc>
                  <a:txBody>
                    <a:bodyPr/>
                    <a:lstStyle/>
                    <a:p>
                      <a:pPr algn="r"/>
                      <a:r>
                        <a:rPr lang="en-US" sz="1400"/>
                        <a:t>E1.03</a:t>
                      </a:r>
                    </a:p>
                  </a:txBody>
                  <a:tcPr anchor="ctr"/>
                </a:tc>
                <a:tc>
                  <a:txBody>
                    <a:bodyPr/>
                    <a:lstStyle/>
                    <a:p>
                      <a:pPr algn="r"/>
                      <a:r>
                        <a:rPr lang="en-US" sz="1400"/>
                        <a:t>8</a:t>
                      </a:r>
                    </a:p>
                  </a:txBody>
                  <a:tcPr anchor="ctr"/>
                </a:tc>
                <a:tc>
                  <a:txBody>
                    <a:bodyPr/>
                    <a:lstStyle/>
                    <a:p>
                      <a:pPr algn="r"/>
                      <a:r>
                        <a:rPr lang="en-US" sz="1400"/>
                        <a:t>26.67%</a:t>
                      </a:r>
                    </a:p>
                  </a:txBody>
                  <a:tcPr anchor="ctr"/>
                </a:tc>
                <a:tc>
                  <a:txBody>
                    <a:bodyPr/>
                    <a:lstStyle/>
                    <a:p>
                      <a:pPr algn="r"/>
                      <a:r>
                        <a:rPr lang="en-US" sz="1400" dirty="0"/>
                        <a:t>36.36%</a:t>
                      </a:r>
                    </a:p>
                  </a:txBody>
                  <a:tcPr anchor="ctr"/>
                </a:tc>
                <a:extLst>
                  <a:ext uri="{0D108BD9-81ED-4DB2-BD59-A6C34878D82A}">
                    <a16:rowId xmlns:a16="http://schemas.microsoft.com/office/drawing/2014/main" val="4137001692"/>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38</a:t>
            </a:fld>
            <a:endParaRPr lang="en-US">
              <a:solidFill>
                <a:schemeClr val="bg1"/>
              </a:solidFill>
            </a:endParaRPr>
          </a:p>
        </p:txBody>
      </p:sp>
    </p:spTree>
    <p:extLst>
      <p:ext uri="{BB962C8B-B14F-4D97-AF65-F5344CB8AC3E}">
        <p14:creationId xmlns:p14="http://schemas.microsoft.com/office/powerpoint/2010/main" val="202386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7" name="Content Placeholder 16">
            <a:extLst>
              <a:ext uri="{FF2B5EF4-FFF2-40B4-BE49-F238E27FC236}">
                <a16:creationId xmlns:a16="http://schemas.microsoft.com/office/drawing/2014/main" id="{E2DC5C81-E928-426C-731E-40C81D39378E}"/>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158468056"/>
              </p:ext>
            </p:extLst>
          </p:nvPr>
        </p:nvGraphicFramePr>
        <p:xfrm>
          <a:off x="365760"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6">
            <a:extLst>
              <a:ext uri="{FF2B5EF4-FFF2-40B4-BE49-F238E27FC236}">
                <a16:creationId xmlns:a16="http://schemas.microsoft.com/office/drawing/2014/main" id="{278BD433-750B-23A5-3B52-60D1A1C65E2A}"/>
              </a:ext>
            </a:extLst>
          </p:cNvPr>
          <p:cNvGraphicFramePr>
            <a:graphicFrameLocks noGrp="1"/>
          </p:cNvGraphicFramePr>
          <p:nvPr>
            <p:ph sz="half" idx="2"/>
            <p:extLst>
              <p:ext uri="{D42A27DB-BD31-4B8C-83A1-F6EECF244321}">
                <p14:modId xmlns:p14="http://schemas.microsoft.com/office/powerpoint/2010/main" val="1251793558"/>
              </p:ext>
            </p:extLst>
          </p:nvPr>
        </p:nvGraphicFramePr>
        <p:xfrm>
          <a:off x="7966710" y="3699510"/>
          <a:ext cx="9290301" cy="3108960"/>
        </p:xfrm>
        <a:graphic>
          <a:graphicData uri="http://schemas.openxmlformats.org/drawingml/2006/table">
            <a:tbl>
              <a:tblPr firstRow="1" bandRow="1">
                <a:tableStyleId>{3B4B98B0-60AC-42C2-AFA5-B58CD77FA1E5}</a:tableStyleId>
              </a:tblPr>
              <a:tblGrid>
                <a:gridCol w="1719395">
                  <a:extLst>
                    <a:ext uri="{9D8B030D-6E8A-4147-A177-3AD203B41FA5}">
                      <a16:colId xmlns:a16="http://schemas.microsoft.com/office/drawing/2014/main" val="4092513770"/>
                    </a:ext>
                  </a:extLst>
                </a:gridCol>
                <a:gridCol w="1081558">
                  <a:extLst>
                    <a:ext uri="{9D8B030D-6E8A-4147-A177-3AD203B41FA5}">
                      <a16:colId xmlns:a16="http://schemas.microsoft.com/office/drawing/2014/main" val="2245407501"/>
                    </a:ext>
                  </a:extLst>
                </a:gridCol>
                <a:gridCol w="1081558">
                  <a:extLst>
                    <a:ext uri="{9D8B030D-6E8A-4147-A177-3AD203B41FA5}">
                      <a16:colId xmlns:a16="http://schemas.microsoft.com/office/drawing/2014/main" val="3336471669"/>
                    </a:ext>
                  </a:extLst>
                </a:gridCol>
                <a:gridCol w="1081558">
                  <a:extLst>
                    <a:ext uri="{9D8B030D-6E8A-4147-A177-3AD203B41FA5}">
                      <a16:colId xmlns:a16="http://schemas.microsoft.com/office/drawing/2014/main" val="3470182994"/>
                    </a:ext>
                  </a:extLst>
                </a:gridCol>
                <a:gridCol w="1081558">
                  <a:extLst>
                    <a:ext uri="{9D8B030D-6E8A-4147-A177-3AD203B41FA5}">
                      <a16:colId xmlns:a16="http://schemas.microsoft.com/office/drawing/2014/main" val="819610003"/>
                    </a:ext>
                  </a:extLst>
                </a:gridCol>
                <a:gridCol w="1081558">
                  <a:extLst>
                    <a:ext uri="{9D8B030D-6E8A-4147-A177-3AD203B41FA5}">
                      <a16:colId xmlns:a16="http://schemas.microsoft.com/office/drawing/2014/main" val="3243063058"/>
                    </a:ext>
                  </a:extLst>
                </a:gridCol>
                <a:gridCol w="1081558">
                  <a:extLst>
                    <a:ext uri="{9D8B030D-6E8A-4147-A177-3AD203B41FA5}">
                      <a16:colId xmlns:a16="http://schemas.microsoft.com/office/drawing/2014/main" val="900627451"/>
                    </a:ext>
                  </a:extLst>
                </a:gridCol>
                <a:gridCol w="1081558">
                  <a:extLst>
                    <a:ext uri="{9D8B030D-6E8A-4147-A177-3AD203B41FA5}">
                      <a16:colId xmlns:a16="http://schemas.microsoft.com/office/drawing/2014/main" val="266087273"/>
                    </a:ext>
                  </a:extLst>
                </a:gridCol>
              </a:tblGrid>
              <a:tr h="762000">
                <a:tc>
                  <a:txBody>
                    <a:bodyPr/>
                    <a:lstStyle/>
                    <a:p>
                      <a:pPr algn="ctr"/>
                      <a:r>
                        <a:rPr lang="en-US" sz="1400" dirty="0"/>
                        <a:t>Section</a:t>
                      </a:r>
                    </a:p>
                  </a:txBody>
                  <a:tcPr anchor="ctr"/>
                </a:tc>
                <a:tc>
                  <a:txBody>
                    <a:bodyPr/>
                    <a:lstStyle/>
                    <a:p>
                      <a:pPr algn="ctr"/>
                      <a:r>
                        <a:rPr lang="en-US" sz="1400"/>
                        <a:t>Avg. # Citations per Program</a:t>
                      </a:r>
                    </a:p>
                  </a:txBody>
                  <a:tcPr anchor="ctr"/>
                </a:tc>
                <a:tc>
                  <a:txBody>
                    <a:bodyPr/>
                    <a:lstStyle/>
                    <a:p>
                      <a:pPr algn="ctr"/>
                      <a:r>
                        <a:rPr lang="en-US" sz="1400"/>
                        <a:t>Total # of Citations per Section</a:t>
                      </a:r>
                    </a:p>
                  </a:txBody>
                  <a:tcPr anchor="ctr"/>
                </a:tc>
                <a:tc>
                  <a:txBody>
                    <a:bodyPr/>
                    <a:lstStyle/>
                    <a:p>
                      <a:pPr algn="ctr"/>
                      <a:r>
                        <a:rPr lang="en-US" sz="1400"/>
                        <a:t>% of Total Citations</a:t>
                      </a:r>
                    </a:p>
                  </a:txBody>
                  <a:tcPr anchor="ctr"/>
                </a:tc>
                <a:tc>
                  <a:txBody>
                    <a:bodyPr/>
                    <a:lstStyle/>
                    <a:p>
                      <a:pPr algn="ctr"/>
                      <a:r>
                        <a:rPr lang="en-US" sz="1400"/>
                        <a:t>Most Cited Standard</a:t>
                      </a:r>
                    </a:p>
                  </a:txBody>
                  <a:tcPr anchor="ctr"/>
                </a:tc>
                <a:tc>
                  <a:txBody>
                    <a:bodyPr/>
                    <a:lstStyle/>
                    <a:p>
                      <a:pPr algn="ctr"/>
                      <a:r>
                        <a:rPr lang="en-US" sz="1400"/>
                        <a:t>n = # of Programs Receiving Citation</a:t>
                      </a:r>
                    </a:p>
                  </a:txBody>
                  <a:tcPr anchor="ctr"/>
                </a:tc>
                <a:tc>
                  <a:txBody>
                    <a:bodyPr/>
                    <a:lstStyle/>
                    <a:p>
                      <a:pPr algn="ctr"/>
                      <a:r>
                        <a:rPr lang="en-US" sz="1400"/>
                        <a:t>% Programs Receiving Citation</a:t>
                      </a:r>
                    </a:p>
                  </a:txBody>
                  <a:tcPr anchor="ctr"/>
                </a:tc>
                <a:tc>
                  <a:txBody>
                    <a:bodyPr/>
                    <a:lstStyle/>
                    <a:p>
                      <a:pPr algn="ctr"/>
                      <a:r>
                        <a:rPr lang="en-US" sz="1400"/>
                        <a:t>% of Section Citation</a:t>
                      </a:r>
                    </a:p>
                  </a:txBody>
                  <a:tcPr anchor="ctr"/>
                </a:tc>
                <a:extLst>
                  <a:ext uri="{0D108BD9-81ED-4DB2-BD59-A6C34878D82A}">
                    <a16:rowId xmlns:a16="http://schemas.microsoft.com/office/drawing/2014/main" val="4008931306"/>
                  </a:ext>
                </a:extLst>
              </a:tr>
              <a:tr h="259080">
                <a:tc>
                  <a:txBody>
                    <a:bodyPr/>
                    <a:lstStyle/>
                    <a:p>
                      <a:pPr marL="228600" indent="-228600">
                        <a:buFont typeface="+mj-lt"/>
                        <a:buAutoNum type="alphaUcPeriod"/>
                      </a:pPr>
                      <a:r>
                        <a:rPr lang="en-US" sz="1400"/>
                        <a:t>Administration</a:t>
                      </a:r>
                    </a:p>
                  </a:txBody>
                  <a:tcPr anchor="ctr"/>
                </a:tc>
                <a:tc>
                  <a:txBody>
                    <a:bodyPr/>
                    <a:lstStyle/>
                    <a:p>
                      <a:pPr algn="r"/>
                      <a:r>
                        <a:rPr lang="en-US" sz="1400"/>
                        <a:t>3.85</a:t>
                      </a:r>
                    </a:p>
                  </a:txBody>
                  <a:tcPr anchor="ctr"/>
                </a:tc>
                <a:tc>
                  <a:txBody>
                    <a:bodyPr/>
                    <a:lstStyle/>
                    <a:p>
                      <a:pPr algn="r"/>
                      <a:r>
                        <a:rPr lang="en-US" sz="1400"/>
                        <a:t>50</a:t>
                      </a:r>
                    </a:p>
                  </a:txBody>
                  <a:tcPr anchor="ctr"/>
                </a:tc>
                <a:tc>
                  <a:txBody>
                    <a:bodyPr/>
                    <a:lstStyle/>
                    <a:p>
                      <a:pPr algn="r"/>
                      <a:r>
                        <a:rPr lang="en-US" sz="1400"/>
                        <a:t>11.16%</a:t>
                      </a:r>
                    </a:p>
                  </a:txBody>
                  <a:tcPr anchor="ctr"/>
                </a:tc>
                <a:tc>
                  <a:txBody>
                    <a:bodyPr/>
                    <a:lstStyle/>
                    <a:p>
                      <a:pPr algn="r"/>
                      <a:r>
                        <a:rPr lang="en-US" sz="1400"/>
                        <a:t>A2.09d</a:t>
                      </a:r>
                    </a:p>
                  </a:txBody>
                  <a:tcPr anchor="ctr"/>
                </a:tc>
                <a:tc>
                  <a:txBody>
                    <a:bodyPr/>
                    <a:lstStyle/>
                    <a:p>
                      <a:pPr algn="r"/>
                      <a:r>
                        <a:rPr lang="en-US" sz="1400"/>
                        <a:t>8</a:t>
                      </a:r>
                    </a:p>
                  </a:txBody>
                  <a:tcPr anchor="ctr"/>
                </a:tc>
                <a:tc>
                  <a:txBody>
                    <a:bodyPr/>
                    <a:lstStyle/>
                    <a:p>
                      <a:pPr algn="r"/>
                      <a:r>
                        <a:rPr lang="en-US" sz="1400"/>
                        <a:t>61.54%</a:t>
                      </a:r>
                    </a:p>
                  </a:txBody>
                  <a:tcPr anchor="ctr"/>
                </a:tc>
                <a:tc>
                  <a:txBody>
                    <a:bodyPr/>
                    <a:lstStyle/>
                    <a:p>
                      <a:pPr algn="r"/>
                      <a:r>
                        <a:rPr lang="en-US" sz="1400"/>
                        <a:t>7.55%</a:t>
                      </a:r>
                    </a:p>
                  </a:txBody>
                  <a:tcPr anchor="ctr"/>
                </a:tc>
                <a:extLst>
                  <a:ext uri="{0D108BD9-81ED-4DB2-BD59-A6C34878D82A}">
                    <a16:rowId xmlns:a16="http://schemas.microsoft.com/office/drawing/2014/main" val="2652939950"/>
                  </a:ext>
                </a:extLst>
              </a:tr>
              <a:tr h="426720">
                <a:tc>
                  <a:txBody>
                    <a:bodyPr/>
                    <a:lstStyle/>
                    <a:p>
                      <a:pPr marL="228600" indent="-228600">
                        <a:buFont typeface="+mj-lt"/>
                        <a:buAutoNum type="alphaUcPeriod" startAt="2"/>
                      </a:pPr>
                      <a:r>
                        <a:rPr lang="en-US" sz="1400"/>
                        <a:t>Curriculum and Instruction</a:t>
                      </a:r>
                    </a:p>
                  </a:txBody>
                  <a:tcPr anchor="ctr"/>
                </a:tc>
                <a:tc>
                  <a:txBody>
                    <a:bodyPr/>
                    <a:lstStyle/>
                    <a:p>
                      <a:pPr algn="r"/>
                      <a:r>
                        <a:rPr lang="en-US" sz="1400"/>
                        <a:t>4.07</a:t>
                      </a:r>
                    </a:p>
                  </a:txBody>
                  <a:tcPr anchor="ctr"/>
                </a:tc>
                <a:tc>
                  <a:txBody>
                    <a:bodyPr/>
                    <a:lstStyle/>
                    <a:p>
                      <a:pPr algn="r"/>
                      <a:r>
                        <a:rPr lang="en-US" sz="1400"/>
                        <a:t>122</a:t>
                      </a:r>
                    </a:p>
                  </a:txBody>
                  <a:tcPr anchor="ctr"/>
                </a:tc>
                <a:tc>
                  <a:txBody>
                    <a:bodyPr/>
                    <a:lstStyle/>
                    <a:p>
                      <a:pPr algn="r"/>
                      <a:r>
                        <a:rPr lang="en-US" sz="1400"/>
                        <a:t>27.23%</a:t>
                      </a:r>
                    </a:p>
                  </a:txBody>
                  <a:tcPr anchor="ctr"/>
                </a:tc>
                <a:tc>
                  <a:txBody>
                    <a:bodyPr/>
                    <a:lstStyle/>
                    <a:p>
                      <a:pPr algn="r"/>
                      <a:r>
                        <a:rPr lang="en-US" sz="1400"/>
                        <a:t>B4.01a</a:t>
                      </a:r>
                    </a:p>
                  </a:txBody>
                  <a:tcPr anchor="ctr"/>
                </a:tc>
                <a:tc>
                  <a:txBody>
                    <a:bodyPr/>
                    <a:lstStyle/>
                    <a:p>
                      <a:pPr algn="r"/>
                      <a:r>
                        <a:rPr lang="en-US" sz="1400"/>
                        <a:t>8</a:t>
                      </a:r>
                    </a:p>
                  </a:txBody>
                  <a:tcPr anchor="ctr"/>
                </a:tc>
                <a:tc>
                  <a:txBody>
                    <a:bodyPr/>
                    <a:lstStyle/>
                    <a:p>
                      <a:pPr algn="r"/>
                      <a:r>
                        <a:rPr lang="en-US" sz="1400"/>
                        <a:t>61.54%</a:t>
                      </a:r>
                    </a:p>
                  </a:txBody>
                  <a:tcPr anchor="ctr"/>
                </a:tc>
                <a:tc>
                  <a:txBody>
                    <a:bodyPr/>
                    <a:lstStyle/>
                    <a:p>
                      <a:pPr algn="r"/>
                      <a:r>
                        <a:rPr lang="en-US" sz="1400"/>
                        <a:t>4.28%</a:t>
                      </a:r>
                    </a:p>
                  </a:txBody>
                  <a:tcPr anchor="ctr"/>
                </a:tc>
                <a:extLst>
                  <a:ext uri="{0D108BD9-81ED-4DB2-BD59-A6C34878D82A}">
                    <a16:rowId xmlns:a16="http://schemas.microsoft.com/office/drawing/2014/main" val="3843018035"/>
                  </a:ext>
                </a:extLst>
              </a:tr>
              <a:tr h="259080">
                <a:tc>
                  <a:txBody>
                    <a:bodyPr/>
                    <a:lstStyle/>
                    <a:p>
                      <a:pPr marL="228600" indent="-228600">
                        <a:buFont typeface="+mj-lt"/>
                        <a:buAutoNum type="alphaUcPeriod" startAt="3"/>
                      </a:pPr>
                      <a:r>
                        <a:rPr lang="en-US" sz="1400"/>
                        <a:t>Evaluation</a:t>
                      </a:r>
                    </a:p>
                  </a:txBody>
                  <a:tcPr anchor="ctr"/>
                </a:tc>
                <a:tc>
                  <a:txBody>
                    <a:bodyPr/>
                    <a:lstStyle/>
                    <a:p>
                      <a:pPr algn="r"/>
                      <a:r>
                        <a:rPr lang="en-US" sz="1400"/>
                        <a:t>4.92</a:t>
                      </a:r>
                    </a:p>
                  </a:txBody>
                  <a:tcPr anchor="ctr"/>
                </a:tc>
                <a:tc>
                  <a:txBody>
                    <a:bodyPr/>
                    <a:lstStyle/>
                    <a:p>
                      <a:pPr algn="r"/>
                      <a:r>
                        <a:rPr lang="en-US" sz="1400"/>
                        <a:t>64</a:t>
                      </a:r>
                    </a:p>
                  </a:txBody>
                  <a:tcPr anchor="ctr"/>
                </a:tc>
                <a:tc>
                  <a:txBody>
                    <a:bodyPr/>
                    <a:lstStyle/>
                    <a:p>
                      <a:pPr algn="r"/>
                      <a:r>
                        <a:rPr lang="en-US" sz="1400"/>
                        <a:t>14.29%</a:t>
                      </a:r>
                    </a:p>
                  </a:txBody>
                  <a:tcPr anchor="ctr"/>
                </a:tc>
                <a:tc>
                  <a:txBody>
                    <a:bodyPr/>
                    <a:lstStyle/>
                    <a:p>
                      <a:pPr algn="r"/>
                      <a:r>
                        <a:rPr lang="en-US" sz="1400"/>
                        <a:t>C1.03</a:t>
                      </a:r>
                    </a:p>
                  </a:txBody>
                  <a:tcPr anchor="ctr"/>
                </a:tc>
                <a:tc>
                  <a:txBody>
                    <a:bodyPr/>
                    <a:lstStyle/>
                    <a:p>
                      <a:pPr algn="r"/>
                      <a:r>
                        <a:rPr lang="en-US" sz="1400"/>
                        <a:t>10</a:t>
                      </a:r>
                    </a:p>
                  </a:txBody>
                  <a:tcPr anchor="ctr"/>
                </a:tc>
                <a:tc>
                  <a:txBody>
                    <a:bodyPr/>
                    <a:lstStyle/>
                    <a:p>
                      <a:pPr algn="r"/>
                      <a:r>
                        <a:rPr lang="en-US" sz="1400"/>
                        <a:t>76.92%</a:t>
                      </a:r>
                    </a:p>
                  </a:txBody>
                  <a:tcPr anchor="ctr"/>
                </a:tc>
                <a:tc>
                  <a:txBody>
                    <a:bodyPr/>
                    <a:lstStyle/>
                    <a:p>
                      <a:pPr algn="r"/>
                      <a:r>
                        <a:rPr lang="en-US" sz="1400"/>
                        <a:t>8.93%</a:t>
                      </a:r>
                    </a:p>
                  </a:txBody>
                  <a:tcPr anchor="ctr"/>
                </a:tc>
                <a:extLst>
                  <a:ext uri="{0D108BD9-81ED-4DB2-BD59-A6C34878D82A}">
                    <a16:rowId xmlns:a16="http://schemas.microsoft.com/office/drawing/2014/main" val="580349585"/>
                  </a:ext>
                </a:extLst>
              </a:tr>
              <a:tr h="426720">
                <a:tc>
                  <a:txBody>
                    <a:bodyPr/>
                    <a:lstStyle/>
                    <a:p>
                      <a:pPr marL="228600" indent="-228600">
                        <a:buFont typeface="+mj-lt"/>
                        <a:buAutoNum type="alphaUcPeriod" startAt="4"/>
                      </a:pPr>
                      <a:r>
                        <a:rPr lang="en-US" sz="1400"/>
                        <a:t>Provisional Accreditation</a:t>
                      </a:r>
                    </a:p>
                  </a:txBody>
                  <a:tcPr anchor="ctr"/>
                </a:tc>
                <a:tc>
                  <a:txBody>
                    <a:bodyPr/>
                    <a:lstStyle/>
                    <a:p>
                      <a:pPr algn="r"/>
                      <a:r>
                        <a:rPr lang="en-US" sz="1400"/>
                        <a:t>0</a:t>
                      </a:r>
                    </a:p>
                  </a:txBody>
                  <a:tcPr anchor="ctr"/>
                </a:tc>
                <a:tc>
                  <a:txBody>
                    <a:bodyPr/>
                    <a:lstStyle/>
                    <a:p>
                      <a:pPr algn="r"/>
                      <a:r>
                        <a:rPr lang="en-US" sz="1400"/>
                        <a:t>0</a:t>
                      </a:r>
                    </a:p>
                  </a:txBody>
                  <a:tcPr anchor="ctr"/>
                </a:tc>
                <a:tc>
                  <a:txBody>
                    <a:bodyPr/>
                    <a:lstStyle/>
                    <a:p>
                      <a:pPr algn="r"/>
                      <a:r>
                        <a:rPr lang="en-US" sz="1400"/>
                        <a:t>0.00%</a:t>
                      </a:r>
                    </a:p>
                  </a:txBody>
                  <a:tcPr anchor="ctr"/>
                </a:tc>
                <a:tc>
                  <a:txBody>
                    <a:bodyPr/>
                    <a:lstStyle/>
                    <a:p>
                      <a:pPr algn="r"/>
                      <a:r>
                        <a:rPr lang="en-US" sz="1400"/>
                        <a:t>N/A</a:t>
                      </a:r>
                    </a:p>
                  </a:txBody>
                  <a:tcPr anchor="ctr"/>
                </a:tc>
                <a:tc>
                  <a:txBody>
                    <a:bodyPr/>
                    <a:lstStyle/>
                    <a:p>
                      <a:pPr algn="r"/>
                      <a:r>
                        <a:rPr lang="en-US" sz="1400"/>
                        <a:t>0</a:t>
                      </a:r>
                    </a:p>
                  </a:txBody>
                  <a:tcPr anchor="ctr"/>
                </a:tc>
                <a:tc>
                  <a:txBody>
                    <a:bodyPr/>
                    <a:lstStyle/>
                    <a:p>
                      <a:pPr algn="r"/>
                      <a:r>
                        <a:rPr lang="en-US" sz="1400"/>
                        <a:t>0.00%</a:t>
                      </a:r>
                    </a:p>
                  </a:txBody>
                  <a:tcPr anchor="ctr"/>
                </a:tc>
                <a:tc>
                  <a:txBody>
                    <a:bodyPr/>
                    <a:lstStyle/>
                    <a:p>
                      <a:pPr algn="r"/>
                      <a:r>
                        <a:rPr lang="en-US" sz="1400"/>
                        <a:t>0.00%</a:t>
                      </a:r>
                    </a:p>
                  </a:txBody>
                  <a:tcPr anchor="ctr"/>
                </a:tc>
                <a:extLst>
                  <a:ext uri="{0D108BD9-81ED-4DB2-BD59-A6C34878D82A}">
                    <a16:rowId xmlns:a16="http://schemas.microsoft.com/office/drawing/2014/main" val="3744419523"/>
                  </a:ext>
                </a:extLst>
              </a:tr>
              <a:tr h="426720">
                <a:tc>
                  <a:txBody>
                    <a:bodyPr/>
                    <a:lstStyle/>
                    <a:p>
                      <a:pPr marL="228600" indent="-228600">
                        <a:buFont typeface="+mj-lt"/>
                        <a:buAutoNum type="alphaUcPeriod" startAt="5"/>
                      </a:pPr>
                      <a:r>
                        <a:rPr lang="en-US" sz="1400"/>
                        <a:t>Accreditation Maintenance</a:t>
                      </a:r>
                    </a:p>
                  </a:txBody>
                  <a:tcPr anchor="ctr"/>
                </a:tc>
                <a:tc>
                  <a:txBody>
                    <a:bodyPr/>
                    <a:lstStyle/>
                    <a:p>
                      <a:pPr algn="r"/>
                      <a:r>
                        <a:rPr lang="en-US" sz="1400"/>
                        <a:t>0.69</a:t>
                      </a:r>
                    </a:p>
                  </a:txBody>
                  <a:tcPr anchor="ctr"/>
                </a:tc>
                <a:tc>
                  <a:txBody>
                    <a:bodyPr/>
                    <a:lstStyle/>
                    <a:p>
                      <a:pPr algn="r"/>
                      <a:r>
                        <a:rPr lang="en-US" sz="1400"/>
                        <a:t>9</a:t>
                      </a:r>
                    </a:p>
                  </a:txBody>
                  <a:tcPr anchor="ctr"/>
                </a:tc>
                <a:tc>
                  <a:txBody>
                    <a:bodyPr/>
                    <a:lstStyle/>
                    <a:p>
                      <a:pPr algn="r"/>
                      <a:r>
                        <a:rPr lang="en-US" sz="1400"/>
                        <a:t>2.01%</a:t>
                      </a:r>
                    </a:p>
                  </a:txBody>
                  <a:tcPr anchor="ctr"/>
                </a:tc>
                <a:tc>
                  <a:txBody>
                    <a:bodyPr/>
                    <a:lstStyle/>
                    <a:p>
                      <a:pPr algn="r"/>
                      <a:r>
                        <a:rPr lang="en-US" sz="1400"/>
                        <a:t>E1.03</a:t>
                      </a:r>
                    </a:p>
                  </a:txBody>
                  <a:tcPr anchor="ctr"/>
                </a:tc>
                <a:tc>
                  <a:txBody>
                    <a:bodyPr/>
                    <a:lstStyle/>
                    <a:p>
                      <a:pPr algn="r"/>
                      <a:r>
                        <a:rPr lang="en-US" sz="1400"/>
                        <a:t>7</a:t>
                      </a:r>
                    </a:p>
                  </a:txBody>
                  <a:tcPr anchor="ctr"/>
                </a:tc>
                <a:tc>
                  <a:txBody>
                    <a:bodyPr/>
                    <a:lstStyle/>
                    <a:p>
                      <a:pPr algn="r"/>
                      <a:r>
                        <a:rPr lang="en-US" sz="1400"/>
                        <a:t>53.85%</a:t>
                      </a:r>
                    </a:p>
                  </a:txBody>
                  <a:tcPr anchor="ctr"/>
                </a:tc>
                <a:tc>
                  <a:txBody>
                    <a:bodyPr/>
                    <a:lstStyle/>
                    <a:p>
                      <a:pPr algn="r"/>
                      <a:r>
                        <a:rPr lang="en-US" sz="1400" dirty="0"/>
                        <a:t>31.82%</a:t>
                      </a:r>
                    </a:p>
                  </a:txBody>
                  <a:tcPr anchor="ctr"/>
                </a:tc>
                <a:extLst>
                  <a:ext uri="{0D108BD9-81ED-4DB2-BD59-A6C34878D82A}">
                    <a16:rowId xmlns:a16="http://schemas.microsoft.com/office/drawing/2014/main" val="4137001692"/>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most cited standard for programs on accreditation </a:t>
            </a:r>
            <a:r>
              <a:rPr lang="en-US" sz="1400" b="1" dirty="0">
                <a:solidFill>
                  <a:schemeClr val="tx1"/>
                </a:solidFill>
              </a:rPr>
              <a:t>Probation</a:t>
            </a:r>
            <a:r>
              <a:rPr lang="en-US" sz="1400" dirty="0">
                <a:solidFill>
                  <a:schemeClr val="tx1"/>
                </a:solidFill>
              </a:rPr>
              <a:t> was </a:t>
            </a:r>
            <a:r>
              <a:rPr lang="en-US" sz="1400" i="1" dirty="0">
                <a:solidFill>
                  <a:schemeClr val="tx1"/>
                </a:solidFill>
              </a:rPr>
              <a:t>C1.03</a:t>
            </a:r>
            <a:r>
              <a:rPr lang="en-US" sz="1400" dirty="0">
                <a:solidFill>
                  <a:schemeClr val="tx1"/>
                </a:solidFill>
              </a:rPr>
              <a:t> requiring a program to prepare a self-study report for its ongoing self-assessment.</a:t>
            </a:r>
          </a:p>
        </p:txBody>
      </p:sp>
      <p:cxnSp>
        <p:nvCxnSpPr>
          <p:cNvPr id="3" name="Straight Connector 2">
            <a:extLst>
              <a:ext uri="{FF2B5EF4-FFF2-40B4-BE49-F238E27FC236}">
                <a16:creationId xmlns:a16="http://schemas.microsoft.com/office/drawing/2014/main" id="{551417D3-8A22-0FBB-1D21-350FB31E00D8}"/>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11ACFE82-019C-1E0F-8052-101B161C944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6540FB5B-B165-7C5A-0C43-52B01A05649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A4004D2B-0C89-6492-2C3B-B21FEEAA0842}"/>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39</a:t>
            </a:fld>
            <a:endParaRPr lang="en-US">
              <a:solidFill>
                <a:schemeClr val="bg1"/>
              </a:solidFill>
            </a:endParaRPr>
          </a:p>
        </p:txBody>
      </p:sp>
    </p:spTree>
    <p:extLst>
      <p:ext uri="{BB962C8B-B14F-4D97-AF65-F5344CB8AC3E}">
        <p14:creationId xmlns:p14="http://schemas.microsoft.com/office/powerpoint/2010/main" val="299195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F69B-0013-4812-BDED-3DB582588629}"/>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9AE2924A-FA2D-4495-85BD-E74FDF900C8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1704196"/>
                  </p:ext>
                </p:extLst>
              </p:nvPr>
            </p:nvGraphicFramePr>
            <p:xfrm>
              <a:off x="11092597" y="7582993"/>
              <a:ext cx="893749" cy="89872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9AE2924A-FA2D-4495-85BD-E74FDF900C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1092597" y="7582993"/>
                <a:ext cx="893749" cy="898724"/>
              </a:xfrm>
              <a:prstGeom prst="rect">
                <a:avLst/>
              </a:prstGeom>
            </p:spPr>
          </p:pic>
        </mc:Fallback>
      </mc:AlternateContent>
      <p:sp>
        <p:nvSpPr>
          <p:cNvPr id="6" name="Title 1">
            <a:extLst>
              <a:ext uri="{FF2B5EF4-FFF2-40B4-BE49-F238E27FC236}">
                <a16:creationId xmlns:a16="http://schemas.microsoft.com/office/drawing/2014/main" id="{CB5DBEA9-1E5D-4699-AFB7-4943091E7D75}"/>
              </a:ext>
            </a:extLst>
          </p:cNvPr>
          <p:cNvSpPr txBox="1">
            <a:spLocks/>
          </p:cNvSpPr>
          <p:nvPr/>
        </p:nvSpPr>
        <p:spPr>
          <a:xfrm>
            <a:off x="1224787" y="1372860"/>
            <a:ext cx="15325853"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mc:AlternateContent xmlns:mc="http://schemas.openxmlformats.org/markup-compatibility/2006" xmlns:cx6="http://schemas.microsoft.com/office/drawing/2016/5/12/chartex">
        <mc:Choice Requires="cx6">
          <p:graphicFrame>
            <p:nvGraphicFramePr>
              <p:cNvPr id="17" name="Chart 16">
                <a:extLst>
                  <a:ext uri="{FF2B5EF4-FFF2-40B4-BE49-F238E27FC236}">
                    <a16:creationId xmlns:a16="http://schemas.microsoft.com/office/drawing/2014/main" id="{76633456-44D0-4B1C-BC7D-DFFA446D80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47331"/>
                  </p:ext>
                </p:extLst>
              </p:nvPr>
            </p:nvGraphicFramePr>
            <p:xfrm>
              <a:off x="1227836" y="2104380"/>
              <a:ext cx="15422879" cy="639954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7" name="Chart 16">
                <a:extLst>
                  <a:ext uri="{FF2B5EF4-FFF2-40B4-BE49-F238E27FC236}">
                    <a16:creationId xmlns:a16="http://schemas.microsoft.com/office/drawing/2014/main" id="{76633456-44D0-4B1C-BC7D-DFFA446D80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1227836" y="2104380"/>
                <a:ext cx="15422879" cy="6399540"/>
              </a:xfrm>
              <a:prstGeom prst="rect">
                <a:avLst/>
              </a:prstGeom>
            </p:spPr>
          </p:pic>
        </mc:Fallback>
      </mc:AlternateContent>
      <p:sp>
        <p:nvSpPr>
          <p:cNvPr id="19" name="Rectangle 18">
            <a:extLst>
              <a:ext uri="{FF2B5EF4-FFF2-40B4-BE49-F238E27FC236}">
                <a16:creationId xmlns:a16="http://schemas.microsoft.com/office/drawing/2014/main" id="{8BEBC1B7-3691-4B20-865A-212DC9D17640}"/>
              </a:ext>
              <a:ext uri="{C183D7F6-B498-43B3-948B-1728B52AA6E4}">
                <adec:decorative xmlns:adec="http://schemas.microsoft.com/office/drawing/2017/decorative" val="1"/>
              </a:ext>
            </a:extLst>
          </p:cNvPr>
          <p:cNvSpPr/>
          <p:nvPr/>
        </p:nvSpPr>
        <p:spPr>
          <a:xfrm>
            <a:off x="15300232" y="7717540"/>
            <a:ext cx="1352007" cy="186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1E3225-AE0C-4EE1-A27C-4109A06C1E8F}"/>
              </a:ext>
              <a:ext uri="{C183D7F6-B498-43B3-948B-1728B52AA6E4}">
                <adec:decorative xmlns:adec="http://schemas.microsoft.com/office/drawing/2017/decorative" val="1"/>
              </a:ext>
            </a:extLst>
          </p:cNvPr>
          <p:cNvSpPr/>
          <p:nvPr/>
        </p:nvSpPr>
        <p:spPr>
          <a:xfrm>
            <a:off x="11246399" y="8294919"/>
            <a:ext cx="739947" cy="186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3AD797C-2508-85D7-139A-C8E41F373B6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pic>
        <p:nvPicPr>
          <p:cNvPr id="15" name="Graphic 14" descr="A lightbulb">
            <a:extLst>
              <a:ext uri="{FF2B5EF4-FFF2-40B4-BE49-F238E27FC236}">
                <a16:creationId xmlns:a16="http://schemas.microsoft.com/office/drawing/2014/main" id="{7E19E199-536E-32FD-AC33-88DD267D2A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7836" y="8540800"/>
            <a:ext cx="914400" cy="914400"/>
          </a:xfrm>
          <a:prstGeom prst="rect">
            <a:avLst/>
          </a:prstGeom>
        </p:spPr>
      </p:pic>
      <p:sp>
        <p:nvSpPr>
          <p:cNvPr id="16" name="Rectangle 15">
            <a:extLst>
              <a:ext uri="{FF2B5EF4-FFF2-40B4-BE49-F238E27FC236}">
                <a16:creationId xmlns:a16="http://schemas.microsoft.com/office/drawing/2014/main" id="{91C4848D-661A-E9E6-4504-5E3F603CC16E}"/>
              </a:ext>
            </a:extLst>
          </p:cNvPr>
          <p:cNvSpPr/>
          <p:nvPr/>
        </p:nvSpPr>
        <p:spPr>
          <a:xfrm>
            <a:off x="2363445" y="8549640"/>
            <a:ext cx="14287270"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Look out for this symbol throughout the publication for extra data or insights!</a:t>
            </a:r>
          </a:p>
        </p:txBody>
      </p:sp>
      <p:cxnSp>
        <p:nvCxnSpPr>
          <p:cNvPr id="3" name="Straight Connector 2">
            <a:extLst>
              <a:ext uri="{FF2B5EF4-FFF2-40B4-BE49-F238E27FC236}">
                <a16:creationId xmlns:a16="http://schemas.microsoft.com/office/drawing/2014/main" id="{5D40FD10-0108-5083-E708-5CE3D7DAAB78}"/>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EE42D7C2-07D0-1C7B-FD0C-08DACDE68E0B}"/>
              </a:ext>
            </a:extLst>
          </p:cNvPr>
          <p:cNvGrpSpPr/>
          <p:nvPr/>
        </p:nvGrpSpPr>
        <p:grpSpPr>
          <a:xfrm>
            <a:off x="0" y="9601200"/>
            <a:ext cx="17881600" cy="457200"/>
            <a:chOff x="0" y="9601200"/>
            <a:chExt cx="17881600" cy="457200"/>
          </a:xfrm>
        </p:grpSpPr>
        <p:sp>
          <p:nvSpPr>
            <p:cNvPr id="7" name="Rectangle 6">
              <a:extLst>
                <a:ext uri="{FF2B5EF4-FFF2-40B4-BE49-F238E27FC236}">
                  <a16:creationId xmlns:a16="http://schemas.microsoft.com/office/drawing/2014/main" id="{B0299B22-2733-58E0-0C56-7491377853B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3" name="Picture 12" descr="Logo&#10;&#10;Description automatically generated">
              <a:extLst>
                <a:ext uri="{FF2B5EF4-FFF2-40B4-BE49-F238E27FC236}">
                  <a16:creationId xmlns:a16="http://schemas.microsoft.com/office/drawing/2014/main" id="{9DF27366-C5A9-637F-36D5-ABE31F96E286}"/>
                </a:ext>
              </a:extLst>
            </p:cNvPr>
            <p:cNvPicPr>
              <a:picLocks noChangeAspect="1"/>
            </p:cNvPicPr>
            <p:nvPr/>
          </p:nvPicPr>
          <p:blipFill rotWithShape="1">
            <a:blip r:embed="rId9">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8" name="Slide Number Placeholder 7">
            <a:extLst>
              <a:ext uri="{FF2B5EF4-FFF2-40B4-BE49-F238E27FC236}">
                <a16:creationId xmlns:a16="http://schemas.microsoft.com/office/drawing/2014/main" id="{F2ACBCCE-E363-4978-8960-949C20983D69}"/>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980611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7" name="Content Placeholder 16">
            <a:extLst>
              <a:ext uri="{FF2B5EF4-FFF2-40B4-BE49-F238E27FC236}">
                <a16:creationId xmlns:a16="http://schemas.microsoft.com/office/drawing/2014/main" id="{E3588C4A-C5FC-B8E1-3516-077BE6D92B97}"/>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546046537"/>
              </p:ext>
            </p:extLst>
          </p:nvPr>
        </p:nvGraphicFramePr>
        <p:xfrm>
          <a:off x="365760" y="2109257"/>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6">
            <a:extLst>
              <a:ext uri="{FF2B5EF4-FFF2-40B4-BE49-F238E27FC236}">
                <a16:creationId xmlns:a16="http://schemas.microsoft.com/office/drawing/2014/main" id="{0C4CAB0C-27D9-C69B-9AE0-1423A21EF0E6}"/>
              </a:ext>
            </a:extLst>
          </p:cNvPr>
          <p:cNvGraphicFramePr>
            <a:graphicFrameLocks noGrp="1"/>
          </p:cNvGraphicFramePr>
          <p:nvPr>
            <p:ph sz="half" idx="2"/>
            <p:extLst>
              <p:ext uri="{D42A27DB-BD31-4B8C-83A1-F6EECF244321}">
                <p14:modId xmlns:p14="http://schemas.microsoft.com/office/powerpoint/2010/main" val="855444481"/>
              </p:ext>
            </p:extLst>
          </p:nvPr>
        </p:nvGraphicFramePr>
        <p:xfrm>
          <a:off x="7966710" y="3749040"/>
          <a:ext cx="9290306" cy="3108960"/>
        </p:xfrm>
        <a:graphic>
          <a:graphicData uri="http://schemas.openxmlformats.org/drawingml/2006/table">
            <a:tbl>
              <a:tblPr firstRow="1" bandRow="1">
                <a:tableStyleId>{3B4B98B0-60AC-42C2-AFA5-B58CD77FA1E5}</a:tableStyleId>
              </a:tblPr>
              <a:tblGrid>
                <a:gridCol w="1710580">
                  <a:extLst>
                    <a:ext uri="{9D8B030D-6E8A-4147-A177-3AD203B41FA5}">
                      <a16:colId xmlns:a16="http://schemas.microsoft.com/office/drawing/2014/main" val="4092513770"/>
                    </a:ext>
                  </a:extLst>
                </a:gridCol>
                <a:gridCol w="1082818">
                  <a:extLst>
                    <a:ext uri="{9D8B030D-6E8A-4147-A177-3AD203B41FA5}">
                      <a16:colId xmlns:a16="http://schemas.microsoft.com/office/drawing/2014/main" val="2245407501"/>
                    </a:ext>
                  </a:extLst>
                </a:gridCol>
                <a:gridCol w="1082818">
                  <a:extLst>
                    <a:ext uri="{9D8B030D-6E8A-4147-A177-3AD203B41FA5}">
                      <a16:colId xmlns:a16="http://schemas.microsoft.com/office/drawing/2014/main" val="3336471669"/>
                    </a:ext>
                  </a:extLst>
                </a:gridCol>
                <a:gridCol w="1082818">
                  <a:extLst>
                    <a:ext uri="{9D8B030D-6E8A-4147-A177-3AD203B41FA5}">
                      <a16:colId xmlns:a16="http://schemas.microsoft.com/office/drawing/2014/main" val="3470182994"/>
                    </a:ext>
                  </a:extLst>
                </a:gridCol>
                <a:gridCol w="1082818">
                  <a:extLst>
                    <a:ext uri="{9D8B030D-6E8A-4147-A177-3AD203B41FA5}">
                      <a16:colId xmlns:a16="http://schemas.microsoft.com/office/drawing/2014/main" val="819610003"/>
                    </a:ext>
                  </a:extLst>
                </a:gridCol>
                <a:gridCol w="1082818">
                  <a:extLst>
                    <a:ext uri="{9D8B030D-6E8A-4147-A177-3AD203B41FA5}">
                      <a16:colId xmlns:a16="http://schemas.microsoft.com/office/drawing/2014/main" val="3243063058"/>
                    </a:ext>
                  </a:extLst>
                </a:gridCol>
                <a:gridCol w="1082818">
                  <a:extLst>
                    <a:ext uri="{9D8B030D-6E8A-4147-A177-3AD203B41FA5}">
                      <a16:colId xmlns:a16="http://schemas.microsoft.com/office/drawing/2014/main" val="900627451"/>
                    </a:ext>
                  </a:extLst>
                </a:gridCol>
                <a:gridCol w="1082818">
                  <a:extLst>
                    <a:ext uri="{9D8B030D-6E8A-4147-A177-3AD203B41FA5}">
                      <a16:colId xmlns:a16="http://schemas.microsoft.com/office/drawing/2014/main" val="266087273"/>
                    </a:ext>
                  </a:extLst>
                </a:gridCol>
              </a:tblGrid>
              <a:tr h="762000">
                <a:tc>
                  <a:txBody>
                    <a:bodyPr/>
                    <a:lstStyle/>
                    <a:p>
                      <a:pPr algn="ctr"/>
                      <a:r>
                        <a:rPr lang="en-US" sz="1400"/>
                        <a:t>Section</a:t>
                      </a:r>
                    </a:p>
                  </a:txBody>
                  <a:tcPr anchor="ctr"/>
                </a:tc>
                <a:tc>
                  <a:txBody>
                    <a:bodyPr/>
                    <a:lstStyle/>
                    <a:p>
                      <a:pPr algn="ctr"/>
                      <a:r>
                        <a:rPr lang="en-US" sz="1400"/>
                        <a:t>Avg. # Citations per Program</a:t>
                      </a:r>
                    </a:p>
                  </a:txBody>
                  <a:tcPr anchor="ctr"/>
                </a:tc>
                <a:tc>
                  <a:txBody>
                    <a:bodyPr/>
                    <a:lstStyle/>
                    <a:p>
                      <a:pPr algn="ctr"/>
                      <a:r>
                        <a:rPr lang="en-US" sz="1400"/>
                        <a:t>Total # of Citations per Section</a:t>
                      </a:r>
                    </a:p>
                  </a:txBody>
                  <a:tcPr anchor="ctr"/>
                </a:tc>
                <a:tc>
                  <a:txBody>
                    <a:bodyPr/>
                    <a:lstStyle/>
                    <a:p>
                      <a:pPr algn="ctr"/>
                      <a:r>
                        <a:rPr lang="en-US" sz="1400"/>
                        <a:t>% of Total Citations</a:t>
                      </a:r>
                    </a:p>
                  </a:txBody>
                  <a:tcPr anchor="ctr"/>
                </a:tc>
                <a:tc>
                  <a:txBody>
                    <a:bodyPr/>
                    <a:lstStyle/>
                    <a:p>
                      <a:pPr algn="ctr"/>
                      <a:r>
                        <a:rPr lang="en-US" sz="1400"/>
                        <a:t>Most Cited Standard</a:t>
                      </a:r>
                    </a:p>
                  </a:txBody>
                  <a:tcPr anchor="ctr"/>
                </a:tc>
                <a:tc>
                  <a:txBody>
                    <a:bodyPr/>
                    <a:lstStyle/>
                    <a:p>
                      <a:pPr algn="ctr"/>
                      <a:r>
                        <a:rPr lang="en-US" sz="1400"/>
                        <a:t>n = # of Programs Receiving Citation</a:t>
                      </a:r>
                    </a:p>
                  </a:txBody>
                  <a:tcPr anchor="ctr"/>
                </a:tc>
                <a:tc>
                  <a:txBody>
                    <a:bodyPr/>
                    <a:lstStyle/>
                    <a:p>
                      <a:pPr algn="ctr"/>
                      <a:r>
                        <a:rPr lang="en-US" sz="1400"/>
                        <a:t>% Programs Receiving Citation</a:t>
                      </a:r>
                    </a:p>
                  </a:txBody>
                  <a:tcPr anchor="ctr"/>
                </a:tc>
                <a:tc>
                  <a:txBody>
                    <a:bodyPr/>
                    <a:lstStyle/>
                    <a:p>
                      <a:pPr algn="ctr"/>
                      <a:r>
                        <a:rPr lang="en-US" sz="1400"/>
                        <a:t>% of Section Citation</a:t>
                      </a:r>
                    </a:p>
                  </a:txBody>
                  <a:tcPr anchor="ctr"/>
                </a:tc>
                <a:extLst>
                  <a:ext uri="{0D108BD9-81ED-4DB2-BD59-A6C34878D82A}">
                    <a16:rowId xmlns:a16="http://schemas.microsoft.com/office/drawing/2014/main" val="4008931306"/>
                  </a:ext>
                </a:extLst>
              </a:tr>
              <a:tr h="259080">
                <a:tc>
                  <a:txBody>
                    <a:bodyPr/>
                    <a:lstStyle/>
                    <a:p>
                      <a:pPr marL="228600" indent="-228600">
                        <a:buFont typeface="+mj-lt"/>
                        <a:buAutoNum type="alphaUcPeriod"/>
                      </a:pPr>
                      <a:r>
                        <a:rPr lang="en-US" sz="1400"/>
                        <a:t>Administration</a:t>
                      </a:r>
                    </a:p>
                  </a:txBody>
                  <a:tcPr anchor="ctr"/>
                </a:tc>
                <a:tc>
                  <a:txBody>
                    <a:bodyPr/>
                    <a:lstStyle/>
                    <a:p>
                      <a:pPr algn="r"/>
                      <a:r>
                        <a:rPr lang="en-US" sz="1400"/>
                        <a:t>0.58</a:t>
                      </a:r>
                    </a:p>
                  </a:txBody>
                  <a:tcPr anchor="ctr"/>
                </a:tc>
                <a:tc>
                  <a:txBody>
                    <a:bodyPr/>
                    <a:lstStyle/>
                    <a:p>
                      <a:pPr algn="r"/>
                      <a:r>
                        <a:rPr lang="en-US" sz="1400"/>
                        <a:t>14</a:t>
                      </a:r>
                    </a:p>
                  </a:txBody>
                  <a:tcPr anchor="ctr"/>
                </a:tc>
                <a:tc>
                  <a:txBody>
                    <a:bodyPr/>
                    <a:lstStyle/>
                    <a:p>
                      <a:pPr algn="r"/>
                      <a:r>
                        <a:rPr lang="en-US" sz="1400"/>
                        <a:t>3.13%</a:t>
                      </a:r>
                    </a:p>
                  </a:txBody>
                  <a:tcPr anchor="ctr"/>
                </a:tc>
                <a:tc>
                  <a:txBody>
                    <a:bodyPr/>
                    <a:lstStyle/>
                    <a:p>
                      <a:pPr algn="r"/>
                      <a:r>
                        <a:rPr lang="en-US" sz="1400"/>
                        <a:t>A3.12b</a:t>
                      </a:r>
                    </a:p>
                  </a:txBody>
                  <a:tcPr anchor="ctr"/>
                </a:tc>
                <a:tc>
                  <a:txBody>
                    <a:bodyPr/>
                    <a:lstStyle/>
                    <a:p>
                      <a:pPr algn="r"/>
                      <a:r>
                        <a:rPr lang="en-US" sz="1400"/>
                        <a:t>2</a:t>
                      </a:r>
                    </a:p>
                  </a:txBody>
                  <a:tcPr anchor="ctr"/>
                </a:tc>
                <a:tc>
                  <a:txBody>
                    <a:bodyPr/>
                    <a:lstStyle/>
                    <a:p>
                      <a:pPr algn="r"/>
                      <a:r>
                        <a:rPr lang="en-US" sz="1400"/>
                        <a:t>8.33%</a:t>
                      </a:r>
                    </a:p>
                  </a:txBody>
                  <a:tcPr anchor="ctr"/>
                </a:tc>
                <a:tc>
                  <a:txBody>
                    <a:bodyPr/>
                    <a:lstStyle/>
                    <a:p>
                      <a:pPr algn="r"/>
                      <a:r>
                        <a:rPr lang="en-US" sz="1400"/>
                        <a:t>1.89%</a:t>
                      </a:r>
                    </a:p>
                  </a:txBody>
                  <a:tcPr anchor="ctr"/>
                </a:tc>
                <a:extLst>
                  <a:ext uri="{0D108BD9-81ED-4DB2-BD59-A6C34878D82A}">
                    <a16:rowId xmlns:a16="http://schemas.microsoft.com/office/drawing/2014/main" val="2652939950"/>
                  </a:ext>
                </a:extLst>
              </a:tr>
              <a:tr h="426720">
                <a:tc>
                  <a:txBody>
                    <a:bodyPr/>
                    <a:lstStyle/>
                    <a:p>
                      <a:pPr marL="228600" indent="-228600">
                        <a:buFont typeface="+mj-lt"/>
                        <a:buAutoNum type="alphaUcPeriod" startAt="2"/>
                      </a:pPr>
                      <a:r>
                        <a:rPr lang="en-US" sz="1400"/>
                        <a:t>Curriculum and Instruction</a:t>
                      </a:r>
                    </a:p>
                  </a:txBody>
                  <a:tcPr anchor="ctr"/>
                </a:tc>
                <a:tc>
                  <a:txBody>
                    <a:bodyPr/>
                    <a:lstStyle/>
                    <a:p>
                      <a:pPr algn="r"/>
                      <a:r>
                        <a:rPr lang="en-US" sz="1400"/>
                        <a:t>1.54</a:t>
                      </a:r>
                    </a:p>
                  </a:txBody>
                  <a:tcPr anchor="ctr"/>
                </a:tc>
                <a:tc>
                  <a:txBody>
                    <a:bodyPr/>
                    <a:lstStyle/>
                    <a:p>
                      <a:pPr algn="r"/>
                      <a:r>
                        <a:rPr lang="en-US" sz="1400"/>
                        <a:t>37</a:t>
                      </a:r>
                    </a:p>
                  </a:txBody>
                  <a:tcPr anchor="ctr"/>
                </a:tc>
                <a:tc>
                  <a:txBody>
                    <a:bodyPr/>
                    <a:lstStyle/>
                    <a:p>
                      <a:pPr algn="r"/>
                      <a:r>
                        <a:rPr lang="en-US" sz="1400"/>
                        <a:t>8.26%</a:t>
                      </a:r>
                    </a:p>
                  </a:txBody>
                  <a:tcPr anchor="ctr"/>
                </a:tc>
                <a:tc>
                  <a:txBody>
                    <a:bodyPr/>
                    <a:lstStyle/>
                    <a:p>
                      <a:pPr algn="r"/>
                      <a:r>
                        <a:rPr lang="en-US" sz="1400"/>
                        <a:t>B4.01b</a:t>
                      </a:r>
                    </a:p>
                  </a:txBody>
                  <a:tcPr anchor="ctr"/>
                </a:tc>
                <a:tc>
                  <a:txBody>
                    <a:bodyPr/>
                    <a:lstStyle/>
                    <a:p>
                      <a:pPr algn="r"/>
                      <a:r>
                        <a:rPr lang="en-US" sz="1400"/>
                        <a:t>6</a:t>
                      </a:r>
                    </a:p>
                  </a:txBody>
                  <a:tcPr anchor="ctr"/>
                </a:tc>
                <a:tc>
                  <a:txBody>
                    <a:bodyPr/>
                    <a:lstStyle/>
                    <a:p>
                      <a:pPr algn="r"/>
                      <a:r>
                        <a:rPr lang="en-US" sz="1400"/>
                        <a:t>25.00%</a:t>
                      </a:r>
                    </a:p>
                  </a:txBody>
                  <a:tcPr anchor="ctr"/>
                </a:tc>
                <a:tc>
                  <a:txBody>
                    <a:bodyPr/>
                    <a:lstStyle/>
                    <a:p>
                      <a:pPr algn="r"/>
                      <a:r>
                        <a:rPr lang="en-US" sz="1400"/>
                        <a:t>3.21%</a:t>
                      </a:r>
                    </a:p>
                  </a:txBody>
                  <a:tcPr anchor="ctr"/>
                </a:tc>
                <a:extLst>
                  <a:ext uri="{0D108BD9-81ED-4DB2-BD59-A6C34878D82A}">
                    <a16:rowId xmlns:a16="http://schemas.microsoft.com/office/drawing/2014/main" val="3843018035"/>
                  </a:ext>
                </a:extLst>
              </a:tr>
              <a:tr h="259080">
                <a:tc>
                  <a:txBody>
                    <a:bodyPr/>
                    <a:lstStyle/>
                    <a:p>
                      <a:pPr marL="228600" indent="-228600">
                        <a:buFont typeface="+mj-lt"/>
                        <a:buAutoNum type="alphaUcPeriod" startAt="3"/>
                      </a:pPr>
                      <a:r>
                        <a:rPr lang="en-US" sz="1400"/>
                        <a:t>Evaluation</a:t>
                      </a:r>
                    </a:p>
                  </a:txBody>
                  <a:tcPr anchor="ctr"/>
                </a:tc>
                <a:tc>
                  <a:txBody>
                    <a:bodyPr/>
                    <a:lstStyle/>
                    <a:p>
                      <a:pPr algn="r"/>
                      <a:r>
                        <a:rPr lang="en-US" sz="1400"/>
                        <a:t>0.88</a:t>
                      </a:r>
                    </a:p>
                  </a:txBody>
                  <a:tcPr anchor="ctr"/>
                </a:tc>
                <a:tc>
                  <a:txBody>
                    <a:bodyPr/>
                    <a:lstStyle/>
                    <a:p>
                      <a:pPr algn="r"/>
                      <a:r>
                        <a:rPr lang="en-US" sz="1400"/>
                        <a:t>21</a:t>
                      </a:r>
                    </a:p>
                  </a:txBody>
                  <a:tcPr anchor="ctr"/>
                </a:tc>
                <a:tc>
                  <a:txBody>
                    <a:bodyPr/>
                    <a:lstStyle/>
                    <a:p>
                      <a:pPr algn="r"/>
                      <a:r>
                        <a:rPr lang="en-US" sz="1400"/>
                        <a:t>4.69%</a:t>
                      </a:r>
                    </a:p>
                  </a:txBody>
                  <a:tcPr anchor="ctr"/>
                </a:tc>
                <a:tc>
                  <a:txBody>
                    <a:bodyPr/>
                    <a:lstStyle/>
                    <a:p>
                      <a:pPr algn="r"/>
                      <a:r>
                        <a:rPr lang="en-US" sz="1400"/>
                        <a:t>C1.03</a:t>
                      </a:r>
                    </a:p>
                  </a:txBody>
                  <a:tcPr anchor="ctr"/>
                </a:tc>
                <a:tc>
                  <a:txBody>
                    <a:bodyPr/>
                    <a:lstStyle/>
                    <a:p>
                      <a:pPr algn="r"/>
                      <a:r>
                        <a:rPr lang="en-US" sz="1400"/>
                        <a:t>14</a:t>
                      </a:r>
                    </a:p>
                  </a:txBody>
                  <a:tcPr anchor="ctr"/>
                </a:tc>
                <a:tc>
                  <a:txBody>
                    <a:bodyPr/>
                    <a:lstStyle/>
                    <a:p>
                      <a:pPr algn="r"/>
                      <a:r>
                        <a:rPr lang="en-US" sz="1400"/>
                        <a:t>58.33%</a:t>
                      </a:r>
                    </a:p>
                  </a:txBody>
                  <a:tcPr anchor="ctr"/>
                </a:tc>
                <a:tc>
                  <a:txBody>
                    <a:bodyPr/>
                    <a:lstStyle/>
                    <a:p>
                      <a:pPr algn="r"/>
                      <a:r>
                        <a:rPr lang="en-US" sz="1400"/>
                        <a:t>12.50%</a:t>
                      </a:r>
                    </a:p>
                  </a:txBody>
                  <a:tcPr anchor="ctr"/>
                </a:tc>
                <a:extLst>
                  <a:ext uri="{0D108BD9-81ED-4DB2-BD59-A6C34878D82A}">
                    <a16:rowId xmlns:a16="http://schemas.microsoft.com/office/drawing/2014/main" val="580349585"/>
                  </a:ext>
                </a:extLst>
              </a:tr>
              <a:tr h="426720">
                <a:tc>
                  <a:txBody>
                    <a:bodyPr/>
                    <a:lstStyle/>
                    <a:p>
                      <a:pPr marL="228600" indent="-228600">
                        <a:buFont typeface="+mj-lt"/>
                        <a:buAutoNum type="alphaUcPeriod" startAt="4"/>
                      </a:pPr>
                      <a:r>
                        <a:rPr lang="en-US" sz="1400"/>
                        <a:t>Provisional Accreditation</a:t>
                      </a:r>
                    </a:p>
                  </a:txBody>
                  <a:tcPr anchor="ctr"/>
                </a:tc>
                <a:tc>
                  <a:txBody>
                    <a:bodyPr/>
                    <a:lstStyle/>
                    <a:p>
                      <a:pPr algn="r"/>
                      <a:r>
                        <a:rPr lang="en-US" sz="1400"/>
                        <a:t>0</a:t>
                      </a:r>
                    </a:p>
                  </a:txBody>
                  <a:tcPr anchor="ctr"/>
                </a:tc>
                <a:tc>
                  <a:txBody>
                    <a:bodyPr/>
                    <a:lstStyle/>
                    <a:p>
                      <a:pPr algn="r"/>
                      <a:r>
                        <a:rPr lang="en-US" sz="1400"/>
                        <a:t>0</a:t>
                      </a:r>
                    </a:p>
                  </a:txBody>
                  <a:tcPr anchor="ctr"/>
                </a:tc>
                <a:tc>
                  <a:txBody>
                    <a:bodyPr/>
                    <a:lstStyle/>
                    <a:p>
                      <a:pPr algn="r"/>
                      <a:r>
                        <a:rPr lang="en-US" sz="1400"/>
                        <a:t>0.00%</a:t>
                      </a:r>
                    </a:p>
                  </a:txBody>
                  <a:tcPr anchor="ctr"/>
                </a:tc>
                <a:tc>
                  <a:txBody>
                    <a:bodyPr/>
                    <a:lstStyle/>
                    <a:p>
                      <a:pPr algn="r"/>
                      <a:r>
                        <a:rPr lang="en-US" sz="1400"/>
                        <a:t>N/A</a:t>
                      </a:r>
                    </a:p>
                  </a:txBody>
                  <a:tcPr anchor="ctr"/>
                </a:tc>
                <a:tc>
                  <a:txBody>
                    <a:bodyPr/>
                    <a:lstStyle/>
                    <a:p>
                      <a:pPr algn="r"/>
                      <a:r>
                        <a:rPr lang="en-US" sz="1400"/>
                        <a:t>0</a:t>
                      </a:r>
                    </a:p>
                  </a:txBody>
                  <a:tcPr anchor="ctr"/>
                </a:tc>
                <a:tc>
                  <a:txBody>
                    <a:bodyPr/>
                    <a:lstStyle/>
                    <a:p>
                      <a:pPr algn="r"/>
                      <a:r>
                        <a:rPr lang="en-US" sz="1400"/>
                        <a:t>0.00%</a:t>
                      </a:r>
                    </a:p>
                  </a:txBody>
                  <a:tcPr anchor="ctr"/>
                </a:tc>
                <a:tc>
                  <a:txBody>
                    <a:bodyPr/>
                    <a:lstStyle/>
                    <a:p>
                      <a:pPr algn="r"/>
                      <a:r>
                        <a:rPr lang="en-US" sz="1400"/>
                        <a:t>0.00%</a:t>
                      </a:r>
                    </a:p>
                  </a:txBody>
                  <a:tcPr anchor="ctr"/>
                </a:tc>
                <a:extLst>
                  <a:ext uri="{0D108BD9-81ED-4DB2-BD59-A6C34878D82A}">
                    <a16:rowId xmlns:a16="http://schemas.microsoft.com/office/drawing/2014/main" val="3744419523"/>
                  </a:ext>
                </a:extLst>
              </a:tr>
              <a:tr h="426720">
                <a:tc>
                  <a:txBody>
                    <a:bodyPr/>
                    <a:lstStyle/>
                    <a:p>
                      <a:pPr marL="228600" indent="-228600">
                        <a:buFont typeface="+mj-lt"/>
                        <a:buAutoNum type="alphaUcPeriod" startAt="5"/>
                      </a:pPr>
                      <a:r>
                        <a:rPr lang="en-US" sz="1400"/>
                        <a:t>Accreditation Maintenance</a:t>
                      </a:r>
                    </a:p>
                  </a:txBody>
                  <a:tcPr anchor="ctr"/>
                </a:tc>
                <a:tc>
                  <a:txBody>
                    <a:bodyPr/>
                    <a:lstStyle/>
                    <a:p>
                      <a:pPr algn="r"/>
                      <a:r>
                        <a:rPr lang="en-US" sz="1400"/>
                        <a:t>0.33</a:t>
                      </a:r>
                    </a:p>
                  </a:txBody>
                  <a:tcPr anchor="ctr"/>
                </a:tc>
                <a:tc>
                  <a:txBody>
                    <a:bodyPr/>
                    <a:lstStyle/>
                    <a:p>
                      <a:pPr algn="r"/>
                      <a:r>
                        <a:rPr lang="en-US" sz="1400"/>
                        <a:t>8</a:t>
                      </a:r>
                    </a:p>
                  </a:txBody>
                  <a:tcPr anchor="ctr"/>
                </a:tc>
                <a:tc>
                  <a:txBody>
                    <a:bodyPr/>
                    <a:lstStyle/>
                    <a:p>
                      <a:pPr algn="r"/>
                      <a:r>
                        <a:rPr lang="en-US" sz="1400"/>
                        <a:t>1.79%</a:t>
                      </a:r>
                    </a:p>
                  </a:txBody>
                  <a:tcPr anchor="ctr"/>
                </a:tc>
                <a:tc>
                  <a:txBody>
                    <a:bodyPr/>
                    <a:lstStyle/>
                    <a:p>
                      <a:pPr algn="r"/>
                      <a:r>
                        <a:rPr lang="en-US" sz="1400" dirty="0"/>
                        <a:t>E1.03</a:t>
                      </a:r>
                    </a:p>
                  </a:txBody>
                  <a:tcPr anchor="ctr"/>
                </a:tc>
                <a:tc>
                  <a:txBody>
                    <a:bodyPr/>
                    <a:lstStyle/>
                    <a:p>
                      <a:pPr algn="r"/>
                      <a:r>
                        <a:rPr lang="en-US" sz="1400"/>
                        <a:t>8</a:t>
                      </a:r>
                    </a:p>
                  </a:txBody>
                  <a:tcPr anchor="ctr"/>
                </a:tc>
                <a:tc>
                  <a:txBody>
                    <a:bodyPr/>
                    <a:lstStyle/>
                    <a:p>
                      <a:pPr algn="r"/>
                      <a:r>
                        <a:rPr lang="en-US" sz="1400"/>
                        <a:t>33.33%</a:t>
                      </a:r>
                    </a:p>
                  </a:txBody>
                  <a:tcPr anchor="ctr"/>
                </a:tc>
                <a:tc>
                  <a:txBody>
                    <a:bodyPr/>
                    <a:lstStyle/>
                    <a:p>
                      <a:pPr algn="r"/>
                      <a:r>
                        <a:rPr lang="en-US" sz="1400" dirty="0"/>
                        <a:t>36.36%</a:t>
                      </a:r>
                    </a:p>
                  </a:txBody>
                  <a:tcPr anchor="ctr"/>
                </a:tc>
                <a:extLst>
                  <a:ext uri="{0D108BD9-81ED-4DB2-BD59-A6C34878D82A}">
                    <a16:rowId xmlns:a16="http://schemas.microsoft.com/office/drawing/2014/main" val="4137001692"/>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9361" y="1372860"/>
            <a:ext cx="1532128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Continued</a:t>
            </a:r>
            <a:r>
              <a:rPr lang="en-US" sz="1400" dirty="0">
                <a:solidFill>
                  <a:schemeClr val="tx1"/>
                </a:solidFill>
              </a:rPr>
              <a:t> accreditation programs had only new citations with no repeat </a:t>
            </a:r>
            <a:r>
              <a:rPr lang="en-US" sz="1400">
                <a:solidFill>
                  <a:schemeClr val="tx1"/>
                </a:solidFill>
              </a:rPr>
              <a:t>standard citations.</a:t>
            </a:r>
            <a:endParaRPr lang="en-US" sz="1400" dirty="0">
              <a:solidFill>
                <a:schemeClr val="tx1"/>
              </a:solidFill>
            </a:endParaRPr>
          </a:p>
        </p:txBody>
      </p:sp>
      <p:cxnSp>
        <p:nvCxnSpPr>
          <p:cNvPr id="3" name="Straight Connector 2">
            <a:extLst>
              <a:ext uri="{FF2B5EF4-FFF2-40B4-BE49-F238E27FC236}">
                <a16:creationId xmlns:a16="http://schemas.microsoft.com/office/drawing/2014/main" id="{E42FC55F-08DB-4259-11A7-55D7C39A69AF}"/>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D583E7DF-6581-D7D1-18D1-888ACAA30539}"/>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FEE8EDD0-46AE-CFE4-CB4D-598EFA0FF470}"/>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C577AA37-6F0A-2747-8494-404920D79DB5}"/>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81959"/>
            <a:ext cx="4023360" cy="535517"/>
          </a:xfrm>
        </p:spPr>
        <p:txBody>
          <a:bodyPr/>
          <a:lstStyle/>
          <a:p>
            <a:fld id="{E6F80D84-AC5F-4C9D-A315-AC399149B226}" type="slidenum">
              <a:rPr lang="en-US" smtClean="0">
                <a:solidFill>
                  <a:schemeClr val="bg1"/>
                </a:solidFill>
              </a:rPr>
              <a:pPr/>
              <a:t>40</a:t>
            </a:fld>
            <a:endParaRPr lang="en-US">
              <a:solidFill>
                <a:schemeClr val="bg1"/>
              </a:solidFill>
            </a:endParaRPr>
          </a:p>
        </p:txBody>
      </p:sp>
    </p:spTree>
    <p:extLst>
      <p:ext uri="{BB962C8B-B14F-4D97-AF65-F5344CB8AC3E}">
        <p14:creationId xmlns:p14="http://schemas.microsoft.com/office/powerpoint/2010/main" val="243467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24" name="Content Placeholder 23">
            <a:extLst>
              <a:ext uri="{FF2B5EF4-FFF2-40B4-BE49-F238E27FC236}">
                <a16:creationId xmlns:a16="http://schemas.microsoft.com/office/drawing/2014/main" id="{8B73826D-BBF3-0B14-C2BB-FE6ED162CF6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444213322"/>
              </p:ext>
            </p:extLst>
          </p:nvPr>
        </p:nvGraphicFramePr>
        <p:xfrm>
          <a:off x="365760"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Table 6">
            <a:extLst>
              <a:ext uri="{FF2B5EF4-FFF2-40B4-BE49-F238E27FC236}">
                <a16:creationId xmlns:a16="http://schemas.microsoft.com/office/drawing/2014/main" id="{C1FF05D1-A9C2-9E54-8BEA-B468A08F158A}"/>
              </a:ext>
            </a:extLst>
          </p:cNvPr>
          <p:cNvGraphicFramePr>
            <a:graphicFrameLocks noGrp="1"/>
          </p:cNvGraphicFramePr>
          <p:nvPr>
            <p:ph sz="half" idx="2"/>
            <p:extLst>
              <p:ext uri="{D42A27DB-BD31-4B8C-83A1-F6EECF244321}">
                <p14:modId xmlns:p14="http://schemas.microsoft.com/office/powerpoint/2010/main" val="1199739033"/>
              </p:ext>
            </p:extLst>
          </p:nvPr>
        </p:nvGraphicFramePr>
        <p:xfrm>
          <a:off x="7983728" y="3596300"/>
          <a:ext cx="9290303" cy="3322320"/>
        </p:xfrm>
        <a:graphic>
          <a:graphicData uri="http://schemas.openxmlformats.org/drawingml/2006/table">
            <a:tbl>
              <a:tblPr firstRow="1" bandRow="1">
                <a:tableStyleId>{3B4B98B0-60AC-42C2-AFA5-B58CD77FA1E5}</a:tableStyleId>
              </a:tblPr>
              <a:tblGrid>
                <a:gridCol w="1691229">
                  <a:extLst>
                    <a:ext uri="{9D8B030D-6E8A-4147-A177-3AD203B41FA5}">
                      <a16:colId xmlns:a16="http://schemas.microsoft.com/office/drawing/2014/main" val="4092513770"/>
                    </a:ext>
                  </a:extLst>
                </a:gridCol>
                <a:gridCol w="1085582">
                  <a:extLst>
                    <a:ext uri="{9D8B030D-6E8A-4147-A177-3AD203B41FA5}">
                      <a16:colId xmlns:a16="http://schemas.microsoft.com/office/drawing/2014/main" val="2245407501"/>
                    </a:ext>
                  </a:extLst>
                </a:gridCol>
                <a:gridCol w="1085582">
                  <a:extLst>
                    <a:ext uri="{9D8B030D-6E8A-4147-A177-3AD203B41FA5}">
                      <a16:colId xmlns:a16="http://schemas.microsoft.com/office/drawing/2014/main" val="3336471669"/>
                    </a:ext>
                  </a:extLst>
                </a:gridCol>
                <a:gridCol w="1085582">
                  <a:extLst>
                    <a:ext uri="{9D8B030D-6E8A-4147-A177-3AD203B41FA5}">
                      <a16:colId xmlns:a16="http://schemas.microsoft.com/office/drawing/2014/main" val="3470182994"/>
                    </a:ext>
                  </a:extLst>
                </a:gridCol>
                <a:gridCol w="1085582">
                  <a:extLst>
                    <a:ext uri="{9D8B030D-6E8A-4147-A177-3AD203B41FA5}">
                      <a16:colId xmlns:a16="http://schemas.microsoft.com/office/drawing/2014/main" val="819610003"/>
                    </a:ext>
                  </a:extLst>
                </a:gridCol>
                <a:gridCol w="1085582">
                  <a:extLst>
                    <a:ext uri="{9D8B030D-6E8A-4147-A177-3AD203B41FA5}">
                      <a16:colId xmlns:a16="http://schemas.microsoft.com/office/drawing/2014/main" val="3243063058"/>
                    </a:ext>
                  </a:extLst>
                </a:gridCol>
                <a:gridCol w="1085582">
                  <a:extLst>
                    <a:ext uri="{9D8B030D-6E8A-4147-A177-3AD203B41FA5}">
                      <a16:colId xmlns:a16="http://schemas.microsoft.com/office/drawing/2014/main" val="900627451"/>
                    </a:ext>
                  </a:extLst>
                </a:gridCol>
                <a:gridCol w="1085582">
                  <a:extLst>
                    <a:ext uri="{9D8B030D-6E8A-4147-A177-3AD203B41FA5}">
                      <a16:colId xmlns:a16="http://schemas.microsoft.com/office/drawing/2014/main" val="266087273"/>
                    </a:ext>
                  </a:extLst>
                </a:gridCol>
              </a:tblGrid>
              <a:tr h="762000">
                <a:tc>
                  <a:txBody>
                    <a:bodyPr/>
                    <a:lstStyle/>
                    <a:p>
                      <a:pPr algn="ctr"/>
                      <a:r>
                        <a:rPr lang="en-US" sz="1400"/>
                        <a:t>Section</a:t>
                      </a:r>
                    </a:p>
                  </a:txBody>
                  <a:tcPr anchor="ctr"/>
                </a:tc>
                <a:tc>
                  <a:txBody>
                    <a:bodyPr/>
                    <a:lstStyle/>
                    <a:p>
                      <a:pPr algn="ctr"/>
                      <a:r>
                        <a:rPr lang="en-US" sz="1400"/>
                        <a:t>Avg. # Citations per Program</a:t>
                      </a:r>
                    </a:p>
                  </a:txBody>
                  <a:tcPr anchor="ctr"/>
                </a:tc>
                <a:tc>
                  <a:txBody>
                    <a:bodyPr/>
                    <a:lstStyle/>
                    <a:p>
                      <a:pPr algn="ctr"/>
                      <a:r>
                        <a:rPr lang="en-US" sz="1400" dirty="0"/>
                        <a:t>Total # of Citations per Section</a:t>
                      </a:r>
                    </a:p>
                  </a:txBody>
                  <a:tcPr anchor="ctr"/>
                </a:tc>
                <a:tc>
                  <a:txBody>
                    <a:bodyPr/>
                    <a:lstStyle/>
                    <a:p>
                      <a:pPr algn="ctr"/>
                      <a:r>
                        <a:rPr lang="en-US" sz="1400"/>
                        <a:t>% of Total Citations</a:t>
                      </a:r>
                    </a:p>
                  </a:txBody>
                  <a:tcPr anchor="ctr"/>
                </a:tc>
                <a:tc>
                  <a:txBody>
                    <a:bodyPr/>
                    <a:lstStyle/>
                    <a:p>
                      <a:pPr algn="ctr"/>
                      <a:r>
                        <a:rPr lang="en-US" sz="1400"/>
                        <a:t>Most Cited Standard</a:t>
                      </a:r>
                    </a:p>
                  </a:txBody>
                  <a:tcPr anchor="ctr"/>
                </a:tc>
                <a:tc>
                  <a:txBody>
                    <a:bodyPr/>
                    <a:lstStyle/>
                    <a:p>
                      <a:pPr algn="ctr"/>
                      <a:r>
                        <a:rPr lang="en-US" sz="1400"/>
                        <a:t>n = # of Programs Receiving Citation</a:t>
                      </a:r>
                    </a:p>
                  </a:txBody>
                  <a:tcPr anchor="ctr"/>
                </a:tc>
                <a:tc>
                  <a:txBody>
                    <a:bodyPr/>
                    <a:lstStyle/>
                    <a:p>
                      <a:pPr algn="ctr"/>
                      <a:r>
                        <a:rPr lang="en-US" sz="1400"/>
                        <a:t>% Programs Receiving Citation</a:t>
                      </a:r>
                    </a:p>
                  </a:txBody>
                  <a:tcPr anchor="ctr"/>
                </a:tc>
                <a:tc>
                  <a:txBody>
                    <a:bodyPr/>
                    <a:lstStyle/>
                    <a:p>
                      <a:pPr algn="ctr"/>
                      <a:r>
                        <a:rPr lang="en-US" sz="1400"/>
                        <a:t>% of Section Citation</a:t>
                      </a:r>
                    </a:p>
                  </a:txBody>
                  <a:tcPr anchor="ctr"/>
                </a:tc>
                <a:extLst>
                  <a:ext uri="{0D108BD9-81ED-4DB2-BD59-A6C34878D82A}">
                    <a16:rowId xmlns:a16="http://schemas.microsoft.com/office/drawing/2014/main" val="4008931306"/>
                  </a:ext>
                </a:extLst>
              </a:tr>
              <a:tr h="426720">
                <a:tc>
                  <a:txBody>
                    <a:bodyPr/>
                    <a:lstStyle/>
                    <a:p>
                      <a:pPr marL="228600" indent="-228600">
                        <a:buFont typeface="+mj-lt"/>
                        <a:buAutoNum type="alphaUcPeriod"/>
                      </a:pPr>
                      <a:r>
                        <a:rPr lang="en-US" sz="1400"/>
                        <a:t>Administration</a:t>
                      </a:r>
                    </a:p>
                  </a:txBody>
                  <a:tcPr anchor="ctr"/>
                </a:tc>
                <a:tc>
                  <a:txBody>
                    <a:bodyPr/>
                    <a:lstStyle/>
                    <a:p>
                      <a:pPr algn="r"/>
                      <a:r>
                        <a:rPr lang="en-US" sz="1400"/>
                        <a:t>3.63</a:t>
                      </a:r>
                    </a:p>
                  </a:txBody>
                  <a:tcPr anchor="ctr"/>
                </a:tc>
                <a:tc>
                  <a:txBody>
                    <a:bodyPr/>
                    <a:lstStyle/>
                    <a:p>
                      <a:pPr algn="r"/>
                      <a:r>
                        <a:rPr lang="en-US" sz="1400"/>
                        <a:t>11</a:t>
                      </a:r>
                    </a:p>
                  </a:txBody>
                  <a:tcPr anchor="ctr"/>
                </a:tc>
                <a:tc>
                  <a:txBody>
                    <a:bodyPr/>
                    <a:lstStyle/>
                    <a:p>
                      <a:pPr algn="r"/>
                      <a:r>
                        <a:rPr lang="en-US" sz="1400"/>
                        <a:t>2.46%</a:t>
                      </a:r>
                    </a:p>
                  </a:txBody>
                  <a:tcPr anchor="ctr"/>
                </a:tc>
                <a:tc>
                  <a:txBody>
                    <a:bodyPr/>
                    <a:lstStyle/>
                    <a:p>
                      <a:pPr algn="r"/>
                      <a:r>
                        <a:rPr lang="en-US" sz="1400" dirty="0"/>
                        <a:t>11 Separate</a:t>
                      </a:r>
                    </a:p>
                  </a:txBody>
                  <a:tcPr anchor="ctr"/>
                </a:tc>
                <a:tc>
                  <a:txBody>
                    <a:bodyPr/>
                    <a:lstStyle/>
                    <a:p>
                      <a:pPr algn="r"/>
                      <a:r>
                        <a:rPr lang="en-US" sz="1400"/>
                        <a:t>1</a:t>
                      </a:r>
                    </a:p>
                  </a:txBody>
                  <a:tcPr anchor="ctr"/>
                </a:tc>
                <a:tc>
                  <a:txBody>
                    <a:bodyPr/>
                    <a:lstStyle/>
                    <a:p>
                      <a:pPr algn="r"/>
                      <a:r>
                        <a:rPr lang="en-US" sz="1400"/>
                        <a:t>33.33%</a:t>
                      </a:r>
                    </a:p>
                  </a:txBody>
                  <a:tcPr anchor="ctr"/>
                </a:tc>
                <a:tc>
                  <a:txBody>
                    <a:bodyPr/>
                    <a:lstStyle/>
                    <a:p>
                      <a:pPr algn="r"/>
                      <a:r>
                        <a:rPr lang="en-US" sz="1400"/>
                        <a:t>0.94%</a:t>
                      </a:r>
                    </a:p>
                  </a:txBody>
                  <a:tcPr anchor="ctr"/>
                </a:tc>
                <a:extLst>
                  <a:ext uri="{0D108BD9-81ED-4DB2-BD59-A6C34878D82A}">
                    <a16:rowId xmlns:a16="http://schemas.microsoft.com/office/drawing/2014/main" val="2652939950"/>
                  </a:ext>
                </a:extLst>
              </a:tr>
              <a:tr h="426720">
                <a:tc>
                  <a:txBody>
                    <a:bodyPr/>
                    <a:lstStyle/>
                    <a:p>
                      <a:pPr marL="228600" indent="-228600">
                        <a:buFont typeface="+mj-lt"/>
                        <a:buAutoNum type="alphaUcPeriod" startAt="2"/>
                      </a:pPr>
                      <a:r>
                        <a:rPr lang="en-US" sz="1400"/>
                        <a:t>Curriculum and Instruction</a:t>
                      </a:r>
                    </a:p>
                  </a:txBody>
                  <a:tcPr anchor="ctr"/>
                </a:tc>
                <a:tc>
                  <a:txBody>
                    <a:bodyPr/>
                    <a:lstStyle/>
                    <a:p>
                      <a:pPr algn="r"/>
                      <a:r>
                        <a:rPr lang="en-US" sz="1400"/>
                        <a:t>6.67</a:t>
                      </a:r>
                    </a:p>
                  </a:txBody>
                  <a:tcPr anchor="ctr"/>
                </a:tc>
                <a:tc>
                  <a:txBody>
                    <a:bodyPr/>
                    <a:lstStyle/>
                    <a:p>
                      <a:pPr algn="r"/>
                      <a:r>
                        <a:rPr lang="en-US" sz="1400"/>
                        <a:t>20</a:t>
                      </a:r>
                    </a:p>
                  </a:txBody>
                  <a:tcPr anchor="ctr"/>
                </a:tc>
                <a:tc>
                  <a:txBody>
                    <a:bodyPr/>
                    <a:lstStyle/>
                    <a:p>
                      <a:pPr algn="r"/>
                      <a:r>
                        <a:rPr lang="en-US" sz="1400"/>
                        <a:t>4.46%</a:t>
                      </a:r>
                    </a:p>
                  </a:txBody>
                  <a:tcPr anchor="ctr"/>
                </a:tc>
                <a:tc>
                  <a:txBody>
                    <a:bodyPr/>
                    <a:lstStyle/>
                    <a:p>
                      <a:pPr algn="r"/>
                      <a:r>
                        <a:rPr lang="en-US" sz="1400"/>
                        <a:t>B1.04a</a:t>
                      </a:r>
                    </a:p>
                    <a:p>
                      <a:pPr algn="r"/>
                      <a:r>
                        <a:rPr lang="en-US" sz="1400"/>
                        <a:t>B1.04b</a:t>
                      </a:r>
                    </a:p>
                  </a:txBody>
                  <a:tcPr anchor="ctr"/>
                </a:tc>
                <a:tc>
                  <a:txBody>
                    <a:bodyPr/>
                    <a:lstStyle/>
                    <a:p>
                      <a:pPr algn="r"/>
                      <a:r>
                        <a:rPr lang="en-US" sz="1400"/>
                        <a:t>2</a:t>
                      </a:r>
                    </a:p>
                    <a:p>
                      <a:pPr algn="r"/>
                      <a:r>
                        <a:rPr lang="en-US" sz="1400"/>
                        <a:t>2</a:t>
                      </a:r>
                    </a:p>
                  </a:txBody>
                  <a:tcPr anchor="ctr"/>
                </a:tc>
                <a:tc>
                  <a:txBody>
                    <a:bodyPr/>
                    <a:lstStyle/>
                    <a:p>
                      <a:pPr algn="r"/>
                      <a:r>
                        <a:rPr lang="en-US" sz="1400"/>
                        <a:t>66.67%</a:t>
                      </a:r>
                    </a:p>
                    <a:p>
                      <a:pPr algn="r"/>
                      <a:r>
                        <a:rPr lang="en-US" sz="1400"/>
                        <a:t>66.67%</a:t>
                      </a:r>
                    </a:p>
                  </a:txBody>
                  <a:tcPr anchor="ctr"/>
                </a:tc>
                <a:tc>
                  <a:txBody>
                    <a:bodyPr/>
                    <a:lstStyle/>
                    <a:p>
                      <a:pPr algn="r"/>
                      <a:r>
                        <a:rPr lang="en-US" sz="1400"/>
                        <a:t>1.07%</a:t>
                      </a:r>
                    </a:p>
                    <a:p>
                      <a:pPr algn="r"/>
                      <a:r>
                        <a:rPr lang="en-US" sz="1400"/>
                        <a:t>1.07%</a:t>
                      </a:r>
                    </a:p>
                  </a:txBody>
                  <a:tcPr anchor="ctr"/>
                </a:tc>
                <a:extLst>
                  <a:ext uri="{0D108BD9-81ED-4DB2-BD59-A6C34878D82A}">
                    <a16:rowId xmlns:a16="http://schemas.microsoft.com/office/drawing/2014/main" val="3843018035"/>
                  </a:ext>
                </a:extLst>
              </a:tr>
              <a:tr h="259080">
                <a:tc>
                  <a:txBody>
                    <a:bodyPr/>
                    <a:lstStyle/>
                    <a:p>
                      <a:pPr marL="228600" indent="-228600">
                        <a:buFont typeface="+mj-lt"/>
                        <a:buAutoNum type="alphaUcPeriod" startAt="3"/>
                      </a:pPr>
                      <a:r>
                        <a:rPr lang="en-US" sz="1400"/>
                        <a:t>Evaluation</a:t>
                      </a:r>
                    </a:p>
                  </a:txBody>
                  <a:tcPr anchor="ctr"/>
                </a:tc>
                <a:tc>
                  <a:txBody>
                    <a:bodyPr/>
                    <a:lstStyle/>
                    <a:p>
                      <a:pPr algn="r"/>
                      <a:r>
                        <a:rPr lang="en-US" sz="1400"/>
                        <a:t>2.67</a:t>
                      </a:r>
                    </a:p>
                  </a:txBody>
                  <a:tcPr anchor="ctr"/>
                </a:tc>
                <a:tc>
                  <a:txBody>
                    <a:bodyPr/>
                    <a:lstStyle/>
                    <a:p>
                      <a:pPr algn="r"/>
                      <a:r>
                        <a:rPr lang="en-US" sz="1400"/>
                        <a:t>8</a:t>
                      </a:r>
                    </a:p>
                  </a:txBody>
                  <a:tcPr anchor="ctr"/>
                </a:tc>
                <a:tc>
                  <a:txBody>
                    <a:bodyPr/>
                    <a:lstStyle/>
                    <a:p>
                      <a:pPr algn="r"/>
                      <a:r>
                        <a:rPr lang="en-US" sz="1400"/>
                        <a:t>1.79%</a:t>
                      </a:r>
                    </a:p>
                  </a:txBody>
                  <a:tcPr anchor="ctr"/>
                </a:tc>
                <a:tc>
                  <a:txBody>
                    <a:bodyPr/>
                    <a:lstStyle/>
                    <a:p>
                      <a:pPr algn="r"/>
                      <a:r>
                        <a:rPr lang="en-US" sz="1400"/>
                        <a:t>C1.03</a:t>
                      </a:r>
                    </a:p>
                  </a:txBody>
                  <a:tcPr anchor="ctr"/>
                </a:tc>
                <a:tc>
                  <a:txBody>
                    <a:bodyPr/>
                    <a:lstStyle/>
                    <a:p>
                      <a:pPr algn="r"/>
                      <a:r>
                        <a:rPr lang="en-US" sz="1400"/>
                        <a:t>2</a:t>
                      </a:r>
                    </a:p>
                  </a:txBody>
                  <a:tcPr anchor="ctr"/>
                </a:tc>
                <a:tc>
                  <a:txBody>
                    <a:bodyPr/>
                    <a:lstStyle/>
                    <a:p>
                      <a:pPr algn="r"/>
                      <a:r>
                        <a:rPr lang="en-US" sz="1400"/>
                        <a:t>66.67%</a:t>
                      </a:r>
                    </a:p>
                  </a:txBody>
                  <a:tcPr anchor="ctr"/>
                </a:tc>
                <a:tc>
                  <a:txBody>
                    <a:bodyPr/>
                    <a:lstStyle/>
                    <a:p>
                      <a:pPr algn="r"/>
                      <a:r>
                        <a:rPr lang="en-US" sz="1400"/>
                        <a:t>1.79%</a:t>
                      </a:r>
                    </a:p>
                  </a:txBody>
                  <a:tcPr anchor="ctr"/>
                </a:tc>
                <a:extLst>
                  <a:ext uri="{0D108BD9-81ED-4DB2-BD59-A6C34878D82A}">
                    <a16:rowId xmlns:a16="http://schemas.microsoft.com/office/drawing/2014/main" val="580349585"/>
                  </a:ext>
                </a:extLst>
              </a:tr>
              <a:tr h="426720">
                <a:tc>
                  <a:txBody>
                    <a:bodyPr/>
                    <a:lstStyle/>
                    <a:p>
                      <a:pPr marL="228600" indent="-228600">
                        <a:buFont typeface="+mj-lt"/>
                        <a:buAutoNum type="alphaUcPeriod" startAt="4"/>
                      </a:pPr>
                      <a:r>
                        <a:rPr lang="en-US" sz="1400"/>
                        <a:t>Provisional Accreditation</a:t>
                      </a:r>
                    </a:p>
                  </a:txBody>
                  <a:tcPr anchor="ctr"/>
                </a:tc>
                <a:tc>
                  <a:txBody>
                    <a:bodyPr/>
                    <a:lstStyle/>
                    <a:p>
                      <a:pPr algn="r"/>
                      <a:r>
                        <a:rPr lang="en-US" sz="1400"/>
                        <a:t>3.33</a:t>
                      </a:r>
                    </a:p>
                  </a:txBody>
                  <a:tcPr anchor="ctr"/>
                </a:tc>
                <a:tc>
                  <a:txBody>
                    <a:bodyPr/>
                    <a:lstStyle/>
                    <a:p>
                      <a:pPr algn="r"/>
                      <a:r>
                        <a:rPr lang="en-US" sz="1400"/>
                        <a:t>10</a:t>
                      </a:r>
                    </a:p>
                  </a:txBody>
                  <a:tcPr anchor="ctr"/>
                </a:tc>
                <a:tc>
                  <a:txBody>
                    <a:bodyPr/>
                    <a:lstStyle/>
                    <a:p>
                      <a:pPr algn="r"/>
                      <a:r>
                        <a:rPr lang="en-US" sz="1400"/>
                        <a:t>2.23%</a:t>
                      </a:r>
                    </a:p>
                  </a:txBody>
                  <a:tcPr anchor="ctr"/>
                </a:tc>
                <a:tc>
                  <a:txBody>
                    <a:bodyPr/>
                    <a:lstStyle/>
                    <a:p>
                      <a:pPr algn="r"/>
                      <a:r>
                        <a:rPr lang="en-US" sz="1400"/>
                        <a:t>D2.02b</a:t>
                      </a:r>
                    </a:p>
                    <a:p>
                      <a:pPr algn="r"/>
                      <a:r>
                        <a:rPr lang="en-US" sz="1400"/>
                        <a:t>D2.02c</a:t>
                      </a:r>
                    </a:p>
                  </a:txBody>
                  <a:tcPr anchor="ctr"/>
                </a:tc>
                <a:tc>
                  <a:txBody>
                    <a:bodyPr/>
                    <a:lstStyle/>
                    <a:p>
                      <a:pPr algn="r"/>
                      <a:r>
                        <a:rPr lang="en-US" sz="1400"/>
                        <a:t>2</a:t>
                      </a:r>
                    </a:p>
                    <a:p>
                      <a:pPr algn="r"/>
                      <a:r>
                        <a:rPr lang="en-US" sz="1400"/>
                        <a:t>2</a:t>
                      </a:r>
                    </a:p>
                  </a:txBody>
                  <a:tcPr anchor="ctr"/>
                </a:tc>
                <a:tc>
                  <a:txBody>
                    <a:bodyPr/>
                    <a:lstStyle/>
                    <a:p>
                      <a:pPr algn="r"/>
                      <a:r>
                        <a:rPr lang="en-US" sz="1400"/>
                        <a:t>66.67%</a:t>
                      </a:r>
                    </a:p>
                    <a:p>
                      <a:pPr algn="r"/>
                      <a:r>
                        <a:rPr lang="en-US" sz="1400"/>
                        <a:t>66.67%</a:t>
                      </a:r>
                    </a:p>
                  </a:txBody>
                  <a:tcPr anchor="ctr"/>
                </a:tc>
                <a:tc>
                  <a:txBody>
                    <a:bodyPr/>
                    <a:lstStyle/>
                    <a:p>
                      <a:pPr algn="r"/>
                      <a:r>
                        <a:rPr lang="en-US" sz="1400"/>
                        <a:t>13.33%</a:t>
                      </a:r>
                    </a:p>
                    <a:p>
                      <a:pPr algn="r"/>
                      <a:r>
                        <a:rPr lang="en-US" sz="1400"/>
                        <a:t>13.33%</a:t>
                      </a:r>
                    </a:p>
                  </a:txBody>
                  <a:tcPr anchor="ctr"/>
                </a:tc>
                <a:extLst>
                  <a:ext uri="{0D108BD9-81ED-4DB2-BD59-A6C34878D82A}">
                    <a16:rowId xmlns:a16="http://schemas.microsoft.com/office/drawing/2014/main" val="3744419523"/>
                  </a:ext>
                </a:extLst>
              </a:tr>
              <a:tr h="426720">
                <a:tc>
                  <a:txBody>
                    <a:bodyPr/>
                    <a:lstStyle/>
                    <a:p>
                      <a:pPr marL="228600" indent="-228600">
                        <a:buFont typeface="+mj-lt"/>
                        <a:buAutoNum type="alphaUcPeriod" startAt="5"/>
                      </a:pPr>
                      <a:r>
                        <a:rPr lang="en-US" sz="1400"/>
                        <a:t>Accreditation Maintenance</a:t>
                      </a:r>
                    </a:p>
                  </a:txBody>
                  <a:tcPr anchor="ctr"/>
                </a:tc>
                <a:tc>
                  <a:txBody>
                    <a:bodyPr/>
                    <a:lstStyle/>
                    <a:p>
                      <a:pPr algn="r"/>
                      <a:r>
                        <a:rPr lang="en-US" sz="1400" dirty="0"/>
                        <a:t>0</a:t>
                      </a:r>
                    </a:p>
                  </a:txBody>
                  <a:tcPr anchor="ctr"/>
                </a:tc>
                <a:tc>
                  <a:txBody>
                    <a:bodyPr/>
                    <a:lstStyle/>
                    <a:p>
                      <a:pPr algn="r"/>
                      <a:r>
                        <a:rPr lang="en-US" sz="1400"/>
                        <a:t>0</a:t>
                      </a:r>
                    </a:p>
                  </a:txBody>
                  <a:tcPr anchor="ctr"/>
                </a:tc>
                <a:tc>
                  <a:txBody>
                    <a:bodyPr/>
                    <a:lstStyle/>
                    <a:p>
                      <a:pPr algn="r"/>
                      <a:r>
                        <a:rPr lang="en-US" sz="1400"/>
                        <a:t>0.00%</a:t>
                      </a:r>
                    </a:p>
                  </a:txBody>
                  <a:tcPr anchor="ctr"/>
                </a:tc>
                <a:tc>
                  <a:txBody>
                    <a:bodyPr/>
                    <a:lstStyle/>
                    <a:p>
                      <a:pPr algn="r"/>
                      <a:r>
                        <a:rPr lang="en-US" sz="1400"/>
                        <a:t>N/A</a:t>
                      </a:r>
                    </a:p>
                  </a:txBody>
                  <a:tcPr anchor="ctr"/>
                </a:tc>
                <a:tc>
                  <a:txBody>
                    <a:bodyPr/>
                    <a:lstStyle/>
                    <a:p>
                      <a:pPr algn="r"/>
                      <a:r>
                        <a:rPr lang="en-US" sz="1400" dirty="0"/>
                        <a:t>0</a:t>
                      </a:r>
                    </a:p>
                  </a:txBody>
                  <a:tcPr anchor="ctr"/>
                </a:tc>
                <a:tc>
                  <a:txBody>
                    <a:bodyPr/>
                    <a:lstStyle/>
                    <a:p>
                      <a:pPr algn="r"/>
                      <a:r>
                        <a:rPr lang="en-US" sz="1400"/>
                        <a:t>0.00%</a:t>
                      </a:r>
                    </a:p>
                  </a:txBody>
                  <a:tcPr anchor="ctr"/>
                </a:tc>
                <a:tc>
                  <a:txBody>
                    <a:bodyPr/>
                    <a:lstStyle/>
                    <a:p>
                      <a:pPr algn="r"/>
                      <a:r>
                        <a:rPr lang="en-US" sz="1400" dirty="0"/>
                        <a:t>0.00%</a:t>
                      </a:r>
                    </a:p>
                  </a:txBody>
                  <a:tcPr anchor="ctr"/>
                </a:tc>
                <a:extLst>
                  <a:ext uri="{0D108BD9-81ED-4DB2-BD59-A6C34878D82A}">
                    <a16:rowId xmlns:a16="http://schemas.microsoft.com/office/drawing/2014/main" val="4137001692"/>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08670"/>
            <a:ext cx="15425928" cy="381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Programs that had their accreditation </a:t>
            </a:r>
            <a:r>
              <a:rPr lang="en-US" sz="1600" b="1" dirty="0">
                <a:solidFill>
                  <a:schemeClr val="tx1"/>
                </a:solidFill>
              </a:rPr>
              <a:t>Withdrawn/Withheld</a:t>
            </a:r>
            <a:r>
              <a:rPr lang="en-US" sz="1600" dirty="0">
                <a:solidFill>
                  <a:schemeClr val="tx1"/>
                </a:solidFill>
              </a:rPr>
              <a:t> had global distribution across all sections of the standards or repeat issues.</a:t>
            </a:r>
          </a:p>
          <a:p>
            <a:endParaRPr lang="en-US" sz="1600" dirty="0">
              <a:solidFill>
                <a:schemeClr val="tx1"/>
              </a:solidFill>
            </a:endParaRPr>
          </a:p>
        </p:txBody>
      </p:sp>
      <p:cxnSp>
        <p:nvCxnSpPr>
          <p:cNvPr id="13" name="Straight Connector 12">
            <a:extLst>
              <a:ext uri="{FF2B5EF4-FFF2-40B4-BE49-F238E27FC236}">
                <a16:creationId xmlns:a16="http://schemas.microsoft.com/office/drawing/2014/main" id="{362FCB54-C153-D889-EDB7-656D376AD41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662CF9FE-76BB-FBA1-9B85-DC0BE8F7461D}"/>
              </a:ext>
            </a:extLst>
          </p:cNvPr>
          <p:cNvGrpSpPr/>
          <p:nvPr/>
        </p:nvGrpSpPr>
        <p:grpSpPr>
          <a:xfrm>
            <a:off x="0" y="9601200"/>
            <a:ext cx="17881600" cy="457200"/>
            <a:chOff x="0" y="9601200"/>
            <a:chExt cx="17881600" cy="457200"/>
          </a:xfrm>
        </p:grpSpPr>
        <p:sp>
          <p:nvSpPr>
            <p:cNvPr id="17" name="Rectangle 16">
              <a:extLst>
                <a:ext uri="{FF2B5EF4-FFF2-40B4-BE49-F238E27FC236}">
                  <a16:creationId xmlns:a16="http://schemas.microsoft.com/office/drawing/2014/main" id="{75004D99-7A6F-8888-E316-79B197AE4256}"/>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9" name="Picture 18" descr="Logo&#10;&#10;Description automatically generated">
              <a:extLst>
                <a:ext uri="{FF2B5EF4-FFF2-40B4-BE49-F238E27FC236}">
                  <a16:creationId xmlns:a16="http://schemas.microsoft.com/office/drawing/2014/main" id="{DD7E154B-7502-4DF6-B6BD-964DDADD144A}"/>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06"/>
            <a:ext cx="4023360" cy="535517"/>
          </a:xfrm>
        </p:spPr>
        <p:txBody>
          <a:bodyPr/>
          <a:lstStyle/>
          <a:p>
            <a:fld id="{E6F80D84-AC5F-4C9D-A315-AC399149B226}"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1617439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r>
              <a:rPr lang="en-US" dirty="0"/>
              <a:t>Entry Level Programs</a:t>
            </a:r>
          </a:p>
        </p:txBody>
      </p:sp>
      <p:graphicFrame>
        <p:nvGraphicFramePr>
          <p:cNvPr id="18" name="Content Placeholder 17">
            <a:extLst>
              <a:ext uri="{FF2B5EF4-FFF2-40B4-BE49-F238E27FC236}">
                <a16:creationId xmlns:a16="http://schemas.microsoft.com/office/drawing/2014/main" id="{99D8C8FB-62E6-D798-E8B8-60B53C35231B}"/>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794057135"/>
              </p:ext>
            </p:extLst>
          </p:nvPr>
        </p:nvGraphicFramePr>
        <p:xfrm>
          <a:off x="925325" y="2104380"/>
          <a:ext cx="7600950" cy="6381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6">
            <a:extLst>
              <a:ext uri="{FF2B5EF4-FFF2-40B4-BE49-F238E27FC236}">
                <a16:creationId xmlns:a16="http://schemas.microsoft.com/office/drawing/2014/main" id="{2142C81F-1626-84E6-9583-10C96F004114}"/>
              </a:ext>
            </a:extLst>
          </p:cNvPr>
          <p:cNvGraphicFramePr>
            <a:graphicFrameLocks noGrp="1"/>
          </p:cNvGraphicFramePr>
          <p:nvPr>
            <p:ph sz="half" idx="2"/>
            <p:extLst>
              <p:ext uri="{D42A27DB-BD31-4B8C-83A1-F6EECF244321}">
                <p14:modId xmlns:p14="http://schemas.microsoft.com/office/powerpoint/2010/main" val="113874063"/>
              </p:ext>
            </p:extLst>
          </p:nvPr>
        </p:nvGraphicFramePr>
        <p:xfrm>
          <a:off x="9011651" y="4059314"/>
          <a:ext cx="7667896" cy="2351316"/>
        </p:xfrm>
        <a:graphic>
          <a:graphicData uri="http://schemas.openxmlformats.org/drawingml/2006/table">
            <a:tbl>
              <a:tblPr firstRow="1" bandRow="1">
                <a:tableStyleId>{3B4B98B0-60AC-42C2-AFA5-B58CD77FA1E5}</a:tableStyleId>
              </a:tblPr>
              <a:tblGrid>
                <a:gridCol w="2064068">
                  <a:extLst>
                    <a:ext uri="{9D8B030D-6E8A-4147-A177-3AD203B41FA5}">
                      <a16:colId xmlns:a16="http://schemas.microsoft.com/office/drawing/2014/main" val="4092513770"/>
                    </a:ext>
                  </a:extLst>
                </a:gridCol>
                <a:gridCol w="1004951">
                  <a:extLst>
                    <a:ext uri="{9D8B030D-6E8A-4147-A177-3AD203B41FA5}">
                      <a16:colId xmlns:a16="http://schemas.microsoft.com/office/drawing/2014/main" val="2245407501"/>
                    </a:ext>
                  </a:extLst>
                </a:gridCol>
                <a:gridCol w="1376680">
                  <a:extLst>
                    <a:ext uri="{9D8B030D-6E8A-4147-A177-3AD203B41FA5}">
                      <a16:colId xmlns:a16="http://schemas.microsoft.com/office/drawing/2014/main" val="3336471669"/>
                    </a:ext>
                  </a:extLst>
                </a:gridCol>
                <a:gridCol w="824230">
                  <a:extLst>
                    <a:ext uri="{9D8B030D-6E8A-4147-A177-3AD203B41FA5}">
                      <a16:colId xmlns:a16="http://schemas.microsoft.com/office/drawing/2014/main" val="3470182994"/>
                    </a:ext>
                  </a:extLst>
                </a:gridCol>
                <a:gridCol w="1222439">
                  <a:extLst>
                    <a:ext uri="{9D8B030D-6E8A-4147-A177-3AD203B41FA5}">
                      <a16:colId xmlns:a16="http://schemas.microsoft.com/office/drawing/2014/main" val="819610003"/>
                    </a:ext>
                  </a:extLst>
                </a:gridCol>
                <a:gridCol w="1175528">
                  <a:extLst>
                    <a:ext uri="{9D8B030D-6E8A-4147-A177-3AD203B41FA5}">
                      <a16:colId xmlns:a16="http://schemas.microsoft.com/office/drawing/2014/main" val="3243063058"/>
                    </a:ext>
                  </a:extLst>
                </a:gridCol>
              </a:tblGrid>
              <a:tr h="391886">
                <a:tc>
                  <a:txBody>
                    <a:bodyPr/>
                    <a:lstStyle/>
                    <a:p>
                      <a:pPr algn="ctr"/>
                      <a:r>
                        <a:rPr lang="en-US" sz="1400"/>
                        <a:t>Status</a:t>
                      </a:r>
                    </a:p>
                  </a:txBody>
                  <a:tcPr anchor="ctr"/>
                </a:tc>
                <a:tc>
                  <a:txBody>
                    <a:bodyPr/>
                    <a:lstStyle/>
                    <a:p>
                      <a:pPr algn="ctr"/>
                      <a:r>
                        <a:rPr lang="en-US" sz="1400"/>
                        <a:t>A. Admin</a:t>
                      </a:r>
                    </a:p>
                  </a:txBody>
                  <a:tcPr anchor="ctr"/>
                </a:tc>
                <a:tc>
                  <a:txBody>
                    <a:bodyPr/>
                    <a:lstStyle/>
                    <a:p>
                      <a:pPr algn="ctr"/>
                      <a:r>
                        <a:rPr lang="en-US" sz="1400"/>
                        <a:t>B. </a:t>
                      </a:r>
                      <a:r>
                        <a:rPr lang="en-US" sz="1400" err="1"/>
                        <a:t>Curr</a:t>
                      </a:r>
                      <a:r>
                        <a:rPr lang="en-US" sz="1400"/>
                        <a:t> &amp; Inst</a:t>
                      </a:r>
                    </a:p>
                  </a:txBody>
                  <a:tcPr anchor="ctr"/>
                </a:tc>
                <a:tc>
                  <a:txBody>
                    <a:bodyPr/>
                    <a:lstStyle/>
                    <a:p>
                      <a:pPr algn="ctr"/>
                      <a:r>
                        <a:rPr lang="en-US" sz="1400" dirty="0"/>
                        <a:t>C. Eval</a:t>
                      </a:r>
                    </a:p>
                  </a:txBody>
                  <a:tcPr anchor="ctr"/>
                </a:tc>
                <a:tc>
                  <a:txBody>
                    <a:bodyPr/>
                    <a:lstStyle/>
                    <a:p>
                      <a:pPr algn="ctr"/>
                      <a:r>
                        <a:rPr lang="en-US" sz="1400"/>
                        <a:t>D. Prov Acc</a:t>
                      </a:r>
                    </a:p>
                  </a:txBody>
                  <a:tcPr anchor="ctr"/>
                </a:tc>
                <a:tc>
                  <a:txBody>
                    <a:bodyPr/>
                    <a:lstStyle/>
                    <a:p>
                      <a:pPr algn="ctr"/>
                      <a:r>
                        <a:rPr lang="en-US" sz="1400" dirty="0"/>
                        <a:t>E. Acc Main</a:t>
                      </a:r>
                    </a:p>
                  </a:txBody>
                  <a:tcPr anchor="ctr"/>
                </a:tc>
                <a:extLst>
                  <a:ext uri="{0D108BD9-81ED-4DB2-BD59-A6C34878D82A}">
                    <a16:rowId xmlns:a16="http://schemas.microsoft.com/office/drawing/2014/main" val="4008931306"/>
                  </a:ext>
                </a:extLst>
              </a:tr>
              <a:tr h="391886">
                <a:tc>
                  <a:txBody>
                    <a:bodyPr/>
                    <a:lstStyle/>
                    <a:p>
                      <a:pPr marL="0" indent="0">
                        <a:buFont typeface="+mj-lt"/>
                        <a:buNone/>
                      </a:pPr>
                      <a:r>
                        <a:rPr lang="en-US" sz="1400" b="1"/>
                        <a:t>Provisional</a:t>
                      </a:r>
                    </a:p>
                  </a:txBody>
                  <a:tcPr anchor="ctr"/>
                </a:tc>
                <a:tc>
                  <a:txBody>
                    <a:bodyPr/>
                    <a:lstStyle/>
                    <a:p>
                      <a:pPr algn="ctr" fontAlgn="b"/>
                      <a:r>
                        <a:rPr lang="en-US" sz="1400" b="0" i="0" u="none" strike="noStrike">
                          <a:solidFill>
                            <a:schemeClr val="tx1"/>
                          </a:solidFill>
                          <a:effectLst/>
                          <a:latin typeface="+mn-lt"/>
                        </a:rPr>
                        <a:t>1.29</a:t>
                      </a:r>
                    </a:p>
                  </a:txBody>
                  <a:tcPr marL="9525" marR="9525" marT="9525" marB="0" anchor="ctr"/>
                </a:tc>
                <a:tc>
                  <a:txBody>
                    <a:bodyPr/>
                    <a:lstStyle/>
                    <a:p>
                      <a:pPr algn="ctr" fontAlgn="b"/>
                      <a:r>
                        <a:rPr lang="en-US" sz="1400" b="0" u="none" strike="noStrike">
                          <a:solidFill>
                            <a:schemeClr val="tx1"/>
                          </a:solidFill>
                          <a:effectLst/>
                          <a:latin typeface="+mn-lt"/>
                        </a:rPr>
                        <a:t>2.88</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0.79</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0.21</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i="0" u="none" strike="noStrike">
                          <a:solidFill>
                            <a:schemeClr val="tx1"/>
                          </a:solidFill>
                          <a:effectLst/>
                          <a:latin typeface="+mn-lt"/>
                        </a:rPr>
                        <a:t>0.21</a:t>
                      </a:r>
                    </a:p>
                  </a:txBody>
                  <a:tcPr marL="9525" marR="9525" marT="9525" marB="0" anchor="ctr"/>
                </a:tc>
                <a:extLst>
                  <a:ext uri="{0D108BD9-81ED-4DB2-BD59-A6C34878D82A}">
                    <a16:rowId xmlns:a16="http://schemas.microsoft.com/office/drawing/2014/main" val="2652939950"/>
                  </a:ext>
                </a:extLst>
              </a:tr>
              <a:tr h="391886">
                <a:tc>
                  <a:txBody>
                    <a:bodyPr/>
                    <a:lstStyle/>
                    <a:p>
                      <a:pPr marL="0" indent="0">
                        <a:buFont typeface="+mj-lt"/>
                        <a:buNone/>
                      </a:pPr>
                      <a:r>
                        <a:rPr lang="en-US" sz="1400" b="1"/>
                        <a:t>Provisional/Probation</a:t>
                      </a:r>
                    </a:p>
                  </a:txBody>
                  <a:tcPr anchor="ctr"/>
                </a:tc>
                <a:tc>
                  <a:txBody>
                    <a:bodyPr/>
                    <a:lstStyle/>
                    <a:p>
                      <a:pPr algn="ctr" fontAlgn="b"/>
                      <a:r>
                        <a:rPr lang="en-US" sz="1400" b="0" u="none" strike="noStrike">
                          <a:solidFill>
                            <a:schemeClr val="tx1"/>
                          </a:solidFill>
                          <a:effectLst/>
                          <a:latin typeface="+mn-lt"/>
                        </a:rPr>
                        <a:t>6.00</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8.83</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5.67</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i="0" u="none" strike="noStrike">
                          <a:solidFill>
                            <a:schemeClr val="tx1"/>
                          </a:solidFill>
                          <a:effectLst/>
                          <a:latin typeface="+mn-lt"/>
                        </a:rPr>
                        <a:t>0.00</a:t>
                      </a:r>
                    </a:p>
                  </a:txBody>
                  <a:tcPr marL="9525" marR="9525" marT="9525" marB="0" anchor="ctr"/>
                </a:tc>
                <a:tc>
                  <a:txBody>
                    <a:bodyPr/>
                    <a:lstStyle/>
                    <a:p>
                      <a:pPr algn="ctr" fontAlgn="b"/>
                      <a:r>
                        <a:rPr lang="en-US" sz="1400" b="0" u="none" strike="noStrike">
                          <a:solidFill>
                            <a:schemeClr val="tx1"/>
                          </a:solidFill>
                          <a:effectLst/>
                          <a:latin typeface="+mn-lt"/>
                        </a:rPr>
                        <a:t>1.00</a:t>
                      </a:r>
                      <a:endParaRPr lang="en-US" sz="14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3843018035"/>
                  </a:ext>
                </a:extLst>
              </a:tr>
              <a:tr h="391886">
                <a:tc>
                  <a:txBody>
                    <a:bodyPr/>
                    <a:lstStyle/>
                    <a:p>
                      <a:pPr marL="0" indent="0">
                        <a:buFont typeface="+mj-lt"/>
                        <a:buNone/>
                      </a:pPr>
                      <a:r>
                        <a:rPr lang="en-US" sz="1400" b="1"/>
                        <a:t>Probation</a:t>
                      </a:r>
                    </a:p>
                  </a:txBody>
                  <a:tcPr anchor="ctr"/>
                </a:tc>
                <a:tc>
                  <a:txBody>
                    <a:bodyPr/>
                    <a:lstStyle/>
                    <a:p>
                      <a:pPr algn="ctr" fontAlgn="b"/>
                      <a:r>
                        <a:rPr lang="en-US" sz="1400" b="0" u="none" strike="noStrike">
                          <a:solidFill>
                            <a:schemeClr val="tx1"/>
                          </a:solidFill>
                          <a:effectLst/>
                          <a:latin typeface="+mn-lt"/>
                        </a:rPr>
                        <a:t>2.00</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1.14</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4.29</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i="0" u="none" strike="noStrike">
                          <a:solidFill>
                            <a:schemeClr val="tx1"/>
                          </a:solidFill>
                          <a:effectLst/>
                          <a:latin typeface="+mn-lt"/>
                        </a:rPr>
                        <a:t>0.00</a:t>
                      </a:r>
                    </a:p>
                  </a:txBody>
                  <a:tcPr marL="9525" marR="9525" marT="9525" marB="0" anchor="ctr"/>
                </a:tc>
                <a:tc>
                  <a:txBody>
                    <a:bodyPr/>
                    <a:lstStyle/>
                    <a:p>
                      <a:pPr algn="ctr" fontAlgn="b"/>
                      <a:r>
                        <a:rPr lang="en-US" sz="1400" b="0" u="none" strike="noStrike">
                          <a:solidFill>
                            <a:schemeClr val="tx1"/>
                          </a:solidFill>
                          <a:effectLst/>
                          <a:latin typeface="+mn-lt"/>
                        </a:rPr>
                        <a:t>0.43</a:t>
                      </a:r>
                      <a:endParaRPr lang="en-US" sz="14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580349585"/>
                  </a:ext>
                </a:extLst>
              </a:tr>
              <a:tr h="391886">
                <a:tc>
                  <a:txBody>
                    <a:bodyPr/>
                    <a:lstStyle/>
                    <a:p>
                      <a:pPr marL="0" indent="0">
                        <a:buFont typeface="+mj-lt"/>
                        <a:buNone/>
                      </a:pPr>
                      <a:r>
                        <a:rPr lang="en-US" sz="1400" b="1"/>
                        <a:t>Continued</a:t>
                      </a:r>
                    </a:p>
                  </a:txBody>
                  <a:tcPr anchor="ctr"/>
                </a:tc>
                <a:tc>
                  <a:txBody>
                    <a:bodyPr/>
                    <a:lstStyle/>
                    <a:p>
                      <a:pPr algn="ctr" fontAlgn="b"/>
                      <a:r>
                        <a:rPr lang="en-US" sz="1400" b="0" u="none" strike="noStrike">
                          <a:solidFill>
                            <a:schemeClr val="tx1"/>
                          </a:solidFill>
                          <a:effectLst/>
                          <a:latin typeface="+mn-lt"/>
                        </a:rPr>
                        <a:t>0.58</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1.54</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0.88</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0.00</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0.33</a:t>
                      </a:r>
                      <a:endParaRPr lang="en-US" sz="14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3744419523"/>
                  </a:ext>
                </a:extLst>
              </a:tr>
              <a:tr h="391886">
                <a:tc>
                  <a:txBody>
                    <a:bodyPr/>
                    <a:lstStyle/>
                    <a:p>
                      <a:pPr marL="0" indent="0">
                        <a:buFont typeface="+mj-lt"/>
                        <a:buNone/>
                      </a:pPr>
                      <a:r>
                        <a:rPr lang="en-US" sz="1400" b="1"/>
                        <a:t>Withdrawn</a:t>
                      </a:r>
                    </a:p>
                  </a:txBody>
                  <a:tcPr anchor="ctr"/>
                </a:tc>
                <a:tc>
                  <a:txBody>
                    <a:bodyPr/>
                    <a:lstStyle/>
                    <a:p>
                      <a:pPr algn="ctr" fontAlgn="b"/>
                      <a:r>
                        <a:rPr lang="en-US" sz="1400" b="0" u="none" strike="noStrike">
                          <a:solidFill>
                            <a:schemeClr val="tx1"/>
                          </a:solidFill>
                          <a:effectLst/>
                          <a:latin typeface="+mn-lt"/>
                        </a:rPr>
                        <a:t>3.67</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6.67</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u="none" strike="noStrike">
                          <a:solidFill>
                            <a:schemeClr val="tx1"/>
                          </a:solidFill>
                          <a:effectLst/>
                          <a:latin typeface="+mn-lt"/>
                        </a:rPr>
                        <a:t>2.67</a:t>
                      </a:r>
                      <a:endParaRPr lang="en-US" sz="1400" b="0" i="0" u="none" strike="noStrike">
                        <a:solidFill>
                          <a:schemeClr val="tx1"/>
                        </a:solidFill>
                        <a:effectLst/>
                        <a:latin typeface="+mn-lt"/>
                      </a:endParaRPr>
                    </a:p>
                  </a:txBody>
                  <a:tcPr marL="9525" marR="9525" marT="9525" marB="0" anchor="ctr"/>
                </a:tc>
                <a:tc>
                  <a:txBody>
                    <a:bodyPr/>
                    <a:lstStyle/>
                    <a:p>
                      <a:pPr algn="ctr" fontAlgn="b"/>
                      <a:r>
                        <a:rPr lang="en-US" sz="1400" b="0" i="0" u="none" strike="noStrike">
                          <a:solidFill>
                            <a:schemeClr val="tx1"/>
                          </a:solidFill>
                          <a:effectLst/>
                          <a:latin typeface="+mn-lt"/>
                        </a:rPr>
                        <a:t>3.33</a:t>
                      </a:r>
                    </a:p>
                  </a:txBody>
                  <a:tcPr marL="9525" marR="9525" marT="9525" marB="0" anchor="ctr"/>
                </a:tc>
                <a:tc>
                  <a:txBody>
                    <a:bodyPr/>
                    <a:lstStyle/>
                    <a:p>
                      <a:pPr algn="ctr" fontAlgn="b"/>
                      <a:r>
                        <a:rPr lang="en-US" sz="1400" b="0" u="none" strike="noStrike" dirty="0">
                          <a:solidFill>
                            <a:schemeClr val="tx1"/>
                          </a:solidFill>
                          <a:effectLst/>
                          <a:latin typeface="+mn-lt"/>
                        </a:rPr>
                        <a:t>0.00</a:t>
                      </a:r>
                      <a:endParaRPr lang="en-US" sz="14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33168479"/>
                  </a:ext>
                </a:extLst>
              </a:tr>
            </a:tbl>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Citations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7836" y="8547524"/>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Programs on </a:t>
            </a:r>
            <a:r>
              <a:rPr lang="en-US" sz="1600" b="1" dirty="0">
                <a:solidFill>
                  <a:schemeClr val="tx1"/>
                </a:solidFill>
              </a:rPr>
              <a:t>Probation</a:t>
            </a:r>
            <a:r>
              <a:rPr lang="en-US" sz="1600" dirty="0">
                <a:solidFill>
                  <a:schemeClr val="tx1"/>
                </a:solidFill>
              </a:rPr>
              <a:t> have a significant increase in A and C citations. </a:t>
            </a:r>
            <a:r>
              <a:rPr lang="en-US" sz="1600" b="1" dirty="0">
                <a:solidFill>
                  <a:schemeClr val="tx1"/>
                </a:solidFill>
              </a:rPr>
              <a:t>Provisionally </a:t>
            </a:r>
            <a:r>
              <a:rPr lang="en-US" sz="1600" dirty="0">
                <a:solidFill>
                  <a:schemeClr val="tx1"/>
                </a:solidFill>
              </a:rPr>
              <a:t>accredited programs also on </a:t>
            </a:r>
            <a:r>
              <a:rPr lang="en-US" sz="1600" b="1" dirty="0">
                <a:solidFill>
                  <a:schemeClr val="tx1"/>
                </a:solidFill>
              </a:rPr>
              <a:t>Probation </a:t>
            </a:r>
            <a:r>
              <a:rPr lang="en-US" sz="1600" dirty="0">
                <a:solidFill>
                  <a:schemeClr val="tx1"/>
                </a:solidFill>
              </a:rPr>
              <a:t>have increased B citations. Programs with accreditation </a:t>
            </a:r>
            <a:r>
              <a:rPr lang="en-US" sz="1600" b="1" dirty="0">
                <a:solidFill>
                  <a:schemeClr val="tx1"/>
                </a:solidFill>
              </a:rPr>
              <a:t>Withdrawn</a:t>
            </a:r>
            <a:r>
              <a:rPr lang="en-US" sz="1600" dirty="0">
                <a:solidFill>
                  <a:schemeClr val="tx1"/>
                </a:solidFill>
              </a:rPr>
              <a:t> have </a:t>
            </a:r>
            <a:r>
              <a:rPr lang="en-US" sz="1600" b="1" i="1" dirty="0">
                <a:solidFill>
                  <a:schemeClr val="tx1"/>
                </a:solidFill>
              </a:rPr>
              <a:t>recurring</a:t>
            </a:r>
            <a:r>
              <a:rPr lang="en-US" sz="1600" dirty="0">
                <a:solidFill>
                  <a:schemeClr val="tx1"/>
                </a:solidFill>
              </a:rPr>
              <a:t> citations in A-C, in additional to increased citations in D.</a:t>
            </a:r>
          </a:p>
        </p:txBody>
      </p:sp>
      <p:sp>
        <p:nvSpPr>
          <p:cNvPr id="10" name="TextBox 9">
            <a:extLst>
              <a:ext uri="{FF2B5EF4-FFF2-40B4-BE49-F238E27FC236}">
                <a16:creationId xmlns:a16="http://schemas.microsoft.com/office/drawing/2014/main" id="{17EF0C3F-0FD2-4FFF-BF29-5EF8A7DA3318}"/>
              </a:ext>
            </a:extLst>
          </p:cNvPr>
          <p:cNvSpPr txBox="1"/>
          <p:nvPr/>
        </p:nvSpPr>
        <p:spPr>
          <a:xfrm>
            <a:off x="6890818" y="7106029"/>
            <a:ext cx="631904" cy="307777"/>
          </a:xfrm>
          <a:prstGeom prst="rect">
            <a:avLst/>
          </a:prstGeom>
          <a:noFill/>
        </p:spPr>
        <p:txBody>
          <a:bodyPr wrap="none" rtlCol="0">
            <a:spAutoFit/>
          </a:bodyPr>
          <a:lstStyle/>
          <a:p>
            <a:r>
              <a:rPr lang="en-US" sz="1400" dirty="0"/>
              <a:t>16.33</a:t>
            </a:r>
            <a:endParaRPr lang="en-US" sz="1200" dirty="0"/>
          </a:p>
        </p:txBody>
      </p:sp>
      <p:sp>
        <p:nvSpPr>
          <p:cNvPr id="26" name="TextBox 25">
            <a:extLst>
              <a:ext uri="{FF2B5EF4-FFF2-40B4-BE49-F238E27FC236}">
                <a16:creationId xmlns:a16="http://schemas.microsoft.com/office/drawing/2014/main" id="{99D8F4E2-7F4E-4C14-ACFA-900938709B4A}"/>
              </a:ext>
            </a:extLst>
          </p:cNvPr>
          <p:cNvSpPr txBox="1"/>
          <p:nvPr/>
        </p:nvSpPr>
        <p:spPr>
          <a:xfrm>
            <a:off x="3712772" y="6094662"/>
            <a:ext cx="532518" cy="307777"/>
          </a:xfrm>
          <a:prstGeom prst="rect">
            <a:avLst/>
          </a:prstGeom>
          <a:noFill/>
        </p:spPr>
        <p:txBody>
          <a:bodyPr wrap="none" rtlCol="0">
            <a:spAutoFit/>
          </a:bodyPr>
          <a:lstStyle/>
          <a:p>
            <a:r>
              <a:rPr lang="en-US" sz="1400" dirty="0"/>
              <a:t>3.33</a:t>
            </a:r>
          </a:p>
        </p:txBody>
      </p:sp>
      <p:sp>
        <p:nvSpPr>
          <p:cNvPr id="27" name="TextBox 26">
            <a:extLst>
              <a:ext uri="{FF2B5EF4-FFF2-40B4-BE49-F238E27FC236}">
                <a16:creationId xmlns:a16="http://schemas.microsoft.com/office/drawing/2014/main" id="{9E2E28E3-8BE4-4FCF-B34E-316299FB589F}"/>
              </a:ext>
            </a:extLst>
          </p:cNvPr>
          <p:cNvSpPr txBox="1"/>
          <p:nvPr/>
        </p:nvSpPr>
        <p:spPr>
          <a:xfrm>
            <a:off x="4827961" y="5082825"/>
            <a:ext cx="532518" cy="307777"/>
          </a:xfrm>
          <a:prstGeom prst="rect">
            <a:avLst/>
          </a:prstGeom>
          <a:noFill/>
        </p:spPr>
        <p:txBody>
          <a:bodyPr wrap="none" rtlCol="0">
            <a:spAutoFit/>
          </a:bodyPr>
          <a:lstStyle/>
          <a:p>
            <a:r>
              <a:rPr lang="en-US" sz="1400" dirty="0"/>
              <a:t>7.86</a:t>
            </a:r>
            <a:endParaRPr lang="en-US" sz="1200" dirty="0"/>
          </a:p>
        </p:txBody>
      </p:sp>
      <p:sp>
        <p:nvSpPr>
          <p:cNvPr id="28" name="TextBox 27">
            <a:extLst>
              <a:ext uri="{FF2B5EF4-FFF2-40B4-BE49-F238E27FC236}">
                <a16:creationId xmlns:a16="http://schemas.microsoft.com/office/drawing/2014/main" id="{0CAE0ACC-EB6C-4D5E-A644-5B4AE6CF892B}"/>
              </a:ext>
            </a:extLst>
          </p:cNvPr>
          <p:cNvSpPr txBox="1"/>
          <p:nvPr/>
        </p:nvSpPr>
        <p:spPr>
          <a:xfrm>
            <a:off x="8176883" y="4069184"/>
            <a:ext cx="631904" cy="307777"/>
          </a:xfrm>
          <a:prstGeom prst="rect">
            <a:avLst/>
          </a:prstGeom>
          <a:noFill/>
        </p:spPr>
        <p:txBody>
          <a:bodyPr wrap="none" rtlCol="0">
            <a:spAutoFit/>
          </a:bodyPr>
          <a:lstStyle/>
          <a:p>
            <a:r>
              <a:rPr lang="en-US" sz="1400" dirty="0"/>
              <a:t>21.50</a:t>
            </a:r>
            <a:endParaRPr lang="en-US" sz="1200" dirty="0"/>
          </a:p>
        </p:txBody>
      </p:sp>
      <p:sp>
        <p:nvSpPr>
          <p:cNvPr id="29" name="TextBox 28">
            <a:extLst>
              <a:ext uri="{FF2B5EF4-FFF2-40B4-BE49-F238E27FC236}">
                <a16:creationId xmlns:a16="http://schemas.microsoft.com/office/drawing/2014/main" id="{01692BA0-688E-45C6-BAB6-6B70A048BD70}"/>
              </a:ext>
            </a:extLst>
          </p:cNvPr>
          <p:cNvSpPr txBox="1"/>
          <p:nvPr/>
        </p:nvSpPr>
        <p:spPr>
          <a:xfrm>
            <a:off x="4235953" y="3066260"/>
            <a:ext cx="532518" cy="307777"/>
          </a:xfrm>
          <a:prstGeom prst="rect">
            <a:avLst/>
          </a:prstGeom>
          <a:noFill/>
        </p:spPr>
        <p:txBody>
          <a:bodyPr wrap="none" rtlCol="0">
            <a:spAutoFit/>
          </a:bodyPr>
          <a:lstStyle/>
          <a:p>
            <a:r>
              <a:rPr lang="en-US" sz="1400" dirty="0"/>
              <a:t>5.38</a:t>
            </a:r>
          </a:p>
        </p:txBody>
      </p:sp>
      <p:cxnSp>
        <p:nvCxnSpPr>
          <p:cNvPr id="3" name="Straight Connector 2">
            <a:extLst>
              <a:ext uri="{FF2B5EF4-FFF2-40B4-BE49-F238E27FC236}">
                <a16:creationId xmlns:a16="http://schemas.microsoft.com/office/drawing/2014/main" id="{B2CCBE95-4F5A-58F6-ED51-5A25039C734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64CB4766-5FF9-EC59-6D36-DD5AEA464AF2}"/>
              </a:ext>
            </a:extLst>
          </p:cNvPr>
          <p:cNvGrpSpPr/>
          <p:nvPr/>
        </p:nvGrpSpPr>
        <p:grpSpPr>
          <a:xfrm>
            <a:off x="0" y="9601200"/>
            <a:ext cx="17881600" cy="457200"/>
            <a:chOff x="0" y="9601200"/>
            <a:chExt cx="17881600" cy="457200"/>
          </a:xfrm>
        </p:grpSpPr>
        <p:sp>
          <p:nvSpPr>
            <p:cNvPr id="12" name="Rectangle 11">
              <a:extLst>
                <a:ext uri="{FF2B5EF4-FFF2-40B4-BE49-F238E27FC236}">
                  <a16:creationId xmlns:a16="http://schemas.microsoft.com/office/drawing/2014/main" id="{7A2F7210-DB2E-24DF-6386-3FE0CCA07BB7}"/>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3" name="Picture 12" descr="Logo&#10;&#10;Description automatically generated">
              <a:extLst>
                <a:ext uri="{FF2B5EF4-FFF2-40B4-BE49-F238E27FC236}">
                  <a16:creationId xmlns:a16="http://schemas.microsoft.com/office/drawing/2014/main" id="{73C49F24-5947-ADF8-B250-411956C65A4F}"/>
                </a:ext>
              </a:extLst>
            </p:cNvPr>
            <p:cNvPicPr>
              <a:picLocks noChangeAspect="1"/>
            </p:cNvPicPr>
            <p:nvPr/>
          </p:nvPicPr>
          <p:blipFill rotWithShape="1">
            <a:blip r:embed="rId5">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607420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Budget</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7524"/>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Provisionally </a:t>
            </a:r>
            <a:r>
              <a:rPr lang="en-US" sz="1600" dirty="0">
                <a:solidFill>
                  <a:schemeClr val="tx1"/>
                </a:solidFill>
              </a:rPr>
              <a:t>accredited programs on </a:t>
            </a:r>
            <a:r>
              <a:rPr lang="en-US" sz="1600" b="1" dirty="0">
                <a:solidFill>
                  <a:schemeClr val="tx1"/>
                </a:solidFill>
              </a:rPr>
              <a:t>Probation </a:t>
            </a:r>
            <a:r>
              <a:rPr lang="en-US" sz="1600" dirty="0">
                <a:solidFill>
                  <a:schemeClr val="tx1"/>
                </a:solidFill>
              </a:rPr>
              <a:t>have </a:t>
            </a:r>
            <a:r>
              <a:rPr lang="en-US" sz="1600" i="1" dirty="0">
                <a:solidFill>
                  <a:schemeClr val="tx1"/>
                </a:solidFill>
              </a:rPr>
              <a:t>high</a:t>
            </a:r>
            <a:r>
              <a:rPr lang="en-US" sz="1600" dirty="0">
                <a:solidFill>
                  <a:schemeClr val="tx1"/>
                </a:solidFill>
              </a:rPr>
              <a:t> overall and operational budgets. Programs on </a:t>
            </a:r>
            <a:r>
              <a:rPr lang="en-US" sz="1600" b="1" dirty="0">
                <a:solidFill>
                  <a:schemeClr val="tx1"/>
                </a:solidFill>
              </a:rPr>
              <a:t>Probation</a:t>
            </a:r>
            <a:r>
              <a:rPr lang="en-US" sz="1600" dirty="0">
                <a:solidFill>
                  <a:schemeClr val="tx1"/>
                </a:solidFill>
              </a:rPr>
              <a:t> have the </a:t>
            </a:r>
            <a:r>
              <a:rPr lang="en-US" sz="1600" i="1" dirty="0">
                <a:solidFill>
                  <a:schemeClr val="tx1"/>
                </a:solidFill>
              </a:rPr>
              <a:t>lowest</a:t>
            </a:r>
            <a:r>
              <a:rPr lang="en-US" sz="1600" dirty="0">
                <a:solidFill>
                  <a:schemeClr val="tx1"/>
                </a:solidFill>
              </a:rPr>
              <a:t> total budgets and operational budgets of all the programs.</a:t>
            </a:r>
          </a:p>
        </p:txBody>
      </p:sp>
      <p:graphicFrame>
        <p:nvGraphicFramePr>
          <p:cNvPr id="16" name="Table 15">
            <a:extLst>
              <a:ext uri="{FF2B5EF4-FFF2-40B4-BE49-F238E27FC236}">
                <a16:creationId xmlns:a16="http://schemas.microsoft.com/office/drawing/2014/main" id="{AD224070-3544-4970-8C49-62D888D65D70}"/>
              </a:ext>
            </a:extLst>
          </p:cNvPr>
          <p:cNvGraphicFramePr>
            <a:graphicFrameLocks noGrp="1"/>
          </p:cNvGraphicFramePr>
          <p:nvPr>
            <p:extLst>
              <p:ext uri="{D42A27DB-BD31-4B8C-83A1-F6EECF244321}">
                <p14:modId xmlns:p14="http://schemas.microsoft.com/office/powerpoint/2010/main" val="316782102"/>
              </p:ext>
            </p:extLst>
          </p:nvPr>
        </p:nvGraphicFramePr>
        <p:xfrm>
          <a:off x="5187006" y="7442025"/>
          <a:ext cx="7728568" cy="822960"/>
        </p:xfrm>
        <a:graphic>
          <a:graphicData uri="http://schemas.openxmlformats.org/drawingml/2006/table">
            <a:tbl>
              <a:tblPr firstRow="1" firstCol="1" bandRow="1">
                <a:tableStyleId>{3B4B98B0-60AC-42C2-AFA5-B58CD77FA1E5}</a:tableStyleId>
              </a:tblPr>
              <a:tblGrid>
                <a:gridCol w="1244727">
                  <a:extLst>
                    <a:ext uri="{9D8B030D-6E8A-4147-A177-3AD203B41FA5}">
                      <a16:colId xmlns:a16="http://schemas.microsoft.com/office/drawing/2014/main" val="927423651"/>
                    </a:ext>
                  </a:extLst>
                </a:gridCol>
                <a:gridCol w="1537795">
                  <a:extLst>
                    <a:ext uri="{9D8B030D-6E8A-4147-A177-3AD203B41FA5}">
                      <a16:colId xmlns:a16="http://schemas.microsoft.com/office/drawing/2014/main" val="3054637108"/>
                    </a:ext>
                  </a:extLst>
                </a:gridCol>
                <a:gridCol w="1870456">
                  <a:extLst>
                    <a:ext uri="{9D8B030D-6E8A-4147-A177-3AD203B41FA5}">
                      <a16:colId xmlns:a16="http://schemas.microsoft.com/office/drawing/2014/main" val="1067248232"/>
                    </a:ext>
                  </a:extLst>
                </a:gridCol>
                <a:gridCol w="1537795">
                  <a:extLst>
                    <a:ext uri="{9D8B030D-6E8A-4147-A177-3AD203B41FA5}">
                      <a16:colId xmlns:a16="http://schemas.microsoft.com/office/drawing/2014/main" val="2499413399"/>
                    </a:ext>
                  </a:extLst>
                </a:gridCol>
                <a:gridCol w="1537795">
                  <a:extLst>
                    <a:ext uri="{9D8B030D-6E8A-4147-A177-3AD203B41FA5}">
                      <a16:colId xmlns:a16="http://schemas.microsoft.com/office/drawing/2014/main" val="3904271497"/>
                    </a:ext>
                  </a:extLst>
                </a:gridCol>
              </a:tblGrid>
              <a:tr h="274320">
                <a:tc>
                  <a:txBody>
                    <a:bodyPr/>
                    <a:lstStyle/>
                    <a:p>
                      <a:pPr marL="0" marR="0" algn="ctr">
                        <a:lnSpc>
                          <a:spcPct val="107000"/>
                        </a:lnSpc>
                        <a:spcBef>
                          <a:spcPts val="0"/>
                        </a:spcBef>
                        <a:spcAft>
                          <a:spcPts val="0"/>
                        </a:spcAft>
                      </a:pPr>
                      <a:r>
                        <a:rPr lang="en-US" sz="1400">
                          <a:effectLst/>
                        </a:rPr>
                        <a:t>Budget Type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Avg/Med </a:t>
                      </a:r>
                      <a:r>
                        <a:rPr lang="en-US" sz="1400">
                          <a:effectLst/>
                          <a:latin typeface="+mn-lt"/>
                          <a:cs typeface="Times New Roman" panose="02020603050405020304" pitchFamily="18" charset="0"/>
                        </a:rPr>
                        <a:t>Prov</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Avg/Med </a:t>
                      </a:r>
                      <a:r>
                        <a:rPr lang="en-US" sz="1400" err="1">
                          <a:effectLst/>
                          <a:latin typeface="+mn-lt"/>
                          <a:ea typeface="Calibri" panose="020F0502020204030204" pitchFamily="34" charset="0"/>
                          <a:cs typeface="Times New Roman" panose="02020603050405020304" pitchFamily="18" charset="0"/>
                        </a:rPr>
                        <a:t>Prov+Prob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Avg/Med Prob</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Avg/Med </a:t>
                      </a:r>
                      <a:r>
                        <a:rPr lang="en-US" sz="1400" err="1">
                          <a:effectLst/>
                          <a:latin typeface="+mn-lt"/>
                          <a:ea typeface="Calibri" panose="020F0502020204030204" pitchFamily="34" charset="0"/>
                          <a:cs typeface="Times New Roman" panose="02020603050405020304" pitchFamily="18" charset="0"/>
                        </a:rPr>
                        <a:t>Cont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ctr" fontAlgn="b"/>
                      <a:r>
                        <a:rPr lang="en-US" sz="1400" b="1" i="0" u="none" strike="noStrike">
                          <a:solidFill>
                            <a:schemeClr val="tx1"/>
                          </a:solidFill>
                          <a:effectLst/>
                          <a:latin typeface="+mn-lt"/>
                        </a:rPr>
                        <a:t>Total</a:t>
                      </a:r>
                    </a:p>
                  </a:txBody>
                  <a:tcPr marL="9525" marR="9525" marT="9525"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$1.82/1.30M</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$2.68/2.68M</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$2.63/1.98M</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$2.85/2.46M</a:t>
                      </a:r>
                    </a:p>
                  </a:txBody>
                  <a:tcPr marL="68580" marR="68580" marT="0" marB="0" anchor="ctr"/>
                </a:tc>
                <a:extLst>
                  <a:ext uri="{0D108BD9-81ED-4DB2-BD59-A6C34878D82A}">
                    <a16:rowId xmlns:a16="http://schemas.microsoft.com/office/drawing/2014/main" val="2646449480"/>
                  </a:ext>
                </a:extLst>
              </a:tr>
              <a:tr h="274320">
                <a:tc>
                  <a:txBody>
                    <a:bodyPr/>
                    <a:lstStyle/>
                    <a:p>
                      <a:pPr algn="ctr" fontAlgn="b"/>
                      <a:r>
                        <a:rPr lang="en-US" sz="1400" b="1" i="0" u="none" strike="noStrike">
                          <a:solidFill>
                            <a:schemeClr val="tx1"/>
                          </a:solidFill>
                          <a:effectLst/>
                          <a:latin typeface="+mn-lt"/>
                        </a:rPr>
                        <a:t>Operational</a:t>
                      </a:r>
                    </a:p>
                  </a:txBody>
                  <a:tcPr marL="9525" marR="9525" marT="9525"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$288/200K</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$477/490K</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$277/176K</a:t>
                      </a: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$389/376K</a:t>
                      </a:r>
                    </a:p>
                  </a:txBody>
                  <a:tcPr marL="68580" marR="68580" marT="0" marB="0" anchor="ctr"/>
                </a:tc>
                <a:extLst>
                  <a:ext uri="{0D108BD9-81ED-4DB2-BD59-A6C34878D82A}">
                    <a16:rowId xmlns:a16="http://schemas.microsoft.com/office/drawing/2014/main" val="636950574"/>
                  </a:ext>
                </a:extLst>
              </a:tr>
            </a:tbl>
          </a:graphicData>
        </a:graphic>
      </p:graphicFrame>
      <p:cxnSp>
        <p:nvCxnSpPr>
          <p:cNvPr id="3" name="Straight Connector 2">
            <a:extLst>
              <a:ext uri="{FF2B5EF4-FFF2-40B4-BE49-F238E27FC236}">
                <a16:creationId xmlns:a16="http://schemas.microsoft.com/office/drawing/2014/main" id="{5E9443C6-95D2-3430-85EC-A89E892FF30F}"/>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747029BD-E888-53A3-156E-E2E730372A97}"/>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C90A9D5D-E3A5-4996-FFA7-C0D89DA01072}"/>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561CEC0E-EC6A-37CD-0923-7A2AE63E9735}"/>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5" name="Content Placeholder 24">
            <a:extLst>
              <a:ext uri="{FF2B5EF4-FFF2-40B4-BE49-F238E27FC236}">
                <a16:creationId xmlns:a16="http://schemas.microsoft.com/office/drawing/2014/main" id="{77817CB0-328B-D1A3-E87C-DB83CB6C83EE}"/>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661691446"/>
              </p:ext>
            </p:extLst>
          </p:nvPr>
        </p:nvGraphicFramePr>
        <p:xfrm>
          <a:off x="1228090" y="2099310"/>
          <a:ext cx="7600950" cy="530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ontent Placeholder 25">
            <a:extLst>
              <a:ext uri="{FF2B5EF4-FFF2-40B4-BE49-F238E27FC236}">
                <a16:creationId xmlns:a16="http://schemas.microsoft.com/office/drawing/2014/main" id="{E30EE912-CE38-2A36-687B-31C89EC1B61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4062218307"/>
              </p:ext>
            </p:extLst>
          </p:nvPr>
        </p:nvGraphicFramePr>
        <p:xfrm>
          <a:off x="9051290" y="2099310"/>
          <a:ext cx="7600950" cy="530352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3785713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4" name="Content Placeholder 13">
            <a:extLst>
              <a:ext uri="{FF2B5EF4-FFF2-40B4-BE49-F238E27FC236}">
                <a16:creationId xmlns:a16="http://schemas.microsoft.com/office/drawing/2014/main" id="{0D03C42A-4E87-8A16-26A3-8B35A9602C6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266994858"/>
              </p:ext>
            </p:extLst>
          </p:nvPr>
        </p:nvGraphicFramePr>
        <p:xfrm>
          <a:off x="731520" y="2099310"/>
          <a:ext cx="822960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a:extLst>
              <a:ext uri="{FF2B5EF4-FFF2-40B4-BE49-F238E27FC236}">
                <a16:creationId xmlns:a16="http://schemas.microsoft.com/office/drawing/2014/main" id="{849F118E-7774-66F2-B97E-B0FAA13B663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081454927"/>
              </p:ext>
            </p:extLst>
          </p:nvPr>
        </p:nvGraphicFramePr>
        <p:xfrm>
          <a:off x="9229349"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2158"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There are </a:t>
            </a:r>
            <a:r>
              <a:rPr lang="en-US" sz="1600" i="1" dirty="0">
                <a:solidFill>
                  <a:schemeClr val="tx1"/>
                </a:solidFill>
              </a:rPr>
              <a:t>no</a:t>
            </a:r>
            <a:r>
              <a:rPr lang="en-US" sz="1600" dirty="0">
                <a:solidFill>
                  <a:schemeClr val="tx1"/>
                </a:solidFill>
              </a:rPr>
              <a:t> significant differences in program composition. </a:t>
            </a:r>
            <a:r>
              <a:rPr lang="en-US" sz="1600" b="1" dirty="0">
                <a:solidFill>
                  <a:schemeClr val="tx1"/>
                </a:solidFill>
              </a:rPr>
              <a:t>Provisionally</a:t>
            </a:r>
            <a:r>
              <a:rPr lang="en-US" sz="1600" dirty="0">
                <a:solidFill>
                  <a:schemeClr val="tx1"/>
                </a:solidFill>
              </a:rPr>
              <a:t> accredited programs have the least personnel per program – possibly due to a program becoming established. </a:t>
            </a:r>
          </a:p>
          <a:p>
            <a:pPr>
              <a:spcBef>
                <a:spcPts val="600"/>
              </a:spcBef>
            </a:pPr>
            <a:r>
              <a:rPr lang="en-US" sz="1600" dirty="0">
                <a:solidFill>
                  <a:schemeClr val="tx1"/>
                </a:solidFill>
              </a:rPr>
              <a:t>*</a:t>
            </a:r>
            <a:r>
              <a:rPr lang="en-US" sz="1600" i="1" dirty="0">
                <a:solidFill>
                  <a:schemeClr val="tx1"/>
                </a:solidFill>
              </a:rPr>
              <a:t>Provisional June &amp; Sept Applicant Programs in not included</a:t>
            </a:r>
          </a:p>
        </p:txBody>
      </p:sp>
      <p:cxnSp>
        <p:nvCxnSpPr>
          <p:cNvPr id="18" name="Straight Connector 17">
            <a:extLst>
              <a:ext uri="{FF2B5EF4-FFF2-40B4-BE49-F238E27FC236}">
                <a16:creationId xmlns:a16="http://schemas.microsoft.com/office/drawing/2014/main" id="{1DFFA35E-C32B-47C5-86FD-D551CF3AD57C}"/>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 name="Straight Connector 2">
            <a:extLst>
              <a:ext uri="{FF2B5EF4-FFF2-40B4-BE49-F238E27FC236}">
                <a16:creationId xmlns:a16="http://schemas.microsoft.com/office/drawing/2014/main" id="{CBE8E552-40B5-7925-F99A-559DA682673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DCD7A73C-22D3-2B5F-F060-71B4791E2BED}"/>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8C44AAB6-EA9F-B2B1-ECBB-4C73D4F1FEA0}"/>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7D8095C2-8F79-D7E9-FD75-A8A854CD971B}"/>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44</a:t>
            </a:fld>
            <a:endParaRPr lang="en-US">
              <a:solidFill>
                <a:schemeClr val="bg1"/>
              </a:solidFill>
            </a:endParaRPr>
          </a:p>
        </p:txBody>
      </p:sp>
    </p:spTree>
    <p:extLst>
      <p:ext uri="{BB962C8B-B14F-4D97-AF65-F5344CB8AC3E}">
        <p14:creationId xmlns:p14="http://schemas.microsoft.com/office/powerpoint/2010/main" val="1872384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There are </a:t>
            </a:r>
            <a:r>
              <a:rPr lang="en-US" sz="1600" i="1" dirty="0">
                <a:solidFill>
                  <a:schemeClr val="tx1"/>
                </a:solidFill>
              </a:rPr>
              <a:t>no</a:t>
            </a:r>
            <a:r>
              <a:rPr lang="en-US" sz="1600" dirty="0">
                <a:solidFill>
                  <a:schemeClr val="tx1"/>
                </a:solidFill>
              </a:rPr>
              <a:t> significant differences in </a:t>
            </a:r>
            <a:r>
              <a:rPr lang="en-US" sz="1600" i="1" dirty="0">
                <a:solidFill>
                  <a:schemeClr val="tx1"/>
                </a:solidFill>
              </a:rPr>
              <a:t>total</a:t>
            </a:r>
            <a:r>
              <a:rPr lang="en-US" sz="1600" dirty="0">
                <a:solidFill>
                  <a:schemeClr val="tx1"/>
                </a:solidFill>
              </a:rPr>
              <a:t> FTE/program, suggesting that even though </a:t>
            </a:r>
            <a:r>
              <a:rPr lang="en-US" sz="1600" b="1" dirty="0">
                <a:solidFill>
                  <a:schemeClr val="tx1"/>
                </a:solidFill>
              </a:rPr>
              <a:t>Provisionally accredited </a:t>
            </a:r>
            <a:r>
              <a:rPr lang="en-US" sz="1600" dirty="0">
                <a:solidFill>
                  <a:schemeClr val="tx1"/>
                </a:solidFill>
              </a:rPr>
              <a:t>programs may have less people, they still have similar program FTEs to other programs.</a:t>
            </a:r>
          </a:p>
          <a:p>
            <a:pPr>
              <a:spcBef>
                <a:spcPts val="600"/>
              </a:spcBef>
            </a:pPr>
            <a:r>
              <a:rPr lang="en-US" sz="1600" dirty="0">
                <a:solidFill>
                  <a:schemeClr val="tx1"/>
                </a:solidFill>
              </a:rPr>
              <a:t>*</a:t>
            </a:r>
            <a:r>
              <a:rPr lang="en-US" sz="1600" i="1" dirty="0">
                <a:solidFill>
                  <a:schemeClr val="tx1"/>
                </a:solidFill>
              </a:rPr>
              <a:t>Provisional June &amp; Sept Applicant Programs in not included</a:t>
            </a:r>
          </a:p>
        </p:txBody>
      </p:sp>
      <p:cxnSp>
        <p:nvCxnSpPr>
          <p:cNvPr id="18" name="Straight Connector 17">
            <a:extLst>
              <a:ext uri="{FF2B5EF4-FFF2-40B4-BE49-F238E27FC236}">
                <a16:creationId xmlns:a16="http://schemas.microsoft.com/office/drawing/2014/main" id="{1DFFA35E-C32B-47C5-86FD-D551CF3AD57C}"/>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 name="Straight Connector 2">
            <a:extLst>
              <a:ext uri="{FF2B5EF4-FFF2-40B4-BE49-F238E27FC236}">
                <a16:creationId xmlns:a16="http://schemas.microsoft.com/office/drawing/2014/main" id="{B0068E21-D61B-B99C-B21C-8563AD647F11}"/>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BB14F23B-5FCB-2F92-D073-97E25204F591}"/>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70A564C7-D01F-BC44-D4F4-69508C54C6E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60FEA902-6D1B-7B4A-903F-F2E6FC1D7517}"/>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1" name="Content Placeholder 20">
            <a:extLst>
              <a:ext uri="{FF2B5EF4-FFF2-40B4-BE49-F238E27FC236}">
                <a16:creationId xmlns:a16="http://schemas.microsoft.com/office/drawing/2014/main" id="{C4558C39-BF41-DFD5-5915-C4F908D6E99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449593355"/>
              </p:ext>
            </p:extLst>
          </p:nvPr>
        </p:nvGraphicFramePr>
        <p:xfrm>
          <a:off x="1215612" y="2104380"/>
          <a:ext cx="822960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23">
            <a:extLst>
              <a:ext uri="{FF2B5EF4-FFF2-40B4-BE49-F238E27FC236}">
                <a16:creationId xmlns:a16="http://schemas.microsoft.com/office/drawing/2014/main" id="{AEA76102-079D-5780-21DF-95CB306C279A}"/>
              </a:ext>
            </a:extLst>
          </p:cNvPr>
          <p:cNvGraphicFramePr>
            <a:graphicFrameLocks noGrp="1"/>
          </p:cNvGraphicFramePr>
          <p:nvPr>
            <p:ph sz="half" idx="2"/>
            <p:extLst>
              <p:ext uri="{D42A27DB-BD31-4B8C-83A1-F6EECF244321}">
                <p14:modId xmlns:p14="http://schemas.microsoft.com/office/powerpoint/2010/main" val="3513810936"/>
              </p:ext>
            </p:extLst>
          </p:nvPr>
        </p:nvGraphicFramePr>
        <p:xfrm>
          <a:off x="9772723" y="3711924"/>
          <a:ext cx="6492239" cy="2634552"/>
        </p:xfrm>
        <a:graphic>
          <a:graphicData uri="http://schemas.openxmlformats.org/drawingml/2006/table">
            <a:tbl>
              <a:tblPr firstRow="1" firstCol="1" bandRow="1">
                <a:tableStyleId>{3B4B98B0-60AC-42C2-AFA5-B58CD77FA1E5}</a:tableStyleId>
              </a:tblPr>
              <a:tblGrid>
                <a:gridCol w="2318715">
                  <a:extLst>
                    <a:ext uri="{9D8B030D-6E8A-4147-A177-3AD203B41FA5}">
                      <a16:colId xmlns:a16="http://schemas.microsoft.com/office/drawing/2014/main" val="927423651"/>
                    </a:ext>
                  </a:extLst>
                </a:gridCol>
                <a:gridCol w="1043381">
                  <a:extLst>
                    <a:ext uri="{9D8B030D-6E8A-4147-A177-3AD203B41FA5}">
                      <a16:colId xmlns:a16="http://schemas.microsoft.com/office/drawing/2014/main" val="3054637108"/>
                    </a:ext>
                  </a:extLst>
                </a:gridCol>
                <a:gridCol w="1043381">
                  <a:extLst>
                    <a:ext uri="{9D8B030D-6E8A-4147-A177-3AD203B41FA5}">
                      <a16:colId xmlns:a16="http://schemas.microsoft.com/office/drawing/2014/main" val="1874557884"/>
                    </a:ext>
                  </a:extLst>
                </a:gridCol>
                <a:gridCol w="1043381">
                  <a:extLst>
                    <a:ext uri="{9D8B030D-6E8A-4147-A177-3AD203B41FA5}">
                      <a16:colId xmlns:a16="http://schemas.microsoft.com/office/drawing/2014/main" val="799941375"/>
                    </a:ext>
                  </a:extLst>
                </a:gridCol>
                <a:gridCol w="1043381">
                  <a:extLst>
                    <a:ext uri="{9D8B030D-6E8A-4147-A177-3AD203B41FA5}">
                      <a16:colId xmlns:a16="http://schemas.microsoft.com/office/drawing/2014/main" val="661288053"/>
                    </a:ext>
                  </a:extLst>
                </a:gridCol>
              </a:tblGrid>
              <a:tr h="274320">
                <a:tc>
                  <a:txBody>
                    <a:bodyPr/>
                    <a:lstStyle/>
                    <a:p>
                      <a:pPr marL="0" marR="0" algn="ctr">
                        <a:lnSpc>
                          <a:spcPct val="107000"/>
                        </a:lnSpc>
                        <a:spcBef>
                          <a:spcPts val="0"/>
                        </a:spcBef>
                        <a:spcAft>
                          <a:spcPts val="0"/>
                        </a:spcAft>
                      </a:pPr>
                      <a:r>
                        <a:rPr lang="en-US" sz="1400">
                          <a:effectLst/>
                        </a:rPr>
                        <a:t>Faculty Type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Prov*</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err="1">
                          <a:effectLst/>
                          <a:latin typeface="+mn-lt"/>
                          <a:ea typeface="Calibri" panose="020F0502020204030204" pitchFamily="34" charset="0"/>
                          <a:cs typeface="Times New Roman" panose="02020603050405020304" pitchFamily="18" charset="0"/>
                        </a:rPr>
                        <a:t>Prov+Prob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Prob</a:t>
                      </a:r>
                    </a:p>
                  </a:txBody>
                  <a:tcPr marL="68580" marR="68580" marT="0" marB="0" anchor="ctr"/>
                </a:tc>
                <a:tc>
                  <a:txBody>
                    <a:bodyPr/>
                    <a:lstStyle/>
                    <a:p>
                      <a:pPr marL="0" marR="0" algn="ctr">
                        <a:lnSpc>
                          <a:spcPct val="107000"/>
                        </a:lnSpc>
                        <a:spcBef>
                          <a:spcPts val="0"/>
                        </a:spcBef>
                        <a:spcAft>
                          <a:spcPts val="0"/>
                        </a:spcAft>
                      </a:pPr>
                      <a:r>
                        <a:rPr lang="en-US" sz="1400" err="1">
                          <a:effectLst/>
                          <a:latin typeface="+mn-lt"/>
                          <a:ea typeface="Calibri" panose="020F0502020204030204" pitchFamily="34" charset="0"/>
                          <a:cs typeface="Times New Roman" panose="02020603050405020304" pitchFamily="18" charset="0"/>
                        </a:rPr>
                        <a:t>Cont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400">
                          <a:effectLst/>
                        </a:rPr>
                        <a:t>Program Director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0.99</a:t>
                      </a:r>
                    </a:p>
                  </a:txBody>
                  <a:tcPr marL="9525" marR="9525" marT="9525"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400">
                          <a:effectLst/>
                        </a:rPr>
                        <a:t>Medical Director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0.29</a:t>
                      </a:r>
                    </a:p>
                  </a:txBody>
                  <a:tcPr marL="9525" marR="9525" marT="9525" marB="0" anchor="ctr"/>
                </a:tc>
                <a:tc>
                  <a:txBody>
                    <a:bodyPr/>
                    <a:lstStyle/>
                    <a:p>
                      <a:pPr algn="ctr" fontAlgn="b"/>
                      <a:r>
                        <a:rPr lang="en-US" sz="1400" b="0" i="0" u="none" strike="noStrike">
                          <a:solidFill>
                            <a:schemeClr val="tx1"/>
                          </a:solidFill>
                          <a:effectLst/>
                          <a:latin typeface="+mn-lt"/>
                        </a:rPr>
                        <a:t>0.29</a:t>
                      </a:r>
                    </a:p>
                  </a:txBody>
                  <a:tcPr marL="9525" marR="9525" marT="9525" marB="0" anchor="ctr"/>
                </a:tc>
                <a:tc>
                  <a:txBody>
                    <a:bodyPr/>
                    <a:lstStyle/>
                    <a:p>
                      <a:pPr algn="ctr" fontAlgn="b"/>
                      <a:r>
                        <a:rPr lang="en-US" sz="1400" b="0" i="0" u="none" strike="noStrike">
                          <a:solidFill>
                            <a:schemeClr val="tx1"/>
                          </a:solidFill>
                          <a:effectLst/>
                          <a:latin typeface="+mn-lt"/>
                        </a:rPr>
                        <a:t>0.26</a:t>
                      </a:r>
                    </a:p>
                  </a:txBody>
                  <a:tcPr marL="9525" marR="9525" marT="9525" marB="0" anchor="ctr"/>
                </a:tc>
                <a:tc>
                  <a:txBody>
                    <a:bodyPr/>
                    <a:lstStyle/>
                    <a:p>
                      <a:pPr algn="ctr" fontAlgn="b"/>
                      <a:r>
                        <a:rPr lang="en-US" sz="1400" b="0" i="0" u="none" strike="noStrike" dirty="0">
                          <a:solidFill>
                            <a:schemeClr val="tx1"/>
                          </a:solidFill>
                          <a:effectLst/>
                          <a:latin typeface="+mn-lt"/>
                        </a:rPr>
                        <a:t>0.27</a:t>
                      </a:r>
                    </a:p>
                  </a:txBody>
                  <a:tcPr marL="9525" marR="9525" marT="9525" marB="0" anchor="ctr"/>
                </a:tc>
                <a:extLst>
                  <a:ext uri="{0D108BD9-81ED-4DB2-BD59-A6C34878D82A}">
                    <a16:rowId xmlns:a16="http://schemas.microsoft.com/office/drawing/2014/main" val="636950574"/>
                  </a:ext>
                </a:extLst>
              </a:tr>
              <a:tr h="274320">
                <a:tc>
                  <a:txBody>
                    <a:bodyPr/>
                    <a:lstStyle/>
                    <a:p>
                      <a:pPr marL="0" marR="0" algn="l">
                        <a:lnSpc>
                          <a:spcPct val="107000"/>
                        </a:lnSpc>
                        <a:spcBef>
                          <a:spcPts val="0"/>
                        </a:spcBef>
                        <a:spcAft>
                          <a:spcPts val="0"/>
                        </a:spcAft>
                      </a:pPr>
                      <a:r>
                        <a:rPr lang="en-US" sz="1400" dirty="0">
                          <a:effectLst/>
                        </a:rPr>
                        <a:t>PA-C Principal Faculty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0.94</a:t>
                      </a:r>
                    </a:p>
                  </a:txBody>
                  <a:tcPr marL="9525" marR="9525" marT="9525" marB="0" anchor="ctr"/>
                </a:tc>
                <a:tc>
                  <a:txBody>
                    <a:bodyPr/>
                    <a:lstStyle/>
                    <a:p>
                      <a:pPr algn="ctr" fontAlgn="b"/>
                      <a:r>
                        <a:rPr lang="en-US" sz="1400" b="0" i="0" u="none" strike="noStrike">
                          <a:solidFill>
                            <a:schemeClr val="tx1"/>
                          </a:solidFill>
                          <a:effectLst/>
                          <a:latin typeface="+mn-lt"/>
                        </a:rPr>
                        <a:t>0.94</a:t>
                      </a:r>
                    </a:p>
                  </a:txBody>
                  <a:tcPr marL="9525" marR="9525" marT="9525" marB="0" anchor="ctr"/>
                </a:tc>
                <a:tc>
                  <a:txBody>
                    <a:bodyPr/>
                    <a:lstStyle/>
                    <a:p>
                      <a:pPr algn="ctr" fontAlgn="b"/>
                      <a:r>
                        <a:rPr lang="en-US" sz="1400" b="0" i="0" u="none" strike="noStrike">
                          <a:solidFill>
                            <a:schemeClr val="tx1"/>
                          </a:solidFill>
                          <a:effectLst/>
                          <a:latin typeface="+mn-lt"/>
                        </a:rPr>
                        <a:t>0.96</a:t>
                      </a:r>
                    </a:p>
                  </a:txBody>
                  <a:tcPr marL="9525" marR="9525" marT="9525" marB="0" anchor="ctr"/>
                </a:tc>
                <a:tc>
                  <a:txBody>
                    <a:bodyPr/>
                    <a:lstStyle/>
                    <a:p>
                      <a:pPr algn="ctr" fontAlgn="b"/>
                      <a:r>
                        <a:rPr lang="en-US" sz="1400" b="0" i="0" u="none" strike="noStrike">
                          <a:solidFill>
                            <a:schemeClr val="tx1"/>
                          </a:solidFill>
                          <a:effectLst/>
                          <a:latin typeface="+mn-lt"/>
                        </a:rPr>
                        <a:t>0.92</a:t>
                      </a:r>
                    </a:p>
                  </a:txBody>
                  <a:tcPr marL="9525" marR="9525" marT="9525" marB="0" anchor="ctr"/>
                </a:tc>
                <a:extLst>
                  <a:ext uri="{0D108BD9-81ED-4DB2-BD59-A6C34878D82A}">
                    <a16:rowId xmlns:a16="http://schemas.microsoft.com/office/drawing/2014/main" val="493914432"/>
                  </a:ext>
                </a:extLst>
              </a:tr>
              <a:tr h="274320">
                <a:tc>
                  <a:txBody>
                    <a:bodyPr/>
                    <a:lstStyle/>
                    <a:p>
                      <a:pPr marL="0" marR="0" algn="l">
                        <a:lnSpc>
                          <a:spcPct val="107000"/>
                        </a:lnSpc>
                        <a:spcBef>
                          <a:spcPts val="0"/>
                        </a:spcBef>
                        <a:spcAft>
                          <a:spcPts val="0"/>
                        </a:spcAft>
                      </a:pPr>
                      <a:r>
                        <a:rPr lang="en-US" sz="1400">
                          <a:effectLst/>
                        </a:rPr>
                        <a:t>Non-PA Principal Faculty</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0.79</a:t>
                      </a:r>
                    </a:p>
                  </a:txBody>
                  <a:tcPr marL="9525" marR="9525" marT="9525" marB="0" anchor="ctr"/>
                </a:tc>
                <a:tc>
                  <a:txBody>
                    <a:bodyPr/>
                    <a:lstStyle/>
                    <a:p>
                      <a:pPr algn="ctr" fontAlgn="b"/>
                      <a:r>
                        <a:rPr lang="en-US" sz="1400" b="0" i="0" u="none" strike="noStrike">
                          <a:solidFill>
                            <a:schemeClr val="tx1"/>
                          </a:solidFill>
                          <a:effectLst/>
                          <a:latin typeface="+mn-lt"/>
                        </a:rPr>
                        <a:t>0.90</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0.90</a:t>
                      </a:r>
                    </a:p>
                  </a:txBody>
                  <a:tcPr marL="9525" marR="9525" marT="9525" marB="0" anchor="ctr"/>
                </a:tc>
                <a:extLst>
                  <a:ext uri="{0D108BD9-81ED-4DB2-BD59-A6C34878D82A}">
                    <a16:rowId xmlns:a16="http://schemas.microsoft.com/office/drawing/2014/main" val="2922892604"/>
                  </a:ext>
                </a:extLst>
              </a:tr>
              <a:tr h="274320">
                <a:tc>
                  <a:txBody>
                    <a:bodyPr/>
                    <a:lstStyle/>
                    <a:p>
                      <a:pPr marL="0" marR="0" algn="l">
                        <a:lnSpc>
                          <a:spcPct val="107000"/>
                        </a:lnSpc>
                        <a:spcBef>
                          <a:spcPts val="0"/>
                        </a:spcBef>
                        <a:spcAft>
                          <a:spcPts val="0"/>
                        </a:spcAft>
                      </a:pPr>
                      <a:r>
                        <a:rPr lang="en-US" sz="1400">
                          <a:effectLst/>
                        </a:rPr>
                        <a:t>Instructional Faculty</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0.18</a:t>
                      </a:r>
                    </a:p>
                  </a:txBody>
                  <a:tcPr marL="9525" marR="9525" marT="9525" marB="0" anchor="ctr"/>
                </a:tc>
                <a:tc>
                  <a:txBody>
                    <a:bodyPr/>
                    <a:lstStyle/>
                    <a:p>
                      <a:pPr algn="ctr" fontAlgn="b"/>
                      <a:r>
                        <a:rPr lang="en-US" sz="1400" b="0" i="0" u="none" strike="noStrike">
                          <a:solidFill>
                            <a:schemeClr val="tx1"/>
                          </a:solidFill>
                          <a:effectLst/>
                          <a:latin typeface="+mn-lt"/>
                        </a:rPr>
                        <a:t>0.30</a:t>
                      </a:r>
                    </a:p>
                  </a:txBody>
                  <a:tcPr marL="9525" marR="9525" marT="9525" marB="0" anchor="ctr"/>
                </a:tc>
                <a:tc>
                  <a:txBody>
                    <a:bodyPr/>
                    <a:lstStyle/>
                    <a:p>
                      <a:pPr algn="ctr" fontAlgn="b"/>
                      <a:r>
                        <a:rPr lang="en-US" sz="1400" b="0" i="0" u="none" strike="noStrike">
                          <a:solidFill>
                            <a:schemeClr val="tx1"/>
                          </a:solidFill>
                          <a:effectLst/>
                          <a:latin typeface="+mn-lt"/>
                        </a:rPr>
                        <a:t>0.28</a:t>
                      </a:r>
                    </a:p>
                  </a:txBody>
                  <a:tcPr marL="9525" marR="9525" marT="9525" marB="0" anchor="ctr"/>
                </a:tc>
                <a:tc>
                  <a:txBody>
                    <a:bodyPr/>
                    <a:lstStyle/>
                    <a:p>
                      <a:pPr algn="ctr" fontAlgn="b"/>
                      <a:r>
                        <a:rPr lang="en-US" sz="1400" b="0" i="0" u="none" strike="noStrike">
                          <a:solidFill>
                            <a:schemeClr val="tx1"/>
                          </a:solidFill>
                          <a:effectLst/>
                          <a:latin typeface="+mn-lt"/>
                        </a:rPr>
                        <a:t>0.16</a:t>
                      </a:r>
                    </a:p>
                  </a:txBody>
                  <a:tcPr marL="9525" marR="9525" marT="9525" marB="0" anchor="ctr"/>
                </a:tc>
                <a:extLst>
                  <a:ext uri="{0D108BD9-81ED-4DB2-BD59-A6C34878D82A}">
                    <a16:rowId xmlns:a16="http://schemas.microsoft.com/office/drawing/2014/main" val="832100665"/>
                  </a:ext>
                </a:extLst>
              </a:tr>
              <a:tr h="274320">
                <a:tc>
                  <a:txBody>
                    <a:bodyPr/>
                    <a:lstStyle/>
                    <a:p>
                      <a:pPr marL="0" marR="0" algn="l">
                        <a:lnSpc>
                          <a:spcPct val="107000"/>
                        </a:lnSpc>
                        <a:spcBef>
                          <a:spcPts val="0"/>
                        </a:spcBef>
                        <a:spcAft>
                          <a:spcPts val="0"/>
                        </a:spcAft>
                      </a:pPr>
                      <a:r>
                        <a:rPr lang="en-US" sz="1400">
                          <a:effectLst/>
                        </a:rPr>
                        <a:t>Administrative Support Staff</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0.86</a:t>
                      </a:r>
                    </a:p>
                  </a:txBody>
                  <a:tcPr marL="9525" marR="9525" marT="9525" marB="0" anchor="ctr"/>
                </a:tc>
                <a:tc>
                  <a:txBody>
                    <a:bodyPr/>
                    <a:lstStyle/>
                    <a:p>
                      <a:pPr algn="ctr" fontAlgn="b"/>
                      <a:r>
                        <a:rPr lang="en-US" sz="1400" b="0" i="0" u="none" strike="noStrike">
                          <a:solidFill>
                            <a:schemeClr val="tx1"/>
                          </a:solidFill>
                          <a:effectLst/>
                          <a:latin typeface="+mn-lt"/>
                        </a:rPr>
                        <a:t>0.98</a:t>
                      </a:r>
                    </a:p>
                  </a:txBody>
                  <a:tcPr marL="9525" marR="9525" marT="9525" marB="0" anchor="ctr"/>
                </a:tc>
                <a:tc>
                  <a:txBody>
                    <a:bodyPr/>
                    <a:lstStyle/>
                    <a:p>
                      <a:pPr algn="ctr" fontAlgn="b"/>
                      <a:r>
                        <a:rPr lang="en-US" sz="1400" b="0" i="0" u="none" strike="noStrike">
                          <a:solidFill>
                            <a:schemeClr val="tx1"/>
                          </a:solidFill>
                          <a:effectLst/>
                          <a:latin typeface="+mn-lt"/>
                        </a:rPr>
                        <a:t>0.94</a:t>
                      </a:r>
                    </a:p>
                  </a:txBody>
                  <a:tcPr marL="9525" marR="9525" marT="9525" marB="0" anchor="ctr"/>
                </a:tc>
                <a:tc>
                  <a:txBody>
                    <a:bodyPr/>
                    <a:lstStyle/>
                    <a:p>
                      <a:pPr algn="ctr" fontAlgn="b"/>
                      <a:r>
                        <a:rPr lang="en-US" sz="1400" b="0" i="0" u="none" strike="noStrike">
                          <a:solidFill>
                            <a:schemeClr val="tx1"/>
                          </a:solidFill>
                          <a:effectLst/>
                          <a:latin typeface="+mn-lt"/>
                        </a:rPr>
                        <a:t>0.91</a:t>
                      </a:r>
                    </a:p>
                  </a:txBody>
                  <a:tcPr marL="9525" marR="9525" marT="9525" marB="0" anchor="ctr"/>
                </a:tc>
                <a:extLst>
                  <a:ext uri="{0D108BD9-81ED-4DB2-BD59-A6C34878D82A}">
                    <a16:rowId xmlns:a16="http://schemas.microsoft.com/office/drawing/2014/main" val="642491698"/>
                  </a:ext>
                </a:extLst>
              </a:tr>
              <a:tr h="274320">
                <a:tc>
                  <a:txBody>
                    <a:bodyPr/>
                    <a:lstStyle/>
                    <a:p>
                      <a:pPr marL="0" marR="0" algn="l">
                        <a:lnSpc>
                          <a:spcPct val="107000"/>
                        </a:lnSpc>
                        <a:spcBef>
                          <a:spcPts val="0"/>
                        </a:spcBef>
                        <a:spcAft>
                          <a:spcPts val="0"/>
                        </a:spcAft>
                      </a:pPr>
                      <a:r>
                        <a:rPr lang="en-US" sz="1400">
                          <a:effectLst/>
                        </a:rPr>
                        <a:t>No Standards Role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400" b="0" i="0" u="none" strike="noStrike">
                          <a:solidFill>
                            <a:schemeClr val="tx1"/>
                          </a:solidFill>
                          <a:effectLst/>
                          <a:latin typeface="+mn-lt"/>
                        </a:rPr>
                        <a:t>0.53</a:t>
                      </a:r>
                    </a:p>
                  </a:txBody>
                  <a:tcPr marL="9525" marR="9525" marT="9525" marB="0" anchor="ctr"/>
                </a:tc>
                <a:tc>
                  <a:txBody>
                    <a:bodyPr/>
                    <a:lstStyle/>
                    <a:p>
                      <a:pPr algn="ctr" fontAlgn="b"/>
                      <a:r>
                        <a:rPr lang="en-US" sz="1400" b="0" i="0" u="none" strike="noStrike">
                          <a:solidFill>
                            <a:schemeClr val="tx1"/>
                          </a:solidFill>
                          <a:effectLst/>
                          <a:latin typeface="+mn-lt"/>
                        </a:rPr>
                        <a:t>0.45</a:t>
                      </a:r>
                    </a:p>
                  </a:txBody>
                  <a:tcPr marL="9525" marR="9525" marT="9525" marB="0" anchor="ctr"/>
                </a:tc>
                <a:tc>
                  <a:txBody>
                    <a:bodyPr/>
                    <a:lstStyle/>
                    <a:p>
                      <a:pPr algn="ctr" fontAlgn="b"/>
                      <a:r>
                        <a:rPr lang="en-US" sz="1400" b="0" i="0" u="none" strike="noStrike">
                          <a:solidFill>
                            <a:schemeClr val="tx1"/>
                          </a:solidFill>
                          <a:effectLst/>
                          <a:latin typeface="+mn-lt"/>
                        </a:rPr>
                        <a:t>0.00</a:t>
                      </a:r>
                    </a:p>
                  </a:txBody>
                  <a:tcPr marL="9525" marR="9525" marT="9525" marB="0" anchor="ctr"/>
                </a:tc>
                <a:tc>
                  <a:txBody>
                    <a:bodyPr/>
                    <a:lstStyle/>
                    <a:p>
                      <a:pPr algn="ctr" fontAlgn="b"/>
                      <a:r>
                        <a:rPr lang="en-US" sz="1400" b="0" i="0" u="none" strike="noStrike">
                          <a:solidFill>
                            <a:schemeClr val="tx1"/>
                          </a:solidFill>
                          <a:effectLst/>
                          <a:latin typeface="+mn-lt"/>
                        </a:rPr>
                        <a:t>0.31</a:t>
                      </a:r>
                    </a:p>
                  </a:txBody>
                  <a:tcPr marL="9525" marR="9525" marT="9525" marB="0" anchor="ctr"/>
                </a:tc>
                <a:extLst>
                  <a:ext uri="{0D108BD9-81ED-4DB2-BD59-A6C34878D82A}">
                    <a16:rowId xmlns:a16="http://schemas.microsoft.com/office/drawing/2014/main" val="1797160282"/>
                  </a:ext>
                </a:extLst>
              </a:tr>
              <a:tr h="274320">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Total</a:t>
                      </a:r>
                    </a:p>
                  </a:txBody>
                  <a:tcPr marL="68580" marR="68580" marT="0" marB="0" anchor="ctr"/>
                </a:tc>
                <a:tc>
                  <a:txBody>
                    <a:bodyPr/>
                    <a:lstStyle/>
                    <a:p>
                      <a:pPr algn="ctr" fontAlgn="b"/>
                      <a:r>
                        <a:rPr lang="en-US" sz="1400" b="0" i="0" u="none" strike="noStrike" dirty="0">
                          <a:solidFill>
                            <a:schemeClr val="tx1"/>
                          </a:solidFill>
                          <a:effectLst/>
                          <a:latin typeface="+mn-lt"/>
                        </a:rPr>
                        <a:t>4.59</a:t>
                      </a:r>
                    </a:p>
                  </a:txBody>
                  <a:tcPr marL="9525" marR="9525" marT="9525" marB="0" anchor="ctr"/>
                </a:tc>
                <a:tc>
                  <a:txBody>
                    <a:bodyPr/>
                    <a:lstStyle/>
                    <a:p>
                      <a:pPr algn="ctr" fontAlgn="b"/>
                      <a:r>
                        <a:rPr lang="en-US" sz="1400" b="0" i="0" u="none" strike="noStrike">
                          <a:solidFill>
                            <a:schemeClr val="tx1"/>
                          </a:solidFill>
                          <a:effectLst/>
                          <a:latin typeface="+mn-lt"/>
                        </a:rPr>
                        <a:t>4.86</a:t>
                      </a:r>
                    </a:p>
                  </a:txBody>
                  <a:tcPr marL="9525" marR="9525" marT="9525" marB="0" anchor="ctr"/>
                </a:tc>
                <a:tc>
                  <a:txBody>
                    <a:bodyPr/>
                    <a:lstStyle/>
                    <a:p>
                      <a:pPr algn="ctr" fontAlgn="b"/>
                      <a:r>
                        <a:rPr lang="en-US" sz="1400" b="0" i="0" u="none" strike="noStrike">
                          <a:solidFill>
                            <a:schemeClr val="tx1"/>
                          </a:solidFill>
                          <a:effectLst/>
                          <a:latin typeface="+mn-lt"/>
                        </a:rPr>
                        <a:t>4.44</a:t>
                      </a:r>
                    </a:p>
                  </a:txBody>
                  <a:tcPr marL="9525" marR="9525" marT="9525" marB="0" anchor="ctr"/>
                </a:tc>
                <a:tc>
                  <a:txBody>
                    <a:bodyPr/>
                    <a:lstStyle/>
                    <a:p>
                      <a:pPr algn="ctr" fontAlgn="b"/>
                      <a:r>
                        <a:rPr lang="en-US" sz="1400" b="0" i="0" u="none" strike="noStrike" dirty="0">
                          <a:solidFill>
                            <a:schemeClr val="tx1"/>
                          </a:solidFill>
                          <a:effectLst/>
                          <a:latin typeface="+mn-lt"/>
                        </a:rPr>
                        <a:t>4.46</a:t>
                      </a:r>
                    </a:p>
                  </a:txBody>
                  <a:tcPr marL="9525" marR="9525" marT="9525" marB="0" anchor="ctr"/>
                </a:tc>
                <a:extLst>
                  <a:ext uri="{0D108BD9-81ED-4DB2-BD59-A6C34878D82A}">
                    <a16:rowId xmlns:a16="http://schemas.microsoft.com/office/drawing/2014/main" val="3956383671"/>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118374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582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Programs with provisional accreditation reviewed in 2021 have more program directors with doctoral degrees and faculty with master degrees.</a:t>
            </a:r>
          </a:p>
          <a:p>
            <a:pPr>
              <a:spcBef>
                <a:spcPts val="600"/>
              </a:spcBef>
            </a:pPr>
            <a:r>
              <a:rPr lang="en-US" sz="1600" dirty="0">
                <a:solidFill>
                  <a:schemeClr val="tx1"/>
                </a:solidFill>
              </a:rPr>
              <a:t>*</a:t>
            </a:r>
            <a:r>
              <a:rPr lang="en-US" sz="1600" i="1" dirty="0">
                <a:solidFill>
                  <a:schemeClr val="tx1"/>
                </a:solidFill>
              </a:rPr>
              <a:t>Provisional June &amp; Sept Applicant Programs in not included</a:t>
            </a:r>
            <a:endParaRPr lang="en-US" sz="1600" dirty="0">
              <a:solidFill>
                <a:schemeClr val="tx1"/>
              </a:solidFill>
            </a:endParaRPr>
          </a:p>
          <a:p>
            <a:r>
              <a:rPr lang="en-US" sz="1600" dirty="0">
                <a:solidFill>
                  <a:schemeClr val="tx1"/>
                </a:solidFill>
              </a:rPr>
              <a:t>**</a:t>
            </a:r>
            <a:r>
              <a:rPr lang="en-US" sz="1600" i="1" dirty="0">
                <a:solidFill>
                  <a:schemeClr val="tx1"/>
                </a:solidFill>
              </a:rPr>
              <a:t>Includes PA-C and Non-PA</a:t>
            </a:r>
          </a:p>
        </p:txBody>
      </p:sp>
      <p:cxnSp>
        <p:nvCxnSpPr>
          <p:cNvPr id="3" name="Straight Connector 2">
            <a:extLst>
              <a:ext uri="{FF2B5EF4-FFF2-40B4-BE49-F238E27FC236}">
                <a16:creationId xmlns:a16="http://schemas.microsoft.com/office/drawing/2014/main" id="{2646BBFE-10A5-CBF5-4E2C-F5C4F8CE041E}"/>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76710E80-9AFC-2328-CF66-034CB23DF72C}"/>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29088705-A8D5-027A-7701-7BACD423BD7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7AA4EDFB-9EAC-99C7-F2E6-2CE02F78686E}"/>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5B687A7C-7007-1C64-8BB2-18474D8A00CD}"/>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467925545"/>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ontent Placeholder 24">
            <a:extLst>
              <a:ext uri="{FF2B5EF4-FFF2-40B4-BE49-F238E27FC236}">
                <a16:creationId xmlns:a16="http://schemas.microsoft.com/office/drawing/2014/main" id="{7DEC6C79-825E-F26C-A7A5-2F58578610E5}"/>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822221223"/>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274019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6" name="Content Placeholder 15">
            <a:extLst>
              <a:ext uri="{FF2B5EF4-FFF2-40B4-BE49-F238E27FC236}">
                <a16:creationId xmlns:a16="http://schemas.microsoft.com/office/drawing/2014/main" id="{88670F8D-9221-0137-F6B0-826BF55247A4}"/>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750993905"/>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167B4714-F7CF-B2A9-BAD6-DAA4F10A89F2}"/>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778546465"/>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Faculty/Staff</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64216"/>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64216"/>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ARC-PA monitors attrition of staff and faculty, as it an be an indicator for instability in a program.</a:t>
            </a:r>
          </a:p>
          <a:p>
            <a:endParaRPr lang="en-US" sz="1400" dirty="0">
              <a:solidFill>
                <a:schemeClr val="tx1"/>
              </a:solidFill>
            </a:endParaRPr>
          </a:p>
          <a:p>
            <a:r>
              <a:rPr lang="en-US" sz="1400" dirty="0">
                <a:solidFill>
                  <a:schemeClr val="tx1"/>
                </a:solidFill>
              </a:rPr>
              <a:t>*</a:t>
            </a:r>
            <a:r>
              <a:rPr lang="en-US" sz="1400" i="1" dirty="0">
                <a:solidFill>
                  <a:schemeClr val="tx1"/>
                </a:solidFill>
              </a:rPr>
              <a:t>Provisional June &amp; Sept Applicant Programs in not included</a:t>
            </a:r>
            <a:endParaRPr lang="en-US" sz="1400" dirty="0">
              <a:solidFill>
                <a:schemeClr val="tx1"/>
              </a:solidFill>
            </a:endParaRPr>
          </a:p>
        </p:txBody>
      </p:sp>
      <p:cxnSp>
        <p:nvCxnSpPr>
          <p:cNvPr id="18" name="Straight Connector 17">
            <a:extLst>
              <a:ext uri="{FF2B5EF4-FFF2-40B4-BE49-F238E27FC236}">
                <a16:creationId xmlns:a16="http://schemas.microsoft.com/office/drawing/2014/main" id="{1DFFA35E-C32B-47C5-86FD-D551CF3AD57C}"/>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 name="Straight Connector 2">
            <a:extLst>
              <a:ext uri="{FF2B5EF4-FFF2-40B4-BE49-F238E27FC236}">
                <a16:creationId xmlns:a16="http://schemas.microsoft.com/office/drawing/2014/main" id="{2B9897DC-2AE9-7497-0E3F-EB36F93B8885}"/>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E81A2238-06A6-988A-E73E-165AD8A79F1D}"/>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3633E76D-5CDA-7F0D-F4BC-F0549C47AAF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6FEA3EF1-816E-71F8-88A1-A47363C6A311}"/>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731339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8" name="Content Placeholder 17">
            <a:extLst>
              <a:ext uri="{FF2B5EF4-FFF2-40B4-BE49-F238E27FC236}">
                <a16:creationId xmlns:a16="http://schemas.microsoft.com/office/drawing/2014/main" id="{FB6A7778-ADDB-8B67-33C9-291536825ECD}"/>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07771334"/>
              </p:ext>
            </p:extLst>
          </p:nvPr>
        </p:nvGraphicFramePr>
        <p:xfrm>
          <a:off x="1228725" y="2099310"/>
          <a:ext cx="760095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48547BB0-A5EF-8630-F172-E4A466E5D12D}"/>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226061665"/>
              </p:ext>
            </p:extLst>
          </p:nvPr>
        </p:nvGraphicFramePr>
        <p:xfrm>
          <a:off x="9051925" y="2099310"/>
          <a:ext cx="760095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 – </a:t>
            </a:r>
            <a:r>
              <a:rPr lang="en-US" sz="4400" dirty="0">
                <a:solidFill>
                  <a:schemeClr val="accent3"/>
                </a:solidFill>
                <a:latin typeface="Arial Narrow" panose="020B0606020202030204" pitchFamily="34" charset="0"/>
              </a:rPr>
              <a:t>Students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5829"/>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471647"/>
            <a:ext cx="14288795"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Probation </a:t>
            </a:r>
            <a:r>
              <a:rPr lang="en-US" sz="1400" dirty="0">
                <a:solidFill>
                  <a:schemeClr val="tx1"/>
                </a:solidFill>
              </a:rPr>
              <a:t>and</a:t>
            </a:r>
            <a:r>
              <a:rPr lang="en-US" sz="1400" b="1" dirty="0">
                <a:solidFill>
                  <a:schemeClr val="tx1"/>
                </a:solidFill>
              </a:rPr>
              <a:t> </a:t>
            </a:r>
            <a:r>
              <a:rPr lang="en-US" sz="1400" b="1" dirty="0" err="1">
                <a:solidFill>
                  <a:schemeClr val="tx1"/>
                </a:solidFill>
              </a:rPr>
              <a:t>Prov+Prob</a:t>
            </a:r>
            <a:r>
              <a:rPr lang="en-US" sz="1400" dirty="0">
                <a:solidFill>
                  <a:schemeClr val="tx1"/>
                </a:solidFill>
              </a:rPr>
              <a:t> programs had the </a:t>
            </a:r>
            <a:r>
              <a:rPr lang="en-US" sz="1400" i="1" dirty="0">
                <a:solidFill>
                  <a:schemeClr val="tx1"/>
                </a:solidFill>
              </a:rPr>
              <a:t>lowest</a:t>
            </a:r>
            <a:r>
              <a:rPr lang="en-US" sz="1400" dirty="0">
                <a:solidFill>
                  <a:schemeClr val="tx1"/>
                </a:solidFill>
              </a:rPr>
              <a:t> graduation rates and </a:t>
            </a:r>
            <a:r>
              <a:rPr lang="en-US" sz="1400" i="1" dirty="0">
                <a:solidFill>
                  <a:schemeClr val="tx1"/>
                </a:solidFill>
              </a:rPr>
              <a:t>highest</a:t>
            </a:r>
            <a:r>
              <a:rPr lang="en-US" sz="1400" dirty="0">
                <a:solidFill>
                  <a:schemeClr val="tx1"/>
                </a:solidFill>
              </a:rPr>
              <a:t> student attrition. </a:t>
            </a:r>
            <a:r>
              <a:rPr lang="en-US" sz="1400" b="1" dirty="0">
                <a:solidFill>
                  <a:schemeClr val="tx1"/>
                </a:solidFill>
              </a:rPr>
              <a:t>Provisional </a:t>
            </a:r>
            <a:r>
              <a:rPr lang="en-US" sz="1400" dirty="0">
                <a:solidFill>
                  <a:schemeClr val="tx1"/>
                </a:solidFill>
              </a:rPr>
              <a:t>programs had the </a:t>
            </a:r>
            <a:r>
              <a:rPr lang="en-US" sz="1400" i="1" dirty="0">
                <a:solidFill>
                  <a:schemeClr val="tx1"/>
                </a:solidFill>
              </a:rPr>
              <a:t>lowest</a:t>
            </a:r>
            <a:r>
              <a:rPr lang="en-US" sz="1400" dirty="0">
                <a:solidFill>
                  <a:schemeClr val="tx1"/>
                </a:solidFill>
              </a:rPr>
              <a:t> first-time pass rate **</a:t>
            </a:r>
            <a:r>
              <a:rPr lang="en-US" sz="1400" i="1" dirty="0">
                <a:solidFill>
                  <a:schemeClr val="tx1"/>
                </a:solidFill>
              </a:rPr>
              <a:t>at time of 2021 program annual reports</a:t>
            </a:r>
            <a:r>
              <a:rPr lang="en-US" sz="1400" dirty="0">
                <a:solidFill>
                  <a:schemeClr val="tx1"/>
                </a:solidFill>
              </a:rPr>
              <a:t>**.</a:t>
            </a:r>
          </a:p>
          <a:p>
            <a:endParaRPr lang="en-US" sz="1400" dirty="0">
              <a:solidFill>
                <a:schemeClr val="tx1"/>
              </a:solidFill>
            </a:endParaRPr>
          </a:p>
          <a:p>
            <a:r>
              <a:rPr lang="en-US" sz="1400" dirty="0">
                <a:solidFill>
                  <a:schemeClr val="tx1"/>
                </a:solidFill>
              </a:rPr>
              <a:t>*</a:t>
            </a:r>
            <a:r>
              <a:rPr lang="en-US" sz="1400" i="1" dirty="0">
                <a:solidFill>
                  <a:schemeClr val="tx1"/>
                </a:solidFill>
              </a:rPr>
              <a:t>Provisional programs with no PANCE data were not included</a:t>
            </a:r>
            <a:r>
              <a:rPr lang="en-US" sz="1400" dirty="0">
                <a:solidFill>
                  <a:schemeClr val="tx1"/>
                </a:solidFill>
              </a:rPr>
              <a:t>.</a:t>
            </a:r>
          </a:p>
        </p:txBody>
      </p:sp>
      <p:cxnSp>
        <p:nvCxnSpPr>
          <p:cNvPr id="3" name="Straight Connector 2">
            <a:extLst>
              <a:ext uri="{FF2B5EF4-FFF2-40B4-BE49-F238E27FC236}">
                <a16:creationId xmlns:a16="http://schemas.microsoft.com/office/drawing/2014/main" id="{DA9FEB8A-02E0-AF10-416A-F00EDB3CE5A4}"/>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9A20BE5B-C06F-AEC1-6C42-2369A780328A}"/>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793B6B2F-DF53-B929-337D-3BC3F576E61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54381205-69E2-9755-0703-C5A6F3F93161}"/>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4023752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52D894-E09B-4F50-AB79-8B33189A35AE}"/>
              </a:ext>
              <a:ext uri="{C183D7F6-B498-43B3-948B-1728B52AA6E4}">
                <adec:decorative xmlns:adec="http://schemas.microsoft.com/office/drawing/2017/decorative" val="1"/>
              </a:ext>
            </a:extLst>
          </p:cNvPr>
          <p:cNvGrpSpPr/>
          <p:nvPr/>
        </p:nvGrpSpPr>
        <p:grpSpPr>
          <a:xfrm>
            <a:off x="5054600" y="9601200"/>
            <a:ext cx="7772400" cy="457200"/>
            <a:chOff x="0" y="9601200"/>
            <a:chExt cx="7772400" cy="457200"/>
          </a:xfrm>
        </p:grpSpPr>
        <p:sp>
          <p:nvSpPr>
            <p:cNvPr id="10" name="Rectangle 9">
              <a:extLst>
                <a:ext uri="{FF2B5EF4-FFF2-40B4-BE49-F238E27FC236}">
                  <a16:creationId xmlns:a16="http://schemas.microsoft.com/office/drawing/2014/main" id="{DB329493-1D61-4BBC-82E2-832EAC136244}"/>
                </a:ext>
              </a:extLst>
            </p:cNvPr>
            <p:cNvSpPr/>
            <p:nvPr/>
          </p:nvSpPr>
          <p:spPr>
            <a:xfrm>
              <a:off x="0" y="9601200"/>
              <a:ext cx="7772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021 Annual Report © ARC-PA 2021</a:t>
              </a:r>
            </a:p>
          </p:txBody>
        </p:sp>
        <p:pic>
          <p:nvPicPr>
            <p:cNvPr id="11" name="Picture 10" descr="Logo&#10;&#10;Description automatically generated">
              <a:extLst>
                <a:ext uri="{FF2B5EF4-FFF2-40B4-BE49-F238E27FC236}">
                  <a16:creationId xmlns:a16="http://schemas.microsoft.com/office/drawing/2014/main" id="{E6940686-A9C3-47E8-9045-68D88901DB16}"/>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91440" y="9662788"/>
              <a:ext cx="1134085" cy="334023"/>
            </a:xfrm>
            <a:prstGeom prst="rect">
              <a:avLst/>
            </a:prstGeom>
          </p:spPr>
        </p:pic>
      </p:grpSp>
      <p:sp>
        <p:nvSpPr>
          <p:cNvPr id="2" name="Title 1">
            <a:extLst>
              <a:ext uri="{FF2B5EF4-FFF2-40B4-BE49-F238E27FC236}">
                <a16:creationId xmlns:a16="http://schemas.microsoft.com/office/drawing/2014/main" id="{F30BF69B-0013-4812-BDED-3DB582588629}"/>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Post-Graduate Programs</a:t>
            </a:r>
          </a:p>
        </p:txBody>
      </p:sp>
      <mc:AlternateContent xmlns:mc="http://schemas.openxmlformats.org/markup-compatibility/2006" xmlns:cx4="http://schemas.microsoft.com/office/drawing/2016/5/10/chartex">
        <mc:Choice Requires="cx4">
          <p:graphicFrame>
            <p:nvGraphicFramePr>
              <p:cNvPr id="13" name="Content Placeholder 4">
                <a:extLst>
                  <a:ext uri="{FF2B5EF4-FFF2-40B4-BE49-F238E27FC236}">
                    <a16:creationId xmlns:a16="http://schemas.microsoft.com/office/drawing/2014/main" id="{B8050F41-7B8A-42CF-BCDE-8883A53B790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69278593"/>
                  </p:ext>
                </p:extLst>
              </p:nvPr>
            </p:nvGraphicFramePr>
            <p:xfrm>
              <a:off x="1228725" y="2104380"/>
              <a:ext cx="15424150" cy="69554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ontent Placeholder 4">
                <a:extLst>
                  <a:ext uri="{FF2B5EF4-FFF2-40B4-BE49-F238E27FC236}">
                    <a16:creationId xmlns:a16="http://schemas.microsoft.com/office/drawing/2014/main" id="{B8050F41-7B8A-42CF-BCDE-8883A53B7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28725" y="2104380"/>
                <a:ext cx="15424150" cy="6955483"/>
              </a:xfrm>
              <a:prstGeom prst="rect">
                <a:avLst/>
              </a:prstGeom>
            </p:spPr>
          </p:pic>
        </mc:Fallback>
      </mc:AlternateContent>
      <p:sp>
        <p:nvSpPr>
          <p:cNvPr id="6" name="Title 1">
            <a:extLst>
              <a:ext uri="{FF2B5EF4-FFF2-40B4-BE49-F238E27FC236}">
                <a16:creationId xmlns:a16="http://schemas.microsoft.com/office/drawing/2014/main" id="{CB5DBEA9-1E5D-4699-AFB7-4943091E7D75}"/>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p:cxnSp>
        <p:nvCxnSpPr>
          <p:cNvPr id="4" name="Straight Connector 3">
            <a:extLst>
              <a:ext uri="{FF2B5EF4-FFF2-40B4-BE49-F238E27FC236}">
                <a16:creationId xmlns:a16="http://schemas.microsoft.com/office/drawing/2014/main" id="{E9BEFDFA-6CC4-B887-ABB3-A4BAA9C417EA}"/>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5" name="Group 4">
            <a:extLst>
              <a:ext uri="{FF2B5EF4-FFF2-40B4-BE49-F238E27FC236}">
                <a16:creationId xmlns:a16="http://schemas.microsoft.com/office/drawing/2014/main" id="{756E76A5-C84D-F9BE-F2FE-C3A2ABFE8961}"/>
              </a:ext>
            </a:extLst>
          </p:cNvPr>
          <p:cNvGrpSpPr/>
          <p:nvPr/>
        </p:nvGrpSpPr>
        <p:grpSpPr>
          <a:xfrm>
            <a:off x="0" y="9601200"/>
            <a:ext cx="17881600" cy="457200"/>
            <a:chOff x="0" y="9601200"/>
            <a:chExt cx="17881600" cy="457200"/>
          </a:xfrm>
        </p:grpSpPr>
        <p:sp>
          <p:nvSpPr>
            <p:cNvPr id="7" name="Rectangle 6">
              <a:extLst>
                <a:ext uri="{FF2B5EF4-FFF2-40B4-BE49-F238E27FC236}">
                  <a16:creationId xmlns:a16="http://schemas.microsoft.com/office/drawing/2014/main" id="{7E3422B2-750E-B491-55E2-D00D404AD56A}"/>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4" name="Picture 13" descr="Logo&#10;&#10;Description automatically generated">
              <a:extLst>
                <a:ext uri="{FF2B5EF4-FFF2-40B4-BE49-F238E27FC236}">
                  <a16:creationId xmlns:a16="http://schemas.microsoft.com/office/drawing/2014/main" id="{6F35C9DF-6B8C-3976-335E-8FBC2E8A93DA}"/>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18" name="Rectangle 17">
            <a:extLst>
              <a:ext uri="{FF2B5EF4-FFF2-40B4-BE49-F238E27FC236}">
                <a16:creationId xmlns:a16="http://schemas.microsoft.com/office/drawing/2014/main" id="{BC0DFF36-D876-E763-C65D-2AEEE65941AB}"/>
              </a:ext>
              <a:ext uri="{C183D7F6-B498-43B3-948B-1728B52AA6E4}">
                <adec:decorative xmlns:adec="http://schemas.microsoft.com/office/drawing/2017/decorative" val="1"/>
              </a:ext>
            </a:extLst>
          </p:cNvPr>
          <p:cNvSpPr/>
          <p:nvPr/>
        </p:nvSpPr>
        <p:spPr>
          <a:xfrm>
            <a:off x="15300233" y="8241975"/>
            <a:ext cx="1352007" cy="186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2ACBCCE-E363-4978-8960-949C20983D69}"/>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98010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7D41-B32A-4756-A56A-BDE717C1338F}"/>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4" name="Table 4">
            <a:extLst>
              <a:ext uri="{FF2B5EF4-FFF2-40B4-BE49-F238E27FC236}">
                <a16:creationId xmlns:a16="http://schemas.microsoft.com/office/drawing/2014/main" id="{D2EF3D80-16F7-4F65-B091-11151991D49D}"/>
              </a:ext>
            </a:extLst>
          </p:cNvPr>
          <p:cNvGraphicFramePr>
            <a:graphicFrameLocks noGrp="1"/>
          </p:cNvGraphicFramePr>
          <p:nvPr>
            <p:ph idx="1"/>
            <p:extLst>
              <p:ext uri="{D42A27DB-BD31-4B8C-83A1-F6EECF244321}">
                <p14:modId xmlns:p14="http://schemas.microsoft.com/office/powerpoint/2010/main" val="873460365"/>
              </p:ext>
            </p:extLst>
          </p:nvPr>
        </p:nvGraphicFramePr>
        <p:xfrm>
          <a:off x="1227836" y="2117805"/>
          <a:ext cx="15322804" cy="7257352"/>
        </p:xfrm>
        <a:graphic>
          <a:graphicData uri="http://schemas.openxmlformats.org/drawingml/2006/table">
            <a:tbl>
              <a:tblPr firstRow="1" bandRow="1">
                <a:tableStyleId>{3B4B98B0-60AC-42C2-AFA5-B58CD77FA1E5}</a:tableStyleId>
              </a:tblPr>
              <a:tblGrid>
                <a:gridCol w="2188972">
                  <a:extLst>
                    <a:ext uri="{9D8B030D-6E8A-4147-A177-3AD203B41FA5}">
                      <a16:colId xmlns:a16="http://schemas.microsoft.com/office/drawing/2014/main" val="810999702"/>
                    </a:ext>
                  </a:extLst>
                </a:gridCol>
                <a:gridCol w="2188972">
                  <a:extLst>
                    <a:ext uri="{9D8B030D-6E8A-4147-A177-3AD203B41FA5}">
                      <a16:colId xmlns:a16="http://schemas.microsoft.com/office/drawing/2014/main" val="899084989"/>
                    </a:ext>
                  </a:extLst>
                </a:gridCol>
                <a:gridCol w="2188972">
                  <a:extLst>
                    <a:ext uri="{9D8B030D-6E8A-4147-A177-3AD203B41FA5}">
                      <a16:colId xmlns:a16="http://schemas.microsoft.com/office/drawing/2014/main" val="1075566768"/>
                    </a:ext>
                  </a:extLst>
                </a:gridCol>
                <a:gridCol w="2188972">
                  <a:extLst>
                    <a:ext uri="{9D8B030D-6E8A-4147-A177-3AD203B41FA5}">
                      <a16:colId xmlns:a16="http://schemas.microsoft.com/office/drawing/2014/main" val="2434580065"/>
                    </a:ext>
                  </a:extLst>
                </a:gridCol>
                <a:gridCol w="2188972">
                  <a:extLst>
                    <a:ext uri="{9D8B030D-6E8A-4147-A177-3AD203B41FA5}">
                      <a16:colId xmlns:a16="http://schemas.microsoft.com/office/drawing/2014/main" val="3021121598"/>
                    </a:ext>
                  </a:extLst>
                </a:gridCol>
                <a:gridCol w="2188972">
                  <a:extLst>
                    <a:ext uri="{9D8B030D-6E8A-4147-A177-3AD203B41FA5}">
                      <a16:colId xmlns:a16="http://schemas.microsoft.com/office/drawing/2014/main" val="3028304227"/>
                    </a:ext>
                  </a:extLst>
                </a:gridCol>
                <a:gridCol w="2188972">
                  <a:extLst>
                    <a:ext uri="{9D8B030D-6E8A-4147-A177-3AD203B41FA5}">
                      <a16:colId xmlns:a16="http://schemas.microsoft.com/office/drawing/2014/main" val="321722786"/>
                    </a:ext>
                  </a:extLst>
                </a:gridCol>
              </a:tblGrid>
              <a:tr h="229610">
                <a:tc>
                  <a:txBody>
                    <a:bodyPr/>
                    <a:lstStyle/>
                    <a:p>
                      <a:pPr marL="0" marR="0" algn="ctr">
                        <a:lnSpc>
                          <a:spcPct val="107000"/>
                        </a:lnSpc>
                        <a:spcBef>
                          <a:spcPts val="0"/>
                        </a:spcBef>
                        <a:spcAft>
                          <a:spcPts val="0"/>
                        </a:spcAft>
                      </a:pPr>
                      <a:r>
                        <a:rPr lang="en-US" sz="1700" dirty="0">
                          <a:solidFill>
                            <a:schemeClr val="tx1"/>
                          </a:solidFill>
                          <a:effectLst/>
                        </a:rPr>
                        <a:t>Region</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dirty="0">
                          <a:solidFill>
                            <a:schemeClr val="tx1"/>
                          </a:solidFill>
                          <a:effectLst/>
                        </a:rPr>
                        <a:t>Division</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State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 Total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New</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 Change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extLst>
                  <a:ext uri="{0D108BD9-81ED-4DB2-BD59-A6C34878D82A}">
                    <a16:rowId xmlns:a16="http://schemas.microsoft.com/office/drawing/2014/main" val="4201974568"/>
                  </a:ext>
                </a:extLst>
              </a:tr>
              <a:tr h="256032">
                <a:tc>
                  <a:txBody>
                    <a:bodyPr/>
                    <a:lstStyle/>
                    <a:p>
                      <a:pPr marL="0" marR="0">
                        <a:lnSpc>
                          <a:spcPct val="107000"/>
                        </a:lnSpc>
                        <a:spcBef>
                          <a:spcPts val="0"/>
                        </a:spcBef>
                        <a:spcAft>
                          <a:spcPts val="0"/>
                        </a:spcAft>
                      </a:pPr>
                      <a:r>
                        <a:rPr lang="en-US" sz="1700">
                          <a:solidFill>
                            <a:schemeClr val="tx1"/>
                          </a:solidFill>
                          <a:effectLst/>
                        </a:rPr>
                        <a:t>Midwest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65</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23.13%</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+4</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6.56%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02958593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East North Central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43</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15.30%</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+3</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7.50%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954238520"/>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IL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7</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2.49%</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16.67%</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85872557"/>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dirty="0">
                          <a:solidFill>
                            <a:schemeClr val="tx1"/>
                          </a:solidFill>
                          <a:effectLst/>
                        </a:rPr>
                        <a:t>IN</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8</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2.85%</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881415894"/>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MI</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9</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3.20%</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12.50%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930142225"/>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OH</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4.98%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7.69%</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994066646"/>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WI</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50774873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West North Central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22</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7.83%</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4.76%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28663119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IA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18649645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KS</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100.00%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196391868"/>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1730108"/>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MO</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9926552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ND</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90833777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4189803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SD</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343661176"/>
                  </a:ext>
                </a:extLst>
              </a:tr>
              <a:tr h="256032">
                <a:tc>
                  <a:txBody>
                    <a:bodyPr/>
                    <a:lstStyle/>
                    <a:p>
                      <a:pPr marL="0" marR="0">
                        <a:lnSpc>
                          <a:spcPct val="107000"/>
                        </a:lnSpc>
                        <a:spcBef>
                          <a:spcPts val="0"/>
                        </a:spcBef>
                        <a:spcAft>
                          <a:spcPts val="0"/>
                        </a:spcAft>
                      </a:pPr>
                      <a:r>
                        <a:rPr lang="en-US" sz="1700">
                          <a:solidFill>
                            <a:schemeClr val="tx1"/>
                          </a:solidFill>
                          <a:effectLst/>
                        </a:rPr>
                        <a:t>Northeast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78</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27.76%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+7</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9.86%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883229798"/>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Middle Atlantic</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59</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21.00%</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+7</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13.46%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706976416"/>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NJ</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6</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2.14%</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+2</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606763877"/>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NY</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28</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9.96%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+3</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12.00%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241824594"/>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PA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8.90%</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+2</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8.70%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59068515"/>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New England</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19</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6.76%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923239934"/>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CT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6</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2.14%</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015292302"/>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8</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2.85%</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05301459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501791460"/>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NH</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064788276"/>
                  </a:ext>
                </a:extLst>
              </a:tr>
              <a:tr h="256032">
                <a:tc>
                  <a:txBody>
                    <a:bodyPr/>
                    <a:lstStyle/>
                    <a:p>
                      <a:pPr marL="0" marR="0">
                        <a:lnSpc>
                          <a:spcPct val="107000"/>
                        </a:lnSpc>
                        <a:spcBef>
                          <a:spcPts val="0"/>
                        </a:spcBef>
                        <a:spcAft>
                          <a:spcPts val="0"/>
                        </a:spcAft>
                      </a:pPr>
                      <a:r>
                        <a:rPr lang="en-US" sz="1700" dirty="0">
                          <a:solidFill>
                            <a:schemeClr val="tx1"/>
                          </a:solidFill>
                          <a:effectLst/>
                        </a:rPr>
                        <a:t> </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dirty="0">
                          <a:solidFill>
                            <a:schemeClr val="tx1"/>
                          </a:solidFill>
                          <a:effectLst/>
                        </a:rPr>
                        <a:t> </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dirty="0">
                          <a:solidFill>
                            <a:schemeClr val="tx1"/>
                          </a:solidFill>
                          <a:effectLst/>
                        </a:rPr>
                        <a:t>RI</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dirty="0">
                          <a:solidFill>
                            <a:schemeClr val="tx1"/>
                          </a:solidFill>
                          <a:effectLst/>
                        </a:rPr>
                        <a:t>2</a:t>
                      </a:r>
                      <a:endParaRPr lang="en-US" sz="1700" b="0" i="0" u="none" strike="noStrike" dirty="0">
                        <a:solidFill>
                          <a:schemeClr val="tx1"/>
                        </a:solidFill>
                        <a:effectLst/>
                        <a:latin typeface="+mn-lt"/>
                      </a:endParaRPr>
                    </a:p>
                  </a:txBody>
                  <a:tcPr marL="10160" marR="10160" marT="10160" marB="0" anchor="ctr"/>
                </a:tc>
                <a:tc>
                  <a:txBody>
                    <a:bodyPr/>
                    <a:lstStyle/>
                    <a:p>
                      <a:pPr algn="r" fontAlgn="b"/>
                      <a:r>
                        <a:rPr lang="en-US" sz="1700" b="0" u="none" strike="noStrike" dirty="0">
                          <a:solidFill>
                            <a:schemeClr val="tx1"/>
                          </a:solidFill>
                          <a:effectLst/>
                        </a:rPr>
                        <a:t>0.71%</a:t>
                      </a:r>
                      <a:endParaRPr lang="en-US" sz="1700" b="0" i="0" u="none" strike="noStrike" dirty="0">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dirty="0">
                          <a:solidFill>
                            <a:schemeClr val="tx1"/>
                          </a:solidFill>
                          <a:effectLst/>
                        </a:rPr>
                        <a:t>-</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dirty="0">
                          <a:solidFill>
                            <a:schemeClr val="tx1"/>
                          </a:solidFill>
                          <a:effectLst/>
                        </a:rPr>
                        <a:t>0.00%</a:t>
                      </a:r>
                      <a:endParaRPr lang="en-US" sz="1700" b="0" i="0" u="none" strike="noStrike" dirty="0">
                        <a:solidFill>
                          <a:schemeClr val="tx1"/>
                        </a:solidFill>
                        <a:effectLst/>
                        <a:latin typeface="+mn-lt"/>
                      </a:endParaRPr>
                    </a:p>
                  </a:txBody>
                  <a:tcPr marL="10160" marR="10160" marT="10160" marB="0" anchor="ctr"/>
                </a:tc>
                <a:extLst>
                  <a:ext uri="{0D108BD9-81ED-4DB2-BD59-A6C34878D82A}">
                    <a16:rowId xmlns:a16="http://schemas.microsoft.com/office/drawing/2014/main" val="1162715632"/>
                  </a:ext>
                </a:extLst>
              </a:tr>
            </a:tbl>
          </a:graphicData>
        </a:graphic>
      </p:graphicFrame>
      <p:sp>
        <p:nvSpPr>
          <p:cNvPr id="20" name="Title 1">
            <a:extLst>
              <a:ext uri="{FF2B5EF4-FFF2-40B4-BE49-F238E27FC236}">
                <a16:creationId xmlns:a16="http://schemas.microsoft.com/office/drawing/2014/main" id="{0E2BB6AD-A9A6-45B6-A181-C8F9B6703D28}"/>
              </a:ext>
            </a:extLst>
          </p:cNvPr>
          <p:cNvSpPr txBox="1">
            <a:spLocks/>
          </p:cNvSpPr>
          <p:nvPr/>
        </p:nvSpPr>
        <p:spPr>
          <a:xfrm>
            <a:off x="1227837" y="1372860"/>
            <a:ext cx="15322804"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p:cxnSp>
        <p:nvCxnSpPr>
          <p:cNvPr id="7" name="Straight Connector 6">
            <a:extLst>
              <a:ext uri="{FF2B5EF4-FFF2-40B4-BE49-F238E27FC236}">
                <a16:creationId xmlns:a16="http://schemas.microsoft.com/office/drawing/2014/main" id="{23FCCD18-0134-9EC3-9011-0AAE9A88C1C8}"/>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230F6AB3-924E-890E-E6FB-6C31EE34A382}"/>
              </a:ext>
            </a:extLst>
          </p:cNvPr>
          <p:cNvGrpSpPr/>
          <p:nvPr/>
        </p:nvGrpSpPr>
        <p:grpSpPr>
          <a:xfrm>
            <a:off x="0" y="9601200"/>
            <a:ext cx="17881600" cy="457200"/>
            <a:chOff x="0" y="9601200"/>
            <a:chExt cx="17881600" cy="457200"/>
          </a:xfrm>
        </p:grpSpPr>
        <p:sp>
          <p:nvSpPr>
            <p:cNvPr id="13" name="Rectangle 12">
              <a:extLst>
                <a:ext uri="{FF2B5EF4-FFF2-40B4-BE49-F238E27FC236}">
                  <a16:creationId xmlns:a16="http://schemas.microsoft.com/office/drawing/2014/main" id="{15E314B7-FB65-C308-EA58-779CCE6EA25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4" name="Picture 13" descr="Logo&#10;&#10;Description automatically generated">
              <a:extLst>
                <a:ext uri="{FF2B5EF4-FFF2-40B4-BE49-F238E27FC236}">
                  <a16:creationId xmlns:a16="http://schemas.microsoft.com/office/drawing/2014/main" id="{D68177A2-482A-2AC1-147E-9639C87B7D3A}"/>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8" name="Slide Number Placeholder 7">
            <a:extLst>
              <a:ext uri="{FF2B5EF4-FFF2-40B4-BE49-F238E27FC236}">
                <a16:creationId xmlns:a16="http://schemas.microsoft.com/office/drawing/2014/main" id="{96BF4739-A848-422A-A3FF-E5AB2FBF6A7A}"/>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9490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7D41-B32A-4756-A56A-BDE717C1338F}"/>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Post-Graduate Programs</a:t>
            </a:r>
          </a:p>
        </p:txBody>
      </p:sp>
      <p:graphicFrame>
        <p:nvGraphicFramePr>
          <p:cNvPr id="4" name="Table 4">
            <a:extLst>
              <a:ext uri="{FF2B5EF4-FFF2-40B4-BE49-F238E27FC236}">
                <a16:creationId xmlns:a16="http://schemas.microsoft.com/office/drawing/2014/main" id="{D2EF3D80-16F7-4F65-B091-11151991D49D}"/>
              </a:ext>
            </a:extLst>
          </p:cNvPr>
          <p:cNvGraphicFramePr>
            <a:graphicFrameLocks noGrp="1"/>
          </p:cNvGraphicFramePr>
          <p:nvPr>
            <p:ph idx="1"/>
            <p:extLst>
              <p:ext uri="{D42A27DB-BD31-4B8C-83A1-F6EECF244321}">
                <p14:modId xmlns:p14="http://schemas.microsoft.com/office/powerpoint/2010/main" val="4082586947"/>
              </p:ext>
            </p:extLst>
          </p:nvPr>
        </p:nvGraphicFramePr>
        <p:xfrm>
          <a:off x="4368800" y="2104380"/>
          <a:ext cx="9144000" cy="3856680"/>
        </p:xfrm>
        <a:graphic>
          <a:graphicData uri="http://schemas.openxmlformats.org/drawingml/2006/table">
            <a:tbl>
              <a:tblPr firstRow="1" bandRow="1">
                <a:tableStyleId>{3B4B98B0-60AC-42C2-AFA5-B58CD77FA1E5}</a:tableStyleId>
              </a:tblPr>
              <a:tblGrid>
                <a:gridCol w="2220429">
                  <a:extLst>
                    <a:ext uri="{9D8B030D-6E8A-4147-A177-3AD203B41FA5}">
                      <a16:colId xmlns:a16="http://schemas.microsoft.com/office/drawing/2014/main" val="810999702"/>
                    </a:ext>
                  </a:extLst>
                </a:gridCol>
                <a:gridCol w="3427209">
                  <a:extLst>
                    <a:ext uri="{9D8B030D-6E8A-4147-A177-3AD203B41FA5}">
                      <a16:colId xmlns:a16="http://schemas.microsoft.com/office/drawing/2014/main" val="899084989"/>
                    </a:ext>
                  </a:extLst>
                </a:gridCol>
                <a:gridCol w="1224663">
                  <a:extLst>
                    <a:ext uri="{9D8B030D-6E8A-4147-A177-3AD203B41FA5}">
                      <a16:colId xmlns:a16="http://schemas.microsoft.com/office/drawing/2014/main" val="1075566768"/>
                    </a:ext>
                  </a:extLst>
                </a:gridCol>
                <a:gridCol w="617389">
                  <a:extLst>
                    <a:ext uri="{9D8B030D-6E8A-4147-A177-3AD203B41FA5}">
                      <a16:colId xmlns:a16="http://schemas.microsoft.com/office/drawing/2014/main" val="2434580065"/>
                    </a:ext>
                  </a:extLst>
                </a:gridCol>
                <a:gridCol w="1654310">
                  <a:extLst>
                    <a:ext uri="{9D8B030D-6E8A-4147-A177-3AD203B41FA5}">
                      <a16:colId xmlns:a16="http://schemas.microsoft.com/office/drawing/2014/main" val="3021121598"/>
                    </a:ext>
                  </a:extLst>
                </a:gridCol>
              </a:tblGrid>
              <a:tr h="256032">
                <a:tc>
                  <a:txBody>
                    <a:bodyPr/>
                    <a:lstStyle/>
                    <a:p>
                      <a:pPr marL="0" marR="0" algn="ctr">
                        <a:lnSpc>
                          <a:spcPct val="107000"/>
                        </a:lnSpc>
                        <a:spcBef>
                          <a:spcPts val="0"/>
                        </a:spcBef>
                        <a:spcAft>
                          <a:spcPts val="0"/>
                        </a:spcAft>
                      </a:pPr>
                      <a:r>
                        <a:rPr lang="en-US" sz="1700" dirty="0">
                          <a:effectLst/>
                          <a:latin typeface="+mn-lt"/>
                        </a:rPr>
                        <a:t>Region</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Division</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State</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N</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 Total</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4201974568"/>
                  </a:ext>
                </a:extLst>
              </a:tr>
              <a:tr h="256032">
                <a:tc>
                  <a:txBody>
                    <a:bodyPr/>
                    <a:lstStyle/>
                    <a:p>
                      <a:pPr marL="0" marR="0">
                        <a:lnSpc>
                          <a:spcPct val="107000"/>
                        </a:lnSpc>
                        <a:spcBef>
                          <a:spcPts val="0"/>
                        </a:spcBef>
                        <a:spcAft>
                          <a:spcPts val="0"/>
                        </a:spcAft>
                      </a:pPr>
                      <a:r>
                        <a:rPr lang="en-US" sz="1700" dirty="0">
                          <a:effectLst/>
                          <a:latin typeface="+mn-lt"/>
                        </a:rPr>
                        <a:t>Midwest</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3029585933"/>
                  </a:ext>
                </a:extLst>
              </a:tr>
              <a:tr h="256032">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West North Central</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1954238520"/>
                  </a:ext>
                </a:extLst>
              </a:tr>
              <a:tr h="256032">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IA</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485872557"/>
                  </a:ext>
                </a:extLst>
              </a:tr>
              <a:tr h="256032">
                <a:tc>
                  <a:txBody>
                    <a:bodyPr/>
                    <a:lstStyle/>
                    <a:p>
                      <a:pPr marL="0" marR="0">
                        <a:lnSpc>
                          <a:spcPct val="107000"/>
                        </a:lnSpc>
                        <a:spcBef>
                          <a:spcPts val="0"/>
                        </a:spcBef>
                        <a:spcAft>
                          <a:spcPts val="0"/>
                        </a:spcAft>
                      </a:pPr>
                      <a:r>
                        <a:rPr lang="en-US" sz="1700" dirty="0">
                          <a:effectLst/>
                          <a:latin typeface="+mn-lt"/>
                        </a:rPr>
                        <a:t>Northeast</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2</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28.57%</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881415894"/>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700">
                          <a:effectLst/>
                          <a:latin typeface="+mn-lt"/>
                        </a:rPr>
                        <a:t>New England</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2</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28.57%</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2930142225"/>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NH</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2</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28.57%</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1994066646"/>
                  </a:ext>
                </a:extLst>
              </a:tr>
              <a:tr h="256032">
                <a:tc>
                  <a:txBody>
                    <a:bodyPr/>
                    <a:lstStyle/>
                    <a:p>
                      <a:pPr marL="0" marR="0">
                        <a:lnSpc>
                          <a:spcPct val="107000"/>
                        </a:lnSpc>
                        <a:spcBef>
                          <a:spcPts val="0"/>
                        </a:spcBef>
                        <a:spcAft>
                          <a:spcPts val="0"/>
                        </a:spcAft>
                      </a:pPr>
                      <a:r>
                        <a:rPr lang="en-US" sz="1700" dirty="0">
                          <a:effectLst/>
                          <a:latin typeface="+mn-lt"/>
                        </a:rPr>
                        <a:t>South</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3</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42.86%</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507748733"/>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South Atlantic</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3</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42.86%</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1286631199"/>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GA</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a:effectLst/>
                          <a:latin typeface="+mn-lt"/>
                        </a:rPr>
                        <a:t>1</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3186496459"/>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MD</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3196391868"/>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NC</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11730108"/>
                  </a:ext>
                </a:extLst>
              </a:tr>
              <a:tr h="256032">
                <a:tc>
                  <a:txBody>
                    <a:bodyPr/>
                    <a:lstStyle/>
                    <a:p>
                      <a:pPr marL="0" marR="0">
                        <a:lnSpc>
                          <a:spcPct val="107000"/>
                        </a:lnSpc>
                        <a:spcBef>
                          <a:spcPts val="0"/>
                        </a:spcBef>
                        <a:spcAft>
                          <a:spcPts val="0"/>
                        </a:spcAft>
                      </a:pPr>
                      <a:r>
                        <a:rPr lang="en-US" sz="1700" dirty="0">
                          <a:effectLst/>
                          <a:latin typeface="+mn-lt"/>
                        </a:rPr>
                        <a:t>West</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99265529"/>
                  </a:ext>
                </a:extLst>
              </a:tr>
              <a:tr h="256032">
                <a:tc>
                  <a:txBody>
                    <a:bodyPr/>
                    <a:lstStyle/>
                    <a:p>
                      <a:pPr marL="0" marR="0">
                        <a:lnSpc>
                          <a:spcPct val="107000"/>
                        </a:lnSpc>
                        <a:spcBef>
                          <a:spcPts val="0"/>
                        </a:spcBef>
                        <a:spcAft>
                          <a:spcPts val="0"/>
                        </a:spcAft>
                      </a:pPr>
                      <a:r>
                        <a:rPr lang="en-US" sz="1700" dirty="0">
                          <a:effectLst/>
                          <a:latin typeface="+mn-lt"/>
                        </a:rPr>
                        <a:t> </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700">
                          <a:effectLst/>
                          <a:latin typeface="+mn-lt"/>
                        </a:rPr>
                        <a:t>Pacific</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908337779"/>
                  </a:ext>
                </a:extLst>
              </a:tr>
              <a:tr h="256032">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nSpc>
                          <a:spcPct val="107000"/>
                        </a:lnSpc>
                        <a:spcBef>
                          <a:spcPts val="0"/>
                        </a:spcBef>
                        <a:spcAft>
                          <a:spcPts val="0"/>
                        </a:spcAft>
                      </a:pPr>
                      <a:r>
                        <a:rPr lang="en-US" sz="1700">
                          <a:effectLst/>
                          <a:latin typeface="+mn-lt"/>
                        </a:rPr>
                        <a:t> </a:t>
                      </a:r>
                      <a:endParaRPr lang="en-US" sz="170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CA</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tc>
                  <a:txBody>
                    <a:bodyPr/>
                    <a:lstStyle/>
                    <a:p>
                      <a:pPr marL="0" marR="0" algn="ctr">
                        <a:lnSpc>
                          <a:spcPct val="107000"/>
                        </a:lnSpc>
                        <a:spcBef>
                          <a:spcPts val="0"/>
                        </a:spcBef>
                        <a:spcAft>
                          <a:spcPts val="0"/>
                        </a:spcAft>
                      </a:pPr>
                      <a:r>
                        <a:rPr lang="en-US" sz="1700" dirty="0">
                          <a:effectLst/>
                          <a:latin typeface="+mn-lt"/>
                        </a:rPr>
                        <a:t>14.29%</a:t>
                      </a:r>
                      <a:endParaRPr lang="en-US" sz="1700" dirty="0">
                        <a:solidFill>
                          <a:srgbClr val="7B7B7B"/>
                        </a:solidFill>
                        <a:effectLst/>
                        <a:latin typeface="+mn-lt"/>
                        <a:ea typeface="Calibri" panose="020F0502020204030204" pitchFamily="34" charset="0"/>
                        <a:cs typeface="Times New Roman" panose="02020603050405020304" pitchFamily="18" charset="0"/>
                      </a:endParaRPr>
                    </a:p>
                  </a:txBody>
                  <a:tcPr marL="33793" marR="33793" marT="0" marB="0" anchor="ctr"/>
                </a:tc>
                <a:extLst>
                  <a:ext uri="{0D108BD9-81ED-4DB2-BD59-A6C34878D82A}">
                    <a16:rowId xmlns:a16="http://schemas.microsoft.com/office/drawing/2014/main" val="3841898033"/>
                  </a:ext>
                </a:extLst>
              </a:tr>
            </a:tbl>
          </a:graphicData>
        </a:graphic>
      </p:graphicFrame>
      <p:sp>
        <p:nvSpPr>
          <p:cNvPr id="8" name="Slide Number Placeholder 7">
            <a:extLst>
              <a:ext uri="{FF2B5EF4-FFF2-40B4-BE49-F238E27FC236}">
                <a16:creationId xmlns:a16="http://schemas.microsoft.com/office/drawing/2014/main" id="{96BF4739-A848-422A-A3FF-E5AB2FBF6A7A}"/>
              </a:ext>
            </a:extLst>
          </p:cNvPr>
          <p:cNvSpPr>
            <a:spLocks noGrp="1"/>
          </p:cNvSpPr>
          <p:nvPr>
            <p:ph type="sldNum" sz="quarter" idx="12"/>
          </p:nvPr>
        </p:nvSpPr>
        <p:spPr/>
        <p:txBody>
          <a:bodyPr/>
          <a:lstStyle/>
          <a:p>
            <a:fld id="{E6F80D84-AC5F-4C9D-A315-AC399149B226}" type="slidenum">
              <a:rPr lang="en-US" smtClean="0"/>
              <a:pPr/>
              <a:t>50</a:t>
            </a:fld>
            <a:endParaRPr lang="en-US"/>
          </a:p>
        </p:txBody>
      </p:sp>
      <p:sp>
        <p:nvSpPr>
          <p:cNvPr id="20" name="Title 1">
            <a:extLst>
              <a:ext uri="{FF2B5EF4-FFF2-40B4-BE49-F238E27FC236}">
                <a16:creationId xmlns:a16="http://schemas.microsoft.com/office/drawing/2014/main" id="{0E2BB6AD-A9A6-45B6-A181-C8F9B6703D28}"/>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p:cxnSp>
        <p:nvCxnSpPr>
          <p:cNvPr id="3" name="Straight Connector 2">
            <a:extLst>
              <a:ext uri="{FF2B5EF4-FFF2-40B4-BE49-F238E27FC236}">
                <a16:creationId xmlns:a16="http://schemas.microsoft.com/office/drawing/2014/main" id="{9492B972-7CE2-DA9B-AEAE-6AB501F438B7}"/>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5" name="Group 4">
            <a:extLst>
              <a:ext uri="{FF2B5EF4-FFF2-40B4-BE49-F238E27FC236}">
                <a16:creationId xmlns:a16="http://schemas.microsoft.com/office/drawing/2014/main" id="{1F59B854-D888-0A5D-471E-7805711C1E5E}"/>
              </a:ext>
            </a:extLst>
          </p:cNvPr>
          <p:cNvGrpSpPr/>
          <p:nvPr/>
        </p:nvGrpSpPr>
        <p:grpSpPr>
          <a:xfrm>
            <a:off x="0" y="9601200"/>
            <a:ext cx="17881600" cy="457200"/>
            <a:chOff x="0" y="9601200"/>
            <a:chExt cx="17881600" cy="457200"/>
          </a:xfrm>
        </p:grpSpPr>
        <p:sp>
          <p:nvSpPr>
            <p:cNvPr id="6" name="Rectangle 5">
              <a:extLst>
                <a:ext uri="{FF2B5EF4-FFF2-40B4-BE49-F238E27FC236}">
                  <a16:creationId xmlns:a16="http://schemas.microsoft.com/office/drawing/2014/main" id="{44551406-9050-F835-3EAB-4D08CAE8F232}"/>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7" name="Picture 6" descr="Logo&#10;&#10;Description automatically generated">
              <a:extLst>
                <a:ext uri="{FF2B5EF4-FFF2-40B4-BE49-F238E27FC236}">
                  <a16:creationId xmlns:a16="http://schemas.microsoft.com/office/drawing/2014/main" id="{C662E31A-72E6-AB2D-946E-2124B310A117}"/>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1917848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r>
              <a:rPr lang="en-US" dirty="0"/>
              <a:t>Post-Graduate Programs</a:t>
            </a:r>
          </a:p>
        </p:txBody>
      </p:sp>
      <p:graphicFrame>
        <p:nvGraphicFramePr>
          <p:cNvPr id="16" name="Content Placeholder 15">
            <a:extLst>
              <a:ext uri="{FF2B5EF4-FFF2-40B4-BE49-F238E27FC236}">
                <a16:creationId xmlns:a16="http://schemas.microsoft.com/office/drawing/2014/main" id="{7D3DAB44-753B-DF83-FD8D-19F763292811}"/>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814812341"/>
              </p:ext>
            </p:extLst>
          </p:nvPr>
        </p:nvGraphicFramePr>
        <p:xfrm>
          <a:off x="1228090" y="2099310"/>
          <a:ext cx="7600950" cy="594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8">
            <a:extLst>
              <a:ext uri="{FF2B5EF4-FFF2-40B4-BE49-F238E27FC236}">
                <a16:creationId xmlns:a16="http://schemas.microsoft.com/office/drawing/2014/main" id="{D1EE9831-94E3-D403-7268-AA63C972C7F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864989527"/>
              </p:ext>
            </p:extLst>
          </p:nvPr>
        </p:nvGraphicFramePr>
        <p:xfrm>
          <a:off x="9051290" y="2099310"/>
          <a:ext cx="760095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3601" dirty="0">
                <a:latin typeface="Arial Narrow" panose="020B0606020202030204" pitchFamily="34" charset="0"/>
              </a:rPr>
              <a:t>Accreditation Demographics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2021 was the first year ARC-PA accredited Post-Graduate programs under the new process and standards.</a:t>
            </a:r>
          </a:p>
        </p:txBody>
      </p:sp>
      <p:graphicFrame>
        <p:nvGraphicFramePr>
          <p:cNvPr id="17" name="Table 16">
            <a:extLst>
              <a:ext uri="{FF2B5EF4-FFF2-40B4-BE49-F238E27FC236}">
                <a16:creationId xmlns:a16="http://schemas.microsoft.com/office/drawing/2014/main" id="{25A8E33A-AE7A-4B38-92FE-974FB48FA6DC}"/>
              </a:ext>
            </a:extLst>
          </p:cNvPr>
          <p:cNvGraphicFramePr>
            <a:graphicFrameLocks noGrp="1"/>
          </p:cNvGraphicFramePr>
          <p:nvPr>
            <p:extLst>
              <p:ext uri="{D42A27DB-BD31-4B8C-83A1-F6EECF244321}">
                <p14:modId xmlns:p14="http://schemas.microsoft.com/office/powerpoint/2010/main" val="3507182168"/>
              </p:ext>
            </p:extLst>
          </p:nvPr>
        </p:nvGraphicFramePr>
        <p:xfrm>
          <a:off x="11147549" y="7233737"/>
          <a:ext cx="3408432" cy="548640"/>
        </p:xfrm>
        <a:graphic>
          <a:graphicData uri="http://schemas.openxmlformats.org/drawingml/2006/table">
            <a:tbl>
              <a:tblPr firstRow="1" firstCol="1" bandRow="1">
                <a:tableStyleId>{3B4B98B0-60AC-42C2-AFA5-B58CD77FA1E5}</a:tableStyleId>
              </a:tblPr>
              <a:tblGrid>
                <a:gridCol w="1664087">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86460">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Accreditation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Number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ctr" fontAlgn="b"/>
                      <a:r>
                        <a:rPr lang="en-US" sz="1400" b="1" u="none" strike="noStrike">
                          <a:solidFill>
                            <a:schemeClr val="tx1"/>
                          </a:solidFill>
                          <a:effectLst/>
                        </a:rPr>
                        <a:t>Provisional</a:t>
                      </a:r>
                      <a:endParaRPr lang="en-US" sz="1400" b="1" i="0" u="none" strike="noStrike">
                        <a:solidFill>
                          <a:schemeClr val="tx1"/>
                        </a:solidFill>
                        <a:effectLst/>
                        <a:latin typeface="+mn-lt"/>
                      </a:endParaRPr>
                    </a:p>
                  </a:txBody>
                  <a:tcPr marL="9525" marR="9525" marT="9525"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marL="0" marR="0" algn="ctr">
                        <a:lnSpc>
                          <a:spcPct val="107000"/>
                        </a:lnSpc>
                        <a:spcBef>
                          <a:spcPts val="0"/>
                        </a:spcBef>
                        <a:spcAft>
                          <a:spcPts val="0"/>
                        </a:spcAft>
                      </a:pPr>
                      <a:r>
                        <a:rPr lang="en-US" sz="1400" dirty="0">
                          <a:effectLst/>
                        </a:rPr>
                        <a:t>100.00%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bl>
          </a:graphicData>
        </a:graphic>
      </p:graphicFrame>
      <p:cxnSp>
        <p:nvCxnSpPr>
          <p:cNvPr id="3" name="Straight Connector 2">
            <a:extLst>
              <a:ext uri="{FF2B5EF4-FFF2-40B4-BE49-F238E27FC236}">
                <a16:creationId xmlns:a16="http://schemas.microsoft.com/office/drawing/2014/main" id="{3F425EE5-A186-E6DB-5D7E-9D801978753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336ACA4C-B681-DD35-7529-AE251219D738}"/>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03E8386D-F1CA-24CA-1FB9-4E080C4A041B}"/>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5D69B2C5-CA65-3E50-4B3C-8BDC31D38A10}"/>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0"/>
            <a:ext cx="4023360" cy="535517"/>
          </a:xfrm>
        </p:spPr>
        <p:txBody>
          <a:bodyPr/>
          <a:lstStyle/>
          <a:p>
            <a:fld id="{E6F80D84-AC5F-4C9D-A315-AC399149B226}"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1385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Post-Graduate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6"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There were 33 standards cited in 2021 over seven programs or approximately 4.71 citations/program.</a:t>
            </a:r>
          </a:p>
        </p:txBody>
      </p:sp>
      <p:cxnSp>
        <p:nvCxnSpPr>
          <p:cNvPr id="3" name="Straight Connector 2">
            <a:extLst>
              <a:ext uri="{FF2B5EF4-FFF2-40B4-BE49-F238E27FC236}">
                <a16:creationId xmlns:a16="http://schemas.microsoft.com/office/drawing/2014/main" id="{D8A7E553-6141-E6F5-1128-5875CD2BAFB5}"/>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FAD12BC8-6C60-605E-0AC1-6DF287D3AE95}"/>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CD95C631-F3E7-3ACE-6ED3-0C1F3FCEA5C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1FA34579-0D1B-D475-E16B-AF6BCF319F4B}"/>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8" name="Content Placeholder 17">
            <a:extLst>
              <a:ext uri="{FF2B5EF4-FFF2-40B4-BE49-F238E27FC236}">
                <a16:creationId xmlns:a16="http://schemas.microsoft.com/office/drawing/2014/main" id="{ED5B8AAD-A6F4-2B81-FBFB-CC502C493EA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43957626"/>
              </p:ext>
            </p:extLst>
          </p:nvPr>
        </p:nvGraphicFramePr>
        <p:xfrm>
          <a:off x="1228725" y="2099310"/>
          <a:ext cx="15424150" cy="621792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493890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Post-Graduate Programs</a:t>
            </a:r>
          </a:p>
        </p:txBody>
      </p:sp>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Programs In Review</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4"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most cited standard for the programs reviewed in 2021 was C2.01, related to the evaluation of all sites and preceptors for trainee clinical experiences.</a:t>
            </a:r>
          </a:p>
        </p:txBody>
      </p:sp>
      <p:cxnSp>
        <p:nvCxnSpPr>
          <p:cNvPr id="3" name="Straight Connector 2">
            <a:extLst>
              <a:ext uri="{FF2B5EF4-FFF2-40B4-BE49-F238E27FC236}">
                <a16:creationId xmlns:a16="http://schemas.microsoft.com/office/drawing/2014/main" id="{D69EBBF4-B424-70CF-CA71-744B4A32549F}"/>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515895E2-8B09-0DE6-0C28-4C127D5012BD}"/>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0BF9776E-B69B-1222-F190-CB9C74BAF134}"/>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BB9ACE78-5221-8B12-7FA4-34A7FBABF4E9}"/>
                </a:ext>
              </a:extLst>
            </p:cNvPr>
            <p:cNvPicPr>
              <a:picLocks noChangeAspect="1"/>
            </p:cNvPicPr>
            <p:nvPr/>
          </p:nvPicPr>
          <p:blipFill rotWithShape="1">
            <a:blip r:embed="rId4">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1" name="Content Placeholder 4">
            <a:extLst>
              <a:ext uri="{FF2B5EF4-FFF2-40B4-BE49-F238E27FC236}">
                <a16:creationId xmlns:a16="http://schemas.microsoft.com/office/drawing/2014/main" id="{CF2A210C-0AC6-75B0-D7C0-2E63039720E9}"/>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950169352"/>
              </p:ext>
            </p:extLst>
          </p:nvPr>
        </p:nvGraphicFramePr>
        <p:xfrm>
          <a:off x="507199" y="2514600"/>
          <a:ext cx="7600950" cy="502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Table 6">
            <a:extLst>
              <a:ext uri="{FF2B5EF4-FFF2-40B4-BE49-F238E27FC236}">
                <a16:creationId xmlns:a16="http://schemas.microsoft.com/office/drawing/2014/main" id="{2841A26B-17A2-067B-6BEE-5E433CB23A4C}"/>
              </a:ext>
            </a:extLst>
          </p:cNvPr>
          <p:cNvGraphicFramePr>
            <a:graphicFrameLocks noGrp="1"/>
          </p:cNvGraphicFramePr>
          <p:nvPr>
            <p:ph sz="half" idx="2"/>
            <p:extLst>
              <p:ext uri="{D42A27DB-BD31-4B8C-83A1-F6EECF244321}">
                <p14:modId xmlns:p14="http://schemas.microsoft.com/office/powerpoint/2010/main" val="1510528180"/>
              </p:ext>
            </p:extLst>
          </p:nvPr>
        </p:nvGraphicFramePr>
        <p:xfrm>
          <a:off x="8127403" y="3832860"/>
          <a:ext cx="9317198" cy="2895600"/>
        </p:xfrm>
        <a:graphic>
          <a:graphicData uri="http://schemas.openxmlformats.org/drawingml/2006/table">
            <a:tbl>
              <a:tblPr firstRow="1" bandRow="1">
                <a:tableStyleId>{3B4B98B0-60AC-42C2-AFA5-B58CD77FA1E5}</a:tableStyleId>
              </a:tblPr>
              <a:tblGrid>
                <a:gridCol w="1691230">
                  <a:extLst>
                    <a:ext uri="{9D8B030D-6E8A-4147-A177-3AD203B41FA5}">
                      <a16:colId xmlns:a16="http://schemas.microsoft.com/office/drawing/2014/main" val="4092513770"/>
                    </a:ext>
                  </a:extLst>
                </a:gridCol>
                <a:gridCol w="1289367">
                  <a:extLst>
                    <a:ext uri="{9D8B030D-6E8A-4147-A177-3AD203B41FA5}">
                      <a16:colId xmlns:a16="http://schemas.microsoft.com/office/drawing/2014/main" val="2245407501"/>
                    </a:ext>
                  </a:extLst>
                </a:gridCol>
                <a:gridCol w="1053909">
                  <a:extLst>
                    <a:ext uri="{9D8B030D-6E8A-4147-A177-3AD203B41FA5}">
                      <a16:colId xmlns:a16="http://schemas.microsoft.com/office/drawing/2014/main" val="3336471669"/>
                    </a:ext>
                  </a:extLst>
                </a:gridCol>
                <a:gridCol w="1114235">
                  <a:extLst>
                    <a:ext uri="{9D8B030D-6E8A-4147-A177-3AD203B41FA5}">
                      <a16:colId xmlns:a16="http://schemas.microsoft.com/office/drawing/2014/main" val="3470182994"/>
                    </a:ext>
                  </a:extLst>
                </a:gridCol>
                <a:gridCol w="1000443">
                  <a:extLst>
                    <a:ext uri="{9D8B030D-6E8A-4147-A177-3AD203B41FA5}">
                      <a16:colId xmlns:a16="http://schemas.microsoft.com/office/drawing/2014/main" val="819610003"/>
                    </a:ext>
                  </a:extLst>
                </a:gridCol>
                <a:gridCol w="1117917">
                  <a:extLst>
                    <a:ext uri="{9D8B030D-6E8A-4147-A177-3AD203B41FA5}">
                      <a16:colId xmlns:a16="http://schemas.microsoft.com/office/drawing/2014/main" val="3243063058"/>
                    </a:ext>
                  </a:extLst>
                </a:gridCol>
                <a:gridCol w="1117917">
                  <a:extLst>
                    <a:ext uri="{9D8B030D-6E8A-4147-A177-3AD203B41FA5}">
                      <a16:colId xmlns:a16="http://schemas.microsoft.com/office/drawing/2014/main" val="900627451"/>
                    </a:ext>
                  </a:extLst>
                </a:gridCol>
                <a:gridCol w="932180">
                  <a:extLst>
                    <a:ext uri="{9D8B030D-6E8A-4147-A177-3AD203B41FA5}">
                      <a16:colId xmlns:a16="http://schemas.microsoft.com/office/drawing/2014/main" val="266087273"/>
                    </a:ext>
                  </a:extLst>
                </a:gridCol>
              </a:tblGrid>
              <a:tr h="762000">
                <a:tc>
                  <a:txBody>
                    <a:bodyPr/>
                    <a:lstStyle/>
                    <a:p>
                      <a:pPr algn="ctr"/>
                      <a:r>
                        <a:rPr lang="en-US" sz="1400"/>
                        <a:t>Section</a:t>
                      </a:r>
                    </a:p>
                  </a:txBody>
                  <a:tcPr anchor="ctr"/>
                </a:tc>
                <a:tc>
                  <a:txBody>
                    <a:bodyPr/>
                    <a:lstStyle/>
                    <a:p>
                      <a:pPr algn="ctr"/>
                      <a:r>
                        <a:rPr lang="en-US" sz="1400" dirty="0"/>
                        <a:t>Avg. # </a:t>
                      </a:r>
                    </a:p>
                    <a:p>
                      <a:pPr algn="ctr"/>
                      <a:r>
                        <a:rPr lang="en-US" sz="1400" dirty="0"/>
                        <a:t>Citations </a:t>
                      </a:r>
                    </a:p>
                    <a:p>
                      <a:pPr algn="ctr"/>
                      <a:r>
                        <a:rPr lang="en-US" sz="1400" dirty="0"/>
                        <a:t>per Program</a:t>
                      </a:r>
                    </a:p>
                  </a:txBody>
                  <a:tcPr anchor="ctr"/>
                </a:tc>
                <a:tc>
                  <a:txBody>
                    <a:bodyPr/>
                    <a:lstStyle/>
                    <a:p>
                      <a:pPr algn="ctr"/>
                      <a:r>
                        <a:rPr lang="en-US" sz="1400" dirty="0"/>
                        <a:t>Total # of </a:t>
                      </a:r>
                    </a:p>
                    <a:p>
                      <a:pPr algn="ctr"/>
                      <a:r>
                        <a:rPr lang="en-US" sz="1400" dirty="0"/>
                        <a:t>Citations </a:t>
                      </a:r>
                    </a:p>
                    <a:p>
                      <a:pPr algn="ctr"/>
                      <a:r>
                        <a:rPr lang="en-US" sz="1400" dirty="0"/>
                        <a:t>per </a:t>
                      </a:r>
                    </a:p>
                    <a:p>
                      <a:pPr algn="ctr"/>
                      <a:r>
                        <a:rPr lang="en-US" sz="1400" dirty="0"/>
                        <a:t>Section</a:t>
                      </a:r>
                    </a:p>
                  </a:txBody>
                  <a:tcPr anchor="ctr"/>
                </a:tc>
                <a:tc>
                  <a:txBody>
                    <a:bodyPr/>
                    <a:lstStyle/>
                    <a:p>
                      <a:pPr algn="ctr"/>
                      <a:r>
                        <a:rPr lang="en-US" sz="1400" dirty="0"/>
                        <a:t>% of Total </a:t>
                      </a:r>
                    </a:p>
                    <a:p>
                      <a:pPr algn="ctr"/>
                      <a:r>
                        <a:rPr lang="en-US" sz="1400" dirty="0"/>
                        <a:t>Citations</a:t>
                      </a:r>
                    </a:p>
                  </a:txBody>
                  <a:tcPr anchor="ctr"/>
                </a:tc>
                <a:tc>
                  <a:txBody>
                    <a:bodyPr/>
                    <a:lstStyle/>
                    <a:p>
                      <a:pPr algn="ctr"/>
                      <a:r>
                        <a:rPr lang="en-US" sz="1400" dirty="0"/>
                        <a:t>Specific </a:t>
                      </a:r>
                    </a:p>
                    <a:p>
                      <a:pPr algn="ctr"/>
                      <a:r>
                        <a:rPr lang="en-US" sz="1400" dirty="0"/>
                        <a:t>Standard</a:t>
                      </a:r>
                    </a:p>
                  </a:txBody>
                  <a:tcPr anchor="ctr"/>
                </a:tc>
                <a:tc>
                  <a:txBody>
                    <a:bodyPr/>
                    <a:lstStyle/>
                    <a:p>
                      <a:pPr algn="ctr"/>
                      <a:r>
                        <a:rPr lang="en-US" sz="1400" dirty="0"/>
                        <a:t>n = # of </a:t>
                      </a:r>
                    </a:p>
                    <a:p>
                      <a:pPr algn="ctr"/>
                      <a:r>
                        <a:rPr lang="en-US" sz="1400" dirty="0"/>
                        <a:t>Programs </a:t>
                      </a:r>
                    </a:p>
                    <a:p>
                      <a:pPr algn="ctr"/>
                      <a:r>
                        <a:rPr lang="en-US" sz="1400" dirty="0"/>
                        <a:t>Receiving </a:t>
                      </a:r>
                    </a:p>
                    <a:p>
                      <a:pPr algn="ctr"/>
                      <a:r>
                        <a:rPr lang="en-US" sz="1400" dirty="0"/>
                        <a:t>Citation</a:t>
                      </a:r>
                    </a:p>
                  </a:txBody>
                  <a:tcPr anchor="ctr"/>
                </a:tc>
                <a:tc>
                  <a:txBody>
                    <a:bodyPr/>
                    <a:lstStyle/>
                    <a:p>
                      <a:pPr algn="ctr"/>
                      <a:r>
                        <a:rPr lang="en-US" sz="1400" dirty="0"/>
                        <a:t>% </a:t>
                      </a:r>
                    </a:p>
                    <a:p>
                      <a:pPr algn="ctr"/>
                      <a:r>
                        <a:rPr lang="en-US" sz="1400" dirty="0"/>
                        <a:t>Programs </a:t>
                      </a:r>
                    </a:p>
                    <a:p>
                      <a:pPr algn="ctr"/>
                      <a:r>
                        <a:rPr lang="en-US" sz="1400" dirty="0"/>
                        <a:t>Receiving </a:t>
                      </a:r>
                    </a:p>
                    <a:p>
                      <a:pPr algn="ctr"/>
                      <a:r>
                        <a:rPr lang="en-US" sz="1400" dirty="0"/>
                        <a:t>Citation</a:t>
                      </a:r>
                    </a:p>
                  </a:txBody>
                  <a:tcPr anchor="ctr"/>
                </a:tc>
                <a:tc>
                  <a:txBody>
                    <a:bodyPr/>
                    <a:lstStyle/>
                    <a:p>
                      <a:pPr algn="ctr"/>
                      <a:r>
                        <a:rPr lang="en-US" sz="1400" dirty="0"/>
                        <a:t>% of </a:t>
                      </a:r>
                    </a:p>
                    <a:p>
                      <a:pPr algn="ctr"/>
                      <a:r>
                        <a:rPr lang="en-US" sz="1400" dirty="0"/>
                        <a:t>Section </a:t>
                      </a:r>
                    </a:p>
                    <a:p>
                      <a:pPr algn="ctr"/>
                      <a:r>
                        <a:rPr lang="en-US" sz="1400" dirty="0"/>
                        <a:t>Citation</a:t>
                      </a:r>
                    </a:p>
                  </a:txBody>
                  <a:tcPr anchor="ctr"/>
                </a:tc>
                <a:extLst>
                  <a:ext uri="{0D108BD9-81ED-4DB2-BD59-A6C34878D82A}">
                    <a16:rowId xmlns:a16="http://schemas.microsoft.com/office/drawing/2014/main" val="4008931306"/>
                  </a:ext>
                </a:extLst>
              </a:tr>
              <a:tr h="259080">
                <a:tc>
                  <a:txBody>
                    <a:bodyPr/>
                    <a:lstStyle/>
                    <a:p>
                      <a:pPr marL="228600" indent="-228600">
                        <a:buFont typeface="+mj-lt"/>
                        <a:buAutoNum type="alphaUcPeriod"/>
                      </a:pPr>
                      <a:r>
                        <a:rPr lang="en-US" sz="1400" b="1" dirty="0"/>
                        <a:t>Administration</a:t>
                      </a:r>
                    </a:p>
                  </a:txBody>
                  <a:tcPr/>
                </a:tc>
                <a:tc>
                  <a:txBody>
                    <a:bodyPr/>
                    <a:lstStyle/>
                    <a:p>
                      <a:pPr algn="r"/>
                      <a:r>
                        <a:rPr lang="en-US" sz="1400"/>
                        <a:t>1.14</a:t>
                      </a:r>
                    </a:p>
                  </a:txBody>
                  <a:tcPr/>
                </a:tc>
                <a:tc>
                  <a:txBody>
                    <a:bodyPr/>
                    <a:lstStyle/>
                    <a:p>
                      <a:pPr algn="r"/>
                      <a:r>
                        <a:rPr lang="en-US" sz="1400"/>
                        <a:t>8</a:t>
                      </a:r>
                    </a:p>
                  </a:txBody>
                  <a:tcPr/>
                </a:tc>
                <a:tc>
                  <a:txBody>
                    <a:bodyPr/>
                    <a:lstStyle/>
                    <a:p>
                      <a:pPr algn="r"/>
                      <a:r>
                        <a:rPr lang="en-US" sz="1400"/>
                        <a:t>24.24%</a:t>
                      </a:r>
                    </a:p>
                  </a:txBody>
                  <a:tcPr/>
                </a:tc>
                <a:tc>
                  <a:txBody>
                    <a:bodyPr/>
                    <a:lstStyle/>
                    <a:p>
                      <a:pPr algn="r"/>
                      <a:r>
                        <a:rPr lang="en-US" sz="1400"/>
                        <a:t>A4.11a</a:t>
                      </a:r>
                    </a:p>
                  </a:txBody>
                  <a:tcPr/>
                </a:tc>
                <a:tc>
                  <a:txBody>
                    <a:bodyPr/>
                    <a:lstStyle/>
                    <a:p>
                      <a:pPr algn="r"/>
                      <a:r>
                        <a:rPr lang="en-US" sz="1400"/>
                        <a:t>2</a:t>
                      </a:r>
                    </a:p>
                  </a:txBody>
                  <a:tcPr/>
                </a:tc>
                <a:tc>
                  <a:txBody>
                    <a:bodyPr/>
                    <a:lstStyle/>
                    <a:p>
                      <a:pPr algn="r"/>
                      <a:r>
                        <a:rPr lang="en-US" sz="1400"/>
                        <a:t>28.57%</a:t>
                      </a:r>
                    </a:p>
                  </a:txBody>
                  <a:tcPr/>
                </a:tc>
                <a:tc>
                  <a:txBody>
                    <a:bodyPr/>
                    <a:lstStyle/>
                    <a:p>
                      <a:pPr algn="r"/>
                      <a:r>
                        <a:rPr lang="en-US" sz="1400"/>
                        <a:t>25.00%</a:t>
                      </a:r>
                    </a:p>
                  </a:txBody>
                  <a:tcPr/>
                </a:tc>
                <a:extLst>
                  <a:ext uri="{0D108BD9-81ED-4DB2-BD59-A6C34878D82A}">
                    <a16:rowId xmlns:a16="http://schemas.microsoft.com/office/drawing/2014/main" val="2652939950"/>
                  </a:ext>
                </a:extLst>
              </a:tr>
              <a:tr h="259080">
                <a:tc>
                  <a:txBody>
                    <a:bodyPr/>
                    <a:lstStyle/>
                    <a:p>
                      <a:pPr marL="228600" indent="-228600">
                        <a:buFont typeface="+mj-lt"/>
                        <a:buAutoNum type="alphaUcPeriod" startAt="2"/>
                      </a:pPr>
                      <a:r>
                        <a:rPr lang="en-US" sz="1400" b="1" dirty="0"/>
                        <a:t>Curriculum</a:t>
                      </a:r>
                    </a:p>
                  </a:txBody>
                  <a:tcPr/>
                </a:tc>
                <a:tc>
                  <a:txBody>
                    <a:bodyPr/>
                    <a:lstStyle/>
                    <a:p>
                      <a:pPr algn="r"/>
                      <a:r>
                        <a:rPr lang="en-US" sz="1400"/>
                        <a:t>1.43</a:t>
                      </a:r>
                    </a:p>
                  </a:txBody>
                  <a:tcPr/>
                </a:tc>
                <a:tc>
                  <a:txBody>
                    <a:bodyPr/>
                    <a:lstStyle/>
                    <a:p>
                      <a:pPr algn="r"/>
                      <a:r>
                        <a:rPr lang="en-US" sz="1400"/>
                        <a:t>10</a:t>
                      </a:r>
                    </a:p>
                  </a:txBody>
                  <a:tcPr/>
                </a:tc>
                <a:tc>
                  <a:txBody>
                    <a:bodyPr/>
                    <a:lstStyle/>
                    <a:p>
                      <a:pPr algn="r"/>
                      <a:r>
                        <a:rPr lang="en-US" sz="1400"/>
                        <a:t>30.30%</a:t>
                      </a:r>
                    </a:p>
                  </a:txBody>
                  <a:tcPr/>
                </a:tc>
                <a:tc>
                  <a:txBody>
                    <a:bodyPr/>
                    <a:lstStyle/>
                    <a:p>
                      <a:pPr algn="r"/>
                      <a:r>
                        <a:rPr lang="en-US" sz="1400"/>
                        <a:t>B1.06</a:t>
                      </a:r>
                    </a:p>
                  </a:txBody>
                  <a:tcPr/>
                </a:tc>
                <a:tc>
                  <a:txBody>
                    <a:bodyPr/>
                    <a:lstStyle/>
                    <a:p>
                      <a:pPr algn="r"/>
                      <a:r>
                        <a:rPr lang="en-US" sz="1400"/>
                        <a:t>3</a:t>
                      </a:r>
                    </a:p>
                  </a:txBody>
                  <a:tcPr/>
                </a:tc>
                <a:tc>
                  <a:txBody>
                    <a:bodyPr/>
                    <a:lstStyle/>
                    <a:p>
                      <a:pPr algn="r"/>
                      <a:r>
                        <a:rPr lang="en-US" sz="1400"/>
                        <a:t>42.86%</a:t>
                      </a:r>
                    </a:p>
                  </a:txBody>
                  <a:tcPr/>
                </a:tc>
                <a:tc>
                  <a:txBody>
                    <a:bodyPr/>
                    <a:lstStyle/>
                    <a:p>
                      <a:pPr algn="r"/>
                      <a:r>
                        <a:rPr lang="en-US" sz="1400"/>
                        <a:t>30.00%</a:t>
                      </a:r>
                    </a:p>
                  </a:txBody>
                  <a:tcPr/>
                </a:tc>
                <a:extLst>
                  <a:ext uri="{0D108BD9-81ED-4DB2-BD59-A6C34878D82A}">
                    <a16:rowId xmlns:a16="http://schemas.microsoft.com/office/drawing/2014/main" val="3843018035"/>
                  </a:ext>
                </a:extLst>
              </a:tr>
              <a:tr h="259080">
                <a:tc>
                  <a:txBody>
                    <a:bodyPr/>
                    <a:lstStyle/>
                    <a:p>
                      <a:pPr marL="228600" indent="-228600">
                        <a:buFont typeface="+mj-lt"/>
                        <a:buAutoNum type="alphaUcPeriod" startAt="3"/>
                      </a:pPr>
                      <a:r>
                        <a:rPr lang="en-US" sz="1400" b="1" dirty="0"/>
                        <a:t>Evaluation</a:t>
                      </a:r>
                    </a:p>
                  </a:txBody>
                  <a:tcPr/>
                </a:tc>
                <a:tc>
                  <a:txBody>
                    <a:bodyPr/>
                    <a:lstStyle/>
                    <a:p>
                      <a:pPr algn="r"/>
                      <a:r>
                        <a:rPr lang="en-US" sz="1400"/>
                        <a:t>1.43</a:t>
                      </a:r>
                    </a:p>
                  </a:txBody>
                  <a:tcPr/>
                </a:tc>
                <a:tc>
                  <a:txBody>
                    <a:bodyPr/>
                    <a:lstStyle/>
                    <a:p>
                      <a:pPr algn="r"/>
                      <a:r>
                        <a:rPr lang="en-US" sz="1400"/>
                        <a:t>10</a:t>
                      </a:r>
                    </a:p>
                  </a:txBody>
                  <a:tcPr/>
                </a:tc>
                <a:tc>
                  <a:txBody>
                    <a:bodyPr/>
                    <a:lstStyle/>
                    <a:p>
                      <a:pPr algn="r"/>
                      <a:r>
                        <a:rPr lang="en-US" sz="1400"/>
                        <a:t>30.30%</a:t>
                      </a:r>
                    </a:p>
                  </a:txBody>
                  <a:tcPr/>
                </a:tc>
                <a:tc>
                  <a:txBody>
                    <a:bodyPr/>
                    <a:lstStyle/>
                    <a:p>
                      <a:pPr algn="r"/>
                      <a:r>
                        <a:rPr lang="en-US" sz="1400"/>
                        <a:t>C2.01</a:t>
                      </a:r>
                    </a:p>
                  </a:txBody>
                  <a:tcPr/>
                </a:tc>
                <a:tc>
                  <a:txBody>
                    <a:bodyPr/>
                    <a:lstStyle/>
                    <a:p>
                      <a:pPr algn="r"/>
                      <a:r>
                        <a:rPr lang="en-US" sz="1400"/>
                        <a:t>5</a:t>
                      </a:r>
                    </a:p>
                  </a:txBody>
                  <a:tcPr/>
                </a:tc>
                <a:tc>
                  <a:txBody>
                    <a:bodyPr/>
                    <a:lstStyle/>
                    <a:p>
                      <a:pPr algn="r"/>
                      <a:r>
                        <a:rPr lang="en-US" sz="1400"/>
                        <a:t>71.43%</a:t>
                      </a:r>
                    </a:p>
                  </a:txBody>
                  <a:tcPr/>
                </a:tc>
                <a:tc>
                  <a:txBody>
                    <a:bodyPr/>
                    <a:lstStyle/>
                    <a:p>
                      <a:pPr algn="r"/>
                      <a:r>
                        <a:rPr lang="en-US" sz="1400"/>
                        <a:t>50.00%</a:t>
                      </a:r>
                    </a:p>
                  </a:txBody>
                  <a:tcPr/>
                </a:tc>
                <a:extLst>
                  <a:ext uri="{0D108BD9-81ED-4DB2-BD59-A6C34878D82A}">
                    <a16:rowId xmlns:a16="http://schemas.microsoft.com/office/drawing/2014/main" val="580349585"/>
                  </a:ext>
                </a:extLst>
              </a:tr>
              <a:tr h="426720">
                <a:tc>
                  <a:txBody>
                    <a:bodyPr/>
                    <a:lstStyle/>
                    <a:p>
                      <a:pPr marL="228600" indent="-228600">
                        <a:buFont typeface="+mj-lt"/>
                        <a:buAutoNum type="alphaUcPeriod" startAt="4"/>
                      </a:pPr>
                      <a:r>
                        <a:rPr lang="en-US" sz="1400" b="1" dirty="0"/>
                        <a:t>PA Trainee Services</a:t>
                      </a:r>
                    </a:p>
                  </a:txBody>
                  <a:tcPr/>
                </a:tc>
                <a:tc>
                  <a:txBody>
                    <a:bodyPr/>
                    <a:lstStyle/>
                    <a:p>
                      <a:pPr algn="r"/>
                      <a:r>
                        <a:rPr lang="en-US" sz="1400"/>
                        <a:t>0.14</a:t>
                      </a:r>
                    </a:p>
                  </a:txBody>
                  <a:tcPr/>
                </a:tc>
                <a:tc>
                  <a:txBody>
                    <a:bodyPr/>
                    <a:lstStyle/>
                    <a:p>
                      <a:pPr algn="r"/>
                      <a:r>
                        <a:rPr lang="en-US" sz="1400"/>
                        <a:t>1</a:t>
                      </a:r>
                    </a:p>
                  </a:txBody>
                  <a:tcPr/>
                </a:tc>
                <a:tc>
                  <a:txBody>
                    <a:bodyPr/>
                    <a:lstStyle/>
                    <a:p>
                      <a:pPr algn="r"/>
                      <a:r>
                        <a:rPr lang="en-US" sz="1400"/>
                        <a:t>3.03%</a:t>
                      </a:r>
                    </a:p>
                  </a:txBody>
                  <a:tcPr/>
                </a:tc>
                <a:tc>
                  <a:txBody>
                    <a:bodyPr/>
                    <a:lstStyle/>
                    <a:p>
                      <a:pPr algn="r"/>
                      <a:r>
                        <a:rPr lang="en-US" sz="1400"/>
                        <a:t>D3.01</a:t>
                      </a:r>
                    </a:p>
                  </a:txBody>
                  <a:tcPr/>
                </a:tc>
                <a:tc>
                  <a:txBody>
                    <a:bodyPr/>
                    <a:lstStyle/>
                    <a:p>
                      <a:pPr algn="r"/>
                      <a:r>
                        <a:rPr lang="en-US" sz="1400"/>
                        <a:t>1</a:t>
                      </a:r>
                    </a:p>
                  </a:txBody>
                  <a:tcPr/>
                </a:tc>
                <a:tc>
                  <a:txBody>
                    <a:bodyPr/>
                    <a:lstStyle/>
                    <a:p>
                      <a:pPr algn="r"/>
                      <a:r>
                        <a:rPr lang="en-US" sz="1400"/>
                        <a:t>14.29%</a:t>
                      </a:r>
                    </a:p>
                  </a:txBody>
                  <a:tcPr/>
                </a:tc>
                <a:tc>
                  <a:txBody>
                    <a:bodyPr/>
                    <a:lstStyle/>
                    <a:p>
                      <a:pPr algn="r"/>
                      <a:r>
                        <a:rPr lang="en-US" sz="1400"/>
                        <a:t>100.00%</a:t>
                      </a:r>
                    </a:p>
                  </a:txBody>
                  <a:tcPr/>
                </a:tc>
                <a:extLst>
                  <a:ext uri="{0D108BD9-81ED-4DB2-BD59-A6C34878D82A}">
                    <a16:rowId xmlns:a16="http://schemas.microsoft.com/office/drawing/2014/main" val="3744419523"/>
                  </a:ext>
                </a:extLst>
              </a:tr>
              <a:tr h="426720">
                <a:tc>
                  <a:txBody>
                    <a:bodyPr/>
                    <a:lstStyle/>
                    <a:p>
                      <a:pPr marL="228600" indent="-228600">
                        <a:buFont typeface="+mj-lt"/>
                        <a:buAutoNum type="alphaUcPeriod" startAt="5"/>
                      </a:pPr>
                      <a:r>
                        <a:rPr lang="en-US" sz="1400" b="1" dirty="0"/>
                        <a:t>Accreditation Maintenance</a:t>
                      </a:r>
                    </a:p>
                  </a:txBody>
                  <a:tcPr/>
                </a:tc>
                <a:tc>
                  <a:txBody>
                    <a:bodyPr/>
                    <a:lstStyle/>
                    <a:p>
                      <a:pPr algn="r"/>
                      <a:r>
                        <a:rPr lang="en-US" sz="1400" dirty="0"/>
                        <a:t>0.29</a:t>
                      </a:r>
                    </a:p>
                  </a:txBody>
                  <a:tcPr/>
                </a:tc>
                <a:tc>
                  <a:txBody>
                    <a:bodyPr/>
                    <a:lstStyle/>
                    <a:p>
                      <a:pPr algn="r"/>
                      <a:r>
                        <a:rPr lang="en-US" sz="1400"/>
                        <a:t>2</a:t>
                      </a:r>
                    </a:p>
                  </a:txBody>
                  <a:tcPr/>
                </a:tc>
                <a:tc>
                  <a:txBody>
                    <a:bodyPr/>
                    <a:lstStyle/>
                    <a:p>
                      <a:pPr algn="r"/>
                      <a:r>
                        <a:rPr lang="en-US" sz="1400"/>
                        <a:t>6.06%</a:t>
                      </a:r>
                    </a:p>
                  </a:txBody>
                  <a:tcPr/>
                </a:tc>
                <a:tc>
                  <a:txBody>
                    <a:bodyPr/>
                    <a:lstStyle/>
                    <a:p>
                      <a:pPr algn="r"/>
                      <a:r>
                        <a:rPr lang="en-US" sz="1400"/>
                        <a:t>E1.04</a:t>
                      </a:r>
                    </a:p>
                  </a:txBody>
                  <a:tcPr/>
                </a:tc>
                <a:tc>
                  <a:txBody>
                    <a:bodyPr/>
                    <a:lstStyle/>
                    <a:p>
                      <a:pPr algn="r"/>
                      <a:r>
                        <a:rPr lang="en-US" sz="1400"/>
                        <a:t>2</a:t>
                      </a:r>
                    </a:p>
                  </a:txBody>
                  <a:tcPr/>
                </a:tc>
                <a:tc>
                  <a:txBody>
                    <a:bodyPr/>
                    <a:lstStyle/>
                    <a:p>
                      <a:pPr algn="r"/>
                      <a:r>
                        <a:rPr lang="en-US" sz="1400"/>
                        <a:t>28.57%</a:t>
                      </a:r>
                    </a:p>
                  </a:txBody>
                  <a:tcPr/>
                </a:tc>
                <a:tc>
                  <a:txBody>
                    <a:bodyPr/>
                    <a:lstStyle/>
                    <a:p>
                      <a:pPr algn="r"/>
                      <a:r>
                        <a:rPr lang="en-US" sz="1400" dirty="0"/>
                        <a:t>100.00%</a:t>
                      </a:r>
                    </a:p>
                  </a:txBody>
                  <a:tcPr/>
                </a:tc>
                <a:extLst>
                  <a:ext uri="{0D108BD9-81ED-4DB2-BD59-A6C34878D82A}">
                    <a16:rowId xmlns:a16="http://schemas.microsoft.com/office/drawing/2014/main" val="4137001692"/>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2261036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Appendix A</a:t>
            </a:r>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Entry Level Virtual Site Visit Survey</a:t>
            </a:r>
          </a:p>
        </p:txBody>
      </p:sp>
      <p:graphicFrame>
        <p:nvGraphicFramePr>
          <p:cNvPr id="20" name="Table 19">
            <a:extLst>
              <a:ext uri="{FF2B5EF4-FFF2-40B4-BE49-F238E27FC236}">
                <a16:creationId xmlns:a16="http://schemas.microsoft.com/office/drawing/2014/main" id="{92E04EB1-BB35-4AFB-8523-436869FD6E8A}"/>
              </a:ext>
            </a:extLst>
          </p:cNvPr>
          <p:cNvGraphicFramePr>
            <a:graphicFrameLocks noGrp="1"/>
          </p:cNvGraphicFramePr>
          <p:nvPr>
            <p:extLst>
              <p:ext uri="{D42A27DB-BD31-4B8C-83A1-F6EECF244321}">
                <p14:modId xmlns:p14="http://schemas.microsoft.com/office/powerpoint/2010/main" val="75329764"/>
              </p:ext>
            </p:extLst>
          </p:nvPr>
        </p:nvGraphicFramePr>
        <p:xfrm>
          <a:off x="3294035" y="7360101"/>
          <a:ext cx="3629151" cy="1645920"/>
        </p:xfrm>
        <a:graphic>
          <a:graphicData uri="http://schemas.openxmlformats.org/drawingml/2006/table">
            <a:tbl>
              <a:tblPr firstRow="1" firstCol="1" bandRow="1">
                <a:tableStyleId>{3B4B98B0-60AC-42C2-AFA5-B58CD77FA1E5}</a:tableStyleId>
              </a:tblPr>
              <a:tblGrid>
                <a:gridCol w="1934019">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37247">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Accreditation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l" fontAlgn="b"/>
                      <a:r>
                        <a:rPr lang="en-US" sz="1400" b="1" i="0" u="none" strike="noStrike">
                          <a:solidFill>
                            <a:schemeClr val="tx1"/>
                          </a:solidFill>
                          <a:effectLst/>
                          <a:latin typeface="+mn-lt"/>
                        </a:rPr>
                        <a:t>Initial Provisional</a:t>
                      </a:r>
                    </a:p>
                  </a:txBody>
                  <a:tcPr marL="0" marR="0" marT="0" marB="0" anchor="ctr"/>
                </a:tc>
                <a:tc>
                  <a:txBody>
                    <a:bodyPr/>
                    <a:lstStyle/>
                    <a:p>
                      <a:pPr algn="ctr" fontAlgn="b"/>
                      <a:r>
                        <a:rPr lang="en-US" sz="1400" b="0" i="0" u="none" strike="noStrike">
                          <a:solidFill>
                            <a:schemeClr val="tx1"/>
                          </a:solidFill>
                          <a:effectLst/>
                          <a:latin typeface="+mn-lt"/>
                        </a:rPr>
                        <a:t>12</a:t>
                      </a:r>
                    </a:p>
                  </a:txBody>
                  <a:tcPr marL="0" marR="0" marT="0" marB="0" anchor="ctr"/>
                </a:tc>
                <a:tc>
                  <a:txBody>
                    <a:bodyPr/>
                    <a:lstStyle/>
                    <a:p>
                      <a:pPr algn="ctr" fontAlgn="b"/>
                      <a:r>
                        <a:rPr lang="en-US" sz="1400" b="0" i="0" u="none" strike="noStrike">
                          <a:solidFill>
                            <a:schemeClr val="tx1"/>
                          </a:solidFill>
                          <a:effectLst/>
                          <a:latin typeface="+mn-lt"/>
                        </a:rPr>
                        <a:t>42.86%</a:t>
                      </a:r>
                    </a:p>
                  </a:txBody>
                  <a:tcPr marL="0" marR="0" marT="0" marB="0" anchor="ctr"/>
                </a:tc>
                <a:extLst>
                  <a:ext uri="{0D108BD9-81ED-4DB2-BD59-A6C34878D82A}">
                    <a16:rowId xmlns:a16="http://schemas.microsoft.com/office/drawing/2014/main" val="2646449480"/>
                  </a:ext>
                </a:extLst>
              </a:tr>
              <a:tr h="274320">
                <a:tc>
                  <a:txBody>
                    <a:bodyPr/>
                    <a:lstStyle/>
                    <a:p>
                      <a:pPr algn="l" fontAlgn="b"/>
                      <a:r>
                        <a:rPr lang="en-US" sz="1400" b="1" i="0" u="none" strike="noStrike">
                          <a:solidFill>
                            <a:schemeClr val="tx1"/>
                          </a:solidFill>
                          <a:effectLst/>
                          <a:latin typeface="+mn-lt"/>
                        </a:rPr>
                        <a:t>Provisional Monitoring</a:t>
                      </a:r>
                    </a:p>
                  </a:txBody>
                  <a:tcPr marL="0" marR="0" marT="0" marB="0" anchor="ctr"/>
                </a:tc>
                <a:tc>
                  <a:txBody>
                    <a:bodyPr/>
                    <a:lstStyle/>
                    <a:p>
                      <a:pPr algn="ctr" fontAlgn="b"/>
                      <a:r>
                        <a:rPr lang="en-US" sz="1400" b="0" i="0" u="none" strike="noStrike">
                          <a:solidFill>
                            <a:schemeClr val="tx1"/>
                          </a:solidFill>
                          <a:effectLst/>
                          <a:latin typeface="+mn-lt"/>
                        </a:rPr>
                        <a:t>4</a:t>
                      </a:r>
                    </a:p>
                  </a:txBody>
                  <a:tcPr marL="0" marR="0" marT="0" marB="0" anchor="ctr"/>
                </a:tc>
                <a:tc>
                  <a:txBody>
                    <a:bodyPr/>
                    <a:lstStyle/>
                    <a:p>
                      <a:pPr algn="ctr" fontAlgn="b"/>
                      <a:r>
                        <a:rPr lang="en-US" sz="1400" b="0" i="0" u="none" strike="noStrike">
                          <a:solidFill>
                            <a:schemeClr val="tx1"/>
                          </a:solidFill>
                          <a:effectLst/>
                          <a:latin typeface="+mn-lt"/>
                        </a:rPr>
                        <a:t>14.29%</a:t>
                      </a:r>
                    </a:p>
                  </a:txBody>
                  <a:tcPr marL="0" marR="0" marT="0" marB="0" anchor="ctr"/>
                </a:tc>
                <a:extLst>
                  <a:ext uri="{0D108BD9-81ED-4DB2-BD59-A6C34878D82A}">
                    <a16:rowId xmlns:a16="http://schemas.microsoft.com/office/drawing/2014/main" val="636950574"/>
                  </a:ext>
                </a:extLst>
              </a:tr>
              <a:tr h="274320">
                <a:tc>
                  <a:txBody>
                    <a:bodyPr/>
                    <a:lstStyle/>
                    <a:p>
                      <a:pPr algn="l" fontAlgn="b"/>
                      <a:r>
                        <a:rPr lang="en-US" sz="1400" b="1" i="0" u="none" strike="noStrike">
                          <a:solidFill>
                            <a:schemeClr val="tx1"/>
                          </a:solidFill>
                          <a:effectLst/>
                          <a:latin typeface="+mn-lt"/>
                        </a:rPr>
                        <a:t>Final Provisional</a:t>
                      </a:r>
                    </a:p>
                  </a:txBody>
                  <a:tcPr marL="0" marR="0" marT="0" marB="0" anchor="ctr"/>
                </a:tc>
                <a:tc>
                  <a:txBody>
                    <a:bodyPr/>
                    <a:lstStyle/>
                    <a:p>
                      <a:pPr algn="ctr" fontAlgn="b"/>
                      <a:r>
                        <a:rPr lang="en-US" sz="1400" b="0" i="0" u="none" strike="noStrike">
                          <a:solidFill>
                            <a:schemeClr val="tx1"/>
                          </a:solidFill>
                          <a:effectLst/>
                          <a:latin typeface="+mn-lt"/>
                        </a:rPr>
                        <a:t>7</a:t>
                      </a:r>
                    </a:p>
                  </a:txBody>
                  <a:tcPr marL="0" marR="0" marT="0" marB="0" anchor="ctr"/>
                </a:tc>
                <a:tc>
                  <a:txBody>
                    <a:bodyPr/>
                    <a:lstStyle/>
                    <a:p>
                      <a:pPr algn="ctr" fontAlgn="b"/>
                      <a:r>
                        <a:rPr lang="en-US" sz="1400" b="0" i="0" u="none" strike="noStrike">
                          <a:solidFill>
                            <a:schemeClr val="tx1"/>
                          </a:solidFill>
                          <a:effectLst/>
                          <a:latin typeface="+mn-lt"/>
                        </a:rPr>
                        <a:t>25.00%</a:t>
                      </a:r>
                    </a:p>
                  </a:txBody>
                  <a:tcPr marL="0" marR="0" marT="0" marB="0" anchor="ctr"/>
                </a:tc>
                <a:extLst>
                  <a:ext uri="{0D108BD9-81ED-4DB2-BD59-A6C34878D82A}">
                    <a16:rowId xmlns:a16="http://schemas.microsoft.com/office/drawing/2014/main" val="1283523842"/>
                  </a:ext>
                </a:extLst>
              </a:tr>
              <a:tr h="274320">
                <a:tc>
                  <a:txBody>
                    <a:bodyPr/>
                    <a:lstStyle/>
                    <a:p>
                      <a:pPr algn="l" fontAlgn="b"/>
                      <a:r>
                        <a:rPr lang="en-US" sz="1400" b="1" i="0" u="none" strike="noStrike">
                          <a:solidFill>
                            <a:schemeClr val="tx1"/>
                          </a:solidFill>
                          <a:effectLst/>
                          <a:latin typeface="+mn-lt"/>
                        </a:rPr>
                        <a:t>Focus Visit</a:t>
                      </a:r>
                    </a:p>
                  </a:txBody>
                  <a:tcPr marL="0" marR="0" marT="0" marB="0" anchor="ctr"/>
                </a:tc>
                <a:tc>
                  <a:txBody>
                    <a:bodyPr/>
                    <a:lstStyle/>
                    <a:p>
                      <a:pPr algn="ctr" fontAlgn="b"/>
                      <a:r>
                        <a:rPr lang="en-US" sz="1400" b="0" i="0" u="none" strike="noStrike">
                          <a:solidFill>
                            <a:schemeClr val="tx1"/>
                          </a:solidFill>
                          <a:effectLst/>
                          <a:latin typeface="+mn-lt"/>
                        </a:rPr>
                        <a:t>3</a:t>
                      </a:r>
                    </a:p>
                  </a:txBody>
                  <a:tcPr marL="0" marR="0" marT="0" marB="0" anchor="ctr"/>
                </a:tc>
                <a:tc>
                  <a:txBody>
                    <a:bodyPr/>
                    <a:lstStyle/>
                    <a:p>
                      <a:pPr algn="ctr" fontAlgn="b"/>
                      <a:r>
                        <a:rPr lang="en-US" sz="1400" b="0" i="0" u="none" strike="noStrike">
                          <a:solidFill>
                            <a:schemeClr val="tx1"/>
                          </a:solidFill>
                          <a:effectLst/>
                          <a:latin typeface="+mn-lt"/>
                        </a:rPr>
                        <a:t>10.71%</a:t>
                      </a:r>
                    </a:p>
                  </a:txBody>
                  <a:tcPr marL="0" marR="0" marT="0" marB="0" anchor="ctr"/>
                </a:tc>
                <a:extLst>
                  <a:ext uri="{0D108BD9-81ED-4DB2-BD59-A6C34878D82A}">
                    <a16:rowId xmlns:a16="http://schemas.microsoft.com/office/drawing/2014/main" val="4274168561"/>
                  </a:ext>
                </a:extLst>
              </a:tr>
              <a:tr h="274320">
                <a:tc>
                  <a:txBody>
                    <a:bodyPr/>
                    <a:lstStyle/>
                    <a:p>
                      <a:pPr algn="l" fontAlgn="b"/>
                      <a:r>
                        <a:rPr lang="en-US" sz="1400" b="1" i="0" u="none" strike="noStrike">
                          <a:solidFill>
                            <a:schemeClr val="tx1"/>
                          </a:solidFill>
                          <a:effectLst/>
                          <a:latin typeface="+mn-lt"/>
                        </a:rPr>
                        <a:t>Not Stated (IP/PM)</a:t>
                      </a:r>
                    </a:p>
                  </a:txBody>
                  <a:tcPr marL="0" marR="0" marT="0" marB="0" anchor="ctr"/>
                </a:tc>
                <a:tc>
                  <a:txBody>
                    <a:bodyPr/>
                    <a:lstStyle/>
                    <a:p>
                      <a:pPr algn="ctr" fontAlgn="b"/>
                      <a:r>
                        <a:rPr lang="en-US" sz="1400" b="0" i="0" u="none" strike="noStrike">
                          <a:solidFill>
                            <a:schemeClr val="tx1"/>
                          </a:solidFill>
                          <a:effectLst/>
                          <a:latin typeface="+mn-lt"/>
                        </a:rPr>
                        <a:t>2</a:t>
                      </a:r>
                    </a:p>
                  </a:txBody>
                  <a:tcPr marL="0" marR="0" marT="0" marB="0" anchor="ctr"/>
                </a:tc>
                <a:tc>
                  <a:txBody>
                    <a:bodyPr/>
                    <a:lstStyle/>
                    <a:p>
                      <a:pPr algn="ctr" fontAlgn="b"/>
                      <a:r>
                        <a:rPr lang="en-US" sz="1400" b="0" i="0" u="none" strike="noStrike" dirty="0">
                          <a:solidFill>
                            <a:schemeClr val="tx1"/>
                          </a:solidFill>
                          <a:effectLst/>
                          <a:latin typeface="+mn-lt"/>
                        </a:rPr>
                        <a:t>7.14%</a:t>
                      </a:r>
                    </a:p>
                  </a:txBody>
                  <a:tcPr marL="0" marR="0" marT="0" marB="0" anchor="ctr"/>
                </a:tc>
                <a:extLst>
                  <a:ext uri="{0D108BD9-81ED-4DB2-BD59-A6C34878D82A}">
                    <a16:rowId xmlns:a16="http://schemas.microsoft.com/office/drawing/2014/main" val="3787250663"/>
                  </a:ext>
                </a:extLst>
              </a:tr>
            </a:tbl>
          </a:graphicData>
        </a:graphic>
      </p:graphicFrame>
      <p:sp>
        <p:nvSpPr>
          <p:cNvPr id="3" name="TextBox 2">
            <a:extLst>
              <a:ext uri="{FF2B5EF4-FFF2-40B4-BE49-F238E27FC236}">
                <a16:creationId xmlns:a16="http://schemas.microsoft.com/office/drawing/2014/main" id="{7EB6D77F-DE36-EFDC-2046-3A3E38BBDF6F}"/>
              </a:ext>
            </a:extLst>
          </p:cNvPr>
          <p:cNvSpPr txBox="1"/>
          <p:nvPr/>
        </p:nvSpPr>
        <p:spPr>
          <a:xfrm>
            <a:off x="11700762" y="9144000"/>
            <a:ext cx="2383986" cy="307777"/>
          </a:xfrm>
          <a:prstGeom prst="rect">
            <a:avLst/>
          </a:prstGeom>
          <a:noFill/>
        </p:spPr>
        <p:txBody>
          <a:bodyPr wrap="none" rtlCol="0">
            <a:spAutoFit/>
          </a:bodyPr>
          <a:lstStyle/>
          <a:p>
            <a:r>
              <a:rPr lang="en-US" sz="1400" dirty="0"/>
              <a:t>* Scale defined on page 66 </a:t>
            </a:r>
          </a:p>
        </p:txBody>
      </p:sp>
      <p:cxnSp>
        <p:nvCxnSpPr>
          <p:cNvPr id="9" name="Straight Connector 8">
            <a:extLst>
              <a:ext uri="{FF2B5EF4-FFF2-40B4-BE49-F238E27FC236}">
                <a16:creationId xmlns:a16="http://schemas.microsoft.com/office/drawing/2014/main" id="{7B6F7470-383B-40FB-98EA-056D8EE4B6D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6BB4AF84-536B-4181-F60C-252293D06AC6}"/>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1CF6BF96-AAFA-06FB-02DE-BB0FC5B61F01}"/>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7095380E-C118-E9FF-C5F5-194F8D056283}"/>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1" name="Content Placeholder 20">
            <a:extLst>
              <a:ext uri="{FF2B5EF4-FFF2-40B4-BE49-F238E27FC236}">
                <a16:creationId xmlns:a16="http://schemas.microsoft.com/office/drawing/2014/main" id="{1CA96BD7-1480-3BDF-5BC0-3C48C35A669C}"/>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932635796"/>
              </p:ext>
            </p:extLst>
          </p:nvPr>
        </p:nvGraphicFramePr>
        <p:xfrm>
          <a:off x="1228726" y="2104380"/>
          <a:ext cx="7600950"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21">
            <a:extLst>
              <a:ext uri="{FF2B5EF4-FFF2-40B4-BE49-F238E27FC236}">
                <a16:creationId xmlns:a16="http://schemas.microsoft.com/office/drawing/2014/main" id="{41BCBC6E-E6D0-A1B8-580D-8707DAC03F6F}"/>
              </a:ext>
            </a:extLst>
          </p:cNvPr>
          <p:cNvGraphicFramePr>
            <a:graphicFrameLocks noGrp="1"/>
          </p:cNvGraphicFramePr>
          <p:nvPr>
            <p:ph sz="half" idx="2"/>
            <p:extLst>
              <p:ext uri="{D42A27DB-BD31-4B8C-83A1-F6EECF244321}">
                <p14:modId xmlns:p14="http://schemas.microsoft.com/office/powerpoint/2010/main" val="4073998911"/>
              </p:ext>
            </p:extLst>
          </p:nvPr>
        </p:nvGraphicFramePr>
        <p:xfrm>
          <a:off x="9051926" y="3246120"/>
          <a:ext cx="7681658" cy="3566160"/>
        </p:xfrm>
        <a:graphic>
          <a:graphicData uri="http://schemas.openxmlformats.org/drawingml/2006/table">
            <a:tbl>
              <a:tblPr firstRow="1" firstCol="1" bandRow="1">
                <a:tableStyleId>{3B4B98B0-60AC-42C2-AFA5-B58CD77FA1E5}</a:tableStyleId>
              </a:tblPr>
              <a:tblGrid>
                <a:gridCol w="2147634">
                  <a:extLst>
                    <a:ext uri="{9D8B030D-6E8A-4147-A177-3AD203B41FA5}">
                      <a16:colId xmlns:a16="http://schemas.microsoft.com/office/drawing/2014/main" val="927423651"/>
                    </a:ext>
                  </a:extLst>
                </a:gridCol>
                <a:gridCol w="2202434">
                  <a:extLst>
                    <a:ext uri="{9D8B030D-6E8A-4147-A177-3AD203B41FA5}">
                      <a16:colId xmlns:a16="http://schemas.microsoft.com/office/drawing/2014/main" val="2853720178"/>
                    </a:ext>
                  </a:extLst>
                </a:gridCol>
                <a:gridCol w="1465897">
                  <a:extLst>
                    <a:ext uri="{9D8B030D-6E8A-4147-A177-3AD203B41FA5}">
                      <a16:colId xmlns:a16="http://schemas.microsoft.com/office/drawing/2014/main" val="3054637108"/>
                    </a:ext>
                  </a:extLst>
                </a:gridCol>
                <a:gridCol w="1865693">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Question Group</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Question</a:t>
                      </a: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Response Rate</a:t>
                      </a:r>
                    </a:p>
                  </a:txBody>
                  <a:tcPr marL="68580" marR="68580" marT="0" marB="0" anchor="ctr"/>
                </a:tc>
                <a:tc>
                  <a:txBody>
                    <a:bodyPr/>
                    <a:lstStyle/>
                    <a:p>
                      <a:pPr marL="0" marR="0" algn="ctr">
                        <a:lnSpc>
                          <a:spcPct val="107000"/>
                        </a:lnSpc>
                        <a:spcBef>
                          <a:spcPts val="0"/>
                        </a:spcBef>
                        <a:spcAft>
                          <a:spcPts val="0"/>
                        </a:spcAft>
                      </a:pPr>
                      <a:r>
                        <a:rPr lang="en-US" sz="1400" dirty="0">
                          <a:effectLst/>
                        </a:rPr>
                        <a:t>Average Score(1-5)*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l" fontAlgn="b"/>
                      <a:r>
                        <a:rPr lang="en-US" sz="1400" b="1" u="none" strike="noStrike" dirty="0">
                          <a:solidFill>
                            <a:schemeClr val="tx1"/>
                          </a:solidFill>
                          <a:effectLst/>
                        </a:rPr>
                        <a:t>Site Visit Arrangements</a:t>
                      </a: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Overall arrangements</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4.85</a:t>
                      </a:r>
                    </a:p>
                  </a:txBody>
                  <a:tcPr marL="9525" marR="9525" marT="9525" marB="0" anchor="ctr"/>
                </a:tc>
                <a:extLst>
                  <a:ext uri="{0D108BD9-81ED-4DB2-BD59-A6C34878D82A}">
                    <a16:rowId xmlns:a16="http://schemas.microsoft.com/office/drawing/2014/main" val="2646449480"/>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Availability of staff</a:t>
                      </a:r>
                    </a:p>
                  </a:txBody>
                  <a:tcPr marL="68580" marR="68580" marT="0" marB="0" anchor="ctr"/>
                </a:tc>
                <a:tc>
                  <a:txBody>
                    <a:bodyPr/>
                    <a:lstStyle/>
                    <a:p>
                      <a:pPr algn="ctr" fontAlgn="b"/>
                      <a:r>
                        <a:rPr lang="en-US" sz="1400" b="0" i="0" u="none" strike="noStrike">
                          <a:solidFill>
                            <a:schemeClr val="tx1"/>
                          </a:solidFill>
                          <a:effectLst/>
                          <a:latin typeface="+mn-lt"/>
                        </a:rPr>
                        <a:t>93%</a:t>
                      </a:r>
                    </a:p>
                  </a:txBody>
                  <a:tcPr marL="9525" marR="9525" marT="9525" marB="0" anchor="ctr"/>
                </a:tc>
                <a:tc>
                  <a:txBody>
                    <a:bodyPr/>
                    <a:lstStyle/>
                    <a:p>
                      <a:pPr algn="ctr" fontAlgn="b"/>
                      <a:r>
                        <a:rPr lang="en-US" sz="1400" b="0" i="0" u="none" strike="noStrike" dirty="0">
                          <a:solidFill>
                            <a:schemeClr val="tx1"/>
                          </a:solidFill>
                          <a:effectLst/>
                          <a:latin typeface="+mn-lt"/>
                        </a:rPr>
                        <a:t>5.00</a:t>
                      </a:r>
                    </a:p>
                  </a:txBody>
                  <a:tcPr marL="9525" marR="9525" marT="9525" marB="0" anchor="ctr"/>
                </a:tc>
                <a:extLst>
                  <a:ext uri="{0D108BD9-81ED-4DB2-BD59-A6C34878D82A}">
                    <a16:rowId xmlns:a16="http://schemas.microsoft.com/office/drawing/2014/main" val="636950574"/>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Communication from staff</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128352384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Support from staff</a:t>
                      </a:r>
                    </a:p>
                  </a:txBody>
                  <a:tcPr marL="68580" marR="68580" marT="0" marB="0" anchor="ctr"/>
                </a:tc>
                <a:tc>
                  <a:txBody>
                    <a:bodyPr/>
                    <a:lstStyle/>
                    <a:p>
                      <a:pPr algn="ctr" fontAlgn="b"/>
                      <a:r>
                        <a:rPr lang="en-US" sz="1400" b="0" i="0" u="none" strike="noStrike">
                          <a:solidFill>
                            <a:schemeClr val="tx1"/>
                          </a:solidFill>
                          <a:effectLst/>
                          <a:latin typeface="+mn-lt"/>
                        </a:rPr>
                        <a:t>93%</a:t>
                      </a:r>
                    </a:p>
                  </a:txBody>
                  <a:tcPr marL="9525" marR="9525" marT="9525" marB="0" anchor="ctr"/>
                </a:tc>
                <a:tc>
                  <a:txBody>
                    <a:bodyPr/>
                    <a:lstStyle/>
                    <a:p>
                      <a:pPr algn="ctr" fontAlgn="b"/>
                      <a:r>
                        <a:rPr lang="en-US" sz="1400" b="0" i="0" u="none" strike="noStrike" dirty="0">
                          <a:solidFill>
                            <a:schemeClr val="tx1"/>
                          </a:solidFill>
                          <a:effectLst/>
                          <a:latin typeface="+mn-lt"/>
                        </a:rPr>
                        <a:t>5.00</a:t>
                      </a:r>
                    </a:p>
                  </a:txBody>
                  <a:tcPr marL="9525" marR="9525" marT="9525" marB="0" anchor="ctr"/>
                </a:tc>
                <a:extLst>
                  <a:ext uri="{0D108BD9-81ED-4DB2-BD59-A6C34878D82A}">
                    <a16:rowId xmlns:a16="http://schemas.microsoft.com/office/drawing/2014/main" val="4274168561"/>
                  </a:ext>
                </a:extLst>
              </a:tr>
              <a:tr h="274320">
                <a:tc>
                  <a:txBody>
                    <a:bodyPr/>
                    <a:lstStyle/>
                    <a:p>
                      <a:pPr algn="l" fontAlgn="b"/>
                      <a:r>
                        <a:rPr lang="en-US" sz="1400" b="1" i="0" u="none" strike="noStrike">
                          <a:solidFill>
                            <a:schemeClr val="tx1"/>
                          </a:solidFill>
                          <a:effectLst/>
                          <a:latin typeface="+mn-lt"/>
                        </a:rPr>
                        <a:t>Site Visitor</a:t>
                      </a: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Professional demeanor</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4.81</a:t>
                      </a:r>
                    </a:p>
                  </a:txBody>
                  <a:tcPr marL="9525" marR="9525" marT="9525" marB="0" anchor="ctr"/>
                </a:tc>
                <a:extLst>
                  <a:ext uri="{0D108BD9-81ED-4DB2-BD59-A6C34878D82A}">
                    <a16:rowId xmlns:a16="http://schemas.microsoft.com/office/drawing/2014/main" val="378725066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Knowledge of program</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4.52</a:t>
                      </a:r>
                    </a:p>
                  </a:txBody>
                  <a:tcPr marL="9525" marR="9525" marT="9525" marB="0" anchor="ctr"/>
                </a:tc>
                <a:extLst>
                  <a:ext uri="{0D108BD9-81ED-4DB2-BD59-A6C34878D82A}">
                    <a16:rowId xmlns:a16="http://schemas.microsoft.com/office/drawing/2014/main" val="226310353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Objectivity of Standards</a:t>
                      </a:r>
                    </a:p>
                  </a:txBody>
                  <a:tcPr marL="68580" marR="68580" marT="0" marB="0" anchor="ctr"/>
                </a:tc>
                <a:tc>
                  <a:txBody>
                    <a:bodyPr/>
                    <a:lstStyle/>
                    <a:p>
                      <a:pPr algn="ctr" fontAlgn="b"/>
                      <a:r>
                        <a:rPr lang="en-US" sz="1400" b="0" i="0" u="none" strike="noStrike">
                          <a:solidFill>
                            <a:schemeClr val="tx1"/>
                          </a:solidFill>
                          <a:effectLst/>
                          <a:latin typeface="+mn-lt"/>
                        </a:rPr>
                        <a:t>86%</a:t>
                      </a:r>
                    </a:p>
                  </a:txBody>
                  <a:tcPr marL="9525" marR="9525" marT="9525" marB="0" anchor="ctr"/>
                </a:tc>
                <a:tc>
                  <a:txBody>
                    <a:bodyPr/>
                    <a:lstStyle/>
                    <a:p>
                      <a:pPr algn="ctr" fontAlgn="b"/>
                      <a:r>
                        <a:rPr lang="en-US" sz="1400" b="0" i="0" u="none" strike="noStrike">
                          <a:solidFill>
                            <a:schemeClr val="tx1"/>
                          </a:solidFill>
                          <a:effectLst/>
                          <a:latin typeface="+mn-lt"/>
                        </a:rPr>
                        <a:t>4.58</a:t>
                      </a:r>
                    </a:p>
                  </a:txBody>
                  <a:tcPr marL="9525" marR="9525" marT="9525" marB="0" anchor="ctr"/>
                </a:tc>
                <a:extLst>
                  <a:ext uri="{0D108BD9-81ED-4DB2-BD59-A6C34878D82A}">
                    <a16:rowId xmlns:a16="http://schemas.microsoft.com/office/drawing/2014/main" val="24926438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Interaction with program</a:t>
                      </a:r>
                    </a:p>
                  </a:txBody>
                  <a:tcPr marL="68580" marR="68580" marT="0" marB="0" anchor="ctr"/>
                </a:tc>
                <a:tc>
                  <a:txBody>
                    <a:bodyPr/>
                    <a:lstStyle/>
                    <a:p>
                      <a:pPr algn="ctr" fontAlgn="b"/>
                      <a:r>
                        <a:rPr lang="en-US" sz="1400" b="0" i="0" u="none" strike="noStrike">
                          <a:solidFill>
                            <a:schemeClr val="tx1"/>
                          </a:solidFill>
                          <a:effectLst/>
                          <a:latin typeface="+mn-lt"/>
                        </a:rPr>
                        <a:t>93%</a:t>
                      </a:r>
                    </a:p>
                  </a:txBody>
                  <a:tcPr marL="9525" marR="9525" marT="9525" marB="0" anchor="ctr"/>
                </a:tc>
                <a:tc>
                  <a:txBody>
                    <a:bodyPr/>
                    <a:lstStyle/>
                    <a:p>
                      <a:pPr algn="ctr" fontAlgn="b"/>
                      <a:r>
                        <a:rPr lang="en-US" sz="1400" b="0" i="0" u="none" strike="noStrike">
                          <a:solidFill>
                            <a:schemeClr val="tx1"/>
                          </a:solidFill>
                          <a:effectLst/>
                          <a:latin typeface="+mn-lt"/>
                        </a:rPr>
                        <a:t>4.81</a:t>
                      </a:r>
                    </a:p>
                  </a:txBody>
                  <a:tcPr marL="9525" marR="9525" marT="9525" marB="0" anchor="ctr"/>
                </a:tc>
                <a:extLst>
                  <a:ext uri="{0D108BD9-81ED-4DB2-BD59-A6C34878D82A}">
                    <a16:rowId xmlns:a16="http://schemas.microsoft.com/office/drawing/2014/main" val="3588925497"/>
                  </a:ext>
                </a:extLst>
              </a:tr>
              <a:tr h="274320">
                <a:tc>
                  <a:txBody>
                    <a:bodyPr/>
                    <a:lstStyle/>
                    <a:p>
                      <a:pPr algn="l" fontAlgn="b"/>
                      <a:r>
                        <a:rPr lang="en-US" sz="1400" b="1" i="0" u="none" strike="noStrike">
                          <a:solidFill>
                            <a:schemeClr val="tx1"/>
                          </a:solidFill>
                          <a:effectLst/>
                          <a:latin typeface="+mn-lt"/>
                        </a:rPr>
                        <a:t>Value of Review Process</a:t>
                      </a: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Process</a:t>
                      </a:r>
                    </a:p>
                  </a:txBody>
                  <a:tcPr marL="68580" marR="68580" marT="0" marB="0" anchor="ctr"/>
                </a:tc>
                <a:tc>
                  <a:txBody>
                    <a:bodyPr/>
                    <a:lstStyle/>
                    <a:p>
                      <a:pPr algn="ctr" fontAlgn="b"/>
                      <a:r>
                        <a:rPr lang="en-US" sz="1400" b="0" i="0" u="none" strike="noStrike">
                          <a:solidFill>
                            <a:schemeClr val="tx1"/>
                          </a:solidFill>
                          <a:effectLst/>
                          <a:latin typeface="+mn-lt"/>
                        </a:rPr>
                        <a:t>92%</a:t>
                      </a:r>
                    </a:p>
                  </a:txBody>
                  <a:tcPr marL="9525" marR="9525" marT="9525" marB="0" anchor="ctr"/>
                </a:tc>
                <a:tc>
                  <a:txBody>
                    <a:bodyPr/>
                    <a:lstStyle/>
                    <a:p>
                      <a:pPr algn="ctr" fontAlgn="b"/>
                      <a:r>
                        <a:rPr lang="en-US" sz="1400" b="0" i="0" u="none" strike="noStrike">
                          <a:solidFill>
                            <a:schemeClr val="tx1"/>
                          </a:solidFill>
                          <a:effectLst/>
                          <a:latin typeface="+mn-lt"/>
                        </a:rPr>
                        <a:t>4.71</a:t>
                      </a:r>
                    </a:p>
                  </a:txBody>
                  <a:tcPr marL="9525" marR="9525" marT="9525" marB="0" anchor="ctr"/>
                </a:tc>
                <a:extLst>
                  <a:ext uri="{0D108BD9-81ED-4DB2-BD59-A6C34878D82A}">
                    <a16:rowId xmlns:a16="http://schemas.microsoft.com/office/drawing/2014/main" val="365185722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Report</a:t>
                      </a:r>
                    </a:p>
                  </a:txBody>
                  <a:tcPr marL="68580" marR="68580" marT="0"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4.29</a:t>
                      </a:r>
                    </a:p>
                  </a:txBody>
                  <a:tcPr marL="9525" marR="9525" marT="9525" marB="0" anchor="ctr"/>
                </a:tc>
                <a:extLst>
                  <a:ext uri="{0D108BD9-81ED-4DB2-BD59-A6C34878D82A}">
                    <a16:rowId xmlns:a16="http://schemas.microsoft.com/office/drawing/2014/main" val="161377775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Site Visit</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4.42</a:t>
                      </a:r>
                    </a:p>
                  </a:txBody>
                  <a:tcPr marL="9525" marR="9525" marT="9525" marB="0" anchor="ctr"/>
                </a:tc>
                <a:extLst>
                  <a:ext uri="{0D108BD9-81ED-4DB2-BD59-A6C34878D82A}">
                    <a16:rowId xmlns:a16="http://schemas.microsoft.com/office/drawing/2014/main" val="3619499490"/>
                  </a:ext>
                </a:extLst>
              </a:tr>
              <a:tr h="274320">
                <a:tc>
                  <a:txBody>
                    <a:bodyPr/>
                    <a:lstStyle/>
                    <a:p>
                      <a:pPr algn="l" fontAlgn="b"/>
                      <a:r>
                        <a:rPr lang="en-US" sz="1400" b="1" i="0" u="none" strike="noStrike">
                          <a:solidFill>
                            <a:schemeClr val="tx1"/>
                          </a:solidFill>
                          <a:effectLst/>
                          <a:latin typeface="+mn-lt"/>
                        </a:rPr>
                        <a:t>Overall</a:t>
                      </a:r>
                    </a:p>
                  </a:txBody>
                  <a:tcPr marL="9525" marR="9525" marT="9525" marB="0" anchor="ct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Overall Process</a:t>
                      </a:r>
                    </a:p>
                  </a:txBody>
                  <a:tcPr marL="68580" marR="68580" marT="0"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dirty="0">
                          <a:solidFill>
                            <a:schemeClr val="tx1"/>
                          </a:solidFill>
                          <a:effectLst/>
                          <a:latin typeface="+mn-lt"/>
                        </a:rPr>
                        <a:t>5.00</a:t>
                      </a:r>
                    </a:p>
                  </a:txBody>
                  <a:tcPr marL="9525" marR="9525" marT="9525" marB="0" anchor="ctr"/>
                </a:tc>
                <a:extLst>
                  <a:ext uri="{0D108BD9-81ED-4DB2-BD59-A6C34878D82A}">
                    <a16:rowId xmlns:a16="http://schemas.microsoft.com/office/drawing/2014/main" val="3334702239"/>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1089234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Appendix B</a:t>
            </a:r>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Post-Graduate Virtual Site Visit Survey</a:t>
            </a:r>
          </a:p>
        </p:txBody>
      </p:sp>
      <p:sp>
        <p:nvSpPr>
          <p:cNvPr id="12" name="TextBox 11">
            <a:extLst>
              <a:ext uri="{FF2B5EF4-FFF2-40B4-BE49-F238E27FC236}">
                <a16:creationId xmlns:a16="http://schemas.microsoft.com/office/drawing/2014/main" id="{277508A5-A2C7-2A83-469F-626A962A0CFF}"/>
              </a:ext>
            </a:extLst>
          </p:cNvPr>
          <p:cNvSpPr txBox="1"/>
          <p:nvPr/>
        </p:nvSpPr>
        <p:spPr>
          <a:xfrm>
            <a:off x="11399520" y="9154146"/>
            <a:ext cx="2383986" cy="307777"/>
          </a:xfrm>
          <a:prstGeom prst="rect">
            <a:avLst/>
          </a:prstGeom>
          <a:noFill/>
        </p:spPr>
        <p:txBody>
          <a:bodyPr wrap="none" rtlCol="0">
            <a:spAutoFit/>
          </a:bodyPr>
          <a:lstStyle/>
          <a:p>
            <a:r>
              <a:rPr lang="en-US" sz="1400" dirty="0"/>
              <a:t>* Scale defined on page 66 </a:t>
            </a:r>
          </a:p>
        </p:txBody>
      </p:sp>
      <p:cxnSp>
        <p:nvCxnSpPr>
          <p:cNvPr id="3" name="Straight Connector 2">
            <a:extLst>
              <a:ext uri="{FF2B5EF4-FFF2-40B4-BE49-F238E27FC236}">
                <a16:creationId xmlns:a16="http://schemas.microsoft.com/office/drawing/2014/main" id="{51FA3B16-C70D-7060-7775-1EAFF12440B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E6FF880-EE89-7F4A-C1C2-4EAF9A05F837}"/>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A813ABD7-F4AA-A661-F3A2-950962F9B65B}"/>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36A0A433-0E2F-5EBD-7EA9-A8DC778A7101}"/>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4" name="Content Placeholder 23">
            <a:extLst>
              <a:ext uri="{FF2B5EF4-FFF2-40B4-BE49-F238E27FC236}">
                <a16:creationId xmlns:a16="http://schemas.microsoft.com/office/drawing/2014/main" id="{159FDA24-31F8-5883-08FC-B52F67838BFF}"/>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320358678"/>
              </p:ext>
            </p:extLst>
          </p:nvPr>
        </p:nvGraphicFramePr>
        <p:xfrm>
          <a:off x="1228726" y="2104380"/>
          <a:ext cx="7600950"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24">
            <a:extLst>
              <a:ext uri="{FF2B5EF4-FFF2-40B4-BE49-F238E27FC236}">
                <a16:creationId xmlns:a16="http://schemas.microsoft.com/office/drawing/2014/main" id="{3163D415-EBAD-E8FC-E25C-DC97527E6B04}"/>
              </a:ext>
            </a:extLst>
          </p:cNvPr>
          <p:cNvGraphicFramePr>
            <a:graphicFrameLocks noGrp="1"/>
          </p:cNvGraphicFramePr>
          <p:nvPr>
            <p:ph sz="half" idx="2"/>
            <p:extLst>
              <p:ext uri="{D42A27DB-BD31-4B8C-83A1-F6EECF244321}">
                <p14:modId xmlns:p14="http://schemas.microsoft.com/office/powerpoint/2010/main" val="767458625"/>
              </p:ext>
            </p:extLst>
          </p:nvPr>
        </p:nvGraphicFramePr>
        <p:xfrm>
          <a:off x="9051925" y="3657600"/>
          <a:ext cx="7589521" cy="2743200"/>
        </p:xfrm>
        <a:graphic>
          <a:graphicData uri="http://schemas.openxmlformats.org/drawingml/2006/table">
            <a:tbl>
              <a:tblPr firstRow="1" firstCol="1" bandRow="1">
                <a:tableStyleId>{3B4B98B0-60AC-42C2-AFA5-B58CD77FA1E5}</a:tableStyleId>
              </a:tblPr>
              <a:tblGrid>
                <a:gridCol w="1662545">
                  <a:extLst>
                    <a:ext uri="{9D8B030D-6E8A-4147-A177-3AD203B41FA5}">
                      <a16:colId xmlns:a16="http://schemas.microsoft.com/office/drawing/2014/main" val="927423651"/>
                    </a:ext>
                  </a:extLst>
                </a:gridCol>
                <a:gridCol w="2358821">
                  <a:extLst>
                    <a:ext uri="{9D8B030D-6E8A-4147-A177-3AD203B41FA5}">
                      <a16:colId xmlns:a16="http://schemas.microsoft.com/office/drawing/2014/main" val="2853720178"/>
                    </a:ext>
                  </a:extLst>
                </a:gridCol>
                <a:gridCol w="1569985">
                  <a:extLst>
                    <a:ext uri="{9D8B030D-6E8A-4147-A177-3AD203B41FA5}">
                      <a16:colId xmlns:a16="http://schemas.microsoft.com/office/drawing/2014/main" val="3054637108"/>
                    </a:ext>
                  </a:extLst>
                </a:gridCol>
                <a:gridCol w="1998170">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Question Group</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Question</a:t>
                      </a: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Response Rate</a:t>
                      </a:r>
                    </a:p>
                  </a:txBody>
                  <a:tcPr marL="68580" marR="68580" marT="0" marB="0" anchor="ctr"/>
                </a:tc>
                <a:tc>
                  <a:txBody>
                    <a:bodyPr/>
                    <a:lstStyle/>
                    <a:p>
                      <a:pPr marL="0" marR="0" algn="ctr">
                        <a:lnSpc>
                          <a:spcPct val="107000"/>
                        </a:lnSpc>
                        <a:spcBef>
                          <a:spcPts val="0"/>
                        </a:spcBef>
                        <a:spcAft>
                          <a:spcPts val="0"/>
                        </a:spcAft>
                      </a:pPr>
                      <a:r>
                        <a:rPr lang="en-US" sz="1400" dirty="0">
                          <a:effectLst/>
                        </a:rPr>
                        <a:t>Average Score(1-5)*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l" fontAlgn="b"/>
                      <a:r>
                        <a:rPr lang="en-US" sz="1400" b="1" u="none" strike="noStrike">
                          <a:solidFill>
                            <a:schemeClr val="tx1"/>
                          </a:solidFill>
                          <a:effectLst/>
                        </a:rPr>
                        <a:t>SV Arrangements</a:t>
                      </a: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Overall arrangements</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2646449480"/>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Availability of staff</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636950574"/>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Communication from staff</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4.67</a:t>
                      </a:r>
                    </a:p>
                  </a:txBody>
                  <a:tcPr marL="9525" marR="9525" marT="9525" marB="0" anchor="ctr"/>
                </a:tc>
                <a:extLst>
                  <a:ext uri="{0D108BD9-81ED-4DB2-BD59-A6C34878D82A}">
                    <a16:rowId xmlns:a16="http://schemas.microsoft.com/office/drawing/2014/main" val="128352384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Support from staff</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4274168561"/>
                  </a:ext>
                </a:extLst>
              </a:tr>
              <a:tr h="274320">
                <a:tc>
                  <a:txBody>
                    <a:bodyPr/>
                    <a:lstStyle/>
                    <a:p>
                      <a:pPr algn="l" fontAlgn="b"/>
                      <a:r>
                        <a:rPr lang="en-US" sz="1400" b="1" i="0" u="none" strike="noStrike">
                          <a:solidFill>
                            <a:schemeClr val="tx1"/>
                          </a:solidFill>
                          <a:effectLst/>
                          <a:latin typeface="+mn-lt"/>
                        </a:rPr>
                        <a:t>Site Visitor</a:t>
                      </a: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Professional demeanor</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378725066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Knowledge of program</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226310353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Objectivity of Standards</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dirty="0">
                          <a:solidFill>
                            <a:schemeClr val="tx1"/>
                          </a:solidFill>
                          <a:effectLst/>
                          <a:latin typeface="+mn-lt"/>
                        </a:rPr>
                        <a:t>5.00</a:t>
                      </a:r>
                    </a:p>
                  </a:txBody>
                  <a:tcPr marL="9525" marR="9525" marT="9525" marB="0" anchor="ctr"/>
                </a:tc>
                <a:extLst>
                  <a:ext uri="{0D108BD9-81ED-4DB2-BD59-A6C34878D82A}">
                    <a16:rowId xmlns:a16="http://schemas.microsoft.com/office/drawing/2014/main" val="24926438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Interaction with program</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a:solidFill>
                            <a:schemeClr val="tx1"/>
                          </a:solidFill>
                          <a:effectLst/>
                          <a:latin typeface="+mn-lt"/>
                        </a:rPr>
                        <a:t>5.00</a:t>
                      </a:r>
                    </a:p>
                  </a:txBody>
                  <a:tcPr marL="9525" marR="9525" marT="9525" marB="0" anchor="ctr"/>
                </a:tc>
                <a:extLst>
                  <a:ext uri="{0D108BD9-81ED-4DB2-BD59-A6C34878D82A}">
                    <a16:rowId xmlns:a16="http://schemas.microsoft.com/office/drawing/2014/main" val="3588925497"/>
                  </a:ext>
                </a:extLst>
              </a:tr>
              <a:tr h="274320">
                <a:tc>
                  <a:txBody>
                    <a:bodyPr/>
                    <a:lstStyle/>
                    <a:p>
                      <a:pPr algn="l" fontAlgn="b"/>
                      <a:r>
                        <a:rPr lang="en-US" sz="1400" b="1" i="0" u="none" strike="noStrike">
                          <a:solidFill>
                            <a:schemeClr val="tx1"/>
                          </a:solidFill>
                          <a:effectLst/>
                          <a:latin typeface="+mn-lt"/>
                        </a:rPr>
                        <a:t>Overall</a:t>
                      </a:r>
                    </a:p>
                  </a:txBody>
                  <a:tcPr marL="9525" marR="9525" marT="9525" marB="0" anchor="ct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Overall Process</a:t>
                      </a:r>
                    </a:p>
                  </a:txBody>
                  <a:tcPr marL="68580" marR="68580" marT="0" marB="0" anchor="ctr"/>
                </a:tc>
                <a:tc>
                  <a:txBody>
                    <a:bodyPr/>
                    <a:lstStyle/>
                    <a:p>
                      <a:pPr marL="0" marR="0" lvl="0" indent="0" algn="ctr" defTabSz="77724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5483"/>
                          </a:solidFill>
                          <a:effectLst/>
                          <a:uLnTx/>
                          <a:uFillTx/>
                          <a:latin typeface="Arial" panose="020B0604020202020204"/>
                          <a:ea typeface="Calibri" panose="020F0502020204030204" pitchFamily="34" charset="0"/>
                          <a:cs typeface="Times New Roman" panose="02020603050405020304" pitchFamily="18" charset="0"/>
                        </a:rPr>
                        <a:t>100%</a:t>
                      </a:r>
                    </a:p>
                  </a:txBody>
                  <a:tcPr marL="68580" marR="68580" marT="0" marB="0" anchor="ctr"/>
                </a:tc>
                <a:tc>
                  <a:txBody>
                    <a:bodyPr/>
                    <a:lstStyle/>
                    <a:p>
                      <a:pPr algn="ctr" fontAlgn="b"/>
                      <a:r>
                        <a:rPr lang="en-US" sz="1400" b="0" i="0" u="none" strike="noStrike" dirty="0">
                          <a:solidFill>
                            <a:schemeClr val="tx1"/>
                          </a:solidFill>
                          <a:effectLst/>
                          <a:latin typeface="+mn-lt"/>
                        </a:rPr>
                        <a:t>4.67</a:t>
                      </a:r>
                    </a:p>
                  </a:txBody>
                  <a:tcPr marL="9525" marR="9525" marT="9525" marB="0" anchor="ctr"/>
                </a:tc>
                <a:extLst>
                  <a:ext uri="{0D108BD9-81ED-4DB2-BD59-A6C34878D82A}">
                    <a16:rowId xmlns:a16="http://schemas.microsoft.com/office/drawing/2014/main" val="3334702239"/>
                  </a:ext>
                </a:extLst>
              </a:tr>
            </a:tbl>
          </a:graphicData>
        </a:graphic>
      </p:graphicFrame>
      <p:graphicFrame>
        <p:nvGraphicFramePr>
          <p:cNvPr id="27" name="Table 26">
            <a:extLst>
              <a:ext uri="{FF2B5EF4-FFF2-40B4-BE49-F238E27FC236}">
                <a16:creationId xmlns:a16="http://schemas.microsoft.com/office/drawing/2014/main" id="{84B53607-9BE2-947B-AE55-4FB7A732A2D8}"/>
              </a:ext>
            </a:extLst>
          </p:cNvPr>
          <p:cNvGraphicFramePr>
            <a:graphicFrameLocks noGrp="1"/>
          </p:cNvGraphicFramePr>
          <p:nvPr>
            <p:extLst>
              <p:ext uri="{D42A27DB-BD31-4B8C-83A1-F6EECF244321}">
                <p14:modId xmlns:p14="http://schemas.microsoft.com/office/powerpoint/2010/main" val="2201740224"/>
              </p:ext>
            </p:extLst>
          </p:nvPr>
        </p:nvGraphicFramePr>
        <p:xfrm>
          <a:off x="3190019" y="7603043"/>
          <a:ext cx="3678364" cy="548640"/>
        </p:xfrm>
        <a:graphic>
          <a:graphicData uri="http://schemas.openxmlformats.org/drawingml/2006/table">
            <a:tbl>
              <a:tblPr firstRow="1" firstCol="1" bandRow="1">
                <a:tableStyleId>{3B4B98B0-60AC-42C2-AFA5-B58CD77FA1E5}</a:tableStyleId>
              </a:tblPr>
              <a:tblGrid>
                <a:gridCol w="1934019">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86460">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Accreditation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ctr" fontAlgn="b"/>
                      <a:r>
                        <a:rPr lang="en-US" sz="1400" b="1" u="none" strike="noStrike">
                          <a:solidFill>
                            <a:schemeClr val="tx1"/>
                          </a:solidFill>
                          <a:effectLst/>
                        </a:rPr>
                        <a:t>Provisional</a:t>
                      </a:r>
                    </a:p>
                  </a:txBody>
                  <a:tcPr marL="9525" marR="9525" marT="9525"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100.00%</a:t>
                      </a:r>
                    </a:p>
                  </a:txBody>
                  <a:tcPr marL="68580" marR="68580" marT="0" marB="0" anchor="ctr"/>
                </a:tc>
                <a:extLst>
                  <a:ext uri="{0D108BD9-81ED-4DB2-BD59-A6C34878D82A}">
                    <a16:rowId xmlns:a16="http://schemas.microsoft.com/office/drawing/2014/main" val="2646449480"/>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78140"/>
            <a:ext cx="4023360" cy="535517"/>
          </a:xfrm>
        </p:spPr>
        <p:txBody>
          <a:bodyPr/>
          <a:lstStyle/>
          <a:p>
            <a:fld id="{E6F80D84-AC5F-4C9D-A315-AC399149B226}"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1139546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31689" y="365760"/>
            <a:ext cx="15422880" cy="914400"/>
          </a:xfrm>
        </p:spPr>
        <p:txBody>
          <a:bodyPr>
            <a:normAutofit fontScale="90000"/>
          </a:bodyPr>
          <a:lstStyle/>
          <a:p>
            <a:pPr algn="ctr"/>
            <a:r>
              <a:rPr lang="en-US" b="1" dirty="0">
                <a:latin typeface="Arial Narrow" panose="020B0606020202030204" pitchFamily="34" charset="0"/>
              </a:rPr>
              <a:t>Appendix C</a:t>
            </a:r>
          </a:p>
        </p:txBody>
      </p:sp>
      <p:sp>
        <p:nvSpPr>
          <p:cNvPr id="20" name="Text Placeholder 19">
            <a:extLst>
              <a:ext uri="{FF2B5EF4-FFF2-40B4-BE49-F238E27FC236}">
                <a16:creationId xmlns:a16="http://schemas.microsoft.com/office/drawing/2014/main" id="{33AA4430-464D-F534-167E-94F74BD034FC}"/>
              </a:ext>
            </a:extLst>
          </p:cNvPr>
          <p:cNvSpPr>
            <a:spLocks noGrp="1"/>
          </p:cNvSpPr>
          <p:nvPr>
            <p:ph type="body" idx="1"/>
          </p:nvPr>
        </p:nvSpPr>
        <p:spPr>
          <a:xfrm>
            <a:off x="1227666" y="2099946"/>
            <a:ext cx="7564754" cy="731520"/>
          </a:xfrm>
        </p:spPr>
        <p:txBody>
          <a:bodyPr anchor="ctr">
            <a:normAutofit/>
          </a:bodyPr>
          <a:lstStyle/>
          <a:p>
            <a:pPr algn="ctr"/>
            <a:r>
              <a:rPr lang="en-US" sz="3200" b="0" dirty="0">
                <a:solidFill>
                  <a:schemeClr val="accent4"/>
                </a:solidFill>
                <a:latin typeface="Arial Narrow" panose="020B0606020202030204" pitchFamily="34" charset="0"/>
              </a:rPr>
              <a:t>Self-Study Workshop (n=33)</a:t>
            </a:r>
          </a:p>
        </p:txBody>
      </p:sp>
      <p:sp>
        <p:nvSpPr>
          <p:cNvPr id="23" name="Text Placeholder 22">
            <a:extLst>
              <a:ext uri="{FF2B5EF4-FFF2-40B4-BE49-F238E27FC236}">
                <a16:creationId xmlns:a16="http://schemas.microsoft.com/office/drawing/2014/main" id="{BC585B31-9588-A7D5-45FD-F55F3D62C673}"/>
              </a:ext>
            </a:extLst>
          </p:cNvPr>
          <p:cNvSpPr>
            <a:spLocks noGrp="1"/>
          </p:cNvSpPr>
          <p:nvPr>
            <p:ph type="body" sz="quarter" idx="3"/>
          </p:nvPr>
        </p:nvSpPr>
        <p:spPr>
          <a:xfrm>
            <a:off x="9051925" y="2099946"/>
            <a:ext cx="7602009" cy="731520"/>
          </a:xfrm>
        </p:spPr>
        <p:txBody>
          <a:bodyPr anchor="ctr">
            <a:normAutofit/>
          </a:bodyPr>
          <a:lstStyle/>
          <a:p>
            <a:pPr algn="ctr"/>
            <a:r>
              <a:rPr lang="en-US" sz="3200" b="0" dirty="0">
                <a:solidFill>
                  <a:schemeClr val="accent4"/>
                </a:solidFill>
                <a:latin typeface="Arial Narrow" panose="020B0606020202030204" pitchFamily="34" charset="0"/>
              </a:rPr>
              <a:t>Accreditation and You (n=35)</a:t>
            </a:r>
          </a:p>
        </p:txBody>
      </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56</a:t>
            </a:fld>
            <a:endParaRPr lang="en-US"/>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9361" y="1372860"/>
            <a:ext cx="1532128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Workshop Surveys</a:t>
            </a:r>
          </a:p>
        </p:txBody>
      </p:sp>
      <p:sp>
        <p:nvSpPr>
          <p:cNvPr id="13" name="TextBox 12">
            <a:extLst>
              <a:ext uri="{FF2B5EF4-FFF2-40B4-BE49-F238E27FC236}">
                <a16:creationId xmlns:a16="http://schemas.microsoft.com/office/drawing/2014/main" id="{CEDCBD4D-0E85-7F38-227E-6ED1361003E6}"/>
              </a:ext>
            </a:extLst>
          </p:cNvPr>
          <p:cNvSpPr txBox="1"/>
          <p:nvPr/>
        </p:nvSpPr>
        <p:spPr>
          <a:xfrm>
            <a:off x="7748807" y="9174456"/>
            <a:ext cx="2383986" cy="307777"/>
          </a:xfrm>
          <a:prstGeom prst="rect">
            <a:avLst/>
          </a:prstGeom>
          <a:noFill/>
        </p:spPr>
        <p:txBody>
          <a:bodyPr wrap="none" rtlCol="0">
            <a:spAutoFit/>
          </a:bodyPr>
          <a:lstStyle/>
          <a:p>
            <a:r>
              <a:rPr lang="en-US" sz="1400" dirty="0"/>
              <a:t>* Scale defined on page 66 </a:t>
            </a:r>
          </a:p>
        </p:txBody>
      </p:sp>
      <p:cxnSp>
        <p:nvCxnSpPr>
          <p:cNvPr id="9" name="Straight Connector 8">
            <a:extLst>
              <a:ext uri="{FF2B5EF4-FFF2-40B4-BE49-F238E27FC236}">
                <a16:creationId xmlns:a16="http://schemas.microsoft.com/office/drawing/2014/main" id="{5BDBE3BA-AA0D-6B77-50BC-7ED05CEC0F7D}"/>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EEC56CF4-E102-DE71-1897-C55E7F1E74C4}"/>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AF1A8537-AA99-3E8D-C95D-34F983AA6A41}"/>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3DDF8A50-F5D8-FB1C-7826-48AF6D2FF453}"/>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25" name="Content Placeholder 24">
            <a:extLst>
              <a:ext uri="{FF2B5EF4-FFF2-40B4-BE49-F238E27FC236}">
                <a16:creationId xmlns:a16="http://schemas.microsoft.com/office/drawing/2014/main" id="{76A44AEF-CB66-EE79-FB40-C622F99F06B6}"/>
              </a:ext>
            </a:extLst>
          </p:cNvPr>
          <p:cNvGraphicFramePr>
            <a:graphicFrameLocks noGrp="1"/>
          </p:cNvGraphicFramePr>
          <p:nvPr>
            <p:ph sz="half" idx="2"/>
            <p:extLst>
              <p:ext uri="{D42A27DB-BD31-4B8C-83A1-F6EECF244321}">
                <p14:modId xmlns:p14="http://schemas.microsoft.com/office/powerpoint/2010/main" val="1065172010"/>
              </p:ext>
            </p:extLst>
          </p:nvPr>
        </p:nvGraphicFramePr>
        <p:xfrm>
          <a:off x="1231900" y="2851508"/>
          <a:ext cx="7598663" cy="3840480"/>
        </p:xfrm>
        <a:graphic>
          <a:graphicData uri="http://schemas.openxmlformats.org/drawingml/2006/table">
            <a:tbl>
              <a:tblPr firstRow="1" firstCol="1" bandRow="1">
                <a:tableStyleId>{3B4B98B0-60AC-42C2-AFA5-B58CD77FA1E5}</a:tableStyleId>
              </a:tblPr>
              <a:tblGrid>
                <a:gridCol w="1646183">
                  <a:extLst>
                    <a:ext uri="{9D8B030D-6E8A-4147-A177-3AD203B41FA5}">
                      <a16:colId xmlns:a16="http://schemas.microsoft.com/office/drawing/2014/main" val="927423651"/>
                    </a:ext>
                  </a:extLst>
                </a:gridCol>
                <a:gridCol w="2552008">
                  <a:extLst>
                    <a:ext uri="{9D8B030D-6E8A-4147-A177-3AD203B41FA5}">
                      <a16:colId xmlns:a16="http://schemas.microsoft.com/office/drawing/2014/main" val="2853720178"/>
                    </a:ext>
                  </a:extLst>
                </a:gridCol>
                <a:gridCol w="1496205">
                  <a:extLst>
                    <a:ext uri="{9D8B030D-6E8A-4147-A177-3AD203B41FA5}">
                      <a16:colId xmlns:a16="http://schemas.microsoft.com/office/drawing/2014/main" val="3054637108"/>
                    </a:ext>
                  </a:extLst>
                </a:gridCol>
                <a:gridCol w="1904267">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Question Group</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Question</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Response Rate</a:t>
                      </a:r>
                    </a:p>
                  </a:txBody>
                  <a:tcPr marL="68580" marR="68580" marT="0" marB="0" anchor="ctr"/>
                </a:tc>
                <a:tc>
                  <a:txBody>
                    <a:bodyPr/>
                    <a:lstStyle/>
                    <a:p>
                      <a:pPr marL="0" marR="0" algn="ctr">
                        <a:lnSpc>
                          <a:spcPct val="107000"/>
                        </a:lnSpc>
                        <a:spcBef>
                          <a:spcPts val="0"/>
                        </a:spcBef>
                        <a:spcAft>
                          <a:spcPts val="0"/>
                        </a:spcAft>
                      </a:pPr>
                      <a:r>
                        <a:rPr lang="en-US" sz="1400" dirty="0">
                          <a:effectLst/>
                        </a:rPr>
                        <a:t>Average Score(1-4)*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l" fontAlgn="b"/>
                      <a:r>
                        <a:rPr lang="en-US" sz="1400" b="1" i="0" u="none" strike="noStrike">
                          <a:solidFill>
                            <a:schemeClr val="tx1"/>
                          </a:solidFill>
                          <a:effectLst/>
                          <a:latin typeface="+mn-lt"/>
                        </a:rPr>
                        <a:t>Overall</a:t>
                      </a:r>
                    </a:p>
                  </a:txBody>
                  <a:tcPr marL="9525" marR="9525" marT="9525" marB="0" anchor="ctr"/>
                </a:tc>
                <a:tc>
                  <a:txBody>
                    <a:bodyPr/>
                    <a:lstStyle/>
                    <a:p>
                      <a:pPr algn="l" fontAlgn="b"/>
                      <a:r>
                        <a:rPr lang="en-US" sz="1400" b="0" i="0" u="none" strike="noStrike">
                          <a:solidFill>
                            <a:schemeClr val="tx1"/>
                          </a:solidFill>
                          <a:effectLst/>
                          <a:latin typeface="+mn-lt"/>
                        </a:rPr>
                        <a:t>Overall Rating</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3.15</a:t>
                      </a:r>
                    </a:p>
                  </a:txBody>
                  <a:tcPr marL="9525" marR="9525" marT="9525" marB="0" anchor="ctr"/>
                </a:tc>
                <a:extLst>
                  <a:ext uri="{0D108BD9-81ED-4DB2-BD59-A6C34878D82A}">
                    <a16:rowId xmlns:a16="http://schemas.microsoft.com/office/drawing/2014/main" val="2646449480"/>
                  </a:ext>
                </a:extLst>
              </a:tr>
              <a:tr h="274320">
                <a:tc>
                  <a:txBody>
                    <a:bodyPr/>
                    <a:lstStyle/>
                    <a:p>
                      <a:pPr algn="l" fontAlgn="b"/>
                      <a:r>
                        <a:rPr lang="en-US" sz="1400" b="1" i="0" u="none" strike="noStrike">
                          <a:solidFill>
                            <a:schemeClr val="tx1"/>
                          </a:solidFill>
                          <a:effectLst/>
                          <a:latin typeface="+mn-lt"/>
                        </a:rPr>
                        <a:t>Detail</a:t>
                      </a:r>
                    </a:p>
                  </a:txBody>
                  <a:tcPr marL="9525" marR="9525" marT="9525" marB="0" anchor="ctr"/>
                </a:tc>
                <a:tc>
                  <a:txBody>
                    <a:bodyPr/>
                    <a:lstStyle/>
                    <a:p>
                      <a:pPr algn="l" fontAlgn="b"/>
                      <a:r>
                        <a:rPr lang="en-US" sz="1400" b="0" i="0" u="none" strike="noStrike">
                          <a:solidFill>
                            <a:schemeClr val="tx1"/>
                          </a:solidFill>
                          <a:effectLst/>
                          <a:latin typeface="+mn-lt"/>
                        </a:rPr>
                        <a:t>Content presented</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3.72</a:t>
                      </a:r>
                    </a:p>
                  </a:txBody>
                  <a:tcPr marL="9525" marR="9525" marT="9525" marB="0" anchor="ctr"/>
                </a:tc>
                <a:extLst>
                  <a:ext uri="{0D108BD9-81ED-4DB2-BD59-A6C34878D82A}">
                    <a16:rowId xmlns:a16="http://schemas.microsoft.com/office/drawing/2014/main" val="636950574"/>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Break out discussion</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3.59</a:t>
                      </a:r>
                    </a:p>
                  </a:txBody>
                  <a:tcPr marL="9525" marR="9525" marT="9525" marB="0" anchor="ctr"/>
                </a:tc>
                <a:extLst>
                  <a:ext uri="{0D108BD9-81ED-4DB2-BD59-A6C34878D82A}">
                    <a16:rowId xmlns:a16="http://schemas.microsoft.com/office/drawing/2014/main" val="128352384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Knowledgeable facilitators</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3.70</a:t>
                      </a:r>
                    </a:p>
                  </a:txBody>
                  <a:tcPr marL="9525" marR="9525" marT="9525" marB="0" anchor="ctr"/>
                </a:tc>
                <a:extLst>
                  <a:ext uri="{0D108BD9-81ED-4DB2-BD59-A6C34878D82A}">
                    <a16:rowId xmlns:a16="http://schemas.microsoft.com/office/drawing/2014/main" val="4274168561"/>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Positive learning environment</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3.64</a:t>
                      </a:r>
                    </a:p>
                  </a:txBody>
                  <a:tcPr marL="9525" marR="9525" marT="9525" marB="0" anchor="ctr"/>
                </a:tc>
                <a:extLst>
                  <a:ext uri="{0D108BD9-81ED-4DB2-BD59-A6C34878D82A}">
                    <a16:rowId xmlns:a16="http://schemas.microsoft.com/office/drawing/2014/main" val="378725066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Resources useful during </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3.36</a:t>
                      </a:r>
                    </a:p>
                  </a:txBody>
                  <a:tcPr marL="9525" marR="9525" marT="9525" marB="0" anchor="ctr"/>
                </a:tc>
                <a:extLst>
                  <a:ext uri="{0D108BD9-81ED-4DB2-BD59-A6C34878D82A}">
                    <a16:rowId xmlns:a16="http://schemas.microsoft.com/office/drawing/2014/main" val="226310353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Resources will be useful after</a:t>
                      </a:r>
                    </a:p>
                  </a:txBody>
                  <a:tcPr marL="9525" marR="9525" marT="9525" marB="0" anchor="ctr"/>
                </a:tc>
                <a:tc>
                  <a:txBody>
                    <a:bodyPr/>
                    <a:lstStyle/>
                    <a:p>
                      <a:pPr algn="ctr" fontAlgn="b"/>
                      <a:r>
                        <a:rPr lang="en-US" sz="1400" b="0" i="0" u="none" strike="noStrike">
                          <a:solidFill>
                            <a:schemeClr val="tx1"/>
                          </a:solidFill>
                          <a:effectLst/>
                          <a:latin typeface="+mn-lt"/>
                        </a:rPr>
                        <a:t>94%</a:t>
                      </a:r>
                    </a:p>
                  </a:txBody>
                  <a:tcPr marL="9525" marR="9525" marT="9525" marB="0" anchor="ctr"/>
                </a:tc>
                <a:tc>
                  <a:txBody>
                    <a:bodyPr/>
                    <a:lstStyle/>
                    <a:p>
                      <a:pPr algn="ctr" fontAlgn="b"/>
                      <a:r>
                        <a:rPr lang="en-US" sz="1400" b="0" i="0" u="none" strike="noStrike">
                          <a:solidFill>
                            <a:schemeClr val="tx1"/>
                          </a:solidFill>
                          <a:effectLst/>
                          <a:latin typeface="+mn-lt"/>
                        </a:rPr>
                        <a:t>3.65</a:t>
                      </a:r>
                    </a:p>
                  </a:txBody>
                  <a:tcPr marL="9525" marR="9525" marT="9525" marB="0" anchor="ctr"/>
                </a:tc>
                <a:extLst>
                  <a:ext uri="{0D108BD9-81ED-4DB2-BD59-A6C34878D82A}">
                    <a16:rowId xmlns:a16="http://schemas.microsoft.com/office/drawing/2014/main" val="24926438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Length of time was appropriate</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3.31</a:t>
                      </a:r>
                    </a:p>
                  </a:txBody>
                  <a:tcPr marL="9525" marR="9525" marT="9525" marB="0" anchor="ctr"/>
                </a:tc>
                <a:extLst>
                  <a:ext uri="{0D108BD9-81ED-4DB2-BD59-A6C34878D82A}">
                    <a16:rowId xmlns:a16="http://schemas.microsoft.com/office/drawing/2014/main" val="3588925497"/>
                  </a:ext>
                </a:extLst>
              </a:tr>
              <a:tr h="274320">
                <a:tc>
                  <a:txBody>
                    <a:bodyPr/>
                    <a:lstStyle/>
                    <a:p>
                      <a:pPr algn="l" fontAlgn="b"/>
                      <a:r>
                        <a:rPr lang="en-US" sz="1400" b="1" i="0" u="none" strike="noStrike">
                          <a:solidFill>
                            <a:schemeClr val="tx1"/>
                          </a:solidFill>
                          <a:effectLst/>
                          <a:latin typeface="+mn-lt"/>
                        </a:rPr>
                        <a:t>Workshop Topics</a:t>
                      </a:r>
                    </a:p>
                  </a:txBody>
                  <a:tcPr marL="9525" marR="9525" marT="9525" marB="0" anchor="ctr"/>
                </a:tc>
                <a:tc>
                  <a:txBody>
                    <a:bodyPr/>
                    <a:lstStyle/>
                    <a:p>
                      <a:pPr algn="l" fontAlgn="b"/>
                      <a:r>
                        <a:rPr lang="en-US" sz="1400" b="0" i="0" u="none" strike="noStrike">
                          <a:solidFill>
                            <a:schemeClr val="tx1"/>
                          </a:solidFill>
                          <a:effectLst/>
                          <a:latin typeface="+mn-lt"/>
                        </a:rPr>
                        <a:t>Self Assessment Process</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3.59</a:t>
                      </a:r>
                    </a:p>
                  </a:txBody>
                  <a:tcPr marL="9525" marR="9525" marT="9525" marB="0" anchor="ctr"/>
                </a:tc>
                <a:extLst>
                  <a:ext uri="{0D108BD9-81ED-4DB2-BD59-A6C34878D82A}">
                    <a16:rowId xmlns:a16="http://schemas.microsoft.com/office/drawing/2014/main" val="3334702239"/>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Data Collection</a:t>
                      </a:r>
                    </a:p>
                  </a:txBody>
                  <a:tcPr marL="9525" marR="9525" marT="9525" marB="0" anchor="ctr"/>
                </a:tc>
                <a:tc>
                  <a:txBody>
                    <a:bodyPr/>
                    <a:lstStyle/>
                    <a:p>
                      <a:pPr algn="ctr" fontAlgn="b"/>
                      <a:r>
                        <a:rPr lang="en-US" sz="1400" b="0" i="0" u="none" strike="noStrike">
                          <a:solidFill>
                            <a:schemeClr val="tx1"/>
                          </a:solidFill>
                          <a:effectLst/>
                          <a:latin typeface="+mn-lt"/>
                        </a:rPr>
                        <a:t>94%</a:t>
                      </a:r>
                    </a:p>
                  </a:txBody>
                  <a:tcPr marL="9525" marR="9525" marT="9525" marB="0" anchor="ctr"/>
                </a:tc>
                <a:tc>
                  <a:txBody>
                    <a:bodyPr/>
                    <a:lstStyle/>
                    <a:p>
                      <a:pPr algn="ctr" fontAlgn="b"/>
                      <a:r>
                        <a:rPr lang="en-US" sz="1400" b="0" i="0" u="none" strike="noStrike">
                          <a:solidFill>
                            <a:schemeClr val="tx1"/>
                          </a:solidFill>
                          <a:effectLst/>
                          <a:latin typeface="+mn-lt"/>
                        </a:rPr>
                        <a:t>3.45</a:t>
                      </a:r>
                    </a:p>
                  </a:txBody>
                  <a:tcPr marL="9525" marR="9525" marT="9525" marB="0" anchor="ctr"/>
                </a:tc>
                <a:extLst>
                  <a:ext uri="{0D108BD9-81ED-4DB2-BD59-A6C34878D82A}">
                    <a16:rowId xmlns:a16="http://schemas.microsoft.com/office/drawing/2014/main" val="266896766"/>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Data Analysis</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3.55</a:t>
                      </a:r>
                    </a:p>
                  </a:txBody>
                  <a:tcPr marL="9525" marR="9525" marT="9525" marB="0" anchor="ctr"/>
                </a:tc>
                <a:extLst>
                  <a:ext uri="{0D108BD9-81ED-4DB2-BD59-A6C34878D82A}">
                    <a16:rowId xmlns:a16="http://schemas.microsoft.com/office/drawing/2014/main" val="67171464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dirty="0">
                          <a:solidFill>
                            <a:schemeClr val="tx1"/>
                          </a:solidFill>
                          <a:effectLst/>
                          <a:latin typeface="+mn-lt"/>
                        </a:rPr>
                        <a:t>Writing the Narrative</a:t>
                      </a:r>
                    </a:p>
                  </a:txBody>
                  <a:tcPr marL="9525" marR="9525" marT="9525" marB="0" anchor="ctr"/>
                </a:tc>
                <a:tc>
                  <a:txBody>
                    <a:bodyPr/>
                    <a:lstStyle/>
                    <a:p>
                      <a:pPr algn="ctr" fontAlgn="b"/>
                      <a:r>
                        <a:rPr lang="en-US" sz="1400" b="0" i="0" u="none" strike="noStrike">
                          <a:solidFill>
                            <a:schemeClr val="tx1"/>
                          </a:solidFill>
                          <a:effectLst/>
                          <a:latin typeface="+mn-lt"/>
                        </a:rPr>
                        <a:t>94%</a:t>
                      </a:r>
                    </a:p>
                  </a:txBody>
                  <a:tcPr marL="9525" marR="9525" marT="9525" marB="0" anchor="ctr"/>
                </a:tc>
                <a:tc>
                  <a:txBody>
                    <a:bodyPr/>
                    <a:lstStyle/>
                    <a:p>
                      <a:pPr algn="ctr" fontAlgn="b"/>
                      <a:r>
                        <a:rPr lang="en-US" sz="1400" b="0" i="0" u="none" strike="noStrike">
                          <a:solidFill>
                            <a:schemeClr val="tx1"/>
                          </a:solidFill>
                          <a:effectLst/>
                          <a:latin typeface="+mn-lt"/>
                        </a:rPr>
                        <a:t>3.39</a:t>
                      </a:r>
                    </a:p>
                  </a:txBody>
                  <a:tcPr marL="9525" marR="9525" marT="9525" marB="0" anchor="ctr"/>
                </a:tc>
                <a:extLst>
                  <a:ext uri="{0D108BD9-81ED-4DB2-BD59-A6C34878D82A}">
                    <a16:rowId xmlns:a16="http://schemas.microsoft.com/office/drawing/2014/main" val="2395315208"/>
                  </a:ext>
                </a:extLst>
              </a:tr>
              <a:tr h="274320">
                <a:tc>
                  <a:txBody>
                    <a:bodyPr/>
                    <a:lstStyle/>
                    <a:p>
                      <a:pPr algn="l" fontAlgn="b"/>
                      <a:r>
                        <a:rPr lang="en-US" sz="1400" b="1" i="0" u="none" strike="noStrike">
                          <a:solidFill>
                            <a:schemeClr val="tx1"/>
                          </a:solidFill>
                          <a:effectLst/>
                          <a:latin typeface="+mn-lt"/>
                        </a:rPr>
                        <a:t>Virtual Experience</a:t>
                      </a:r>
                    </a:p>
                  </a:txBody>
                  <a:tcPr marL="9525" marR="9525" marT="9525" marB="0" anchor="ctr"/>
                </a:tc>
                <a:tc>
                  <a:txBody>
                    <a:bodyPr/>
                    <a:lstStyle/>
                    <a:p>
                      <a:pPr algn="l" fontAlgn="b"/>
                      <a:r>
                        <a:rPr lang="en-US" sz="1400" b="0" i="0" u="none" strike="noStrike" dirty="0">
                          <a:solidFill>
                            <a:schemeClr val="tx1"/>
                          </a:solidFill>
                          <a:effectLst/>
                          <a:latin typeface="+mn-lt"/>
                        </a:rPr>
                        <a:t>Experience</a:t>
                      </a:r>
                    </a:p>
                  </a:txBody>
                  <a:tcPr marL="9525" marR="9525" marT="9525" marB="0" anchor="ctr"/>
                </a:tc>
                <a:tc>
                  <a:txBody>
                    <a:bodyPr/>
                    <a:lstStyle/>
                    <a:p>
                      <a:pPr algn="ctr" fontAlgn="b"/>
                      <a:r>
                        <a:rPr lang="en-US" sz="1400" b="0" i="0" u="none" strike="noStrike" dirty="0">
                          <a:solidFill>
                            <a:schemeClr val="tx1"/>
                          </a:solidFill>
                          <a:effectLst/>
                          <a:latin typeface="+mn-lt"/>
                        </a:rPr>
                        <a:t>97%</a:t>
                      </a:r>
                    </a:p>
                  </a:txBody>
                  <a:tcPr marL="9525" marR="9525" marT="9525" marB="0" anchor="ctr"/>
                </a:tc>
                <a:tc>
                  <a:txBody>
                    <a:bodyPr/>
                    <a:lstStyle/>
                    <a:p>
                      <a:pPr algn="ctr" fontAlgn="b"/>
                      <a:r>
                        <a:rPr lang="en-US" sz="1400" b="0" i="0" u="none" strike="noStrike" dirty="0">
                          <a:solidFill>
                            <a:schemeClr val="tx1"/>
                          </a:solidFill>
                          <a:effectLst/>
                          <a:latin typeface="+mn-lt"/>
                        </a:rPr>
                        <a:t>3.46</a:t>
                      </a:r>
                    </a:p>
                  </a:txBody>
                  <a:tcPr marL="9525" marR="9525" marT="9525" marB="0" anchor="ctr"/>
                </a:tc>
                <a:extLst>
                  <a:ext uri="{0D108BD9-81ED-4DB2-BD59-A6C34878D82A}">
                    <a16:rowId xmlns:a16="http://schemas.microsoft.com/office/drawing/2014/main" val="3975170347"/>
                  </a:ext>
                </a:extLst>
              </a:tr>
            </a:tbl>
          </a:graphicData>
        </a:graphic>
      </p:graphicFrame>
      <p:graphicFrame>
        <p:nvGraphicFramePr>
          <p:cNvPr id="26" name="Content Placeholder 25">
            <a:extLst>
              <a:ext uri="{FF2B5EF4-FFF2-40B4-BE49-F238E27FC236}">
                <a16:creationId xmlns:a16="http://schemas.microsoft.com/office/drawing/2014/main" id="{428C64D5-2849-58BC-0566-E8E9E8CD8A5B}"/>
              </a:ext>
            </a:extLst>
          </p:cNvPr>
          <p:cNvGraphicFramePr>
            <a:graphicFrameLocks noGrp="1"/>
          </p:cNvGraphicFramePr>
          <p:nvPr>
            <p:ph sz="quarter" idx="4"/>
            <p:extLst>
              <p:ext uri="{D42A27DB-BD31-4B8C-83A1-F6EECF244321}">
                <p14:modId xmlns:p14="http://schemas.microsoft.com/office/powerpoint/2010/main" val="4051282184"/>
              </p:ext>
            </p:extLst>
          </p:nvPr>
        </p:nvGraphicFramePr>
        <p:xfrm>
          <a:off x="9051925" y="2851508"/>
          <a:ext cx="7598663" cy="4389120"/>
        </p:xfrm>
        <a:graphic>
          <a:graphicData uri="http://schemas.openxmlformats.org/drawingml/2006/table">
            <a:tbl>
              <a:tblPr firstRow="1" firstCol="1" bandRow="1">
                <a:tableStyleId>{3B4B98B0-60AC-42C2-AFA5-B58CD77FA1E5}</a:tableStyleId>
              </a:tblPr>
              <a:tblGrid>
                <a:gridCol w="1646183">
                  <a:extLst>
                    <a:ext uri="{9D8B030D-6E8A-4147-A177-3AD203B41FA5}">
                      <a16:colId xmlns:a16="http://schemas.microsoft.com/office/drawing/2014/main" val="927423651"/>
                    </a:ext>
                  </a:extLst>
                </a:gridCol>
                <a:gridCol w="2552008">
                  <a:extLst>
                    <a:ext uri="{9D8B030D-6E8A-4147-A177-3AD203B41FA5}">
                      <a16:colId xmlns:a16="http://schemas.microsoft.com/office/drawing/2014/main" val="2853720178"/>
                    </a:ext>
                  </a:extLst>
                </a:gridCol>
                <a:gridCol w="1496205">
                  <a:extLst>
                    <a:ext uri="{9D8B030D-6E8A-4147-A177-3AD203B41FA5}">
                      <a16:colId xmlns:a16="http://schemas.microsoft.com/office/drawing/2014/main" val="3054637108"/>
                    </a:ext>
                  </a:extLst>
                </a:gridCol>
                <a:gridCol w="1904267">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400">
                          <a:effectLst/>
                        </a:rPr>
                        <a:t>Question Group</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Question</a:t>
                      </a:r>
                    </a:p>
                  </a:txBody>
                  <a:tcPr marL="68580" marR="68580" marT="0" marB="0" anchor="ctr"/>
                </a:tc>
                <a:tc>
                  <a:txBody>
                    <a:bodyPr/>
                    <a:lstStyle/>
                    <a:p>
                      <a:pPr marL="0" marR="0" algn="ctr">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Response Rate</a:t>
                      </a:r>
                    </a:p>
                  </a:txBody>
                  <a:tcPr marL="68580" marR="68580" marT="0" marB="0" anchor="ctr"/>
                </a:tc>
                <a:tc>
                  <a:txBody>
                    <a:bodyPr/>
                    <a:lstStyle/>
                    <a:p>
                      <a:pPr marL="0" marR="0" algn="ctr">
                        <a:lnSpc>
                          <a:spcPct val="107000"/>
                        </a:lnSpc>
                        <a:spcBef>
                          <a:spcPts val="0"/>
                        </a:spcBef>
                        <a:spcAft>
                          <a:spcPts val="0"/>
                        </a:spcAft>
                      </a:pPr>
                      <a:r>
                        <a:rPr lang="en-US" sz="1400" dirty="0">
                          <a:effectLst/>
                        </a:rPr>
                        <a:t>Average Score(1-4)*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algn="l" fontAlgn="b"/>
                      <a:r>
                        <a:rPr lang="en-US" sz="1400" b="1" i="0" u="none" strike="noStrike">
                          <a:solidFill>
                            <a:schemeClr val="tx1"/>
                          </a:solidFill>
                          <a:effectLst/>
                          <a:latin typeface="+mn-lt"/>
                        </a:rPr>
                        <a:t>Overall</a:t>
                      </a:r>
                    </a:p>
                  </a:txBody>
                  <a:tcPr marL="9525" marR="9525" marT="9525" marB="0" anchor="ctr"/>
                </a:tc>
                <a:tc>
                  <a:txBody>
                    <a:bodyPr/>
                    <a:lstStyle/>
                    <a:p>
                      <a:pPr algn="l" fontAlgn="b"/>
                      <a:r>
                        <a:rPr lang="en-US" sz="1400" b="0" i="0" u="none" strike="noStrike">
                          <a:solidFill>
                            <a:schemeClr val="tx1"/>
                          </a:solidFill>
                          <a:effectLst/>
                          <a:latin typeface="+mn-lt"/>
                        </a:rPr>
                        <a:t>Overall Rating</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dirty="0">
                          <a:solidFill>
                            <a:schemeClr val="tx1"/>
                          </a:solidFill>
                          <a:effectLst/>
                          <a:latin typeface="+mn-lt"/>
                        </a:rPr>
                        <a:t>3.26</a:t>
                      </a:r>
                    </a:p>
                  </a:txBody>
                  <a:tcPr marL="9525" marR="9525" marT="9525" marB="0" anchor="ctr"/>
                </a:tc>
                <a:extLst>
                  <a:ext uri="{0D108BD9-81ED-4DB2-BD59-A6C34878D82A}">
                    <a16:rowId xmlns:a16="http://schemas.microsoft.com/office/drawing/2014/main" val="2646449480"/>
                  </a:ext>
                </a:extLst>
              </a:tr>
              <a:tr h="274320">
                <a:tc>
                  <a:txBody>
                    <a:bodyPr/>
                    <a:lstStyle/>
                    <a:p>
                      <a:pPr algn="l" fontAlgn="b"/>
                      <a:r>
                        <a:rPr lang="en-US" sz="1400" b="1" i="0" u="none" strike="noStrike">
                          <a:solidFill>
                            <a:schemeClr val="tx1"/>
                          </a:solidFill>
                          <a:effectLst/>
                          <a:latin typeface="+mn-lt"/>
                        </a:rPr>
                        <a:t>Detail</a:t>
                      </a:r>
                    </a:p>
                  </a:txBody>
                  <a:tcPr marL="9525" marR="9525" marT="9525" marB="0" anchor="ctr"/>
                </a:tc>
                <a:tc>
                  <a:txBody>
                    <a:bodyPr/>
                    <a:lstStyle/>
                    <a:p>
                      <a:pPr algn="l" fontAlgn="b"/>
                      <a:r>
                        <a:rPr lang="en-US" sz="1400" b="0" i="0" u="none" strike="noStrike">
                          <a:solidFill>
                            <a:schemeClr val="tx1"/>
                          </a:solidFill>
                          <a:effectLst/>
                          <a:latin typeface="+mn-lt"/>
                        </a:rPr>
                        <a:t>Content presented</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3.49</a:t>
                      </a:r>
                    </a:p>
                  </a:txBody>
                  <a:tcPr marL="9525" marR="9525" marT="9525" marB="0" anchor="ctr"/>
                </a:tc>
                <a:extLst>
                  <a:ext uri="{0D108BD9-81ED-4DB2-BD59-A6C34878D82A}">
                    <a16:rowId xmlns:a16="http://schemas.microsoft.com/office/drawing/2014/main" val="636950574"/>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Break out discussion</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3.51</a:t>
                      </a:r>
                    </a:p>
                  </a:txBody>
                  <a:tcPr marL="9525" marR="9525" marT="9525" marB="0" anchor="ctr"/>
                </a:tc>
                <a:extLst>
                  <a:ext uri="{0D108BD9-81ED-4DB2-BD59-A6C34878D82A}">
                    <a16:rowId xmlns:a16="http://schemas.microsoft.com/office/drawing/2014/main" val="128352384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Knowledgeable facilitators</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3.74</a:t>
                      </a:r>
                    </a:p>
                  </a:txBody>
                  <a:tcPr marL="9525" marR="9525" marT="9525" marB="0" anchor="ctr"/>
                </a:tc>
                <a:extLst>
                  <a:ext uri="{0D108BD9-81ED-4DB2-BD59-A6C34878D82A}">
                    <a16:rowId xmlns:a16="http://schemas.microsoft.com/office/drawing/2014/main" val="4274168561"/>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Positive learning environment</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3.63</a:t>
                      </a:r>
                    </a:p>
                  </a:txBody>
                  <a:tcPr marL="9525" marR="9525" marT="9525" marB="0" anchor="ctr"/>
                </a:tc>
                <a:extLst>
                  <a:ext uri="{0D108BD9-81ED-4DB2-BD59-A6C34878D82A}">
                    <a16:rowId xmlns:a16="http://schemas.microsoft.com/office/drawing/2014/main" val="378725066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Resources useful during </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3.43</a:t>
                      </a:r>
                    </a:p>
                  </a:txBody>
                  <a:tcPr marL="9525" marR="9525" marT="9525" marB="0" anchor="ctr"/>
                </a:tc>
                <a:extLst>
                  <a:ext uri="{0D108BD9-81ED-4DB2-BD59-A6C34878D82A}">
                    <a16:rowId xmlns:a16="http://schemas.microsoft.com/office/drawing/2014/main" val="2263103532"/>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Resources will be useful after</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3.54</a:t>
                      </a:r>
                    </a:p>
                  </a:txBody>
                  <a:tcPr marL="9525" marR="9525" marT="9525" marB="0" anchor="ctr"/>
                </a:tc>
                <a:extLst>
                  <a:ext uri="{0D108BD9-81ED-4DB2-BD59-A6C34878D82A}">
                    <a16:rowId xmlns:a16="http://schemas.microsoft.com/office/drawing/2014/main" val="24926438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Length of time was appropriate</a:t>
                      </a:r>
                    </a:p>
                  </a:txBody>
                  <a:tcPr marL="9525" marR="9525" marT="9525" marB="0" anchor="ctr"/>
                </a:tc>
                <a:tc>
                  <a:txBody>
                    <a:bodyPr/>
                    <a:lstStyle/>
                    <a:p>
                      <a:pPr algn="ctr" fontAlgn="b"/>
                      <a:r>
                        <a:rPr lang="en-US" sz="1400" b="0" i="0" u="none" strike="noStrike">
                          <a:solidFill>
                            <a:schemeClr val="tx1"/>
                          </a:solidFill>
                          <a:effectLst/>
                          <a:latin typeface="+mn-lt"/>
                        </a:rPr>
                        <a:t>100%</a:t>
                      </a:r>
                    </a:p>
                  </a:txBody>
                  <a:tcPr marL="9525" marR="9525" marT="9525" marB="0" anchor="ctr"/>
                </a:tc>
                <a:tc>
                  <a:txBody>
                    <a:bodyPr/>
                    <a:lstStyle/>
                    <a:p>
                      <a:pPr algn="ctr" fontAlgn="b"/>
                      <a:r>
                        <a:rPr lang="en-US" sz="1400" b="0" i="0" u="none" strike="noStrike">
                          <a:solidFill>
                            <a:schemeClr val="tx1"/>
                          </a:solidFill>
                          <a:effectLst/>
                          <a:latin typeface="+mn-lt"/>
                        </a:rPr>
                        <a:t>3.26</a:t>
                      </a:r>
                    </a:p>
                  </a:txBody>
                  <a:tcPr marL="9525" marR="9525" marT="9525" marB="0" anchor="ctr"/>
                </a:tc>
                <a:extLst>
                  <a:ext uri="{0D108BD9-81ED-4DB2-BD59-A6C34878D82A}">
                    <a16:rowId xmlns:a16="http://schemas.microsoft.com/office/drawing/2014/main" val="3588925497"/>
                  </a:ext>
                </a:extLst>
              </a:tr>
              <a:tr h="274320">
                <a:tc>
                  <a:txBody>
                    <a:bodyPr/>
                    <a:lstStyle/>
                    <a:p>
                      <a:pPr algn="l" fontAlgn="b"/>
                      <a:r>
                        <a:rPr lang="en-US" sz="1400" b="1" i="0" u="none" strike="noStrike">
                          <a:solidFill>
                            <a:schemeClr val="tx1"/>
                          </a:solidFill>
                          <a:effectLst/>
                          <a:latin typeface="+mn-lt"/>
                        </a:rPr>
                        <a:t>Workshop Topics</a:t>
                      </a:r>
                    </a:p>
                  </a:txBody>
                  <a:tcPr marL="9525" marR="9525" marT="9525" marB="0" anchor="ctr"/>
                </a:tc>
                <a:tc>
                  <a:txBody>
                    <a:bodyPr/>
                    <a:lstStyle/>
                    <a:p>
                      <a:pPr algn="l" fontAlgn="b"/>
                      <a:r>
                        <a:rPr lang="en-US" sz="1400" b="0" i="0" u="none" strike="noStrike">
                          <a:solidFill>
                            <a:schemeClr val="tx1"/>
                          </a:solidFill>
                          <a:effectLst/>
                          <a:latin typeface="+mn-lt"/>
                        </a:rPr>
                        <a:t>Overview</a:t>
                      </a:r>
                    </a:p>
                  </a:txBody>
                  <a:tcPr marL="9525" marR="9525" marT="9525" marB="0" anchor="ctr"/>
                </a:tc>
                <a:tc>
                  <a:txBody>
                    <a:bodyPr/>
                    <a:lstStyle/>
                    <a:p>
                      <a:pPr algn="ctr" fontAlgn="b"/>
                      <a:r>
                        <a:rPr lang="en-US" sz="1400" b="0" i="0" u="none" strike="noStrike">
                          <a:solidFill>
                            <a:schemeClr val="tx1"/>
                          </a:solidFill>
                          <a:effectLst/>
                          <a:latin typeface="+mn-lt"/>
                        </a:rPr>
                        <a:t>74%</a:t>
                      </a:r>
                    </a:p>
                  </a:txBody>
                  <a:tcPr marL="9525" marR="9525" marT="9525" marB="0" anchor="ctr"/>
                </a:tc>
                <a:tc>
                  <a:txBody>
                    <a:bodyPr/>
                    <a:lstStyle/>
                    <a:p>
                      <a:pPr algn="ctr" fontAlgn="b"/>
                      <a:r>
                        <a:rPr lang="en-US" sz="1400" b="0" i="0" u="none" strike="noStrike">
                          <a:solidFill>
                            <a:schemeClr val="tx1"/>
                          </a:solidFill>
                          <a:effectLst/>
                          <a:latin typeface="+mn-lt"/>
                        </a:rPr>
                        <a:t>3.24</a:t>
                      </a:r>
                    </a:p>
                  </a:txBody>
                  <a:tcPr marL="9525" marR="9525" marT="9525" marB="0" anchor="ctr"/>
                </a:tc>
                <a:extLst>
                  <a:ext uri="{0D108BD9-81ED-4DB2-BD59-A6C34878D82A}">
                    <a16:rowId xmlns:a16="http://schemas.microsoft.com/office/drawing/2014/main" val="3334702239"/>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Standards</a:t>
                      </a:r>
                    </a:p>
                  </a:txBody>
                  <a:tcPr marL="9525" marR="9525" marT="9525" marB="0" anchor="ctr"/>
                </a:tc>
                <a:tc>
                  <a:txBody>
                    <a:bodyPr/>
                    <a:lstStyle/>
                    <a:p>
                      <a:pPr algn="ctr" fontAlgn="b"/>
                      <a:r>
                        <a:rPr lang="en-US" sz="1400" b="0" i="0" u="none" strike="noStrike">
                          <a:solidFill>
                            <a:schemeClr val="tx1"/>
                          </a:solidFill>
                          <a:effectLst/>
                          <a:latin typeface="+mn-lt"/>
                        </a:rPr>
                        <a:t>91%</a:t>
                      </a:r>
                    </a:p>
                  </a:txBody>
                  <a:tcPr marL="9525" marR="9525" marT="9525" marB="0" anchor="ctr"/>
                </a:tc>
                <a:tc>
                  <a:txBody>
                    <a:bodyPr/>
                    <a:lstStyle/>
                    <a:p>
                      <a:pPr algn="ctr" fontAlgn="b"/>
                      <a:r>
                        <a:rPr lang="en-US" sz="1400" b="0" i="0" u="none" strike="noStrike">
                          <a:solidFill>
                            <a:schemeClr val="tx1"/>
                          </a:solidFill>
                          <a:effectLst/>
                          <a:latin typeface="+mn-lt"/>
                        </a:rPr>
                        <a:t>3.29</a:t>
                      </a:r>
                    </a:p>
                  </a:txBody>
                  <a:tcPr marL="9525" marR="9525" marT="9525" marB="0" anchor="ctr"/>
                </a:tc>
                <a:extLst>
                  <a:ext uri="{0D108BD9-81ED-4DB2-BD59-A6C34878D82A}">
                    <a16:rowId xmlns:a16="http://schemas.microsoft.com/office/drawing/2014/main" val="266896766"/>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Standards Cases</a:t>
                      </a:r>
                    </a:p>
                  </a:txBody>
                  <a:tcPr marL="9525" marR="9525" marT="9525" marB="0" anchor="ctr"/>
                </a:tc>
                <a:tc>
                  <a:txBody>
                    <a:bodyPr/>
                    <a:lstStyle/>
                    <a:p>
                      <a:pPr algn="ctr" fontAlgn="b"/>
                      <a:r>
                        <a:rPr lang="en-US" sz="1400" b="0" i="0" u="none" strike="noStrike">
                          <a:solidFill>
                            <a:schemeClr val="tx1"/>
                          </a:solidFill>
                          <a:effectLst/>
                          <a:latin typeface="+mn-lt"/>
                        </a:rPr>
                        <a:t>86%</a:t>
                      </a:r>
                    </a:p>
                  </a:txBody>
                  <a:tcPr marL="9525" marR="9525" marT="9525" marB="0" anchor="ctr"/>
                </a:tc>
                <a:tc>
                  <a:txBody>
                    <a:bodyPr/>
                    <a:lstStyle/>
                    <a:p>
                      <a:pPr algn="ctr" fontAlgn="b"/>
                      <a:r>
                        <a:rPr lang="en-US" sz="1400" b="0" i="0" u="none" strike="noStrike">
                          <a:solidFill>
                            <a:schemeClr val="tx1"/>
                          </a:solidFill>
                          <a:effectLst/>
                          <a:latin typeface="+mn-lt"/>
                        </a:rPr>
                        <a:t>3.57</a:t>
                      </a:r>
                    </a:p>
                  </a:txBody>
                  <a:tcPr marL="9525" marR="9525" marT="9525" marB="0" anchor="ctr"/>
                </a:tc>
                <a:extLst>
                  <a:ext uri="{0D108BD9-81ED-4DB2-BD59-A6C34878D82A}">
                    <a16:rowId xmlns:a16="http://schemas.microsoft.com/office/drawing/2014/main" val="671714643"/>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Self-Assessment and SSR</a:t>
                      </a:r>
                    </a:p>
                  </a:txBody>
                  <a:tcPr marL="9525" marR="9525" marT="9525" marB="0" anchor="ctr"/>
                </a:tc>
                <a:tc>
                  <a:txBody>
                    <a:bodyPr/>
                    <a:lstStyle/>
                    <a:p>
                      <a:pPr algn="ctr" fontAlgn="b"/>
                      <a:r>
                        <a:rPr lang="en-US" sz="1400" b="0" i="0" u="none" strike="noStrike">
                          <a:solidFill>
                            <a:schemeClr val="tx1"/>
                          </a:solidFill>
                          <a:effectLst/>
                          <a:latin typeface="+mn-lt"/>
                        </a:rPr>
                        <a:t>91%</a:t>
                      </a:r>
                    </a:p>
                  </a:txBody>
                  <a:tcPr marL="9525" marR="9525" marT="9525" marB="0" anchor="ctr"/>
                </a:tc>
                <a:tc>
                  <a:txBody>
                    <a:bodyPr/>
                    <a:lstStyle/>
                    <a:p>
                      <a:pPr algn="ctr" fontAlgn="b"/>
                      <a:r>
                        <a:rPr lang="en-US" sz="1400" b="0" i="0" u="none" strike="noStrike">
                          <a:solidFill>
                            <a:schemeClr val="tx1"/>
                          </a:solidFill>
                          <a:effectLst/>
                          <a:latin typeface="+mn-lt"/>
                        </a:rPr>
                        <a:t>3.50</a:t>
                      </a:r>
                    </a:p>
                  </a:txBody>
                  <a:tcPr marL="9525" marR="9525" marT="9525" marB="0" anchor="ctr"/>
                </a:tc>
                <a:extLst>
                  <a:ext uri="{0D108BD9-81ED-4DB2-BD59-A6C34878D82A}">
                    <a16:rowId xmlns:a16="http://schemas.microsoft.com/office/drawing/2014/main" val="2395315208"/>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SSR Cases</a:t>
                      </a:r>
                    </a:p>
                  </a:txBody>
                  <a:tcPr marL="9525" marR="9525" marT="9525" marB="0" anchor="ctr"/>
                </a:tc>
                <a:tc>
                  <a:txBody>
                    <a:bodyPr/>
                    <a:lstStyle/>
                    <a:p>
                      <a:pPr algn="ctr" fontAlgn="b"/>
                      <a:r>
                        <a:rPr lang="en-US" sz="1400" b="0" i="0" u="none" strike="noStrike">
                          <a:solidFill>
                            <a:schemeClr val="tx1"/>
                          </a:solidFill>
                          <a:effectLst/>
                          <a:latin typeface="+mn-lt"/>
                        </a:rPr>
                        <a:t>89%</a:t>
                      </a:r>
                    </a:p>
                  </a:txBody>
                  <a:tcPr marL="9525" marR="9525" marT="9525" marB="0" anchor="ctr"/>
                </a:tc>
                <a:tc>
                  <a:txBody>
                    <a:bodyPr/>
                    <a:lstStyle/>
                    <a:p>
                      <a:pPr algn="ctr" fontAlgn="b"/>
                      <a:r>
                        <a:rPr lang="en-US" sz="1400" b="0" i="0" u="none" strike="noStrike">
                          <a:solidFill>
                            <a:schemeClr val="tx1"/>
                          </a:solidFill>
                          <a:effectLst/>
                          <a:latin typeface="+mn-lt"/>
                        </a:rPr>
                        <a:t>3.09</a:t>
                      </a:r>
                    </a:p>
                  </a:txBody>
                  <a:tcPr marL="9525" marR="9525" marT="9525" marB="0" anchor="ctr"/>
                </a:tc>
                <a:extLst>
                  <a:ext uri="{0D108BD9-81ED-4DB2-BD59-A6C34878D82A}">
                    <a16:rowId xmlns:a16="http://schemas.microsoft.com/office/drawing/2014/main" val="3975170347"/>
                  </a:ext>
                </a:extLst>
              </a:tr>
              <a:tr h="274320">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dirty="0">
                          <a:solidFill>
                            <a:schemeClr val="tx1"/>
                          </a:solidFill>
                          <a:effectLst/>
                          <a:latin typeface="+mn-lt"/>
                        </a:rPr>
                        <a:t>Site Visit Prep</a:t>
                      </a:r>
                    </a:p>
                  </a:txBody>
                  <a:tcPr marL="9525" marR="9525" marT="9525" marB="0" anchor="ctr"/>
                </a:tc>
                <a:tc>
                  <a:txBody>
                    <a:bodyPr/>
                    <a:lstStyle/>
                    <a:p>
                      <a:pPr algn="ctr" fontAlgn="b"/>
                      <a:r>
                        <a:rPr lang="en-US" sz="1400" b="0" i="0" u="none" strike="noStrike">
                          <a:solidFill>
                            <a:schemeClr val="tx1"/>
                          </a:solidFill>
                          <a:effectLst/>
                          <a:latin typeface="+mn-lt"/>
                        </a:rPr>
                        <a:t>86%</a:t>
                      </a:r>
                    </a:p>
                  </a:txBody>
                  <a:tcPr marL="9525" marR="9525" marT="9525" marB="0" anchor="ctr"/>
                </a:tc>
                <a:tc>
                  <a:txBody>
                    <a:bodyPr/>
                    <a:lstStyle/>
                    <a:p>
                      <a:pPr algn="ctr" fontAlgn="b"/>
                      <a:r>
                        <a:rPr lang="en-US" sz="1400" b="0" i="0" u="none" strike="noStrike">
                          <a:solidFill>
                            <a:schemeClr val="tx1"/>
                          </a:solidFill>
                          <a:effectLst/>
                          <a:latin typeface="+mn-lt"/>
                        </a:rPr>
                        <a:t>3.00</a:t>
                      </a:r>
                    </a:p>
                  </a:txBody>
                  <a:tcPr marL="9525" marR="9525" marT="9525" marB="0" anchor="ctr"/>
                </a:tc>
                <a:extLst>
                  <a:ext uri="{0D108BD9-81ED-4DB2-BD59-A6C34878D82A}">
                    <a16:rowId xmlns:a16="http://schemas.microsoft.com/office/drawing/2014/main" val="2196696505"/>
                  </a:ext>
                </a:extLst>
              </a:tr>
              <a:tr h="274320">
                <a:tc>
                  <a:txBody>
                    <a:bodyPr/>
                    <a:lstStyle/>
                    <a:p>
                      <a:pPr algn="l" fontAlgn="b"/>
                      <a:r>
                        <a:rPr lang="en-US" sz="1400" b="1" i="0" u="none" strike="noStrike">
                          <a:solidFill>
                            <a:schemeClr val="tx1"/>
                          </a:solidFill>
                          <a:effectLst/>
                          <a:latin typeface="+mn-lt"/>
                        </a:rPr>
                        <a:t>Virtual Experience</a:t>
                      </a:r>
                    </a:p>
                  </a:txBody>
                  <a:tcPr marL="9525" marR="9525" marT="9525" marB="0" anchor="ctr"/>
                </a:tc>
                <a:tc>
                  <a:txBody>
                    <a:bodyPr/>
                    <a:lstStyle/>
                    <a:p>
                      <a:pPr algn="l" fontAlgn="b"/>
                      <a:r>
                        <a:rPr lang="en-US" sz="1400" b="0" i="0" u="none" strike="noStrike" dirty="0">
                          <a:solidFill>
                            <a:schemeClr val="tx1"/>
                          </a:solidFill>
                          <a:effectLst/>
                          <a:latin typeface="+mn-lt"/>
                        </a:rPr>
                        <a:t>Experience</a:t>
                      </a:r>
                    </a:p>
                  </a:txBody>
                  <a:tcPr marL="9525" marR="9525" marT="9525" marB="0" anchor="ctr"/>
                </a:tc>
                <a:tc>
                  <a:txBody>
                    <a:bodyPr/>
                    <a:lstStyle/>
                    <a:p>
                      <a:pPr algn="ctr" fontAlgn="b"/>
                      <a:r>
                        <a:rPr lang="en-US" sz="1400" b="0" i="0" u="none" strike="noStrike" dirty="0">
                          <a:solidFill>
                            <a:schemeClr val="tx1"/>
                          </a:solidFill>
                          <a:effectLst/>
                          <a:latin typeface="+mn-lt"/>
                        </a:rPr>
                        <a:t>100%</a:t>
                      </a:r>
                    </a:p>
                  </a:txBody>
                  <a:tcPr marL="9525" marR="9525" marT="9525" marB="0" anchor="ctr"/>
                </a:tc>
                <a:tc>
                  <a:txBody>
                    <a:bodyPr/>
                    <a:lstStyle/>
                    <a:p>
                      <a:pPr algn="ctr" fontAlgn="b"/>
                      <a:r>
                        <a:rPr lang="en-US" sz="1400" b="0" i="0" u="none" strike="noStrike" dirty="0">
                          <a:solidFill>
                            <a:schemeClr val="tx1"/>
                          </a:solidFill>
                          <a:effectLst/>
                          <a:latin typeface="+mn-lt"/>
                        </a:rPr>
                        <a:t>3.27</a:t>
                      </a:r>
                    </a:p>
                  </a:txBody>
                  <a:tcPr marL="9525" marR="9525" marT="9525" marB="0" anchor="ctr"/>
                </a:tc>
                <a:extLst>
                  <a:ext uri="{0D108BD9-81ED-4DB2-BD59-A6C34878D82A}">
                    <a16:rowId xmlns:a16="http://schemas.microsoft.com/office/drawing/2014/main" val="724245046"/>
                  </a:ext>
                </a:extLst>
              </a:tr>
            </a:tbl>
          </a:graphicData>
        </a:graphic>
      </p:graphicFrame>
    </p:spTree>
    <p:extLst>
      <p:ext uri="{BB962C8B-B14F-4D97-AF65-F5344CB8AC3E}">
        <p14:creationId xmlns:p14="http://schemas.microsoft.com/office/powerpoint/2010/main" val="681560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Appendix D</a:t>
            </a:r>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280"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2021 Communication Survey</a:t>
            </a:r>
          </a:p>
        </p:txBody>
      </p:sp>
      <p:cxnSp>
        <p:nvCxnSpPr>
          <p:cNvPr id="3" name="Straight Connector 2">
            <a:extLst>
              <a:ext uri="{FF2B5EF4-FFF2-40B4-BE49-F238E27FC236}">
                <a16:creationId xmlns:a16="http://schemas.microsoft.com/office/drawing/2014/main" id="{A4CA4C07-1BB1-B8EB-331F-EA8367FD9F53}"/>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1282AC7A-7E52-9B26-1A9E-45E839DB2CFD}"/>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FD18F088-9F34-A7EA-FBC3-72A3E841CA6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A24A6AA0-AB35-549F-01E2-EDB5C19E8483}"/>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graphicFrame>
        <p:nvGraphicFramePr>
          <p:cNvPr id="19" name="Content Placeholder 18">
            <a:extLst>
              <a:ext uri="{FF2B5EF4-FFF2-40B4-BE49-F238E27FC236}">
                <a16:creationId xmlns:a16="http://schemas.microsoft.com/office/drawing/2014/main" id="{540F9E3D-9E5E-DA44-D0A4-C9F1237B1AC4}"/>
              </a:ext>
            </a:extLst>
          </p:cNvPr>
          <p:cNvGraphicFramePr>
            <a:graphicFrameLocks noGrp="1"/>
          </p:cNvGraphicFramePr>
          <p:nvPr>
            <p:ph sz="half" idx="1"/>
            <p:extLst>
              <p:ext uri="{D42A27DB-BD31-4B8C-83A1-F6EECF244321}">
                <p14:modId xmlns:p14="http://schemas.microsoft.com/office/powerpoint/2010/main" val="734502012"/>
              </p:ext>
            </p:extLst>
          </p:nvPr>
        </p:nvGraphicFramePr>
        <p:xfrm>
          <a:off x="1228725" y="4259298"/>
          <a:ext cx="3629151" cy="1975739"/>
        </p:xfrm>
        <a:graphic>
          <a:graphicData uri="http://schemas.openxmlformats.org/drawingml/2006/table">
            <a:tbl>
              <a:tblPr firstRow="1" firstCol="1" bandRow="1">
                <a:tableStyleId>{3B4B98B0-60AC-42C2-AFA5-B58CD77FA1E5}</a:tableStyleId>
              </a:tblPr>
              <a:tblGrid>
                <a:gridCol w="1934019">
                  <a:extLst>
                    <a:ext uri="{9D8B030D-6E8A-4147-A177-3AD203B41FA5}">
                      <a16:colId xmlns:a16="http://schemas.microsoft.com/office/drawing/2014/main" val="927423651"/>
                    </a:ext>
                  </a:extLst>
                </a:gridCol>
                <a:gridCol w="857885">
                  <a:extLst>
                    <a:ext uri="{9D8B030D-6E8A-4147-A177-3AD203B41FA5}">
                      <a16:colId xmlns:a16="http://schemas.microsoft.com/office/drawing/2014/main" val="3054637108"/>
                    </a:ext>
                  </a:extLst>
                </a:gridCol>
                <a:gridCol w="837247">
                  <a:extLst>
                    <a:ext uri="{9D8B030D-6E8A-4147-A177-3AD203B41FA5}">
                      <a16:colId xmlns:a16="http://schemas.microsoft.com/office/drawing/2014/main" val="778441610"/>
                    </a:ext>
                  </a:extLst>
                </a:gridCol>
              </a:tblGrid>
              <a:tr h="184042">
                <a:tc>
                  <a:txBody>
                    <a:bodyPr/>
                    <a:lstStyle/>
                    <a:p>
                      <a:pPr marL="0" marR="0" algn="ctr">
                        <a:lnSpc>
                          <a:spcPct val="107000"/>
                        </a:lnSpc>
                        <a:spcBef>
                          <a:spcPts val="0"/>
                        </a:spcBef>
                        <a:spcAft>
                          <a:spcPts val="0"/>
                        </a:spcAft>
                      </a:pPr>
                      <a:r>
                        <a:rPr lang="en-US" sz="1400">
                          <a:effectLst/>
                          <a:latin typeface="+mn-lt"/>
                        </a:rPr>
                        <a:t>Accreditation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Number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Percent</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195003">
                <a:tc>
                  <a:txBody>
                    <a:bodyPr/>
                    <a:lstStyle/>
                    <a:p>
                      <a:pPr algn="l" fontAlgn="b"/>
                      <a:r>
                        <a:rPr lang="en-US" sz="1400" b="1" i="0" u="none" strike="noStrike">
                          <a:solidFill>
                            <a:schemeClr val="tx1"/>
                          </a:solidFill>
                          <a:effectLst/>
                          <a:latin typeface="+mn-lt"/>
                        </a:rPr>
                        <a:t>Initial Provisional</a:t>
                      </a:r>
                    </a:p>
                  </a:txBody>
                  <a:tcPr marL="9525" marR="9525" marT="9525" marB="0" anchor="ctr"/>
                </a:tc>
                <a:tc>
                  <a:txBody>
                    <a:bodyPr/>
                    <a:lstStyle/>
                    <a:p>
                      <a:pPr algn="ctr" fontAlgn="b"/>
                      <a:r>
                        <a:rPr lang="en-US" sz="1400" b="0" i="0" u="none" strike="noStrike">
                          <a:solidFill>
                            <a:schemeClr val="tx1"/>
                          </a:solidFill>
                          <a:effectLst/>
                          <a:latin typeface="+mn-lt"/>
                        </a:rPr>
                        <a:t>27</a:t>
                      </a:r>
                    </a:p>
                  </a:txBody>
                  <a:tcPr marL="9525" marR="9525" marT="9525" marB="0" anchor="ctr"/>
                </a:tc>
                <a:tc>
                  <a:txBody>
                    <a:bodyPr/>
                    <a:lstStyle/>
                    <a:p>
                      <a:pPr algn="ctr" fontAlgn="b"/>
                      <a:r>
                        <a:rPr lang="en-US" sz="1400" b="0" i="0" u="none" strike="noStrike">
                          <a:solidFill>
                            <a:schemeClr val="tx1"/>
                          </a:solidFill>
                          <a:effectLst/>
                          <a:latin typeface="+mn-lt"/>
                        </a:rPr>
                        <a:t>14.75%</a:t>
                      </a:r>
                    </a:p>
                  </a:txBody>
                  <a:tcPr marL="9525" marR="9525" marT="9525" marB="0" anchor="ctr"/>
                </a:tc>
                <a:extLst>
                  <a:ext uri="{0D108BD9-81ED-4DB2-BD59-A6C34878D82A}">
                    <a16:rowId xmlns:a16="http://schemas.microsoft.com/office/drawing/2014/main" val="2646449480"/>
                  </a:ext>
                </a:extLst>
              </a:tr>
              <a:tr h="195003">
                <a:tc>
                  <a:txBody>
                    <a:bodyPr/>
                    <a:lstStyle/>
                    <a:p>
                      <a:pPr algn="l" fontAlgn="b"/>
                      <a:r>
                        <a:rPr lang="en-US" sz="1400" b="1" i="0" u="none" strike="noStrike">
                          <a:solidFill>
                            <a:schemeClr val="tx1"/>
                          </a:solidFill>
                          <a:effectLst/>
                          <a:latin typeface="+mn-lt"/>
                        </a:rPr>
                        <a:t>Provisional Monitoring</a:t>
                      </a:r>
                    </a:p>
                  </a:txBody>
                  <a:tcPr marL="9525" marR="9525" marT="9525" marB="0" anchor="ctr"/>
                </a:tc>
                <a:tc>
                  <a:txBody>
                    <a:bodyPr/>
                    <a:lstStyle/>
                    <a:p>
                      <a:pPr algn="ctr" fontAlgn="b"/>
                      <a:r>
                        <a:rPr lang="en-US" sz="1400" b="0" i="0" u="none" strike="noStrike">
                          <a:solidFill>
                            <a:schemeClr val="tx1"/>
                          </a:solidFill>
                          <a:effectLst/>
                          <a:latin typeface="+mn-lt"/>
                        </a:rPr>
                        <a:t>11</a:t>
                      </a:r>
                    </a:p>
                  </a:txBody>
                  <a:tcPr marL="9525" marR="9525" marT="9525" marB="0" anchor="ctr"/>
                </a:tc>
                <a:tc>
                  <a:txBody>
                    <a:bodyPr/>
                    <a:lstStyle/>
                    <a:p>
                      <a:pPr algn="ctr" fontAlgn="b"/>
                      <a:r>
                        <a:rPr lang="en-US" sz="1400" b="0" i="0" u="none" strike="noStrike">
                          <a:solidFill>
                            <a:schemeClr val="tx1"/>
                          </a:solidFill>
                          <a:effectLst/>
                          <a:latin typeface="+mn-lt"/>
                        </a:rPr>
                        <a:t>6.01%</a:t>
                      </a:r>
                    </a:p>
                  </a:txBody>
                  <a:tcPr marL="9525" marR="9525" marT="9525" marB="0" anchor="ctr"/>
                </a:tc>
                <a:extLst>
                  <a:ext uri="{0D108BD9-81ED-4DB2-BD59-A6C34878D82A}">
                    <a16:rowId xmlns:a16="http://schemas.microsoft.com/office/drawing/2014/main" val="636950574"/>
                  </a:ext>
                </a:extLst>
              </a:tr>
              <a:tr h="195003">
                <a:tc>
                  <a:txBody>
                    <a:bodyPr/>
                    <a:lstStyle/>
                    <a:p>
                      <a:pPr algn="l" fontAlgn="b"/>
                      <a:r>
                        <a:rPr lang="en-US" sz="1400" b="1" i="0" u="none" strike="noStrike">
                          <a:solidFill>
                            <a:schemeClr val="tx1"/>
                          </a:solidFill>
                          <a:effectLst/>
                          <a:latin typeface="+mn-lt"/>
                        </a:rPr>
                        <a:t>Final Provisional</a:t>
                      </a:r>
                    </a:p>
                  </a:txBody>
                  <a:tcPr marL="9525" marR="9525" marT="9525" marB="0" anchor="ctr"/>
                </a:tc>
                <a:tc>
                  <a:txBody>
                    <a:bodyPr/>
                    <a:lstStyle/>
                    <a:p>
                      <a:pPr algn="ctr" fontAlgn="b"/>
                      <a:r>
                        <a:rPr lang="en-US" sz="1400" b="0" i="0" u="none" strike="noStrike">
                          <a:solidFill>
                            <a:schemeClr val="tx1"/>
                          </a:solidFill>
                          <a:effectLst/>
                          <a:latin typeface="+mn-lt"/>
                        </a:rPr>
                        <a:t>17</a:t>
                      </a:r>
                    </a:p>
                  </a:txBody>
                  <a:tcPr marL="9525" marR="9525" marT="9525" marB="0" anchor="ctr"/>
                </a:tc>
                <a:tc>
                  <a:txBody>
                    <a:bodyPr/>
                    <a:lstStyle/>
                    <a:p>
                      <a:pPr algn="ctr" fontAlgn="b"/>
                      <a:r>
                        <a:rPr lang="en-US" sz="1400" b="0" i="0" u="none" strike="noStrike">
                          <a:solidFill>
                            <a:schemeClr val="tx1"/>
                          </a:solidFill>
                          <a:effectLst/>
                          <a:latin typeface="+mn-lt"/>
                        </a:rPr>
                        <a:t>9.29%</a:t>
                      </a:r>
                    </a:p>
                  </a:txBody>
                  <a:tcPr marL="9525" marR="9525" marT="9525" marB="0" anchor="ctr"/>
                </a:tc>
                <a:extLst>
                  <a:ext uri="{0D108BD9-81ED-4DB2-BD59-A6C34878D82A}">
                    <a16:rowId xmlns:a16="http://schemas.microsoft.com/office/drawing/2014/main" val="1283523842"/>
                  </a:ext>
                </a:extLst>
              </a:tr>
              <a:tr h="195003">
                <a:tc>
                  <a:txBody>
                    <a:bodyPr/>
                    <a:lstStyle/>
                    <a:p>
                      <a:pPr algn="l" fontAlgn="b"/>
                      <a:r>
                        <a:rPr lang="en-US" sz="1400" b="1" i="0" u="none" strike="noStrike">
                          <a:solidFill>
                            <a:schemeClr val="tx1"/>
                          </a:solidFill>
                          <a:effectLst/>
                          <a:latin typeface="+mn-lt"/>
                        </a:rPr>
                        <a:t>Continued</a:t>
                      </a:r>
                    </a:p>
                  </a:txBody>
                  <a:tcPr marL="9525" marR="9525" marT="9525" marB="0" anchor="ctr"/>
                </a:tc>
                <a:tc>
                  <a:txBody>
                    <a:bodyPr/>
                    <a:lstStyle/>
                    <a:p>
                      <a:pPr algn="ctr" fontAlgn="b"/>
                      <a:r>
                        <a:rPr lang="en-US" sz="1400" b="0" i="0" u="none" strike="noStrike" dirty="0">
                          <a:solidFill>
                            <a:schemeClr val="tx1"/>
                          </a:solidFill>
                          <a:effectLst/>
                          <a:latin typeface="+mn-lt"/>
                        </a:rPr>
                        <a:t>33</a:t>
                      </a:r>
                    </a:p>
                  </a:txBody>
                  <a:tcPr marL="9525" marR="9525" marT="9525" marB="0" anchor="ctr"/>
                </a:tc>
                <a:tc>
                  <a:txBody>
                    <a:bodyPr/>
                    <a:lstStyle/>
                    <a:p>
                      <a:pPr algn="ctr" fontAlgn="b"/>
                      <a:r>
                        <a:rPr lang="en-US" sz="1400" b="0" i="0" u="none" strike="noStrike">
                          <a:solidFill>
                            <a:schemeClr val="tx1"/>
                          </a:solidFill>
                          <a:effectLst/>
                          <a:latin typeface="+mn-lt"/>
                        </a:rPr>
                        <a:t>18.03%</a:t>
                      </a:r>
                    </a:p>
                  </a:txBody>
                  <a:tcPr marL="9525" marR="9525" marT="9525" marB="0" anchor="ctr"/>
                </a:tc>
                <a:extLst>
                  <a:ext uri="{0D108BD9-81ED-4DB2-BD59-A6C34878D82A}">
                    <a16:rowId xmlns:a16="http://schemas.microsoft.com/office/drawing/2014/main" val="4274168561"/>
                  </a:ext>
                </a:extLst>
              </a:tr>
              <a:tr h="195003">
                <a:tc>
                  <a:txBody>
                    <a:bodyPr/>
                    <a:lstStyle/>
                    <a:p>
                      <a:pPr algn="l" fontAlgn="b"/>
                      <a:r>
                        <a:rPr lang="en-US" sz="1400" b="1" i="0" u="none" strike="noStrike">
                          <a:solidFill>
                            <a:schemeClr val="tx1"/>
                          </a:solidFill>
                          <a:effectLst/>
                          <a:latin typeface="+mn-lt"/>
                        </a:rPr>
                        <a:t>Probation</a:t>
                      </a:r>
                    </a:p>
                  </a:txBody>
                  <a:tcPr marL="9525" marR="9525" marT="9525" marB="0" anchor="ctr"/>
                </a:tc>
                <a:tc>
                  <a:txBody>
                    <a:bodyPr/>
                    <a:lstStyle/>
                    <a:p>
                      <a:pPr algn="ctr" fontAlgn="b"/>
                      <a:r>
                        <a:rPr lang="en-US" sz="1400" b="0" i="0" u="none" strike="noStrike">
                          <a:solidFill>
                            <a:schemeClr val="tx1"/>
                          </a:solidFill>
                          <a:effectLst/>
                          <a:latin typeface="+mn-lt"/>
                        </a:rPr>
                        <a:t>10</a:t>
                      </a:r>
                    </a:p>
                  </a:txBody>
                  <a:tcPr marL="9525" marR="9525" marT="9525" marB="0" anchor="ctr"/>
                </a:tc>
                <a:tc>
                  <a:txBody>
                    <a:bodyPr/>
                    <a:lstStyle/>
                    <a:p>
                      <a:pPr algn="ctr" fontAlgn="b"/>
                      <a:r>
                        <a:rPr lang="en-US" sz="1400" b="0" i="0" u="none" strike="noStrike">
                          <a:solidFill>
                            <a:schemeClr val="tx1"/>
                          </a:solidFill>
                          <a:effectLst/>
                          <a:latin typeface="+mn-lt"/>
                        </a:rPr>
                        <a:t>5.46%</a:t>
                      </a:r>
                    </a:p>
                  </a:txBody>
                  <a:tcPr marL="9525" marR="9525" marT="9525" marB="0" anchor="ctr"/>
                </a:tc>
                <a:extLst>
                  <a:ext uri="{0D108BD9-81ED-4DB2-BD59-A6C34878D82A}">
                    <a16:rowId xmlns:a16="http://schemas.microsoft.com/office/drawing/2014/main" val="1300390181"/>
                  </a:ext>
                </a:extLst>
              </a:tr>
              <a:tr h="380481">
                <a:tc>
                  <a:txBody>
                    <a:bodyPr/>
                    <a:lstStyle/>
                    <a:p>
                      <a:pPr algn="l" fontAlgn="b"/>
                      <a:r>
                        <a:rPr lang="en-US" sz="1400" b="1" i="0" u="none" strike="noStrike">
                          <a:solidFill>
                            <a:schemeClr val="tx1"/>
                          </a:solidFill>
                          <a:effectLst/>
                          <a:latin typeface="+mn-lt"/>
                        </a:rPr>
                        <a:t>No Review in past 12 mos.</a:t>
                      </a:r>
                    </a:p>
                  </a:txBody>
                  <a:tcPr marL="9525" marR="9525" marT="9525" marB="0" anchor="ctr"/>
                </a:tc>
                <a:tc>
                  <a:txBody>
                    <a:bodyPr/>
                    <a:lstStyle/>
                    <a:p>
                      <a:pPr algn="ctr" fontAlgn="b"/>
                      <a:r>
                        <a:rPr lang="en-US" sz="1400" b="0" i="0" u="none" strike="noStrike">
                          <a:solidFill>
                            <a:schemeClr val="tx1"/>
                          </a:solidFill>
                          <a:effectLst/>
                          <a:latin typeface="+mn-lt"/>
                        </a:rPr>
                        <a:t>85</a:t>
                      </a:r>
                    </a:p>
                  </a:txBody>
                  <a:tcPr marL="9525" marR="9525" marT="9525" marB="0" anchor="ctr"/>
                </a:tc>
                <a:tc>
                  <a:txBody>
                    <a:bodyPr/>
                    <a:lstStyle/>
                    <a:p>
                      <a:pPr algn="ctr" fontAlgn="b"/>
                      <a:r>
                        <a:rPr lang="en-US" sz="1400" b="0" i="0" u="none" strike="noStrike" dirty="0">
                          <a:solidFill>
                            <a:schemeClr val="tx1"/>
                          </a:solidFill>
                          <a:effectLst/>
                          <a:latin typeface="+mn-lt"/>
                        </a:rPr>
                        <a:t>46.45%</a:t>
                      </a:r>
                    </a:p>
                  </a:txBody>
                  <a:tcPr marL="9525" marR="9525" marT="9525" marB="0" anchor="ctr"/>
                </a:tc>
                <a:extLst>
                  <a:ext uri="{0D108BD9-81ED-4DB2-BD59-A6C34878D82A}">
                    <a16:rowId xmlns:a16="http://schemas.microsoft.com/office/drawing/2014/main" val="3787250663"/>
                  </a:ext>
                </a:extLst>
              </a:tr>
            </a:tbl>
          </a:graphicData>
        </a:graphic>
      </p:graphicFrame>
      <p:graphicFrame>
        <p:nvGraphicFramePr>
          <p:cNvPr id="20" name="Content Placeholder 19">
            <a:extLst>
              <a:ext uri="{FF2B5EF4-FFF2-40B4-BE49-F238E27FC236}">
                <a16:creationId xmlns:a16="http://schemas.microsoft.com/office/drawing/2014/main" id="{02CC680B-7189-54BB-AA9F-A06A1928ACE4}"/>
              </a:ext>
            </a:extLst>
          </p:cNvPr>
          <p:cNvGraphicFramePr>
            <a:graphicFrameLocks noGrp="1"/>
          </p:cNvGraphicFramePr>
          <p:nvPr>
            <p:ph sz="half" idx="2"/>
            <p:extLst>
              <p:ext uri="{D42A27DB-BD31-4B8C-83A1-F6EECF244321}">
                <p14:modId xmlns:p14="http://schemas.microsoft.com/office/powerpoint/2010/main" val="1180056560"/>
              </p:ext>
            </p:extLst>
          </p:nvPr>
        </p:nvGraphicFramePr>
        <p:xfrm>
          <a:off x="5124386" y="2104380"/>
          <a:ext cx="11527854" cy="6285575"/>
        </p:xfrm>
        <a:graphic>
          <a:graphicData uri="http://schemas.openxmlformats.org/drawingml/2006/table">
            <a:tbl>
              <a:tblPr firstRow="1" firstCol="1" bandRow="1">
                <a:tableStyleId>{3B4B98B0-60AC-42C2-AFA5-B58CD77FA1E5}</a:tableStyleId>
              </a:tblPr>
              <a:tblGrid>
                <a:gridCol w="1665288">
                  <a:extLst>
                    <a:ext uri="{9D8B030D-6E8A-4147-A177-3AD203B41FA5}">
                      <a16:colId xmlns:a16="http://schemas.microsoft.com/office/drawing/2014/main" val="927423651"/>
                    </a:ext>
                  </a:extLst>
                </a:gridCol>
                <a:gridCol w="6551613">
                  <a:extLst>
                    <a:ext uri="{9D8B030D-6E8A-4147-A177-3AD203B41FA5}">
                      <a16:colId xmlns:a16="http://schemas.microsoft.com/office/drawing/2014/main" val="2853720178"/>
                    </a:ext>
                  </a:extLst>
                </a:gridCol>
                <a:gridCol w="1465897">
                  <a:extLst>
                    <a:ext uri="{9D8B030D-6E8A-4147-A177-3AD203B41FA5}">
                      <a16:colId xmlns:a16="http://schemas.microsoft.com/office/drawing/2014/main" val="3054637108"/>
                    </a:ext>
                  </a:extLst>
                </a:gridCol>
                <a:gridCol w="1845056">
                  <a:extLst>
                    <a:ext uri="{9D8B030D-6E8A-4147-A177-3AD203B41FA5}">
                      <a16:colId xmlns:a16="http://schemas.microsoft.com/office/drawing/2014/main" val="778441610"/>
                    </a:ext>
                  </a:extLst>
                </a:gridCol>
              </a:tblGrid>
              <a:tr h="382493">
                <a:tc>
                  <a:txBody>
                    <a:bodyPr/>
                    <a:lstStyle/>
                    <a:p>
                      <a:pPr marL="0" marR="0" algn="ctr">
                        <a:lnSpc>
                          <a:spcPct val="107000"/>
                        </a:lnSpc>
                        <a:spcBef>
                          <a:spcPts val="0"/>
                        </a:spcBef>
                        <a:spcAft>
                          <a:spcPts val="0"/>
                        </a:spcAft>
                      </a:pPr>
                      <a:r>
                        <a:rPr lang="en-US" sz="1400">
                          <a:solidFill>
                            <a:schemeClr val="tx1"/>
                          </a:solidFill>
                          <a:effectLst/>
                          <a:latin typeface="+mn-lt"/>
                        </a:rPr>
                        <a:t>Question Group</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solidFill>
                            <a:schemeClr val="tx1"/>
                          </a:solidFill>
                          <a:effectLst/>
                          <a:latin typeface="+mn-lt"/>
                          <a:ea typeface="Calibri" panose="020F0502020204030204" pitchFamily="34" charset="0"/>
                          <a:cs typeface="Times New Roman" panose="02020603050405020304" pitchFamily="18" charset="0"/>
                        </a:rPr>
                        <a:t>Question</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Response Rate</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mn-lt"/>
                        </a:rPr>
                        <a:t>Average Score (1-7)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01168">
                <a:tc>
                  <a:txBody>
                    <a:bodyPr/>
                    <a:lstStyle/>
                    <a:p>
                      <a:pPr algn="l" fontAlgn="b"/>
                      <a:r>
                        <a:rPr lang="en-US" sz="1400" b="1" i="0" u="none" strike="noStrike" dirty="0">
                          <a:solidFill>
                            <a:schemeClr val="tx1"/>
                          </a:solidFill>
                          <a:effectLst/>
                          <a:latin typeface="+mn-lt"/>
                        </a:rPr>
                        <a:t>Overall Experience</a:t>
                      </a:r>
                    </a:p>
                  </a:txBody>
                  <a:tcPr marL="9525" marR="9525" marT="9525" marB="0" anchor="ctr"/>
                </a:tc>
                <a:tc>
                  <a:txBody>
                    <a:bodyPr/>
                    <a:lstStyle/>
                    <a:p>
                      <a:pPr algn="l" fontAlgn="b"/>
                      <a:r>
                        <a:rPr lang="en-US" sz="1400" b="0" i="0" u="none" strike="noStrike">
                          <a:solidFill>
                            <a:schemeClr val="tx1"/>
                          </a:solidFill>
                          <a:effectLst/>
                          <a:latin typeface="+mn-lt"/>
                        </a:rPr>
                        <a:t>Questions/concerns via telephone</a:t>
                      </a:r>
                    </a:p>
                  </a:txBody>
                  <a:tcPr marL="9525" marR="9525" marT="9525" marB="0" anchor="ctr"/>
                </a:tc>
                <a:tc>
                  <a:txBody>
                    <a:bodyPr/>
                    <a:lstStyle/>
                    <a:p>
                      <a:pPr algn="ctr" fontAlgn="b"/>
                      <a:r>
                        <a:rPr lang="en-US" sz="1400" b="0" i="0" u="none" strike="noStrike">
                          <a:solidFill>
                            <a:schemeClr val="tx1"/>
                          </a:solidFill>
                          <a:effectLst/>
                          <a:latin typeface="+mn-lt"/>
                        </a:rPr>
                        <a:t>63%</a:t>
                      </a:r>
                    </a:p>
                  </a:txBody>
                  <a:tcPr marL="9525" marR="9525" marT="9525" marB="0" anchor="ctr"/>
                </a:tc>
                <a:tc>
                  <a:txBody>
                    <a:bodyPr/>
                    <a:lstStyle/>
                    <a:p>
                      <a:pPr algn="ctr" fontAlgn="b"/>
                      <a:r>
                        <a:rPr lang="en-US" sz="1400" b="0" i="0" u="none" strike="noStrike">
                          <a:solidFill>
                            <a:schemeClr val="tx1"/>
                          </a:solidFill>
                          <a:effectLst/>
                          <a:latin typeface="+mn-lt"/>
                        </a:rPr>
                        <a:t>6.02</a:t>
                      </a:r>
                    </a:p>
                  </a:txBody>
                  <a:tcPr marL="9525" marR="9525" marT="9525" marB="0" anchor="ctr"/>
                </a:tc>
                <a:extLst>
                  <a:ext uri="{0D108BD9-81ED-4DB2-BD59-A6C34878D82A}">
                    <a16:rowId xmlns:a16="http://schemas.microsoft.com/office/drawing/2014/main" val="2646449480"/>
                  </a:ext>
                </a:extLst>
              </a:tr>
              <a:tr h="201168">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Questions/concerns via email</a:t>
                      </a:r>
                    </a:p>
                  </a:txBody>
                  <a:tcPr marL="9525" marR="9525" marT="9525" marB="0" anchor="ctr"/>
                </a:tc>
                <a:tc>
                  <a:txBody>
                    <a:bodyPr/>
                    <a:lstStyle/>
                    <a:p>
                      <a:pPr algn="ctr" fontAlgn="b"/>
                      <a:r>
                        <a:rPr lang="en-US" sz="1400" b="0" i="0" u="none" strike="noStrike">
                          <a:solidFill>
                            <a:schemeClr val="tx1"/>
                          </a:solidFill>
                          <a:effectLst/>
                          <a:latin typeface="+mn-lt"/>
                        </a:rPr>
                        <a:t>98%</a:t>
                      </a:r>
                    </a:p>
                  </a:txBody>
                  <a:tcPr marL="9525" marR="9525" marT="9525" marB="0" anchor="ctr"/>
                </a:tc>
                <a:tc>
                  <a:txBody>
                    <a:bodyPr/>
                    <a:lstStyle/>
                    <a:p>
                      <a:pPr algn="ctr" fontAlgn="b"/>
                      <a:r>
                        <a:rPr lang="en-US" sz="1400" b="0" i="0" u="none" strike="noStrike">
                          <a:solidFill>
                            <a:schemeClr val="tx1"/>
                          </a:solidFill>
                          <a:effectLst/>
                          <a:latin typeface="+mn-lt"/>
                        </a:rPr>
                        <a:t>6.18</a:t>
                      </a:r>
                    </a:p>
                  </a:txBody>
                  <a:tcPr marL="9525" marR="9525" marT="9525" marB="0" anchor="ctr"/>
                </a:tc>
                <a:extLst>
                  <a:ext uri="{0D108BD9-81ED-4DB2-BD59-A6C34878D82A}">
                    <a16:rowId xmlns:a16="http://schemas.microsoft.com/office/drawing/2014/main" val="636950574"/>
                  </a:ext>
                </a:extLst>
              </a:tr>
              <a:tr h="380481">
                <a:tc>
                  <a:txBody>
                    <a:bodyPr/>
                    <a:lstStyle/>
                    <a:p>
                      <a:pPr algn="l" fontAlgn="b"/>
                      <a:endParaRPr lang="en-US" sz="1400" b="1" i="0" u="none" strike="noStrike" dirty="0">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Questions/concerns for accreditation info via phone/email </a:t>
                      </a:r>
                    </a:p>
                  </a:txBody>
                  <a:tcPr marL="9525" marR="9525" marT="9525" marB="0" anchor="ctr"/>
                </a:tc>
                <a:tc>
                  <a:txBody>
                    <a:bodyPr/>
                    <a:lstStyle/>
                    <a:p>
                      <a:pPr algn="ctr" fontAlgn="b"/>
                      <a:r>
                        <a:rPr lang="en-US" sz="1400" b="0" i="0" u="none" strike="noStrike">
                          <a:solidFill>
                            <a:schemeClr val="tx1"/>
                          </a:solidFill>
                          <a:effectLst/>
                          <a:latin typeface="+mn-lt"/>
                        </a:rPr>
                        <a:t>96%</a:t>
                      </a:r>
                    </a:p>
                  </a:txBody>
                  <a:tcPr marL="9525" marR="9525" marT="9525" marB="0" anchor="ctr"/>
                </a:tc>
                <a:tc>
                  <a:txBody>
                    <a:bodyPr/>
                    <a:lstStyle/>
                    <a:p>
                      <a:pPr algn="ctr" fontAlgn="b"/>
                      <a:r>
                        <a:rPr lang="en-US" sz="1400" b="0" i="0" u="none" strike="noStrike">
                          <a:solidFill>
                            <a:schemeClr val="tx1"/>
                          </a:solidFill>
                          <a:effectLst/>
                          <a:latin typeface="+mn-lt"/>
                        </a:rPr>
                        <a:t>5.83</a:t>
                      </a:r>
                    </a:p>
                  </a:txBody>
                  <a:tcPr marL="9525" marR="9525" marT="9525" marB="0" anchor="ctr"/>
                </a:tc>
                <a:extLst>
                  <a:ext uri="{0D108BD9-81ED-4DB2-BD59-A6C34878D82A}">
                    <a16:rowId xmlns:a16="http://schemas.microsoft.com/office/drawing/2014/main" val="1283523842"/>
                  </a:ext>
                </a:extLst>
              </a:tr>
              <a:tr h="201168">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Website provides clear information</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5.20</a:t>
                      </a:r>
                    </a:p>
                  </a:txBody>
                  <a:tcPr marL="9525" marR="9525" marT="9525" marB="0" anchor="ctr"/>
                </a:tc>
                <a:extLst>
                  <a:ext uri="{0D108BD9-81ED-4DB2-BD59-A6C34878D82A}">
                    <a16:rowId xmlns:a16="http://schemas.microsoft.com/office/drawing/2014/main" val="4274168561"/>
                  </a:ext>
                </a:extLst>
              </a:tr>
              <a:tr h="380481">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Electronic Newsletter contains informative updates/insights</a:t>
                      </a:r>
                    </a:p>
                  </a:txBody>
                  <a:tcPr marL="9525" marR="9525" marT="9525" marB="0" anchor="ctr"/>
                </a:tc>
                <a:tc>
                  <a:txBody>
                    <a:bodyPr/>
                    <a:lstStyle/>
                    <a:p>
                      <a:pPr algn="ctr" fontAlgn="b"/>
                      <a:r>
                        <a:rPr lang="en-US" sz="1400" b="0" i="0" u="none" strike="noStrike">
                          <a:solidFill>
                            <a:schemeClr val="tx1"/>
                          </a:solidFill>
                          <a:effectLst/>
                          <a:latin typeface="+mn-lt"/>
                        </a:rPr>
                        <a:t>92%</a:t>
                      </a:r>
                    </a:p>
                  </a:txBody>
                  <a:tcPr marL="9525" marR="9525" marT="9525" marB="0" anchor="ctr"/>
                </a:tc>
                <a:tc>
                  <a:txBody>
                    <a:bodyPr/>
                    <a:lstStyle/>
                    <a:p>
                      <a:pPr algn="ctr" fontAlgn="b"/>
                      <a:r>
                        <a:rPr lang="en-US" sz="1400" b="0" i="0" u="none" strike="noStrike">
                          <a:solidFill>
                            <a:schemeClr val="tx1"/>
                          </a:solidFill>
                          <a:effectLst/>
                          <a:latin typeface="+mn-lt"/>
                        </a:rPr>
                        <a:t>6.28</a:t>
                      </a:r>
                    </a:p>
                  </a:txBody>
                  <a:tcPr marL="9525" marR="9525" marT="9525" marB="0" anchor="ctr"/>
                </a:tc>
                <a:extLst>
                  <a:ext uri="{0D108BD9-81ED-4DB2-BD59-A6C34878D82A}">
                    <a16:rowId xmlns:a16="http://schemas.microsoft.com/office/drawing/2014/main" val="3787250663"/>
                  </a:ext>
                </a:extLst>
              </a:tr>
              <a:tr h="380481">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Clear instructions on the accreditation review process</a:t>
                      </a:r>
                    </a:p>
                  </a:txBody>
                  <a:tcPr marL="9525" marR="9525" marT="9525" marB="0" anchor="ctr"/>
                </a:tc>
                <a:tc>
                  <a:txBody>
                    <a:bodyPr/>
                    <a:lstStyle/>
                    <a:p>
                      <a:pPr algn="ctr" fontAlgn="b"/>
                      <a:r>
                        <a:rPr lang="en-US" sz="1400" b="0" i="0" u="none" strike="noStrike">
                          <a:solidFill>
                            <a:schemeClr val="tx1"/>
                          </a:solidFill>
                          <a:effectLst/>
                          <a:latin typeface="+mn-lt"/>
                        </a:rPr>
                        <a:t>92%</a:t>
                      </a:r>
                    </a:p>
                  </a:txBody>
                  <a:tcPr marL="9525" marR="9525" marT="9525" marB="0" anchor="ctr"/>
                </a:tc>
                <a:tc>
                  <a:txBody>
                    <a:bodyPr/>
                    <a:lstStyle/>
                    <a:p>
                      <a:pPr algn="ctr" fontAlgn="b"/>
                      <a:r>
                        <a:rPr lang="en-US" sz="1400" b="0" i="0" u="none" strike="noStrike">
                          <a:solidFill>
                            <a:schemeClr val="tx1"/>
                          </a:solidFill>
                          <a:effectLst/>
                          <a:latin typeface="+mn-lt"/>
                        </a:rPr>
                        <a:t>4.65</a:t>
                      </a:r>
                    </a:p>
                  </a:txBody>
                  <a:tcPr marL="9525" marR="9525" marT="9525" marB="0" anchor="ctr"/>
                </a:tc>
                <a:extLst>
                  <a:ext uri="{0D108BD9-81ED-4DB2-BD59-A6C34878D82A}">
                    <a16:rowId xmlns:a16="http://schemas.microsoft.com/office/drawing/2014/main" val="2263103532"/>
                  </a:ext>
                </a:extLst>
              </a:tr>
              <a:tr h="380481">
                <a:tc>
                  <a:txBody>
                    <a:bodyPr/>
                    <a:lstStyle/>
                    <a:p>
                      <a:pPr algn="l" fontAlgn="b"/>
                      <a:r>
                        <a:rPr lang="en-US" sz="1400" b="1" i="0" u="none" strike="noStrike" dirty="0">
                          <a:solidFill>
                            <a:schemeClr val="tx1"/>
                          </a:solidFill>
                          <a:effectLst/>
                          <a:latin typeface="+mn-lt"/>
                        </a:rPr>
                        <a:t>Overall Knowledge</a:t>
                      </a:r>
                    </a:p>
                  </a:txBody>
                  <a:tcPr marL="9525" marR="9525" marT="9525" marB="0" anchor="ctr"/>
                </a:tc>
                <a:tc>
                  <a:txBody>
                    <a:bodyPr/>
                    <a:lstStyle/>
                    <a:p>
                      <a:pPr algn="l" fontAlgn="b"/>
                      <a:r>
                        <a:rPr lang="en-US" sz="1400" b="0" i="0" u="none" strike="noStrike">
                          <a:solidFill>
                            <a:schemeClr val="tx1"/>
                          </a:solidFill>
                          <a:effectLst/>
                          <a:latin typeface="+mn-lt"/>
                        </a:rPr>
                        <a:t>I know how to contact the ARC-PA with questions/concerns.</a:t>
                      </a:r>
                    </a:p>
                  </a:txBody>
                  <a:tcPr marL="9525" marR="9525" marT="9525" marB="0" anchor="ctr"/>
                </a:tc>
                <a:tc>
                  <a:txBody>
                    <a:bodyPr/>
                    <a:lstStyle/>
                    <a:p>
                      <a:pPr algn="ctr" fontAlgn="b"/>
                      <a:r>
                        <a:rPr lang="en-US" sz="1400" b="0" i="0" u="none" strike="noStrike">
                          <a:solidFill>
                            <a:schemeClr val="tx1"/>
                          </a:solidFill>
                          <a:effectLst/>
                          <a:latin typeface="+mn-lt"/>
                        </a:rPr>
                        <a:t>97%</a:t>
                      </a:r>
                    </a:p>
                  </a:txBody>
                  <a:tcPr marL="9525" marR="9525" marT="9525" marB="0" anchor="ctr"/>
                </a:tc>
                <a:tc>
                  <a:txBody>
                    <a:bodyPr/>
                    <a:lstStyle/>
                    <a:p>
                      <a:pPr algn="ctr" fontAlgn="b"/>
                      <a:r>
                        <a:rPr lang="en-US" sz="1400" b="0" i="0" u="none" strike="noStrike">
                          <a:solidFill>
                            <a:schemeClr val="tx1"/>
                          </a:solidFill>
                          <a:effectLst/>
                          <a:latin typeface="+mn-lt"/>
                        </a:rPr>
                        <a:t>6.13</a:t>
                      </a:r>
                    </a:p>
                  </a:txBody>
                  <a:tcPr marL="9525" marR="9525" marT="9525" marB="0" anchor="ctr"/>
                </a:tc>
                <a:extLst>
                  <a:ext uri="{0D108BD9-81ED-4DB2-BD59-A6C34878D82A}">
                    <a16:rowId xmlns:a16="http://schemas.microsoft.com/office/drawing/2014/main" val="249264388"/>
                  </a:ext>
                </a:extLst>
              </a:tr>
              <a:tr h="380481">
                <a:tc>
                  <a:txBody>
                    <a:bodyPr/>
                    <a:lstStyle/>
                    <a:p>
                      <a:pPr algn="l" fontAlgn="b"/>
                      <a:r>
                        <a:rPr lang="en-US" sz="1400" b="1" i="0" u="none" strike="noStrike">
                          <a:solidFill>
                            <a:schemeClr val="tx1"/>
                          </a:solidFill>
                          <a:effectLst/>
                          <a:latin typeface="+mn-lt"/>
                        </a:rPr>
                        <a:t>Portal Ease of Use</a:t>
                      </a:r>
                    </a:p>
                  </a:txBody>
                  <a:tcPr marL="9525" marR="9525" marT="9525" marB="0" anchor="ctr"/>
                </a:tc>
                <a:tc>
                  <a:txBody>
                    <a:bodyPr/>
                    <a:lstStyle/>
                    <a:p>
                      <a:pPr algn="l" fontAlgn="b"/>
                      <a:r>
                        <a:rPr lang="en-US" sz="1400" b="0" i="0" u="none" strike="noStrike">
                          <a:solidFill>
                            <a:schemeClr val="tx1"/>
                          </a:solidFill>
                          <a:effectLst/>
                          <a:latin typeface="+mn-lt"/>
                        </a:rPr>
                        <a:t>Submission process for annual program reports through the Portal</a:t>
                      </a:r>
                    </a:p>
                  </a:txBody>
                  <a:tcPr marL="9525" marR="9525" marT="9525" marB="0" anchor="ctr"/>
                </a:tc>
                <a:tc>
                  <a:txBody>
                    <a:bodyPr/>
                    <a:lstStyle/>
                    <a:p>
                      <a:pPr algn="ctr" fontAlgn="b"/>
                      <a:r>
                        <a:rPr lang="en-US" sz="1400" b="0" i="0" u="none" strike="noStrike">
                          <a:solidFill>
                            <a:schemeClr val="tx1"/>
                          </a:solidFill>
                          <a:effectLst/>
                          <a:latin typeface="+mn-lt"/>
                        </a:rPr>
                        <a:t>83%</a:t>
                      </a:r>
                    </a:p>
                  </a:txBody>
                  <a:tcPr marL="9525" marR="9525" marT="9525" marB="0" anchor="ctr"/>
                </a:tc>
                <a:tc>
                  <a:txBody>
                    <a:bodyPr/>
                    <a:lstStyle/>
                    <a:p>
                      <a:pPr algn="ctr" fontAlgn="b"/>
                      <a:r>
                        <a:rPr lang="en-US" sz="1400" b="0" i="0" u="none" strike="noStrike">
                          <a:solidFill>
                            <a:schemeClr val="tx1"/>
                          </a:solidFill>
                          <a:effectLst/>
                          <a:latin typeface="+mn-lt"/>
                        </a:rPr>
                        <a:t>4.15</a:t>
                      </a:r>
                    </a:p>
                  </a:txBody>
                  <a:tcPr marL="9525" marR="9525" marT="9525" marB="0" anchor="ctr"/>
                </a:tc>
                <a:extLst>
                  <a:ext uri="{0D108BD9-81ED-4DB2-BD59-A6C34878D82A}">
                    <a16:rowId xmlns:a16="http://schemas.microsoft.com/office/drawing/2014/main" val="3588925497"/>
                  </a:ext>
                </a:extLst>
              </a:tr>
              <a:tr h="380481">
                <a:tc>
                  <a:txBody>
                    <a:bodyPr/>
                    <a:lstStyle/>
                    <a:p>
                      <a:pPr algn="l" fontAlgn="b"/>
                      <a:endParaRPr lang="en-US" sz="1400" b="1"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Process for uploading applications/other documents to the Portal</a:t>
                      </a:r>
                    </a:p>
                  </a:txBody>
                  <a:tcPr marL="9525" marR="9525" marT="9525" marB="0" anchor="ctr"/>
                </a:tc>
                <a:tc>
                  <a:txBody>
                    <a:bodyPr/>
                    <a:lstStyle/>
                    <a:p>
                      <a:pPr algn="ctr" fontAlgn="b"/>
                      <a:r>
                        <a:rPr lang="en-US" sz="1400" b="0" i="0" u="none" strike="noStrike">
                          <a:solidFill>
                            <a:schemeClr val="tx1"/>
                          </a:solidFill>
                          <a:effectLst/>
                          <a:latin typeface="+mn-lt"/>
                        </a:rPr>
                        <a:t>84%</a:t>
                      </a:r>
                    </a:p>
                  </a:txBody>
                  <a:tcPr marL="9525" marR="9525" marT="9525" marB="0" anchor="ctr"/>
                </a:tc>
                <a:tc>
                  <a:txBody>
                    <a:bodyPr/>
                    <a:lstStyle/>
                    <a:p>
                      <a:pPr algn="ctr" fontAlgn="b"/>
                      <a:r>
                        <a:rPr lang="en-US" sz="1400" b="0" i="0" u="none" strike="noStrike">
                          <a:solidFill>
                            <a:schemeClr val="tx1"/>
                          </a:solidFill>
                          <a:effectLst/>
                          <a:latin typeface="+mn-lt"/>
                        </a:rPr>
                        <a:t>5.60</a:t>
                      </a:r>
                    </a:p>
                  </a:txBody>
                  <a:tcPr marL="9525" marR="9525" marT="9525" marB="0" anchor="ctr"/>
                </a:tc>
                <a:extLst>
                  <a:ext uri="{0D108BD9-81ED-4DB2-BD59-A6C34878D82A}">
                    <a16:rowId xmlns:a16="http://schemas.microsoft.com/office/drawing/2014/main" val="3334702239"/>
                  </a:ext>
                </a:extLst>
              </a:tr>
              <a:tr h="201168">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Process for inputting data to track SCPEs</a:t>
                      </a:r>
                    </a:p>
                  </a:txBody>
                  <a:tcPr marL="9525" marR="9525" marT="9525" marB="0" anchor="ctr"/>
                </a:tc>
                <a:tc>
                  <a:txBody>
                    <a:bodyPr/>
                    <a:lstStyle/>
                    <a:p>
                      <a:pPr algn="ctr" fontAlgn="b"/>
                      <a:r>
                        <a:rPr lang="en-US" sz="1400" b="0" i="0" u="none" strike="noStrike">
                          <a:solidFill>
                            <a:schemeClr val="tx1"/>
                          </a:solidFill>
                          <a:effectLst/>
                          <a:latin typeface="+mn-lt"/>
                        </a:rPr>
                        <a:t>85%</a:t>
                      </a:r>
                    </a:p>
                  </a:txBody>
                  <a:tcPr marL="9525" marR="9525" marT="9525" marB="0" anchor="ctr"/>
                </a:tc>
                <a:tc>
                  <a:txBody>
                    <a:bodyPr/>
                    <a:lstStyle/>
                    <a:p>
                      <a:pPr algn="ctr" fontAlgn="b"/>
                      <a:r>
                        <a:rPr lang="en-US" sz="1400" b="0" i="0" u="none" strike="noStrike">
                          <a:solidFill>
                            <a:schemeClr val="tx1"/>
                          </a:solidFill>
                          <a:effectLst/>
                          <a:latin typeface="+mn-lt"/>
                        </a:rPr>
                        <a:t>5.13</a:t>
                      </a:r>
                    </a:p>
                  </a:txBody>
                  <a:tcPr marL="9525" marR="9525" marT="9525" marB="0" anchor="ctr"/>
                </a:tc>
                <a:extLst>
                  <a:ext uri="{0D108BD9-81ED-4DB2-BD59-A6C34878D82A}">
                    <a16:rowId xmlns:a16="http://schemas.microsoft.com/office/drawing/2014/main" val="3554626182"/>
                  </a:ext>
                </a:extLst>
              </a:tr>
              <a:tr h="201168">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Ability to export Portal reports</a:t>
                      </a:r>
                    </a:p>
                  </a:txBody>
                  <a:tcPr marL="9525" marR="9525" marT="9525" marB="0" anchor="ctr"/>
                </a:tc>
                <a:tc>
                  <a:txBody>
                    <a:bodyPr/>
                    <a:lstStyle/>
                    <a:p>
                      <a:pPr algn="ctr" fontAlgn="b"/>
                      <a:r>
                        <a:rPr lang="en-US" sz="1400" b="0" i="0" u="none" strike="noStrike">
                          <a:solidFill>
                            <a:schemeClr val="tx1"/>
                          </a:solidFill>
                          <a:effectLst/>
                          <a:latin typeface="+mn-lt"/>
                        </a:rPr>
                        <a:t>83%</a:t>
                      </a:r>
                    </a:p>
                  </a:txBody>
                  <a:tcPr marL="9525" marR="9525" marT="9525" marB="0" anchor="ctr"/>
                </a:tc>
                <a:tc>
                  <a:txBody>
                    <a:bodyPr/>
                    <a:lstStyle/>
                    <a:p>
                      <a:pPr algn="ctr" fontAlgn="b"/>
                      <a:r>
                        <a:rPr lang="en-US" sz="1400" b="0" i="0" u="none" strike="noStrike">
                          <a:solidFill>
                            <a:schemeClr val="tx1"/>
                          </a:solidFill>
                          <a:effectLst/>
                          <a:latin typeface="+mn-lt"/>
                        </a:rPr>
                        <a:t>5.60</a:t>
                      </a:r>
                    </a:p>
                  </a:txBody>
                  <a:tcPr marL="9525" marR="9525" marT="9525" marB="0" anchor="ctr"/>
                </a:tc>
                <a:extLst>
                  <a:ext uri="{0D108BD9-81ED-4DB2-BD59-A6C34878D82A}">
                    <a16:rowId xmlns:a16="http://schemas.microsoft.com/office/drawing/2014/main" val="2559823501"/>
                  </a:ext>
                </a:extLst>
              </a:tr>
              <a:tr h="380481">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Ability to designate administrative staff access functions within the Portal</a:t>
                      </a:r>
                    </a:p>
                  </a:txBody>
                  <a:tcPr marL="9525" marR="9525" marT="9525" marB="0" anchor="ctr"/>
                </a:tc>
                <a:tc>
                  <a:txBody>
                    <a:bodyPr/>
                    <a:lstStyle/>
                    <a:p>
                      <a:pPr algn="ctr" fontAlgn="b"/>
                      <a:r>
                        <a:rPr lang="en-US" sz="1400" b="0" i="0" u="none" strike="noStrike">
                          <a:solidFill>
                            <a:schemeClr val="tx1"/>
                          </a:solidFill>
                          <a:effectLst/>
                          <a:latin typeface="+mn-lt"/>
                        </a:rPr>
                        <a:t>80%</a:t>
                      </a:r>
                    </a:p>
                  </a:txBody>
                  <a:tcPr marL="9525" marR="9525" marT="9525" marB="0" anchor="ctr"/>
                </a:tc>
                <a:tc>
                  <a:txBody>
                    <a:bodyPr/>
                    <a:lstStyle/>
                    <a:p>
                      <a:pPr algn="ctr" fontAlgn="b"/>
                      <a:r>
                        <a:rPr lang="en-US" sz="1400" b="0" i="0" u="none" strike="noStrike">
                          <a:solidFill>
                            <a:schemeClr val="tx1"/>
                          </a:solidFill>
                          <a:effectLst/>
                          <a:latin typeface="+mn-lt"/>
                        </a:rPr>
                        <a:t>5.69</a:t>
                      </a:r>
                    </a:p>
                  </a:txBody>
                  <a:tcPr marL="9525" marR="9525" marT="9525" marB="0" anchor="ctr"/>
                </a:tc>
                <a:extLst>
                  <a:ext uri="{0D108BD9-81ED-4DB2-BD59-A6C34878D82A}">
                    <a16:rowId xmlns:a16="http://schemas.microsoft.com/office/drawing/2014/main" val="2479700383"/>
                  </a:ext>
                </a:extLst>
              </a:tr>
              <a:tr h="380481">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Past 12 months, instructions provided for addressing the Portal Alert email clear </a:t>
                      </a:r>
                    </a:p>
                  </a:txBody>
                  <a:tcPr marL="9525" marR="9525" marT="9525" marB="0" anchor="ctr"/>
                </a:tc>
                <a:tc>
                  <a:txBody>
                    <a:bodyPr/>
                    <a:lstStyle/>
                    <a:p>
                      <a:pPr algn="ctr" fontAlgn="b"/>
                      <a:r>
                        <a:rPr lang="en-US" sz="1400" b="0" i="0" u="none" strike="noStrike">
                          <a:solidFill>
                            <a:schemeClr val="tx1"/>
                          </a:solidFill>
                          <a:effectLst/>
                          <a:latin typeface="+mn-lt"/>
                        </a:rPr>
                        <a:t>49%</a:t>
                      </a:r>
                    </a:p>
                  </a:txBody>
                  <a:tcPr marL="9525" marR="9525" marT="9525" marB="0" anchor="ctr"/>
                </a:tc>
                <a:tc>
                  <a:txBody>
                    <a:bodyPr/>
                    <a:lstStyle/>
                    <a:p>
                      <a:pPr algn="ctr" fontAlgn="b"/>
                      <a:r>
                        <a:rPr lang="en-US" sz="1400" b="0" i="0" u="none" strike="noStrike">
                          <a:solidFill>
                            <a:schemeClr val="tx1"/>
                          </a:solidFill>
                          <a:effectLst/>
                          <a:latin typeface="+mn-lt"/>
                        </a:rPr>
                        <a:t>5.70</a:t>
                      </a:r>
                    </a:p>
                  </a:txBody>
                  <a:tcPr marL="9525" marR="9525" marT="9525" marB="0" anchor="ctr"/>
                </a:tc>
                <a:extLst>
                  <a:ext uri="{0D108BD9-81ED-4DB2-BD59-A6C34878D82A}">
                    <a16:rowId xmlns:a16="http://schemas.microsoft.com/office/drawing/2014/main" val="418054259"/>
                  </a:ext>
                </a:extLst>
              </a:tr>
              <a:tr h="201168">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Help Manual provides clear instructions</a:t>
                      </a:r>
                    </a:p>
                  </a:txBody>
                  <a:tcPr marL="9525" marR="9525" marT="9525" marB="0" anchor="ctr"/>
                </a:tc>
                <a:tc>
                  <a:txBody>
                    <a:bodyPr/>
                    <a:lstStyle/>
                    <a:p>
                      <a:pPr algn="ctr" fontAlgn="b"/>
                      <a:r>
                        <a:rPr lang="en-US" sz="1400" b="0" i="0" u="none" strike="noStrike">
                          <a:solidFill>
                            <a:schemeClr val="tx1"/>
                          </a:solidFill>
                          <a:effectLst/>
                          <a:latin typeface="+mn-lt"/>
                        </a:rPr>
                        <a:t>73%</a:t>
                      </a:r>
                    </a:p>
                  </a:txBody>
                  <a:tcPr marL="9525" marR="9525" marT="9525" marB="0" anchor="ctr"/>
                </a:tc>
                <a:tc>
                  <a:txBody>
                    <a:bodyPr/>
                    <a:lstStyle/>
                    <a:p>
                      <a:pPr algn="ctr" fontAlgn="b"/>
                      <a:r>
                        <a:rPr lang="en-US" sz="1400" b="0" i="0" u="none" strike="noStrike">
                          <a:solidFill>
                            <a:schemeClr val="tx1"/>
                          </a:solidFill>
                          <a:effectLst/>
                          <a:latin typeface="+mn-lt"/>
                        </a:rPr>
                        <a:t>5.29</a:t>
                      </a:r>
                    </a:p>
                  </a:txBody>
                  <a:tcPr marL="9525" marR="9525" marT="9525" marB="0" anchor="ctr"/>
                </a:tc>
                <a:extLst>
                  <a:ext uri="{0D108BD9-81ED-4DB2-BD59-A6C34878D82A}">
                    <a16:rowId xmlns:a16="http://schemas.microsoft.com/office/drawing/2014/main" val="72247795"/>
                  </a:ext>
                </a:extLst>
              </a:tr>
              <a:tr h="380481">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Training sessions provide clear instructions regarding Portal data entry</a:t>
                      </a:r>
                    </a:p>
                  </a:txBody>
                  <a:tcPr marL="9525" marR="9525" marT="9525" marB="0" anchor="ctr"/>
                </a:tc>
                <a:tc>
                  <a:txBody>
                    <a:bodyPr/>
                    <a:lstStyle/>
                    <a:p>
                      <a:pPr algn="ctr" fontAlgn="b"/>
                      <a:r>
                        <a:rPr lang="en-US" sz="1400" b="0" i="0" u="none" strike="noStrike">
                          <a:solidFill>
                            <a:schemeClr val="tx1"/>
                          </a:solidFill>
                          <a:effectLst/>
                          <a:latin typeface="+mn-lt"/>
                        </a:rPr>
                        <a:t>56%</a:t>
                      </a:r>
                    </a:p>
                  </a:txBody>
                  <a:tcPr marL="9525" marR="9525" marT="9525" marB="0" anchor="ctr"/>
                </a:tc>
                <a:tc>
                  <a:txBody>
                    <a:bodyPr/>
                    <a:lstStyle/>
                    <a:p>
                      <a:pPr algn="ctr" fontAlgn="b"/>
                      <a:r>
                        <a:rPr lang="en-US" sz="1400" b="0" i="0" u="none" strike="noStrike">
                          <a:solidFill>
                            <a:schemeClr val="tx1"/>
                          </a:solidFill>
                          <a:effectLst/>
                          <a:latin typeface="+mn-lt"/>
                        </a:rPr>
                        <a:t>5.34</a:t>
                      </a:r>
                    </a:p>
                  </a:txBody>
                  <a:tcPr marL="9525" marR="9525" marT="9525" marB="0" anchor="ctr"/>
                </a:tc>
                <a:extLst>
                  <a:ext uri="{0D108BD9-81ED-4DB2-BD59-A6C34878D82A}">
                    <a16:rowId xmlns:a16="http://schemas.microsoft.com/office/drawing/2014/main" val="185250424"/>
                  </a:ext>
                </a:extLst>
              </a:tr>
              <a:tr h="380481">
                <a:tc>
                  <a:txBody>
                    <a:bodyPr/>
                    <a:lstStyle/>
                    <a:p>
                      <a:pPr algn="l" fontAlgn="b"/>
                      <a:r>
                        <a:rPr lang="en-US" sz="1400" b="0" i="0" u="none" strike="noStrike">
                          <a:solidFill>
                            <a:schemeClr val="tx1"/>
                          </a:solidFill>
                          <a:effectLst/>
                          <a:latin typeface="+mn-lt"/>
                        </a:rPr>
                        <a:t>Portal Experience</a:t>
                      </a:r>
                    </a:p>
                  </a:txBody>
                  <a:tcPr marL="9525" marR="9525" marT="9525" marB="0" anchor="ctr"/>
                </a:tc>
                <a:tc>
                  <a:txBody>
                    <a:bodyPr/>
                    <a:lstStyle/>
                    <a:p>
                      <a:pPr algn="l" fontAlgn="b"/>
                      <a:r>
                        <a:rPr lang="en-US" sz="1400" b="0" i="0" u="none" strike="noStrike">
                          <a:solidFill>
                            <a:schemeClr val="tx1"/>
                          </a:solidFill>
                          <a:effectLst/>
                          <a:latin typeface="+mn-lt"/>
                        </a:rPr>
                        <a:t>Prompt in addressing questions/concerns for Portal assistance via telephone/email</a:t>
                      </a:r>
                    </a:p>
                  </a:txBody>
                  <a:tcPr marL="9525" marR="9525" marT="9525" marB="0" anchor="ctr"/>
                </a:tc>
                <a:tc>
                  <a:txBody>
                    <a:bodyPr/>
                    <a:lstStyle/>
                    <a:p>
                      <a:pPr algn="ctr" fontAlgn="b"/>
                      <a:r>
                        <a:rPr lang="en-US" sz="1400" b="0" i="0" u="none" strike="noStrike">
                          <a:solidFill>
                            <a:schemeClr val="tx1"/>
                          </a:solidFill>
                          <a:effectLst/>
                          <a:latin typeface="+mn-lt"/>
                        </a:rPr>
                        <a:t>62%</a:t>
                      </a:r>
                    </a:p>
                  </a:txBody>
                  <a:tcPr marL="9525" marR="9525" marT="9525" marB="0" anchor="ctr"/>
                </a:tc>
                <a:tc>
                  <a:txBody>
                    <a:bodyPr/>
                    <a:lstStyle/>
                    <a:p>
                      <a:pPr algn="ctr" fontAlgn="b"/>
                      <a:r>
                        <a:rPr lang="en-US" sz="1400" b="0" i="0" u="none" strike="noStrike">
                          <a:solidFill>
                            <a:schemeClr val="tx1"/>
                          </a:solidFill>
                          <a:effectLst/>
                          <a:latin typeface="+mn-lt"/>
                        </a:rPr>
                        <a:t>6.19</a:t>
                      </a:r>
                    </a:p>
                  </a:txBody>
                  <a:tcPr marL="9525" marR="9525" marT="9525" marB="0" anchor="ctr"/>
                </a:tc>
                <a:extLst>
                  <a:ext uri="{0D108BD9-81ED-4DB2-BD59-A6C34878D82A}">
                    <a16:rowId xmlns:a16="http://schemas.microsoft.com/office/drawing/2014/main" val="1057185274"/>
                  </a:ext>
                </a:extLst>
              </a:tr>
              <a:tr h="380481">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Courteous in addressing questions/concerns via telephone/email</a:t>
                      </a:r>
                    </a:p>
                  </a:txBody>
                  <a:tcPr marL="9525" marR="9525" marT="9525" marB="0" anchor="ctr"/>
                </a:tc>
                <a:tc>
                  <a:txBody>
                    <a:bodyPr/>
                    <a:lstStyle/>
                    <a:p>
                      <a:pPr algn="ctr" fontAlgn="b"/>
                      <a:r>
                        <a:rPr lang="en-US" sz="1400" b="0" i="0" u="none" strike="noStrike">
                          <a:solidFill>
                            <a:schemeClr val="tx1"/>
                          </a:solidFill>
                          <a:effectLst/>
                          <a:latin typeface="+mn-lt"/>
                        </a:rPr>
                        <a:t>64%</a:t>
                      </a:r>
                    </a:p>
                  </a:txBody>
                  <a:tcPr marL="9525" marR="9525" marT="9525" marB="0" anchor="ctr"/>
                </a:tc>
                <a:tc>
                  <a:txBody>
                    <a:bodyPr/>
                    <a:lstStyle/>
                    <a:p>
                      <a:pPr algn="ctr" fontAlgn="b"/>
                      <a:r>
                        <a:rPr lang="en-US" sz="1400" b="0" i="0" u="none" strike="noStrike">
                          <a:solidFill>
                            <a:schemeClr val="tx1"/>
                          </a:solidFill>
                          <a:effectLst/>
                          <a:latin typeface="+mn-lt"/>
                        </a:rPr>
                        <a:t>6.37</a:t>
                      </a:r>
                    </a:p>
                  </a:txBody>
                  <a:tcPr marL="9525" marR="9525" marT="9525" marB="0" anchor="ctr"/>
                </a:tc>
                <a:extLst>
                  <a:ext uri="{0D108BD9-81ED-4DB2-BD59-A6C34878D82A}">
                    <a16:rowId xmlns:a16="http://schemas.microsoft.com/office/drawing/2014/main" val="2261817170"/>
                  </a:ext>
                </a:extLst>
              </a:tr>
              <a:tr h="380481">
                <a:tc>
                  <a:txBody>
                    <a:bodyPr/>
                    <a:lstStyle/>
                    <a:p>
                      <a:pPr algn="l" fontAlgn="b"/>
                      <a:endParaRPr lang="en-US" sz="1400" b="0" i="0" u="none" strike="noStrike">
                        <a:solidFill>
                          <a:schemeClr val="tx1"/>
                        </a:solidFill>
                        <a:effectLst/>
                        <a:latin typeface="+mn-lt"/>
                      </a:endParaRPr>
                    </a:p>
                  </a:txBody>
                  <a:tcPr marL="9525" marR="9525" marT="9525" marB="0" anchor="ctr"/>
                </a:tc>
                <a:tc>
                  <a:txBody>
                    <a:bodyPr/>
                    <a:lstStyle/>
                    <a:p>
                      <a:pPr algn="l" fontAlgn="b"/>
                      <a:r>
                        <a:rPr lang="en-US" sz="1400" b="0" i="0" u="none" strike="noStrike">
                          <a:solidFill>
                            <a:schemeClr val="tx1"/>
                          </a:solidFill>
                          <a:effectLst/>
                          <a:latin typeface="+mn-lt"/>
                        </a:rPr>
                        <a:t>Appropriate addressing questions/concerns via telephone/email</a:t>
                      </a:r>
                    </a:p>
                  </a:txBody>
                  <a:tcPr marL="9525" marR="9525" marT="9525" marB="0" anchor="ctr"/>
                </a:tc>
                <a:tc>
                  <a:txBody>
                    <a:bodyPr/>
                    <a:lstStyle/>
                    <a:p>
                      <a:pPr algn="ctr" fontAlgn="b"/>
                      <a:r>
                        <a:rPr lang="en-US" sz="1400" b="0" i="0" u="none" strike="noStrike">
                          <a:solidFill>
                            <a:schemeClr val="tx1"/>
                          </a:solidFill>
                          <a:effectLst/>
                          <a:latin typeface="+mn-lt"/>
                        </a:rPr>
                        <a:t>63%</a:t>
                      </a:r>
                    </a:p>
                  </a:txBody>
                  <a:tcPr marL="9525" marR="9525" marT="9525" marB="0" anchor="ctr"/>
                </a:tc>
                <a:tc>
                  <a:txBody>
                    <a:bodyPr/>
                    <a:lstStyle/>
                    <a:p>
                      <a:pPr algn="ctr" fontAlgn="b"/>
                      <a:r>
                        <a:rPr lang="en-US" sz="1400" b="0" i="0" u="none" strike="noStrike" dirty="0">
                          <a:solidFill>
                            <a:schemeClr val="tx1"/>
                          </a:solidFill>
                          <a:effectLst/>
                          <a:latin typeface="+mn-lt"/>
                        </a:rPr>
                        <a:t>6.14</a:t>
                      </a:r>
                    </a:p>
                  </a:txBody>
                  <a:tcPr marL="9525" marR="9525" marT="9525" marB="0" anchor="ctr"/>
                </a:tc>
                <a:extLst>
                  <a:ext uri="{0D108BD9-81ED-4DB2-BD59-A6C34878D82A}">
                    <a16:rowId xmlns:a16="http://schemas.microsoft.com/office/drawing/2014/main" val="4273103803"/>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026638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Appendix E</a:t>
            </a:r>
          </a:p>
        </p:txBody>
      </p: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Changes/Additions to 2021 Report</a:t>
            </a:r>
          </a:p>
        </p:txBody>
      </p:sp>
      <p:cxnSp>
        <p:nvCxnSpPr>
          <p:cNvPr id="3" name="Straight Connector 2">
            <a:extLst>
              <a:ext uri="{FF2B5EF4-FFF2-40B4-BE49-F238E27FC236}">
                <a16:creationId xmlns:a16="http://schemas.microsoft.com/office/drawing/2014/main" id="{2B804680-621F-5809-9E3E-AACF41FB7B63}"/>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806F8E2D-33EE-E890-1645-1C8B6D850653}"/>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37D335A0-FA16-CC1D-DF14-83D1B4C67BDF}"/>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40AE601F-C143-74D5-05B4-536A092ECAF1}"/>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19" name="Content Placeholder 18">
            <a:extLst>
              <a:ext uri="{FF2B5EF4-FFF2-40B4-BE49-F238E27FC236}">
                <a16:creationId xmlns:a16="http://schemas.microsoft.com/office/drawing/2014/main" id="{38B0B1B7-000F-0779-ECF9-3B46B1D86609}"/>
              </a:ext>
            </a:extLst>
          </p:cNvPr>
          <p:cNvSpPr>
            <a:spLocks noGrp="1"/>
          </p:cNvSpPr>
          <p:nvPr>
            <p:ph sz="half" idx="1"/>
          </p:nvPr>
        </p:nvSpPr>
        <p:spPr>
          <a:xfrm>
            <a:off x="9051290" y="4206558"/>
            <a:ext cx="7600950" cy="2286000"/>
          </a:xfrm>
          <a:prstGeom prst="rect">
            <a:avLst/>
          </a:prstGeom>
          <a:solidFill>
            <a:srgbClr val="CC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nSpc>
                <a:spcPct val="100000"/>
              </a:lnSpc>
              <a:spcBef>
                <a:spcPts val="1200"/>
              </a:spcBef>
            </a:pPr>
            <a:r>
              <a:rPr lang="en-US" sz="1600" dirty="0">
                <a:solidFill>
                  <a:schemeClr val="tx1"/>
                </a:solidFill>
              </a:rPr>
              <a:t>ARC-PA requested two items of information be added to the 2021 Annual Report. </a:t>
            </a:r>
          </a:p>
          <a:p>
            <a:pPr marL="342978" indent="-342978">
              <a:lnSpc>
                <a:spcPct val="100000"/>
              </a:lnSpc>
              <a:spcBef>
                <a:spcPts val="1200"/>
              </a:spcBef>
              <a:buFont typeface="+mj-lt"/>
              <a:buAutoNum type="arabicPeriod"/>
            </a:pPr>
            <a:r>
              <a:rPr lang="en-US" sz="1600" dirty="0">
                <a:solidFill>
                  <a:schemeClr val="tx1"/>
                </a:solidFill>
              </a:rPr>
              <a:t>Student, Principal Faculty, and Administrative Staff attrition rates. </a:t>
            </a:r>
          </a:p>
          <a:p>
            <a:pPr marL="342978" indent="-342978">
              <a:lnSpc>
                <a:spcPct val="100000"/>
              </a:lnSpc>
              <a:spcBef>
                <a:spcPts val="1200"/>
              </a:spcBef>
              <a:buFont typeface="+mj-lt"/>
              <a:buAutoNum type="arabicPeriod"/>
            </a:pPr>
            <a:r>
              <a:rPr lang="en-US" sz="1600" dirty="0">
                <a:solidFill>
                  <a:schemeClr val="tx1"/>
                </a:solidFill>
              </a:rPr>
              <a:t>Information on in-person vs distance/simulated educational instruction and the use of telemedicine/telehealth. </a:t>
            </a:r>
          </a:p>
          <a:p>
            <a:pPr>
              <a:lnSpc>
                <a:spcPct val="100000"/>
              </a:lnSpc>
              <a:spcBef>
                <a:spcPts val="1200"/>
              </a:spcBef>
            </a:pPr>
            <a:r>
              <a:rPr lang="en-US" sz="1600" dirty="0">
                <a:solidFill>
                  <a:schemeClr val="tx1"/>
                </a:solidFill>
              </a:rPr>
              <a:t>See Portal screen shots below for more detail.</a:t>
            </a:r>
          </a:p>
        </p:txBody>
      </p:sp>
      <p:grpSp>
        <p:nvGrpSpPr>
          <p:cNvPr id="29" name="Group 28">
            <a:extLst>
              <a:ext uri="{FF2B5EF4-FFF2-40B4-BE49-F238E27FC236}">
                <a16:creationId xmlns:a16="http://schemas.microsoft.com/office/drawing/2014/main" id="{17E68B57-20B1-BDD7-A6AA-93DA2EB4596A}"/>
              </a:ext>
              <a:ext uri="{C183D7F6-B498-43B3-948B-1728B52AA6E4}">
                <adec:decorative xmlns:adec="http://schemas.microsoft.com/office/drawing/2017/decorative" val="1"/>
              </a:ext>
            </a:extLst>
          </p:cNvPr>
          <p:cNvGrpSpPr>
            <a:grpSpLocks noChangeAspect="1"/>
          </p:cNvGrpSpPr>
          <p:nvPr/>
        </p:nvGrpSpPr>
        <p:grpSpPr>
          <a:xfrm>
            <a:off x="1330960" y="2104380"/>
            <a:ext cx="6736234" cy="7315200"/>
            <a:chOff x="980827" y="2185793"/>
            <a:chExt cx="5810739" cy="6311104"/>
          </a:xfrm>
        </p:grpSpPr>
        <p:pic>
          <p:nvPicPr>
            <p:cNvPr id="30" name="Picture 29">
              <a:extLst>
                <a:ext uri="{FF2B5EF4-FFF2-40B4-BE49-F238E27FC236}">
                  <a16:creationId xmlns:a16="http://schemas.microsoft.com/office/drawing/2014/main" id="{D30C71D7-0D64-510A-EC4C-F5002A0A48C4}"/>
                </a:ext>
              </a:extLst>
            </p:cNvPr>
            <p:cNvPicPr>
              <a:picLocks noChangeAspect="1"/>
            </p:cNvPicPr>
            <p:nvPr/>
          </p:nvPicPr>
          <p:blipFill rotWithShape="1">
            <a:blip r:embed="rId3"/>
            <a:srcRect l="1" r="57332" b="20294"/>
            <a:stretch/>
          </p:blipFill>
          <p:spPr>
            <a:xfrm>
              <a:off x="1699592" y="2185793"/>
              <a:ext cx="4373217" cy="2915319"/>
            </a:xfrm>
            <a:prstGeom prst="rect">
              <a:avLst/>
            </a:prstGeom>
          </p:spPr>
        </p:pic>
        <p:pic>
          <p:nvPicPr>
            <p:cNvPr id="31" name="Picture 30">
              <a:extLst>
                <a:ext uri="{FF2B5EF4-FFF2-40B4-BE49-F238E27FC236}">
                  <a16:creationId xmlns:a16="http://schemas.microsoft.com/office/drawing/2014/main" id="{666631B7-6771-F092-4D1B-EE9B2B98B2F2}"/>
                </a:ext>
              </a:extLst>
            </p:cNvPr>
            <p:cNvPicPr>
              <a:picLocks noChangeAspect="1"/>
            </p:cNvPicPr>
            <p:nvPr/>
          </p:nvPicPr>
          <p:blipFill rotWithShape="1">
            <a:blip r:embed="rId3"/>
            <a:srcRect l="43308" b="3998"/>
            <a:stretch/>
          </p:blipFill>
          <p:spPr>
            <a:xfrm>
              <a:off x="980827" y="4985533"/>
              <a:ext cx="5810739" cy="3511364"/>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3514484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Glossary</a:t>
            </a:r>
          </a:p>
        </p:txBody>
      </p:sp>
      <p:graphicFrame>
        <p:nvGraphicFramePr>
          <p:cNvPr id="12" name="Table 13">
            <a:extLst>
              <a:ext uri="{FF2B5EF4-FFF2-40B4-BE49-F238E27FC236}">
                <a16:creationId xmlns:a16="http://schemas.microsoft.com/office/drawing/2014/main" id="{F2E012C9-89D5-423E-9E26-707B57F30A85}"/>
              </a:ext>
            </a:extLst>
          </p:cNvPr>
          <p:cNvGraphicFramePr>
            <a:graphicFrameLocks noGrp="1"/>
          </p:cNvGraphicFramePr>
          <p:nvPr>
            <p:ph idx="1"/>
            <p:extLst>
              <p:ext uri="{D42A27DB-BD31-4B8C-83A1-F6EECF244321}">
                <p14:modId xmlns:p14="http://schemas.microsoft.com/office/powerpoint/2010/main" val="780898088"/>
              </p:ext>
            </p:extLst>
          </p:nvPr>
        </p:nvGraphicFramePr>
        <p:xfrm>
          <a:off x="1229360" y="1828800"/>
          <a:ext cx="15425928" cy="7315198"/>
        </p:xfrm>
        <a:graphic>
          <a:graphicData uri="http://schemas.openxmlformats.org/drawingml/2006/table">
            <a:tbl>
              <a:tblPr firstRow="1" bandRow="1">
                <a:tableStyleId>{9D7B26C5-4107-4FEC-AEDC-1716B250A1EF}</a:tableStyleId>
              </a:tblPr>
              <a:tblGrid>
                <a:gridCol w="3878519">
                  <a:extLst>
                    <a:ext uri="{9D8B030D-6E8A-4147-A177-3AD203B41FA5}">
                      <a16:colId xmlns:a16="http://schemas.microsoft.com/office/drawing/2014/main" val="568047421"/>
                    </a:ext>
                  </a:extLst>
                </a:gridCol>
                <a:gridCol w="11547409">
                  <a:extLst>
                    <a:ext uri="{9D8B030D-6E8A-4147-A177-3AD203B41FA5}">
                      <a16:colId xmlns:a16="http://schemas.microsoft.com/office/drawing/2014/main" val="3880364234"/>
                    </a:ext>
                  </a:extLst>
                </a:gridCol>
              </a:tblGrid>
              <a:tr h="307361">
                <a:tc>
                  <a:txBody>
                    <a:bodyPr/>
                    <a:lstStyle/>
                    <a:p>
                      <a:pPr marL="0" algn="ctr"/>
                      <a:r>
                        <a:rPr lang="en-US" sz="1400" dirty="0">
                          <a:solidFill>
                            <a:schemeClr val="tx1"/>
                          </a:solidFill>
                          <a:latin typeface="+mn-lt"/>
                        </a:rPr>
                        <a:t>Term</a:t>
                      </a:r>
                    </a:p>
                  </a:txBody>
                  <a:tcPr anchor="ctr"/>
                </a:tc>
                <a:tc>
                  <a:txBody>
                    <a:bodyPr/>
                    <a:lstStyle/>
                    <a:p>
                      <a:pPr marL="0" algn="ctr"/>
                      <a:r>
                        <a:rPr lang="en-US" sz="1400" dirty="0">
                          <a:solidFill>
                            <a:schemeClr val="tx1"/>
                          </a:solidFill>
                          <a:latin typeface="+mn-lt"/>
                        </a:rPr>
                        <a:t>Definition</a:t>
                      </a:r>
                    </a:p>
                  </a:txBody>
                  <a:tcPr anchor="ctr"/>
                </a:tc>
                <a:extLst>
                  <a:ext uri="{0D108BD9-81ED-4DB2-BD59-A6C34878D82A}">
                    <a16:rowId xmlns:a16="http://schemas.microsoft.com/office/drawing/2014/main" val="178063082"/>
                  </a:ext>
                </a:extLst>
              </a:tr>
              <a:tr h="737667">
                <a:tc>
                  <a:txBody>
                    <a:bodyPr/>
                    <a:lstStyle/>
                    <a:p>
                      <a:pPr marL="0" algn="l" fontAlgn="b"/>
                      <a:r>
                        <a:rPr lang="en-US" sz="1400" b="0" u="none" strike="noStrike" dirty="0">
                          <a:solidFill>
                            <a:schemeClr val="tx1"/>
                          </a:solidFill>
                          <a:effectLst/>
                          <a:latin typeface="+mn-lt"/>
                        </a:rPr>
                        <a:t>Administrative Support Staff</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Those individuals providing administrative, secretarial, or clerical help to the program. Administrative support staff do not include other staff working in or with the program who are assigned a traditional faculty role or those who function to provide technical assistance for instructional technology or data analysis/</a:t>
                      </a:r>
                    </a:p>
                  </a:txBody>
                  <a:tcPr marL="9525" marR="9525" marT="9525" marB="0"/>
                </a:tc>
                <a:extLst>
                  <a:ext uri="{0D108BD9-81ED-4DB2-BD59-A6C34878D82A}">
                    <a16:rowId xmlns:a16="http://schemas.microsoft.com/office/drawing/2014/main" val="528550413"/>
                  </a:ext>
                </a:extLst>
              </a:tr>
              <a:tr h="737667">
                <a:tc>
                  <a:txBody>
                    <a:bodyPr/>
                    <a:lstStyle/>
                    <a:p>
                      <a:pPr marL="0" algn="l" fontAlgn="b"/>
                      <a:r>
                        <a:rPr lang="en-US" sz="1400" b="0" u="none" strike="noStrike" dirty="0">
                          <a:solidFill>
                            <a:schemeClr val="tx1"/>
                          </a:solidFill>
                          <a:effectLst/>
                          <a:latin typeface="+mn-lt"/>
                        </a:rPr>
                        <a:t>Attrition</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A reduction in number. Student attrition: the permanent loss of a matriculated student from the course of study in a PA program. Faculty attrition: the loss of a faculty member from a position assigned to a PA program</a:t>
                      </a:r>
                    </a:p>
                  </a:txBody>
                  <a:tcPr marL="9525" marR="9525" marT="9525" marB="0"/>
                </a:tc>
                <a:extLst>
                  <a:ext uri="{0D108BD9-81ED-4DB2-BD59-A6C34878D82A}">
                    <a16:rowId xmlns:a16="http://schemas.microsoft.com/office/drawing/2014/main" val="1762406988"/>
                  </a:ext>
                </a:extLst>
              </a:tr>
              <a:tr h="737667">
                <a:tc>
                  <a:txBody>
                    <a:bodyPr/>
                    <a:lstStyle/>
                    <a:p>
                      <a:pPr marL="0" algn="l" fontAlgn="b"/>
                      <a:r>
                        <a:rPr lang="en-US" sz="1400" b="0" u="none" strike="noStrike" dirty="0">
                          <a:solidFill>
                            <a:schemeClr val="tx1"/>
                          </a:solidFill>
                          <a:effectLst/>
                          <a:latin typeface="+mn-lt"/>
                        </a:rPr>
                        <a:t>Clinical Education</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The component of the PA educational program that provides for supervised, competency-based, clinical education and experience.</a:t>
                      </a:r>
                    </a:p>
                  </a:txBody>
                  <a:tcPr marL="9525" marR="9525" marT="9525" marB="0"/>
                </a:tc>
                <a:extLst>
                  <a:ext uri="{0D108BD9-81ED-4DB2-BD59-A6C34878D82A}">
                    <a16:rowId xmlns:a16="http://schemas.microsoft.com/office/drawing/2014/main" val="1773228438"/>
                  </a:ext>
                </a:extLst>
              </a:tr>
              <a:tr h="737667">
                <a:tc>
                  <a:txBody>
                    <a:bodyPr/>
                    <a:lstStyle/>
                    <a:p>
                      <a:pPr marL="0" algn="l" fontAlgn="b"/>
                      <a:r>
                        <a:rPr lang="en-US" sz="1400" b="0" u="none" strike="noStrike" dirty="0">
                          <a:solidFill>
                            <a:schemeClr val="tx1"/>
                          </a:solidFill>
                          <a:effectLst/>
                          <a:latin typeface="+mn-lt"/>
                        </a:rPr>
                        <a:t>Commissioner</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Commissioners are elected by the ARC-PA from a slate of nominees submitted by the ARC-PA collaborating organizations. Commissioners initially serve a 3-year term and are eligible for reappointment for a second 3-year term. Commissioners begin their service January 1 and complete their terms December 31 of the years involved. At Large commissioners are elected for a single 3-year term and are not eligible for re-election.</a:t>
                      </a:r>
                    </a:p>
                  </a:txBody>
                  <a:tcPr marL="9525" marR="9525" marT="9525" marB="0"/>
                </a:tc>
                <a:extLst>
                  <a:ext uri="{0D108BD9-81ED-4DB2-BD59-A6C34878D82A}">
                    <a16:rowId xmlns:a16="http://schemas.microsoft.com/office/drawing/2014/main" val="1861968287"/>
                  </a:ext>
                </a:extLst>
              </a:tr>
              <a:tr h="1106501">
                <a:tc>
                  <a:txBody>
                    <a:bodyPr/>
                    <a:lstStyle/>
                    <a:p>
                      <a:pPr marL="0" algn="l" fontAlgn="b"/>
                      <a:r>
                        <a:rPr lang="en-US" sz="1400" b="0" u="none" strike="noStrike" dirty="0">
                          <a:solidFill>
                            <a:schemeClr val="tx1"/>
                          </a:solidFill>
                          <a:effectLst/>
                          <a:latin typeface="+mn-lt"/>
                        </a:rPr>
                        <a:t>Continued</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Accreditation-Continued: Accreditation status granted 1) when a currently accredited program follows the Standards, 2) in the case of a program holding Accreditation-Probation when the program has demonstrated that it is once again in compliance with the Standards, or 3) when a program holding Accreditation-Provisional demonstrates compliance with the Standards after completion of the provisional review process. Accreditation-continued status remains in effect until the program closes or withdraws from the accreditation process or until accreditation is withdrawn for failure to comply with the Standards.</a:t>
                      </a:r>
                    </a:p>
                  </a:txBody>
                  <a:tcPr marL="9525" marR="9525" marT="9525" marB="0"/>
                </a:tc>
                <a:extLst>
                  <a:ext uri="{0D108BD9-81ED-4DB2-BD59-A6C34878D82A}">
                    <a16:rowId xmlns:a16="http://schemas.microsoft.com/office/drawing/2014/main" val="703705668"/>
                  </a:ext>
                </a:extLst>
              </a:tr>
              <a:tr h="737667">
                <a:tc>
                  <a:txBody>
                    <a:bodyPr/>
                    <a:lstStyle/>
                    <a:p>
                      <a:pPr marL="0" algn="l" fontAlgn="b"/>
                      <a:r>
                        <a:rPr lang="en-US" sz="1400" b="0" u="none" strike="noStrike" dirty="0">
                          <a:solidFill>
                            <a:schemeClr val="tx1"/>
                          </a:solidFill>
                          <a:effectLst/>
                          <a:latin typeface="+mn-lt"/>
                        </a:rPr>
                        <a:t>Didactic Education</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The component of the PA educational program that provides formal instruction with specific objectives and methods for assessing the </a:t>
                      </a:r>
                      <a:r>
                        <a:rPr lang="en-US" sz="1400" b="0" i="0" u="none" strike="noStrike" dirty="0" err="1">
                          <a:solidFill>
                            <a:schemeClr val="tx1"/>
                          </a:solidFill>
                          <a:effectLst/>
                          <a:latin typeface="+mn-lt"/>
                        </a:rPr>
                        <a:t>stdent's</a:t>
                      </a:r>
                      <a:r>
                        <a:rPr lang="en-US" sz="1400" b="0" i="0" u="none" strike="noStrike" dirty="0">
                          <a:solidFill>
                            <a:schemeClr val="tx1"/>
                          </a:solidFill>
                          <a:effectLst/>
                          <a:latin typeface="+mn-lt"/>
                        </a:rPr>
                        <a:t> progress for entry-level competency</a:t>
                      </a:r>
                    </a:p>
                  </a:txBody>
                  <a:tcPr marL="9525" marR="9525" marT="9525" marB="0"/>
                </a:tc>
                <a:extLst>
                  <a:ext uri="{0D108BD9-81ED-4DB2-BD59-A6C34878D82A}">
                    <a16:rowId xmlns:a16="http://schemas.microsoft.com/office/drawing/2014/main" val="2436323993"/>
                  </a:ext>
                </a:extLst>
              </a:tr>
              <a:tr h="737667">
                <a:tc>
                  <a:txBody>
                    <a:bodyPr/>
                    <a:lstStyle/>
                    <a:p>
                      <a:pPr marL="0" algn="l" fontAlgn="b"/>
                      <a:r>
                        <a:rPr lang="en-US" sz="1400" b="0" u="none" strike="noStrike" dirty="0">
                          <a:solidFill>
                            <a:schemeClr val="tx1"/>
                          </a:solidFill>
                          <a:effectLst/>
                          <a:latin typeface="+mn-lt"/>
                        </a:rPr>
                        <a:t>Distant Campus</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A campus geographically separate from the main program at with didactic, preclinical, or clinical instruction occurs for all or some of the students matriculated to that campus.</a:t>
                      </a:r>
                    </a:p>
                  </a:txBody>
                  <a:tcPr marL="9525" marR="9525" marT="9525" marB="0"/>
                </a:tc>
                <a:extLst>
                  <a:ext uri="{0D108BD9-81ED-4DB2-BD59-A6C34878D82A}">
                    <a16:rowId xmlns:a16="http://schemas.microsoft.com/office/drawing/2014/main" val="4243569429"/>
                  </a:ext>
                </a:extLst>
              </a:tr>
              <a:tr h="737667">
                <a:tc>
                  <a:txBody>
                    <a:bodyPr/>
                    <a:lstStyle/>
                    <a:p>
                      <a:pPr marL="0" algn="l" fontAlgn="b"/>
                      <a:r>
                        <a:rPr lang="en-US" sz="1400" b="0" u="none" strike="noStrike" dirty="0">
                          <a:solidFill>
                            <a:schemeClr val="tx1"/>
                          </a:solidFill>
                          <a:effectLst/>
                          <a:latin typeface="+mn-lt"/>
                        </a:rPr>
                        <a:t>Elective Rotation</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Supervised clinical practice experiences that may differ by student, and which allow students to gain exposure to or deeper understanding of medical specialties related to their clinical or academic areas of interest.</a:t>
                      </a:r>
                    </a:p>
                  </a:txBody>
                  <a:tcPr marL="9525" marR="9525" marT="9525" marB="0"/>
                </a:tc>
                <a:extLst>
                  <a:ext uri="{0D108BD9-81ED-4DB2-BD59-A6C34878D82A}">
                    <a16:rowId xmlns:a16="http://schemas.microsoft.com/office/drawing/2014/main" val="2187784307"/>
                  </a:ext>
                </a:extLst>
              </a:tr>
              <a:tr h="737667">
                <a:tc>
                  <a:txBody>
                    <a:bodyPr/>
                    <a:lstStyle/>
                    <a:p>
                      <a:pPr marL="0" algn="l" fontAlgn="b"/>
                      <a:r>
                        <a:rPr lang="en-US" sz="1400" b="0" u="none" strike="noStrike" dirty="0">
                          <a:solidFill>
                            <a:schemeClr val="tx1"/>
                          </a:solidFill>
                          <a:effectLst/>
                          <a:latin typeface="+mn-lt"/>
                        </a:rPr>
                        <a:t>Entry Level Program</a:t>
                      </a:r>
                      <a:endParaRPr lang="en-US" sz="1400" b="0" i="0" u="none" strike="noStrike" dirty="0">
                        <a:solidFill>
                          <a:schemeClr val="tx1"/>
                        </a:solidFill>
                        <a:effectLst/>
                        <a:latin typeface="+mn-lt"/>
                      </a:endParaRPr>
                    </a:p>
                  </a:txBody>
                  <a:tcPr marL="9525" marR="9525" marT="9525" marB="0"/>
                </a:tc>
                <a:tc>
                  <a:txBody>
                    <a:bodyPr/>
                    <a:lstStyle/>
                    <a:p>
                      <a:pPr marL="0" algn="l" fontAlgn="b"/>
                      <a:r>
                        <a:rPr lang="en-US" sz="1400" b="0" i="0" u="none" strike="noStrike" dirty="0">
                          <a:solidFill>
                            <a:schemeClr val="tx1"/>
                          </a:solidFill>
                          <a:effectLst/>
                          <a:latin typeface="+mn-lt"/>
                        </a:rPr>
                        <a:t>Entry Level accreditation is provided to programs designed to train PA students in acquiring the knowledge and skills needed to enter the PA profession.  Entry level PA programs are located within a recognized regionally accredited post-secondary institution authorized to confer upon graduates of the PA program a graduate degree.</a:t>
                      </a:r>
                    </a:p>
                  </a:txBody>
                  <a:tcPr marL="9525" marR="9525" marT="9525" marB="0"/>
                </a:tc>
                <a:extLst>
                  <a:ext uri="{0D108BD9-81ED-4DB2-BD59-A6C34878D82A}">
                    <a16:rowId xmlns:a16="http://schemas.microsoft.com/office/drawing/2014/main" val="2434560716"/>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59</a:t>
            </a:fld>
            <a:endParaRPr lang="en-US"/>
          </a:p>
        </p:txBody>
      </p:sp>
      <p:cxnSp>
        <p:nvCxnSpPr>
          <p:cNvPr id="3" name="Straight Connector 2">
            <a:extLst>
              <a:ext uri="{FF2B5EF4-FFF2-40B4-BE49-F238E27FC236}">
                <a16:creationId xmlns:a16="http://schemas.microsoft.com/office/drawing/2014/main" id="{48F538E7-89B3-FA4A-6AE7-9603575193C0}"/>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B689A003-1996-19BE-B1F0-E3B5B305C89E}"/>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FC6C0A7F-B14C-F7DE-0E5C-FC9FB170CC96}"/>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4E08D5FB-E1F4-E6C1-017C-29E2C1262969}"/>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324373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7D41-B32A-4756-A56A-BDE717C1338F}"/>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4" name="Table 4">
            <a:extLst>
              <a:ext uri="{FF2B5EF4-FFF2-40B4-BE49-F238E27FC236}">
                <a16:creationId xmlns:a16="http://schemas.microsoft.com/office/drawing/2014/main" id="{D2EF3D80-16F7-4F65-B091-11151991D49D}"/>
              </a:ext>
            </a:extLst>
          </p:cNvPr>
          <p:cNvGraphicFramePr>
            <a:graphicFrameLocks noGrp="1"/>
          </p:cNvGraphicFramePr>
          <p:nvPr>
            <p:ph idx="1"/>
            <p:extLst>
              <p:ext uri="{D42A27DB-BD31-4B8C-83A1-F6EECF244321}">
                <p14:modId xmlns:p14="http://schemas.microsoft.com/office/powerpoint/2010/main" val="1251702943"/>
              </p:ext>
            </p:extLst>
          </p:nvPr>
        </p:nvGraphicFramePr>
        <p:xfrm>
          <a:off x="1229360" y="2104380"/>
          <a:ext cx="15325345" cy="5372672"/>
        </p:xfrm>
        <a:graphic>
          <a:graphicData uri="http://schemas.openxmlformats.org/drawingml/2006/table">
            <a:tbl>
              <a:tblPr firstRow="1" bandRow="1">
                <a:tableStyleId>{3B4B98B0-60AC-42C2-AFA5-B58CD77FA1E5}</a:tableStyleId>
              </a:tblPr>
              <a:tblGrid>
                <a:gridCol w="2189335">
                  <a:extLst>
                    <a:ext uri="{9D8B030D-6E8A-4147-A177-3AD203B41FA5}">
                      <a16:colId xmlns:a16="http://schemas.microsoft.com/office/drawing/2014/main" val="810999702"/>
                    </a:ext>
                  </a:extLst>
                </a:gridCol>
                <a:gridCol w="2189335">
                  <a:extLst>
                    <a:ext uri="{9D8B030D-6E8A-4147-A177-3AD203B41FA5}">
                      <a16:colId xmlns:a16="http://schemas.microsoft.com/office/drawing/2014/main" val="899084989"/>
                    </a:ext>
                  </a:extLst>
                </a:gridCol>
                <a:gridCol w="2189335">
                  <a:extLst>
                    <a:ext uri="{9D8B030D-6E8A-4147-A177-3AD203B41FA5}">
                      <a16:colId xmlns:a16="http://schemas.microsoft.com/office/drawing/2014/main" val="1075566768"/>
                    </a:ext>
                  </a:extLst>
                </a:gridCol>
                <a:gridCol w="2189335">
                  <a:extLst>
                    <a:ext uri="{9D8B030D-6E8A-4147-A177-3AD203B41FA5}">
                      <a16:colId xmlns:a16="http://schemas.microsoft.com/office/drawing/2014/main" val="2434580065"/>
                    </a:ext>
                  </a:extLst>
                </a:gridCol>
                <a:gridCol w="2189335">
                  <a:extLst>
                    <a:ext uri="{9D8B030D-6E8A-4147-A177-3AD203B41FA5}">
                      <a16:colId xmlns:a16="http://schemas.microsoft.com/office/drawing/2014/main" val="3021121598"/>
                    </a:ext>
                  </a:extLst>
                </a:gridCol>
                <a:gridCol w="2189335">
                  <a:extLst>
                    <a:ext uri="{9D8B030D-6E8A-4147-A177-3AD203B41FA5}">
                      <a16:colId xmlns:a16="http://schemas.microsoft.com/office/drawing/2014/main" val="3028304227"/>
                    </a:ext>
                  </a:extLst>
                </a:gridCol>
                <a:gridCol w="2189335">
                  <a:extLst>
                    <a:ext uri="{9D8B030D-6E8A-4147-A177-3AD203B41FA5}">
                      <a16:colId xmlns:a16="http://schemas.microsoft.com/office/drawing/2014/main" val="321722786"/>
                    </a:ext>
                  </a:extLst>
                </a:gridCol>
              </a:tblGrid>
              <a:tr h="256032">
                <a:tc>
                  <a:txBody>
                    <a:bodyPr/>
                    <a:lstStyle/>
                    <a:p>
                      <a:pPr marL="0" marR="0" algn="ctr">
                        <a:lnSpc>
                          <a:spcPct val="107000"/>
                        </a:lnSpc>
                        <a:spcBef>
                          <a:spcPts val="0"/>
                        </a:spcBef>
                        <a:spcAft>
                          <a:spcPts val="0"/>
                        </a:spcAft>
                      </a:pPr>
                      <a:r>
                        <a:rPr lang="en-US" sz="1700">
                          <a:solidFill>
                            <a:schemeClr val="tx1"/>
                          </a:solidFill>
                          <a:effectLst/>
                        </a:rPr>
                        <a:t>Region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Division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State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 Total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New</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dirty="0">
                          <a:solidFill>
                            <a:schemeClr val="tx1"/>
                          </a:solidFill>
                          <a:effectLst/>
                        </a:rPr>
                        <a:t>% Change</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extLst>
                  <a:ext uri="{0D108BD9-81ED-4DB2-BD59-A6C34878D82A}">
                    <a16:rowId xmlns:a16="http://schemas.microsoft.com/office/drawing/2014/main" val="4201974568"/>
                  </a:ext>
                </a:extLst>
              </a:tr>
              <a:tr h="256032">
                <a:tc>
                  <a:txBody>
                    <a:bodyPr/>
                    <a:lstStyle/>
                    <a:p>
                      <a:pPr marL="0" marR="0">
                        <a:lnSpc>
                          <a:spcPct val="107000"/>
                        </a:lnSpc>
                        <a:spcBef>
                          <a:spcPts val="0"/>
                        </a:spcBef>
                        <a:spcAft>
                          <a:spcPts val="0"/>
                        </a:spcAft>
                      </a:pPr>
                      <a:r>
                        <a:rPr lang="en-US" sz="1700" dirty="0">
                          <a:solidFill>
                            <a:schemeClr val="tx1"/>
                          </a:solidFill>
                          <a:effectLst/>
                        </a:rPr>
                        <a:t>South</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99</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35.23%</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936022942"/>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East South Central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21</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7.47%</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188751371"/>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691340450"/>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KY</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120098290"/>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MS</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618828813"/>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TN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3.91%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892330590"/>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DC</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783194600"/>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FL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16</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5.69%</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-5.88%</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697964561"/>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GA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6</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2.14%</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40707611"/>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MD</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000560909"/>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NC</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3.91%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-8.33%</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38719831"/>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SC</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-16.67%</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182497477"/>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VA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8</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2.85%</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035964477"/>
                  </a:ext>
                </a:extLst>
              </a:tr>
              <a:tr h="256032">
                <a:tc>
                  <a:txBody>
                    <a:bodyPr/>
                    <a:lstStyle/>
                    <a:p>
                      <a:pPr marL="0" marR="0">
                        <a:lnSpc>
                          <a:spcPct val="107000"/>
                        </a:lnSpc>
                        <a:spcBef>
                          <a:spcPts val="0"/>
                        </a:spcBef>
                        <a:spcAft>
                          <a:spcPts val="0"/>
                        </a:spcAft>
                      </a:pP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WV</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139659435"/>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West South Central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22</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7.83%</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+2</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05277672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AR</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013558112"/>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LA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942771227"/>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OK</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1.78%</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25.00%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89270711"/>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TX</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3.91%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dirty="0">
                          <a:solidFill>
                            <a:schemeClr val="tx1"/>
                          </a:solidFill>
                          <a:effectLst/>
                        </a:rPr>
                        <a:t>10.00%</a:t>
                      </a:r>
                      <a:endParaRPr lang="en-US" sz="1700" b="0" i="0" u="none" strike="noStrike" dirty="0">
                        <a:solidFill>
                          <a:schemeClr val="tx1"/>
                        </a:solidFill>
                        <a:effectLst/>
                        <a:latin typeface="+mn-lt"/>
                      </a:endParaRPr>
                    </a:p>
                  </a:txBody>
                  <a:tcPr marL="10160" marR="10160" marT="10160" marB="0" anchor="ctr"/>
                </a:tc>
                <a:extLst>
                  <a:ext uri="{0D108BD9-81ED-4DB2-BD59-A6C34878D82A}">
                    <a16:rowId xmlns:a16="http://schemas.microsoft.com/office/drawing/2014/main" val="691316090"/>
                  </a:ext>
                </a:extLst>
              </a:tr>
            </a:tbl>
          </a:graphicData>
        </a:graphic>
      </p:graphicFrame>
      <p:sp>
        <p:nvSpPr>
          <p:cNvPr id="15" name="Title 1">
            <a:extLst>
              <a:ext uri="{FF2B5EF4-FFF2-40B4-BE49-F238E27FC236}">
                <a16:creationId xmlns:a16="http://schemas.microsoft.com/office/drawing/2014/main" id="{DB69DC8F-AD15-49B1-A64A-72AB5F2022E2}"/>
              </a:ext>
            </a:extLst>
          </p:cNvPr>
          <p:cNvSpPr txBox="1">
            <a:spLocks/>
          </p:cNvSpPr>
          <p:nvPr/>
        </p:nvSpPr>
        <p:spPr>
          <a:xfrm>
            <a:off x="1225295" y="1372860"/>
            <a:ext cx="1532534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p:cxnSp>
        <p:nvCxnSpPr>
          <p:cNvPr id="12" name="Straight Connector 11">
            <a:extLst>
              <a:ext uri="{FF2B5EF4-FFF2-40B4-BE49-F238E27FC236}">
                <a16:creationId xmlns:a16="http://schemas.microsoft.com/office/drawing/2014/main" id="{317E00BB-0588-6670-14D8-51708372B06A}"/>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5E1F92C7-72DE-7742-E1D8-FB1EC8F146E8}"/>
              </a:ext>
            </a:extLst>
          </p:cNvPr>
          <p:cNvGrpSpPr/>
          <p:nvPr/>
        </p:nvGrpSpPr>
        <p:grpSpPr>
          <a:xfrm>
            <a:off x="0" y="9601200"/>
            <a:ext cx="17881600" cy="457200"/>
            <a:chOff x="0" y="9601200"/>
            <a:chExt cx="17881600" cy="457200"/>
          </a:xfrm>
        </p:grpSpPr>
        <p:sp>
          <p:nvSpPr>
            <p:cNvPr id="14" name="Rectangle 13">
              <a:extLst>
                <a:ext uri="{FF2B5EF4-FFF2-40B4-BE49-F238E27FC236}">
                  <a16:creationId xmlns:a16="http://schemas.microsoft.com/office/drawing/2014/main" id="{842060BC-3352-2C80-CCF5-DBB8D1FD0418}"/>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6" name="Picture 15" descr="Logo&#10;&#10;Description automatically generated">
              <a:extLst>
                <a:ext uri="{FF2B5EF4-FFF2-40B4-BE49-F238E27FC236}">
                  <a16:creationId xmlns:a16="http://schemas.microsoft.com/office/drawing/2014/main" id="{81B703D6-9C7A-43B9-BBFD-4400EE26C332}"/>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6" name="Slide Number Placeholder 5">
            <a:extLst>
              <a:ext uri="{FF2B5EF4-FFF2-40B4-BE49-F238E27FC236}">
                <a16:creationId xmlns:a16="http://schemas.microsoft.com/office/drawing/2014/main" id="{BB47CA40-AB35-4D89-A702-25499FED990C}"/>
              </a:ext>
            </a:extLst>
          </p:cNvPr>
          <p:cNvSpPr>
            <a:spLocks noGrp="1"/>
          </p:cNvSpPr>
          <p:nvPr>
            <p:ph type="sldNum" sz="quarter" idx="12"/>
          </p:nvPr>
        </p:nvSpPr>
        <p:spPr>
          <a:xfrm>
            <a:off x="12628880" y="9568310"/>
            <a:ext cx="4023360" cy="535517"/>
          </a:xfrm>
        </p:spPr>
        <p:txBody>
          <a:bodyPr/>
          <a:lstStyle/>
          <a:p>
            <a:fld id="{E6F80D84-AC5F-4C9D-A315-AC399149B226}"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351172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Glossary</a:t>
            </a:r>
          </a:p>
        </p:txBody>
      </p:sp>
      <p:graphicFrame>
        <p:nvGraphicFramePr>
          <p:cNvPr id="12" name="Table 13">
            <a:extLst>
              <a:ext uri="{FF2B5EF4-FFF2-40B4-BE49-F238E27FC236}">
                <a16:creationId xmlns:a16="http://schemas.microsoft.com/office/drawing/2014/main" id="{F2E012C9-89D5-423E-9E26-707B57F30A85}"/>
              </a:ext>
            </a:extLst>
          </p:cNvPr>
          <p:cNvGraphicFramePr>
            <a:graphicFrameLocks noGrp="1"/>
          </p:cNvGraphicFramePr>
          <p:nvPr>
            <p:ph idx="1"/>
            <p:extLst>
              <p:ext uri="{D42A27DB-BD31-4B8C-83A1-F6EECF244321}">
                <p14:modId xmlns:p14="http://schemas.microsoft.com/office/powerpoint/2010/main" val="577495230"/>
              </p:ext>
            </p:extLst>
          </p:nvPr>
        </p:nvGraphicFramePr>
        <p:xfrm>
          <a:off x="1227836" y="1828800"/>
          <a:ext cx="15425928" cy="7315202"/>
        </p:xfrm>
        <a:graphic>
          <a:graphicData uri="http://schemas.openxmlformats.org/drawingml/2006/table">
            <a:tbl>
              <a:tblPr firstRow="1" bandRow="1">
                <a:tableStyleId>{9D7B26C5-4107-4FEC-AEDC-1716B250A1EF}</a:tableStyleId>
              </a:tblPr>
              <a:tblGrid>
                <a:gridCol w="3353640">
                  <a:extLst>
                    <a:ext uri="{9D8B030D-6E8A-4147-A177-3AD203B41FA5}">
                      <a16:colId xmlns:a16="http://schemas.microsoft.com/office/drawing/2014/main" val="568047421"/>
                    </a:ext>
                  </a:extLst>
                </a:gridCol>
                <a:gridCol w="12072288">
                  <a:extLst>
                    <a:ext uri="{9D8B030D-6E8A-4147-A177-3AD203B41FA5}">
                      <a16:colId xmlns:a16="http://schemas.microsoft.com/office/drawing/2014/main" val="3880364234"/>
                    </a:ext>
                  </a:extLst>
                </a:gridCol>
              </a:tblGrid>
              <a:tr h="358896">
                <a:tc>
                  <a:txBody>
                    <a:bodyPr/>
                    <a:lstStyle/>
                    <a:p>
                      <a:pPr algn="l"/>
                      <a:r>
                        <a:rPr lang="en-US" sz="1400" dirty="0">
                          <a:solidFill>
                            <a:schemeClr val="tx1"/>
                          </a:solidFill>
                          <a:latin typeface="+mn-lt"/>
                        </a:rPr>
                        <a:t>Term</a:t>
                      </a:r>
                    </a:p>
                  </a:txBody>
                  <a:tcPr/>
                </a:tc>
                <a:tc>
                  <a:txBody>
                    <a:bodyPr/>
                    <a:lstStyle/>
                    <a:p>
                      <a:pPr algn="l"/>
                      <a:r>
                        <a:rPr lang="en-US" sz="1400" dirty="0">
                          <a:solidFill>
                            <a:schemeClr val="tx1"/>
                          </a:solidFill>
                          <a:latin typeface="+mn-lt"/>
                        </a:rPr>
                        <a:t>Definition</a:t>
                      </a:r>
                    </a:p>
                  </a:txBody>
                  <a:tcPr/>
                </a:tc>
                <a:extLst>
                  <a:ext uri="{0D108BD9-81ED-4DB2-BD59-A6C34878D82A}">
                    <a16:rowId xmlns:a16="http://schemas.microsoft.com/office/drawing/2014/main" val="178063082"/>
                  </a:ext>
                </a:extLst>
              </a:tr>
              <a:tr h="796871">
                <a:tc>
                  <a:txBody>
                    <a:bodyPr/>
                    <a:lstStyle/>
                    <a:p>
                      <a:pPr algn="l" fontAlgn="b"/>
                      <a:r>
                        <a:rPr lang="en-US" sz="1400" b="0" u="none" strike="noStrike" dirty="0">
                          <a:solidFill>
                            <a:schemeClr val="tx1"/>
                          </a:solidFill>
                          <a:effectLst/>
                          <a:latin typeface="+mn-lt"/>
                        </a:rPr>
                        <a:t>Expedited Review</a:t>
                      </a:r>
                      <a:endParaRPr lang="en-US" sz="1400" b="0" i="0" u="none" strike="noStrike" dirty="0">
                        <a:solidFill>
                          <a:schemeClr val="tx1"/>
                        </a:solidFill>
                        <a:effectLst/>
                        <a:latin typeface="+mn-lt"/>
                      </a:endParaRPr>
                    </a:p>
                  </a:txBody>
                  <a:tcPr marL="9525" marR="9525" marT="9525" marB="0"/>
                </a:tc>
                <a:tc>
                  <a:txBody>
                    <a:bodyPr/>
                    <a:lstStyle/>
                    <a:p>
                      <a:pPr algn="l" fontAlgn="b"/>
                      <a:r>
                        <a:rPr lang="en-US" sz="1400" b="0" i="0" u="none" strike="noStrike" dirty="0">
                          <a:solidFill>
                            <a:schemeClr val="tx1"/>
                          </a:solidFill>
                          <a:effectLst/>
                          <a:latin typeface="+mn-lt"/>
                        </a:rPr>
                        <a:t>To provide timely review and streamline the workload of the commission, certain documents that need commission review may be processed through Expedited Review.  Those documents include Program Progress report, Report due as defined by the ARC-PA, and Program Change as defined by the Standards</a:t>
                      </a:r>
                    </a:p>
                  </a:txBody>
                  <a:tcPr marL="9525" marR="9525" marT="9525" marB="0"/>
                </a:tc>
                <a:extLst>
                  <a:ext uri="{0D108BD9-81ED-4DB2-BD59-A6C34878D82A}">
                    <a16:rowId xmlns:a16="http://schemas.microsoft.com/office/drawing/2014/main" val="528550413"/>
                  </a:ext>
                </a:extLst>
              </a:tr>
              <a:tr h="796871">
                <a:tc>
                  <a:txBody>
                    <a:bodyPr/>
                    <a:lstStyle/>
                    <a:p>
                      <a:pPr algn="l" fontAlgn="b"/>
                      <a:r>
                        <a:rPr lang="en-US" sz="1400" b="0" i="0" u="none" strike="noStrike" dirty="0">
                          <a:solidFill>
                            <a:schemeClr val="tx1"/>
                          </a:solidFill>
                          <a:effectLst/>
                          <a:latin typeface="+mn-lt"/>
                        </a:rPr>
                        <a:t>Final Provisional Visit </a:t>
                      </a:r>
                    </a:p>
                  </a:txBody>
                  <a:tcPr marL="9525" marR="9525" marT="9525" marB="0"/>
                </a:tc>
                <a:tc>
                  <a:txBody>
                    <a:bodyPr/>
                    <a:lstStyle/>
                    <a:p>
                      <a:pPr algn="l" fontAlgn="b"/>
                      <a:r>
                        <a:rPr lang="en-US" sz="1400" b="0" i="0" u="none" strike="noStrike" dirty="0">
                          <a:solidFill>
                            <a:schemeClr val="tx1"/>
                          </a:solidFill>
                          <a:effectLst/>
                          <a:latin typeface="+mn-lt"/>
                        </a:rPr>
                        <a:t>Conducted 18-24 months following the second provisional review by the commission.  This visit verifies the institutions and program’s demonstration of compliance with the Standards including their ability to incorporate and report the findings of a robust self-assessment process as required by the ARC-PA.</a:t>
                      </a:r>
                    </a:p>
                  </a:txBody>
                  <a:tcPr marL="9525" marR="9525" marT="9525" marB="0"/>
                </a:tc>
                <a:extLst>
                  <a:ext uri="{0D108BD9-81ED-4DB2-BD59-A6C34878D82A}">
                    <a16:rowId xmlns:a16="http://schemas.microsoft.com/office/drawing/2014/main" val="1762406988"/>
                  </a:ext>
                </a:extLst>
              </a:tr>
              <a:tr h="796871">
                <a:tc>
                  <a:txBody>
                    <a:bodyPr/>
                    <a:lstStyle/>
                    <a:p>
                      <a:pPr algn="l" fontAlgn="b"/>
                      <a:r>
                        <a:rPr lang="en-US" sz="1400" b="0" i="0" u="none" strike="noStrike" dirty="0">
                          <a:solidFill>
                            <a:schemeClr val="tx1"/>
                          </a:solidFill>
                          <a:effectLst/>
                          <a:latin typeface="+mn-lt"/>
                        </a:rPr>
                        <a:t>Focused Visit</a:t>
                      </a:r>
                    </a:p>
                  </a:txBody>
                  <a:tcPr marL="9525" marR="9525" marT="9525" marB="0"/>
                </a:tc>
                <a:tc>
                  <a:txBody>
                    <a:bodyPr/>
                    <a:lstStyle/>
                    <a:p>
                      <a:pPr algn="l" fontAlgn="b"/>
                      <a:r>
                        <a:rPr lang="en-US" sz="1400" b="0" i="0" u="none" strike="noStrike" dirty="0">
                          <a:solidFill>
                            <a:schemeClr val="tx1"/>
                          </a:solidFill>
                          <a:effectLst/>
                          <a:latin typeface="+mn-lt"/>
                        </a:rPr>
                        <a:t>May be conducted at any time to evaluate a specific Standards related problem(s) identified by a site visit team, the ARC-PA, or in response to a concern received by the ARC-PA. Details about requirements for the focused visit are conveyed to the program in writing prior to the visit.  Focused visits usually are conducted by specialist visitor(s), who must include commissioner(s) of the ARC-PA or ARC-PA staff.</a:t>
                      </a:r>
                    </a:p>
                  </a:txBody>
                  <a:tcPr marL="9525" marR="9525" marT="9525" marB="0"/>
                </a:tc>
                <a:extLst>
                  <a:ext uri="{0D108BD9-81ED-4DB2-BD59-A6C34878D82A}">
                    <a16:rowId xmlns:a16="http://schemas.microsoft.com/office/drawing/2014/main" val="1773228438"/>
                  </a:ext>
                </a:extLst>
              </a:tr>
              <a:tr h="507081">
                <a:tc>
                  <a:txBody>
                    <a:bodyPr/>
                    <a:lstStyle/>
                    <a:p>
                      <a:pPr algn="l" fontAlgn="b"/>
                      <a:r>
                        <a:rPr lang="en-US" sz="1400" b="0" i="0" u="none" strike="noStrike">
                          <a:solidFill>
                            <a:schemeClr val="tx1"/>
                          </a:solidFill>
                          <a:effectLst/>
                          <a:latin typeface="+mn-lt"/>
                        </a:rPr>
                        <a:t>Informational Item</a:t>
                      </a:r>
                    </a:p>
                  </a:txBody>
                  <a:tcPr marL="9525" marR="9525" marT="9525" marB="0"/>
                </a:tc>
                <a:tc>
                  <a:txBody>
                    <a:bodyPr/>
                    <a:lstStyle/>
                    <a:p>
                      <a:pPr algn="l" fontAlgn="b"/>
                      <a:r>
                        <a:rPr lang="en-US" sz="1400" b="0" i="0" u="none" strike="noStrike" dirty="0">
                          <a:solidFill>
                            <a:schemeClr val="tx1"/>
                          </a:solidFill>
                          <a:effectLst/>
                          <a:latin typeface="+mn-lt"/>
                          <a:ea typeface="Symbol" panose="05050102010706020507" pitchFamily="18" charset="2"/>
                          <a:cs typeface="Symbol" panose="05050102010706020507" pitchFamily="18" charset="2"/>
                        </a:rPr>
                        <a:t>Documents provided by a program that is purely informational in content.</a:t>
                      </a:r>
                      <a:endParaRPr lang="en-US" sz="14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val="1861968287"/>
                  </a:ext>
                </a:extLst>
              </a:tr>
              <a:tr h="507081">
                <a:tc>
                  <a:txBody>
                    <a:bodyPr/>
                    <a:lstStyle/>
                    <a:p>
                      <a:pPr algn="l" fontAlgn="b"/>
                      <a:r>
                        <a:rPr lang="en-US" sz="1400" b="0" i="0" u="none" strike="noStrike">
                          <a:solidFill>
                            <a:schemeClr val="tx1"/>
                          </a:solidFill>
                          <a:effectLst/>
                          <a:latin typeface="+mn-lt"/>
                        </a:rPr>
                        <a:t>Initial Provisional Visit</a:t>
                      </a:r>
                    </a:p>
                  </a:txBody>
                  <a:tcPr marL="9525" marR="9525" marT="9525" marB="0"/>
                </a:tc>
                <a:tc>
                  <a:txBody>
                    <a:bodyPr/>
                    <a:lstStyle/>
                    <a:p>
                      <a:pPr algn="l" fontAlgn="b"/>
                      <a:r>
                        <a:rPr lang="en-US" sz="1400" b="0" i="0" u="none" strike="noStrike" dirty="0">
                          <a:solidFill>
                            <a:schemeClr val="tx1"/>
                          </a:solidFill>
                          <a:effectLst/>
                          <a:latin typeface="+mn-lt"/>
                        </a:rPr>
                        <a:t>Conducted to a new developing program that is within six to 12 months of matriculation of students.  This visit verifies an institution’s ability to begin a program in compliance with </a:t>
                      </a:r>
                      <a:r>
                        <a:rPr lang="en-US" sz="1400" b="0" i="0" u="none" strike="noStrike" dirty="0" err="1">
                          <a:solidFill>
                            <a:schemeClr val="tx1"/>
                          </a:solidFill>
                          <a:effectLst/>
                          <a:latin typeface="+mn-lt"/>
                        </a:rPr>
                        <a:t>theStandards</a:t>
                      </a:r>
                      <a:r>
                        <a:rPr lang="en-US" sz="1400" b="0" i="0" u="none" strike="noStrike" dirty="0">
                          <a:solidFill>
                            <a:schemeClr val="tx1"/>
                          </a:solidFill>
                          <a:effectLst/>
                          <a:latin typeface="+mn-lt"/>
                        </a:rPr>
                        <a:t>, and the program’s readiness to matriculate students.</a:t>
                      </a:r>
                    </a:p>
                  </a:txBody>
                  <a:tcPr marL="9525" marR="9525" marT="9525" marB="0"/>
                </a:tc>
                <a:extLst>
                  <a:ext uri="{0D108BD9-81ED-4DB2-BD59-A6C34878D82A}">
                    <a16:rowId xmlns:a16="http://schemas.microsoft.com/office/drawing/2014/main" val="703705668"/>
                  </a:ext>
                </a:extLst>
              </a:tr>
              <a:tr h="507081">
                <a:tc>
                  <a:txBody>
                    <a:bodyPr/>
                    <a:lstStyle/>
                    <a:p>
                      <a:pPr algn="l" fontAlgn="b"/>
                      <a:r>
                        <a:rPr lang="en-US" sz="1400" b="0" i="0" u="none" strike="noStrike">
                          <a:solidFill>
                            <a:schemeClr val="tx1"/>
                          </a:solidFill>
                          <a:effectLst/>
                          <a:latin typeface="+mn-lt"/>
                        </a:rPr>
                        <a:t>Instructional Faculty</a:t>
                      </a:r>
                    </a:p>
                  </a:txBody>
                  <a:tcPr marL="9525" marR="9525" marT="9525" marB="0"/>
                </a:tc>
                <a:tc>
                  <a:txBody>
                    <a:bodyPr/>
                    <a:lstStyle/>
                    <a:p>
                      <a:pPr algn="l" fontAlgn="b"/>
                      <a:r>
                        <a:rPr lang="en-US" sz="1400" b="0" i="0" u="none" strike="noStrike" dirty="0">
                          <a:solidFill>
                            <a:schemeClr val="tx1"/>
                          </a:solidFill>
                          <a:effectLst/>
                          <a:latin typeface="+mn-lt"/>
                          <a:ea typeface="Symbol" panose="05050102010706020507" pitchFamily="18" charset="2"/>
                          <a:cs typeface="Symbol" panose="05050102010706020507" pitchFamily="18" charset="2"/>
                        </a:rPr>
                        <a:t>Individuals providing instruction or supervision during the didactic and/or clinical phases of the program, regardless of length of time of instruction, faculty status, or rank.</a:t>
                      </a:r>
                      <a:endParaRPr lang="en-US" sz="14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val="2436323993"/>
                  </a:ext>
                </a:extLst>
              </a:tr>
              <a:tr h="507081">
                <a:tc>
                  <a:txBody>
                    <a:bodyPr/>
                    <a:lstStyle/>
                    <a:p>
                      <a:pPr algn="l" fontAlgn="b"/>
                      <a:r>
                        <a:rPr lang="en-US" sz="1400" b="0" i="0" u="none" strike="noStrike" dirty="0">
                          <a:solidFill>
                            <a:schemeClr val="tx1"/>
                          </a:solidFill>
                          <a:effectLst/>
                          <a:latin typeface="+mn-lt"/>
                        </a:rPr>
                        <a:t>Medical Director</a:t>
                      </a:r>
                    </a:p>
                  </a:txBody>
                  <a:tcPr marL="9525" marR="9525" marT="9525" marB="0"/>
                </a:tc>
                <a:tc>
                  <a:txBody>
                    <a:bodyPr/>
                    <a:lstStyle/>
                    <a:p>
                      <a:pPr algn="l" fontAlgn="b"/>
                      <a:r>
                        <a:rPr lang="en-US" sz="1400" b="0" i="0" u="none" strike="noStrike" dirty="0">
                          <a:solidFill>
                            <a:schemeClr val="tx1"/>
                          </a:solidFill>
                          <a:effectLst/>
                          <a:latin typeface="+mn-lt"/>
                          <a:ea typeface="Symbol" panose="05050102010706020507" pitchFamily="18" charset="2"/>
                          <a:cs typeface="Symbol" panose="05050102010706020507" pitchFamily="18" charset="2"/>
                        </a:rPr>
                        <a:t>Physician assigned to the PA program an who reports to the program director. Supports the program in ensuring that didactic and clinical instruction meet current practice standards as they relate to the role of the PA in providing patient care.</a:t>
                      </a:r>
                      <a:endParaRPr lang="en-US" sz="14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val="4243569429"/>
                  </a:ext>
                </a:extLst>
              </a:tr>
              <a:tr h="507081">
                <a:tc>
                  <a:txBody>
                    <a:bodyPr/>
                    <a:lstStyle/>
                    <a:p>
                      <a:pPr algn="l" fontAlgn="b"/>
                      <a:r>
                        <a:rPr lang="en-US" sz="1400" b="0" i="0" u="none" strike="noStrike" dirty="0">
                          <a:solidFill>
                            <a:schemeClr val="tx1"/>
                          </a:solidFill>
                          <a:effectLst/>
                          <a:latin typeface="+mn-lt"/>
                        </a:rPr>
                        <a:t>NCCPA</a:t>
                      </a:r>
                    </a:p>
                  </a:txBody>
                  <a:tcPr marL="9525" marR="9525" marT="9525" marB="0"/>
                </a:tc>
                <a:tc>
                  <a:txBody>
                    <a:bodyPr/>
                    <a:lstStyle/>
                    <a:p>
                      <a:pPr algn="l" fontAlgn="b"/>
                      <a:r>
                        <a:rPr lang="en-US" sz="1400" b="0" i="0" u="none" strike="noStrike" dirty="0">
                          <a:solidFill>
                            <a:schemeClr val="tx1"/>
                          </a:solidFill>
                          <a:effectLst/>
                          <a:latin typeface="+mn-lt"/>
                        </a:rPr>
                        <a:t>National Commission on the Certification of Physician Assistants</a:t>
                      </a:r>
                    </a:p>
                  </a:txBody>
                  <a:tcPr marL="9525" marR="9525" marT="9525" marB="0"/>
                </a:tc>
                <a:extLst>
                  <a:ext uri="{0D108BD9-81ED-4DB2-BD59-A6C34878D82A}">
                    <a16:rowId xmlns:a16="http://schemas.microsoft.com/office/drawing/2014/main" val="2187784307"/>
                  </a:ext>
                </a:extLst>
              </a:tr>
              <a:tr h="507081">
                <a:tc>
                  <a:txBody>
                    <a:bodyPr/>
                    <a:lstStyle/>
                    <a:p>
                      <a:pPr algn="l" fontAlgn="b"/>
                      <a:r>
                        <a:rPr lang="en-US" sz="1400" b="0" i="0" u="none" strike="noStrike">
                          <a:solidFill>
                            <a:schemeClr val="tx1"/>
                          </a:solidFill>
                          <a:effectLst/>
                          <a:latin typeface="+mn-lt"/>
                        </a:rPr>
                        <a:t>No Standards Role</a:t>
                      </a:r>
                    </a:p>
                  </a:txBody>
                  <a:tcPr marL="9525" marR="9525" marT="9525" marB="0"/>
                </a:tc>
                <a:tc>
                  <a:txBody>
                    <a:bodyPr/>
                    <a:lstStyle/>
                    <a:p>
                      <a:pPr algn="l" fontAlgn="b"/>
                      <a:r>
                        <a:rPr lang="en-US" sz="1400" b="0" i="0" u="none" strike="noStrike" dirty="0">
                          <a:solidFill>
                            <a:schemeClr val="tx1"/>
                          </a:solidFill>
                          <a:effectLst/>
                          <a:latin typeface="+mn-lt"/>
                        </a:rPr>
                        <a:t>Individuals working at a PA program whose role is not defined by ARC-PA standards.</a:t>
                      </a:r>
                    </a:p>
                  </a:txBody>
                  <a:tcPr marL="9525" marR="9525" marT="9525" marB="0"/>
                </a:tc>
                <a:extLst>
                  <a:ext uri="{0D108BD9-81ED-4DB2-BD59-A6C34878D82A}">
                    <a16:rowId xmlns:a16="http://schemas.microsoft.com/office/drawing/2014/main" val="2434560716"/>
                  </a:ext>
                </a:extLst>
              </a:tr>
              <a:tr h="507081">
                <a:tc>
                  <a:txBody>
                    <a:bodyPr/>
                    <a:lstStyle/>
                    <a:p>
                      <a:pPr algn="l" fontAlgn="b"/>
                      <a:r>
                        <a:rPr lang="en-US" sz="1400" b="0" i="0" u="none" strike="noStrike" dirty="0">
                          <a:solidFill>
                            <a:schemeClr val="tx1"/>
                          </a:solidFill>
                          <a:effectLst/>
                          <a:latin typeface="+mn-lt"/>
                        </a:rPr>
                        <a:t>PANCE</a:t>
                      </a:r>
                    </a:p>
                  </a:txBody>
                  <a:tcPr marL="9525" marR="9525" marT="9525" marB="0"/>
                </a:tc>
                <a:tc>
                  <a:txBody>
                    <a:bodyPr/>
                    <a:lstStyle/>
                    <a:p>
                      <a:pPr algn="l" fontAlgn="b"/>
                      <a:r>
                        <a:rPr lang="en-US" sz="1400" b="0" i="0" u="none" strike="noStrike" dirty="0">
                          <a:solidFill>
                            <a:schemeClr val="tx1"/>
                          </a:solidFill>
                          <a:effectLst/>
                          <a:latin typeface="+mn-lt"/>
                        </a:rPr>
                        <a:t>Physician Assistant National Certification Exam administered by NCCPA</a:t>
                      </a:r>
                    </a:p>
                  </a:txBody>
                  <a:tcPr marL="9525" marR="9525" marT="9525" marB="0"/>
                </a:tc>
                <a:extLst>
                  <a:ext uri="{0D108BD9-81ED-4DB2-BD59-A6C34878D82A}">
                    <a16:rowId xmlns:a16="http://schemas.microsoft.com/office/drawing/2014/main" val="2878605647"/>
                  </a:ext>
                </a:extLst>
              </a:tr>
              <a:tr h="1016126">
                <a:tc>
                  <a:txBody>
                    <a:bodyPr/>
                    <a:lstStyle/>
                    <a:p>
                      <a:pPr algn="l" fontAlgn="b"/>
                      <a:r>
                        <a:rPr lang="en-US" sz="1400" b="0" i="0" u="none" strike="noStrike" dirty="0">
                          <a:solidFill>
                            <a:schemeClr val="tx1"/>
                          </a:solidFill>
                          <a:effectLst/>
                          <a:latin typeface="+mn-lt"/>
                        </a:rPr>
                        <a:t>Physician Assistant/Physician Associate</a:t>
                      </a:r>
                    </a:p>
                  </a:txBody>
                  <a:tcPr marL="9525" marR="9525" marT="9525" marB="0"/>
                </a:tc>
                <a:tc>
                  <a:txBody>
                    <a:bodyPr/>
                    <a:lstStyle/>
                    <a:p>
                      <a:pPr algn="l" fontAlgn="b"/>
                      <a:r>
                        <a:rPr lang="en-US" sz="1400" b="0" i="0" u="none" strike="noStrike" dirty="0">
                          <a:solidFill>
                            <a:schemeClr val="tx1"/>
                          </a:solidFill>
                          <a:effectLst/>
                          <a:latin typeface="+mn-lt"/>
                        </a:rPr>
                        <a:t>Licensed medical professional that is academically and clinically prepared to provide health care services as a member of collaborative health care teams. PAs make clinical decisions and provide a broad range of diagnostic, therapeutic, preventive, and health maintenance services. The clinical role of PAs includes primary and specialty care in medical and surgical practice settings. PA practice is centered on patient care and may include educational, research, and administrative activities. </a:t>
                      </a:r>
                    </a:p>
                  </a:txBody>
                  <a:tcPr marL="9525" marR="9525" marT="9525" marB="0"/>
                </a:tc>
                <a:extLst>
                  <a:ext uri="{0D108BD9-81ED-4DB2-BD59-A6C34878D82A}">
                    <a16:rowId xmlns:a16="http://schemas.microsoft.com/office/drawing/2014/main" val="2108393322"/>
                  </a:ext>
                </a:extLst>
              </a:tr>
            </a:tbl>
          </a:graphicData>
        </a:graphic>
      </p:graphicFrame>
      <p:cxnSp>
        <p:nvCxnSpPr>
          <p:cNvPr id="3" name="Straight Connector 2">
            <a:extLst>
              <a:ext uri="{FF2B5EF4-FFF2-40B4-BE49-F238E27FC236}">
                <a16:creationId xmlns:a16="http://schemas.microsoft.com/office/drawing/2014/main" id="{5EAB4F24-022C-75B1-E2EC-ECC35FFE8AC7}"/>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DAC92FA0-143E-CE89-06B4-74173022B28E}"/>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92B15D38-553B-177D-CFED-18BBB3DF0CF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9DC5BA82-F811-2567-C3D0-EFCE162F9F8D}"/>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4693"/>
            <a:ext cx="4023360" cy="535517"/>
          </a:xfrm>
        </p:spPr>
        <p:txBody>
          <a:bodyPr/>
          <a:lstStyle/>
          <a:p>
            <a:fld id="{E6F80D84-AC5F-4C9D-A315-AC399149B226}"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947048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Glossary</a:t>
            </a:r>
          </a:p>
        </p:txBody>
      </p:sp>
      <p:graphicFrame>
        <p:nvGraphicFramePr>
          <p:cNvPr id="12" name="Table 13">
            <a:extLst>
              <a:ext uri="{FF2B5EF4-FFF2-40B4-BE49-F238E27FC236}">
                <a16:creationId xmlns:a16="http://schemas.microsoft.com/office/drawing/2014/main" id="{F2E012C9-89D5-423E-9E26-707B57F30A85}"/>
              </a:ext>
            </a:extLst>
          </p:cNvPr>
          <p:cNvGraphicFramePr>
            <a:graphicFrameLocks noGrp="1"/>
          </p:cNvGraphicFramePr>
          <p:nvPr>
            <p:ph idx="1"/>
            <p:extLst>
              <p:ext uri="{D42A27DB-BD31-4B8C-83A1-F6EECF244321}">
                <p14:modId xmlns:p14="http://schemas.microsoft.com/office/powerpoint/2010/main" val="2067463842"/>
              </p:ext>
            </p:extLst>
          </p:nvPr>
        </p:nvGraphicFramePr>
        <p:xfrm>
          <a:off x="1226312" y="1828800"/>
          <a:ext cx="15425928" cy="6065520"/>
        </p:xfrm>
        <a:graphic>
          <a:graphicData uri="http://schemas.openxmlformats.org/drawingml/2006/table">
            <a:tbl>
              <a:tblPr firstRow="1" bandRow="1">
                <a:tableStyleId>{9D7B26C5-4107-4FEC-AEDC-1716B250A1EF}</a:tableStyleId>
              </a:tblPr>
              <a:tblGrid>
                <a:gridCol w="3878519">
                  <a:extLst>
                    <a:ext uri="{9D8B030D-6E8A-4147-A177-3AD203B41FA5}">
                      <a16:colId xmlns:a16="http://schemas.microsoft.com/office/drawing/2014/main" val="568047421"/>
                    </a:ext>
                  </a:extLst>
                </a:gridCol>
                <a:gridCol w="11547409">
                  <a:extLst>
                    <a:ext uri="{9D8B030D-6E8A-4147-A177-3AD203B41FA5}">
                      <a16:colId xmlns:a16="http://schemas.microsoft.com/office/drawing/2014/main" val="3880364234"/>
                    </a:ext>
                  </a:extLst>
                </a:gridCol>
              </a:tblGrid>
              <a:tr h="301031">
                <a:tc>
                  <a:txBody>
                    <a:bodyPr/>
                    <a:lstStyle/>
                    <a:p>
                      <a:pPr algn="ctr"/>
                      <a:r>
                        <a:rPr lang="en-US" sz="1400" dirty="0">
                          <a:solidFill>
                            <a:schemeClr val="tx1"/>
                          </a:solidFill>
                          <a:latin typeface="+mn-lt"/>
                        </a:rPr>
                        <a:t>Term</a:t>
                      </a:r>
                    </a:p>
                  </a:txBody>
                  <a:tcPr anchor="ctr"/>
                </a:tc>
                <a:tc>
                  <a:txBody>
                    <a:bodyPr/>
                    <a:lstStyle/>
                    <a:p>
                      <a:pPr algn="ctr"/>
                      <a:r>
                        <a:rPr lang="en-US" sz="1400" dirty="0">
                          <a:solidFill>
                            <a:schemeClr val="tx1"/>
                          </a:solidFill>
                          <a:latin typeface="+mn-lt"/>
                        </a:rPr>
                        <a:t>Definition</a:t>
                      </a:r>
                    </a:p>
                  </a:txBody>
                  <a:tcPr anchor="ctr"/>
                </a:tc>
                <a:extLst>
                  <a:ext uri="{0D108BD9-81ED-4DB2-BD59-A6C34878D82A}">
                    <a16:rowId xmlns:a16="http://schemas.microsoft.com/office/drawing/2014/main" val="178063082"/>
                  </a:ext>
                </a:extLst>
              </a:tr>
              <a:tr h="914400">
                <a:tc>
                  <a:txBody>
                    <a:bodyPr/>
                    <a:lstStyle/>
                    <a:p>
                      <a:pPr algn="l" fontAlgn="b"/>
                      <a:r>
                        <a:rPr lang="en-US" sz="1400" b="0" i="0" u="none" strike="noStrike" dirty="0">
                          <a:solidFill>
                            <a:schemeClr val="tx1"/>
                          </a:solidFill>
                          <a:effectLst/>
                          <a:latin typeface="+mn-lt"/>
                        </a:rPr>
                        <a:t>Post-Graduate Program</a:t>
                      </a:r>
                    </a:p>
                  </a:txBody>
                  <a:tcPr marL="9525" marR="9525" marT="9525" marB="0"/>
                </a:tc>
                <a:tc>
                  <a:txBody>
                    <a:bodyPr/>
                    <a:lstStyle/>
                    <a:p>
                      <a:pPr algn="l" fontAlgn="b"/>
                      <a:r>
                        <a:rPr lang="en-US" sz="1400" b="0" i="0" u="none" strike="noStrike" dirty="0">
                          <a:solidFill>
                            <a:schemeClr val="tx1"/>
                          </a:solidFill>
                          <a:effectLst/>
                          <a:latin typeface="+mn-lt"/>
                        </a:rPr>
                        <a:t>Accreditation-Clinical Postgraduate Program is the status of accreditation granted when a new or currently accredited clinical postgraduate program is in compliance with the Standards for Clinical Postgraduate Programs. Accreditation-clinical postgraduate program remains in effect until the program closes or withdraws from the accreditation process or until accreditation is withdrawn for failure to comply with the Standards, ARC-PA requirements or procedures.</a:t>
                      </a:r>
                    </a:p>
                  </a:txBody>
                  <a:tcPr marL="9525" marR="9525" marT="9525" marB="0"/>
                </a:tc>
                <a:extLst>
                  <a:ext uri="{0D108BD9-81ED-4DB2-BD59-A6C34878D82A}">
                    <a16:rowId xmlns:a16="http://schemas.microsoft.com/office/drawing/2014/main" val="528550413"/>
                  </a:ext>
                </a:extLst>
              </a:tr>
              <a:tr h="914400">
                <a:tc>
                  <a:txBody>
                    <a:bodyPr/>
                    <a:lstStyle/>
                    <a:p>
                      <a:pPr algn="l" fontAlgn="b"/>
                      <a:r>
                        <a:rPr lang="en-US" sz="1400" b="0" i="0" u="none" strike="noStrike">
                          <a:solidFill>
                            <a:schemeClr val="tx1"/>
                          </a:solidFill>
                          <a:effectLst/>
                          <a:latin typeface="+mn-lt"/>
                        </a:rPr>
                        <a:t>Post-Graduate Provisional</a:t>
                      </a:r>
                    </a:p>
                  </a:txBody>
                  <a:tcPr marL="9525" marR="9525" marT="9525" marB="0"/>
                </a:tc>
                <a:tc>
                  <a:txBody>
                    <a:bodyPr/>
                    <a:lstStyle/>
                    <a:p>
                      <a:pPr algn="l" fontAlgn="b"/>
                      <a:r>
                        <a:rPr lang="en-US" sz="1400" b="0" i="0" u="none" strike="noStrike" dirty="0">
                          <a:solidFill>
                            <a:schemeClr val="tx1"/>
                          </a:solidFill>
                          <a:effectLst/>
                          <a:latin typeface="+mn-lt"/>
                        </a:rPr>
                        <a:t>If the program is awarded Provisional Accreditation, the program will be scheduled for a more thorough review and determination of Continued Accreditation status. This subsequent review will include an additional application, self-study report and site visit. The information obtained through this process will be reviewed by the </a:t>
                      </a:r>
                      <a:r>
                        <a:rPr lang="en-US" sz="1400" b="0" i="0" u="none" strike="noStrike" dirty="0" err="1">
                          <a:solidFill>
                            <a:schemeClr val="tx1"/>
                          </a:solidFill>
                          <a:effectLst/>
                          <a:latin typeface="+mn-lt"/>
                        </a:rPr>
                        <a:t>subcommission</a:t>
                      </a:r>
                      <a:r>
                        <a:rPr lang="en-US" sz="1400" b="0" i="0" u="none" strike="noStrike" dirty="0">
                          <a:solidFill>
                            <a:schemeClr val="tx1"/>
                          </a:solidFill>
                          <a:effectLst/>
                          <a:latin typeface="+mn-lt"/>
                        </a:rPr>
                        <a:t> and an accreditation determination will be made.</a:t>
                      </a:r>
                    </a:p>
                  </a:txBody>
                  <a:tcPr marL="9525" marR="9525" marT="9525" marB="0"/>
                </a:tc>
                <a:extLst>
                  <a:ext uri="{0D108BD9-81ED-4DB2-BD59-A6C34878D82A}">
                    <a16:rowId xmlns:a16="http://schemas.microsoft.com/office/drawing/2014/main" val="1762406988"/>
                  </a:ext>
                </a:extLst>
              </a:tr>
              <a:tr h="914400">
                <a:tc>
                  <a:txBody>
                    <a:bodyPr/>
                    <a:lstStyle/>
                    <a:p>
                      <a:pPr algn="l" fontAlgn="b"/>
                      <a:r>
                        <a:rPr lang="en-US" sz="1400" b="0" i="0" u="none" strike="noStrike">
                          <a:solidFill>
                            <a:schemeClr val="tx1"/>
                          </a:solidFill>
                          <a:effectLst/>
                          <a:latin typeface="+mn-lt"/>
                        </a:rPr>
                        <a:t>Preceptor</a:t>
                      </a:r>
                    </a:p>
                  </a:txBody>
                  <a:tcPr marL="9525" marR="9525" marT="9525" marB="0"/>
                </a:tc>
                <a:tc>
                  <a:txBody>
                    <a:bodyPr/>
                    <a:lstStyle/>
                    <a:p>
                      <a:pPr algn="l" fontAlgn="b"/>
                      <a:r>
                        <a:rPr lang="en-US" sz="1400" b="0" i="0" u="none" strike="noStrike" dirty="0">
                          <a:solidFill>
                            <a:schemeClr val="tx1"/>
                          </a:solidFill>
                          <a:effectLst/>
                          <a:latin typeface="+mn-lt"/>
                        </a:rPr>
                        <a:t>Entry Level: Any instructional faculty member who provides student supervision during supervised clinical practice experiences. Post-Graduate: A licensed and appropriately credentialed physician (MD or DO) or other licensed medical professional serving to supervise the patient care activities of the PA trainee, which can include didactic and clinical instruction. </a:t>
                      </a:r>
                    </a:p>
                  </a:txBody>
                  <a:tcPr marL="9525" marR="9525" marT="9525" marB="0"/>
                </a:tc>
                <a:extLst>
                  <a:ext uri="{0D108BD9-81ED-4DB2-BD59-A6C34878D82A}">
                    <a16:rowId xmlns:a16="http://schemas.microsoft.com/office/drawing/2014/main" val="1773228438"/>
                  </a:ext>
                </a:extLst>
              </a:tr>
              <a:tr h="457200">
                <a:tc>
                  <a:txBody>
                    <a:bodyPr/>
                    <a:lstStyle/>
                    <a:p>
                      <a:pPr algn="l" fontAlgn="b"/>
                      <a:r>
                        <a:rPr lang="en-US" sz="1400" b="0" i="0" u="none" strike="noStrike">
                          <a:solidFill>
                            <a:schemeClr val="tx1"/>
                          </a:solidFill>
                          <a:effectLst/>
                          <a:latin typeface="+mn-lt"/>
                        </a:rPr>
                        <a:t>Principal Faculty</a:t>
                      </a:r>
                    </a:p>
                  </a:txBody>
                  <a:tcPr marL="9525" marR="9525" marT="9525" marB="0"/>
                </a:tc>
                <a:tc>
                  <a:txBody>
                    <a:bodyPr/>
                    <a:lstStyle/>
                    <a:p>
                      <a:pPr algn="l" fontAlgn="b"/>
                      <a:r>
                        <a:rPr lang="en-US" sz="1400" b="0" i="0" u="none" strike="noStrike" dirty="0">
                          <a:solidFill>
                            <a:schemeClr val="tx1"/>
                          </a:solidFill>
                          <a:effectLst/>
                          <a:latin typeface="+mn-lt"/>
                        </a:rPr>
                        <a:t>Those faculty working at least 50% FTE with primary academic responsibility assigned to the PA program who report to the program director.</a:t>
                      </a:r>
                    </a:p>
                  </a:txBody>
                  <a:tcPr marL="9525" marR="9525" marT="9525" marB="0"/>
                </a:tc>
                <a:extLst>
                  <a:ext uri="{0D108BD9-81ED-4DB2-BD59-A6C34878D82A}">
                    <a16:rowId xmlns:a16="http://schemas.microsoft.com/office/drawing/2014/main" val="1861968287"/>
                  </a:ext>
                </a:extLst>
              </a:tr>
              <a:tr h="1645920">
                <a:tc>
                  <a:txBody>
                    <a:bodyPr/>
                    <a:lstStyle/>
                    <a:p>
                      <a:pPr algn="l" fontAlgn="b"/>
                      <a:r>
                        <a:rPr lang="en-US" sz="1400" b="0" i="0" u="none" strike="noStrike">
                          <a:solidFill>
                            <a:schemeClr val="tx1"/>
                          </a:solidFill>
                          <a:effectLst/>
                          <a:latin typeface="+mn-lt"/>
                        </a:rPr>
                        <a:t>Probation</a:t>
                      </a:r>
                    </a:p>
                  </a:txBody>
                  <a:tcPr marL="9525" marR="9525" marT="9525" marB="0"/>
                </a:tc>
                <a:tc>
                  <a:txBody>
                    <a:bodyPr/>
                    <a:lstStyle/>
                    <a:p>
                      <a:pPr algn="l" fontAlgn="b"/>
                      <a:r>
                        <a:rPr lang="en-US" sz="1400" b="0" i="0" u="none" strike="noStrike" dirty="0">
                          <a:solidFill>
                            <a:schemeClr val="tx1"/>
                          </a:solidFill>
                          <a:effectLst/>
                          <a:latin typeface="+mn-lt"/>
                        </a:rPr>
                        <a:t>Accreditation-Probation is a temporary accreditation status initially of not less than two years. However, that period may be extended by the ARC-PA for up to an additional two years if the ARCPA finds that the program is making substantial progress toward meeting all applicable Standards but requires additional time to come into full compliance. Probation accreditation status is granted, at the sole discretion of the ARC-PA, when a program holding an accreditation status of Accreditation – Provisional or Accreditation – Continued does not, in the judgment of the ARC-PA, meet the Standards or when the capability of the program to provide an acceptable educational experience for its students is threatened. Once placed on probation, a program that fails to comply with accreditation requirements in a timely manner, as specified by the ARC-PA, may be scheduled for a focused site visit and is subject to having its accreditation withdrawn.</a:t>
                      </a:r>
                    </a:p>
                  </a:txBody>
                  <a:tcPr marL="9525" marR="9525" marT="9525" marB="0"/>
                </a:tc>
                <a:extLst>
                  <a:ext uri="{0D108BD9-81ED-4DB2-BD59-A6C34878D82A}">
                    <a16:rowId xmlns:a16="http://schemas.microsoft.com/office/drawing/2014/main" val="703705668"/>
                  </a:ext>
                </a:extLst>
              </a:tr>
              <a:tr h="914400">
                <a:tc>
                  <a:txBody>
                    <a:bodyPr/>
                    <a:lstStyle/>
                    <a:p>
                      <a:pPr algn="l" fontAlgn="b"/>
                      <a:r>
                        <a:rPr lang="en-US" sz="1400" b="0" i="0" u="none" strike="noStrike" dirty="0">
                          <a:solidFill>
                            <a:schemeClr val="tx1"/>
                          </a:solidFill>
                          <a:effectLst/>
                          <a:latin typeface="+mn-lt"/>
                        </a:rPr>
                        <a:t>Probation Visits</a:t>
                      </a:r>
                    </a:p>
                  </a:txBody>
                  <a:tcPr marL="9525" marR="9525" marT="9525" marB="0"/>
                </a:tc>
                <a:tc>
                  <a:txBody>
                    <a:bodyPr/>
                    <a:lstStyle/>
                    <a:p>
                      <a:pPr algn="l" fontAlgn="b"/>
                      <a:r>
                        <a:rPr lang="en-US" sz="1400" b="0" i="0" u="none" strike="noStrike" dirty="0">
                          <a:solidFill>
                            <a:schemeClr val="tx1"/>
                          </a:solidFill>
                          <a:effectLst/>
                          <a:latin typeface="+mn-lt"/>
                        </a:rPr>
                        <a:t>Conducted near the end of a period of probation to programs with an accreditation status of Accreditation-Probation. Details about requirements for these visits are conveyed to the program in writing prior to the visit.  Probation visits usually are conducted by specialist visitor(s), who may include commissioner(s) of the ARC-PA or ARC-PA staff.</a:t>
                      </a:r>
                    </a:p>
                  </a:txBody>
                  <a:tcPr marL="9525" marR="9525" marT="9525" marB="0"/>
                </a:tc>
                <a:extLst>
                  <a:ext uri="{0D108BD9-81ED-4DB2-BD59-A6C34878D82A}">
                    <a16:rowId xmlns:a16="http://schemas.microsoft.com/office/drawing/2014/main" val="2436323993"/>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61</a:t>
            </a:fld>
            <a:endParaRPr lang="en-US"/>
          </a:p>
        </p:txBody>
      </p:sp>
      <p:cxnSp>
        <p:nvCxnSpPr>
          <p:cNvPr id="3" name="Straight Connector 2">
            <a:extLst>
              <a:ext uri="{FF2B5EF4-FFF2-40B4-BE49-F238E27FC236}">
                <a16:creationId xmlns:a16="http://schemas.microsoft.com/office/drawing/2014/main" id="{54465BF0-FECF-9EAC-F9A4-990189609ABE}"/>
              </a:ext>
              <a:ext uri="{C183D7F6-B498-43B3-948B-1728B52AA6E4}">
                <adec:decorative xmlns:adec="http://schemas.microsoft.com/office/drawing/2017/decorative" val="1"/>
              </a:ext>
            </a:extLst>
          </p:cNvPr>
          <p:cNvCxnSpPr>
            <a:cxnSpLocks/>
          </p:cNvCxnSpPr>
          <p:nvPr/>
        </p:nvCxnSpPr>
        <p:spPr>
          <a:xfrm>
            <a:off x="66548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D17EEC84-FB8F-D02E-69AA-5765C8AB8D91}"/>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926714A0-D1CD-0A72-6409-A65C903A7159}"/>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B06038E3-16B6-B7FD-9FB9-59E5837C80BA}"/>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1737608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Glossary</a:t>
            </a:r>
          </a:p>
        </p:txBody>
      </p:sp>
      <p:graphicFrame>
        <p:nvGraphicFramePr>
          <p:cNvPr id="12" name="Table 13">
            <a:extLst>
              <a:ext uri="{FF2B5EF4-FFF2-40B4-BE49-F238E27FC236}">
                <a16:creationId xmlns:a16="http://schemas.microsoft.com/office/drawing/2014/main" id="{F2E012C9-89D5-423E-9E26-707B57F30A85}"/>
              </a:ext>
            </a:extLst>
          </p:cNvPr>
          <p:cNvGraphicFramePr>
            <a:graphicFrameLocks noGrp="1"/>
          </p:cNvGraphicFramePr>
          <p:nvPr>
            <p:ph idx="1"/>
            <p:extLst>
              <p:ext uri="{D42A27DB-BD31-4B8C-83A1-F6EECF244321}">
                <p14:modId xmlns:p14="http://schemas.microsoft.com/office/powerpoint/2010/main" val="1558814260"/>
              </p:ext>
            </p:extLst>
          </p:nvPr>
        </p:nvGraphicFramePr>
        <p:xfrm>
          <a:off x="1228725" y="1828800"/>
          <a:ext cx="15425928" cy="6888480"/>
        </p:xfrm>
        <a:graphic>
          <a:graphicData uri="http://schemas.openxmlformats.org/drawingml/2006/table">
            <a:tbl>
              <a:tblPr firstRow="1" bandRow="1">
                <a:tableStyleId>{9D7B26C5-4107-4FEC-AEDC-1716B250A1EF}</a:tableStyleId>
              </a:tblPr>
              <a:tblGrid>
                <a:gridCol w="3878519">
                  <a:extLst>
                    <a:ext uri="{9D8B030D-6E8A-4147-A177-3AD203B41FA5}">
                      <a16:colId xmlns:a16="http://schemas.microsoft.com/office/drawing/2014/main" val="568047421"/>
                    </a:ext>
                  </a:extLst>
                </a:gridCol>
                <a:gridCol w="11547409">
                  <a:extLst>
                    <a:ext uri="{9D8B030D-6E8A-4147-A177-3AD203B41FA5}">
                      <a16:colId xmlns:a16="http://schemas.microsoft.com/office/drawing/2014/main" val="3880364234"/>
                    </a:ext>
                  </a:extLst>
                </a:gridCol>
              </a:tblGrid>
              <a:tr h="291225">
                <a:tc>
                  <a:txBody>
                    <a:bodyPr/>
                    <a:lstStyle/>
                    <a:p>
                      <a:pPr algn="ctr"/>
                      <a:r>
                        <a:rPr lang="en-US" sz="1400" dirty="0">
                          <a:solidFill>
                            <a:schemeClr val="tx1"/>
                          </a:solidFill>
                          <a:latin typeface="+mn-lt"/>
                        </a:rPr>
                        <a:t>Term</a:t>
                      </a:r>
                    </a:p>
                  </a:txBody>
                  <a:tcPr anchor="ctr"/>
                </a:tc>
                <a:tc>
                  <a:txBody>
                    <a:bodyPr/>
                    <a:lstStyle/>
                    <a:p>
                      <a:pPr algn="ctr"/>
                      <a:r>
                        <a:rPr lang="en-US" sz="1400" dirty="0">
                          <a:solidFill>
                            <a:schemeClr val="tx1"/>
                          </a:solidFill>
                          <a:latin typeface="+mn-lt"/>
                        </a:rPr>
                        <a:t>Definition</a:t>
                      </a:r>
                    </a:p>
                  </a:txBody>
                  <a:tcPr anchor="ctr"/>
                </a:tc>
                <a:extLst>
                  <a:ext uri="{0D108BD9-81ED-4DB2-BD59-A6C34878D82A}">
                    <a16:rowId xmlns:a16="http://schemas.microsoft.com/office/drawing/2014/main" val="178063082"/>
                  </a:ext>
                </a:extLst>
              </a:tr>
              <a:tr h="457200">
                <a:tc>
                  <a:txBody>
                    <a:bodyPr/>
                    <a:lstStyle/>
                    <a:p>
                      <a:pPr algn="l" fontAlgn="b"/>
                      <a:r>
                        <a:rPr lang="en-US" sz="1400" b="0" i="0" u="none" strike="noStrike" dirty="0">
                          <a:solidFill>
                            <a:schemeClr val="tx1"/>
                          </a:solidFill>
                          <a:effectLst/>
                          <a:latin typeface="+mn-lt"/>
                        </a:rPr>
                        <a:t>Program Director</a:t>
                      </a:r>
                    </a:p>
                  </a:txBody>
                  <a:tcPr marL="9525" marR="9525" marT="9525" marB="0"/>
                </a:tc>
                <a:tc>
                  <a:txBody>
                    <a:bodyPr/>
                    <a:lstStyle/>
                    <a:p>
                      <a:pPr algn="l" fontAlgn="b"/>
                      <a:r>
                        <a:rPr lang="en-US" sz="1400" b="0" i="0" u="none" strike="noStrike" dirty="0">
                          <a:solidFill>
                            <a:schemeClr val="tx1"/>
                          </a:solidFill>
                          <a:effectLst/>
                          <a:latin typeface="+mn-lt"/>
                        </a:rPr>
                        <a:t>A Physician Assistant responsible for the program, and for the timely and accurate completion of all required elements</a:t>
                      </a:r>
                    </a:p>
                  </a:txBody>
                  <a:tcPr marL="9525" marR="9525" marT="9525" marB="0"/>
                </a:tc>
                <a:extLst>
                  <a:ext uri="{0D108BD9-81ED-4DB2-BD59-A6C34878D82A}">
                    <a16:rowId xmlns:a16="http://schemas.microsoft.com/office/drawing/2014/main" val="528550413"/>
                  </a:ext>
                </a:extLst>
              </a:tr>
              <a:tr h="457200">
                <a:tc>
                  <a:txBody>
                    <a:bodyPr/>
                    <a:lstStyle/>
                    <a:p>
                      <a:pPr algn="l" fontAlgn="b"/>
                      <a:r>
                        <a:rPr lang="en-US" sz="1400" b="0" i="0" u="none" strike="noStrike">
                          <a:solidFill>
                            <a:schemeClr val="tx1"/>
                          </a:solidFill>
                          <a:effectLst/>
                          <a:latin typeface="+mn-lt"/>
                        </a:rPr>
                        <a:t>Program Report</a:t>
                      </a:r>
                    </a:p>
                  </a:txBody>
                  <a:tcPr marL="9525" marR="9525" marT="9525" marB="0"/>
                </a:tc>
                <a:tc>
                  <a:txBody>
                    <a:bodyPr/>
                    <a:lstStyle/>
                    <a:p>
                      <a:pPr algn="l" fontAlgn="b"/>
                      <a:r>
                        <a:rPr lang="en-US" sz="1400" b="0" i="0" u="none" strike="noStrike" dirty="0">
                          <a:solidFill>
                            <a:schemeClr val="tx1"/>
                          </a:solidFill>
                          <a:effectLst/>
                          <a:latin typeface="+mn-lt"/>
                        </a:rPr>
                        <a:t>Documents required to be provided by a program that require a full review by the commission.</a:t>
                      </a:r>
                    </a:p>
                  </a:txBody>
                  <a:tcPr marL="9525" marR="9525" marT="9525" marB="0"/>
                </a:tc>
                <a:extLst>
                  <a:ext uri="{0D108BD9-81ED-4DB2-BD59-A6C34878D82A}">
                    <a16:rowId xmlns:a16="http://schemas.microsoft.com/office/drawing/2014/main" val="1762406988"/>
                  </a:ext>
                </a:extLst>
              </a:tr>
              <a:tr h="1645920">
                <a:tc>
                  <a:txBody>
                    <a:bodyPr/>
                    <a:lstStyle/>
                    <a:p>
                      <a:pPr algn="l" fontAlgn="b"/>
                      <a:r>
                        <a:rPr lang="en-US" sz="1400" b="0" i="0" u="none" strike="noStrike" dirty="0">
                          <a:solidFill>
                            <a:schemeClr val="tx1"/>
                          </a:solidFill>
                          <a:effectLst/>
                          <a:latin typeface="+mn-lt"/>
                        </a:rPr>
                        <a:t>Provisional</a:t>
                      </a:r>
                    </a:p>
                  </a:txBody>
                  <a:tcPr marL="9525" marR="9525" marT="9525" marB="0"/>
                </a:tc>
                <a:tc>
                  <a:txBody>
                    <a:bodyPr/>
                    <a:lstStyle/>
                    <a:p>
                      <a:pPr algn="l" fontAlgn="b"/>
                      <a:r>
                        <a:rPr lang="en-US" sz="1400" b="0" i="0" u="none" strike="noStrike" dirty="0">
                          <a:solidFill>
                            <a:schemeClr val="tx1"/>
                          </a:solidFill>
                          <a:effectLst/>
                          <a:latin typeface="+mn-lt"/>
                        </a:rPr>
                        <a:t>Accreditation – Provisional is an accreditation status granted when the plans and resource allocation, if fully implemented as planned, of a proposed program that has not yet enrolled students appear to demonstrate the program’s ability to meet the ARC-PA Standards or when a program holding accreditation-provisional status appears to demonstrate continued progress in complying with the Standards as it prepares for the graduation of the first class (cohort) of students. Accreditation – Provisional does not ensure any subsequent accreditation status. Accreditation – Provisional is limited to no more than five years from matriculation of the first class. Accreditation-provisional remains in effect until the program achieves accreditation-continued after its third review, closes or withdraws from the accreditation process, or until accreditation is withdrawn for failure to comply with the Standards. </a:t>
                      </a:r>
                    </a:p>
                  </a:txBody>
                  <a:tcPr marL="9525" marR="9525" marT="9525" marB="0"/>
                </a:tc>
                <a:extLst>
                  <a:ext uri="{0D108BD9-81ED-4DB2-BD59-A6C34878D82A}">
                    <a16:rowId xmlns:a16="http://schemas.microsoft.com/office/drawing/2014/main" val="1773228438"/>
                  </a:ext>
                </a:extLst>
              </a:tr>
              <a:tr h="731520">
                <a:tc>
                  <a:txBody>
                    <a:bodyPr/>
                    <a:lstStyle/>
                    <a:p>
                      <a:pPr algn="l" fontAlgn="b"/>
                      <a:r>
                        <a:rPr lang="en-US" sz="1400" b="0" i="0" u="none" strike="noStrike">
                          <a:solidFill>
                            <a:schemeClr val="tx1"/>
                          </a:solidFill>
                          <a:effectLst/>
                          <a:latin typeface="+mn-lt"/>
                        </a:rPr>
                        <a:t>Provisional Monitoring Visit</a:t>
                      </a:r>
                    </a:p>
                  </a:txBody>
                  <a:tcPr marL="9525" marR="9525" marT="9525" marB="0"/>
                </a:tc>
                <a:tc>
                  <a:txBody>
                    <a:bodyPr/>
                    <a:lstStyle/>
                    <a:p>
                      <a:pPr algn="l" fontAlgn="b"/>
                      <a:r>
                        <a:rPr lang="en-US" sz="1400" b="0" i="0" u="none" strike="noStrike" dirty="0">
                          <a:solidFill>
                            <a:schemeClr val="tx1"/>
                          </a:solidFill>
                          <a:effectLst/>
                          <a:latin typeface="+mn-lt"/>
                        </a:rPr>
                        <a:t>Conducted within six months of graduation of the first cohort of students.  This visit verifies the sponsoring institutions and provisionally accredited program’s progress in delivering the program in compliance with the Standards and their ability to continue to do so.</a:t>
                      </a:r>
                    </a:p>
                  </a:txBody>
                  <a:tcPr marL="9525" marR="9525" marT="9525" marB="0"/>
                </a:tc>
                <a:extLst>
                  <a:ext uri="{0D108BD9-81ED-4DB2-BD59-A6C34878D82A}">
                    <a16:rowId xmlns:a16="http://schemas.microsoft.com/office/drawing/2014/main" val="1861968287"/>
                  </a:ext>
                </a:extLst>
              </a:tr>
              <a:tr h="457200">
                <a:tc>
                  <a:txBody>
                    <a:bodyPr/>
                    <a:lstStyle/>
                    <a:p>
                      <a:pPr algn="l" fontAlgn="b"/>
                      <a:r>
                        <a:rPr lang="en-US" sz="1400" b="0" i="0" u="none" strike="noStrike">
                          <a:solidFill>
                            <a:schemeClr val="tx1"/>
                          </a:solidFill>
                          <a:effectLst/>
                          <a:latin typeface="+mn-lt"/>
                        </a:rPr>
                        <a:t>Provisional+Probation</a:t>
                      </a:r>
                    </a:p>
                  </a:txBody>
                  <a:tcPr marL="9525" marR="9525" marT="9525" marB="0"/>
                </a:tc>
                <a:tc>
                  <a:txBody>
                    <a:bodyPr/>
                    <a:lstStyle/>
                    <a:p>
                      <a:pPr algn="l" fontAlgn="b"/>
                      <a:r>
                        <a:rPr lang="en-US" sz="1400" b="0" i="0" u="none" strike="noStrike" dirty="0">
                          <a:solidFill>
                            <a:schemeClr val="tx1"/>
                          </a:solidFill>
                          <a:effectLst/>
                          <a:latin typeface="+mn-lt"/>
                        </a:rPr>
                        <a:t>Programs that have a combined accreditation status of Accreditation-Provisional AND are on Accreditation-Probation</a:t>
                      </a:r>
                    </a:p>
                  </a:txBody>
                  <a:tcPr marL="9525" marR="9525" marT="9525" marB="0"/>
                </a:tc>
                <a:extLst>
                  <a:ext uri="{0D108BD9-81ED-4DB2-BD59-A6C34878D82A}">
                    <a16:rowId xmlns:a16="http://schemas.microsoft.com/office/drawing/2014/main" val="703705668"/>
                  </a:ext>
                </a:extLst>
              </a:tr>
              <a:tr h="1371600">
                <a:tc>
                  <a:txBody>
                    <a:bodyPr/>
                    <a:lstStyle/>
                    <a:p>
                      <a:pPr algn="l" fontAlgn="b"/>
                      <a:r>
                        <a:rPr lang="en-US" sz="1400" b="0" i="0" u="none" strike="noStrike">
                          <a:solidFill>
                            <a:schemeClr val="tx1"/>
                          </a:solidFill>
                          <a:effectLst/>
                          <a:latin typeface="+mn-lt"/>
                        </a:rPr>
                        <a:t>Site Visit</a:t>
                      </a:r>
                    </a:p>
                  </a:txBody>
                  <a:tcPr marL="9525" marR="9525" marT="9525" marB="0"/>
                </a:tc>
                <a:tc>
                  <a:txBody>
                    <a:bodyPr/>
                    <a:lstStyle/>
                    <a:p>
                      <a:pPr algn="l" fontAlgn="b"/>
                      <a:r>
                        <a:rPr lang="en-US" sz="1400" b="0" i="0" u="none" strike="noStrike" dirty="0">
                          <a:solidFill>
                            <a:schemeClr val="tx1"/>
                          </a:solidFill>
                          <a:effectLst/>
                          <a:latin typeface="+mn-lt"/>
                        </a:rPr>
                        <a:t>The purpose of the site visit is to verify, validate, and clarify, if necessary, the information supplied by the program in its application materials as evidence of  its compliance with the Standards. The visit focuses on the program self study and how the program’s self-identified concerns and problems are being addressed in relation to the Standards. A site visit team can conduct a thorough and accurate assessment of the proposed educational program for physician assistants within two days or less. Site visits should provide the site visit team members information on the planning and progress of the program and should provide the team the opportunity to meet and discuss the program with its administration, faculty, staff and preceptors.</a:t>
                      </a:r>
                    </a:p>
                  </a:txBody>
                  <a:tcPr marL="9525" marR="9525" marT="9525" marB="0"/>
                </a:tc>
                <a:extLst>
                  <a:ext uri="{0D108BD9-81ED-4DB2-BD59-A6C34878D82A}">
                    <a16:rowId xmlns:a16="http://schemas.microsoft.com/office/drawing/2014/main" val="2436323993"/>
                  </a:ext>
                </a:extLst>
              </a:tr>
              <a:tr h="731520">
                <a:tc>
                  <a:txBody>
                    <a:bodyPr/>
                    <a:lstStyle/>
                    <a:p>
                      <a:pPr algn="l" fontAlgn="b"/>
                      <a:r>
                        <a:rPr lang="en-US" sz="1400" b="0" i="0" u="none" strike="noStrike" dirty="0">
                          <a:solidFill>
                            <a:schemeClr val="tx1"/>
                          </a:solidFill>
                          <a:effectLst/>
                          <a:latin typeface="+mn-lt"/>
                        </a:rPr>
                        <a:t>Supervised Clinical Practice Experiences (SCPE)</a:t>
                      </a:r>
                    </a:p>
                  </a:txBody>
                  <a:tcPr marL="9525" marR="9525" marT="9525" marB="0"/>
                </a:tc>
                <a:tc>
                  <a:txBody>
                    <a:bodyPr/>
                    <a:lstStyle/>
                    <a:p>
                      <a:pPr algn="l" fontAlgn="b"/>
                      <a:r>
                        <a:rPr lang="en-US" sz="1400" b="0" i="0" u="none" strike="noStrike" dirty="0">
                          <a:solidFill>
                            <a:schemeClr val="tx1"/>
                          </a:solidFill>
                          <a:effectLst/>
                          <a:latin typeface="+mn-lt"/>
                        </a:rPr>
                        <a:t>Supervised student encounters with patients that include comprehensive patient assessment and involvement in patient care decision making and which result in a detailed plan for patient management.</a:t>
                      </a:r>
                    </a:p>
                  </a:txBody>
                  <a:tcPr marL="9525" marR="9525" marT="9525" marB="0"/>
                </a:tc>
                <a:extLst>
                  <a:ext uri="{0D108BD9-81ED-4DB2-BD59-A6C34878D82A}">
                    <a16:rowId xmlns:a16="http://schemas.microsoft.com/office/drawing/2014/main" val="3239560252"/>
                  </a:ext>
                </a:extLst>
              </a:tr>
              <a:tr h="731520">
                <a:tc>
                  <a:txBody>
                    <a:bodyPr/>
                    <a:lstStyle/>
                    <a:p>
                      <a:pPr algn="l" fontAlgn="b"/>
                      <a:r>
                        <a:rPr lang="en-US" sz="1400" b="0" i="0" u="none" strike="noStrike">
                          <a:solidFill>
                            <a:schemeClr val="tx1"/>
                          </a:solidFill>
                          <a:effectLst/>
                          <a:latin typeface="+mn-lt"/>
                        </a:rPr>
                        <a:t>Telemedicine/Telehealth</a:t>
                      </a:r>
                    </a:p>
                  </a:txBody>
                  <a:tcPr marL="9525" marR="9525" marT="9525" marB="0"/>
                </a:tc>
                <a:tc>
                  <a:txBody>
                    <a:bodyPr/>
                    <a:lstStyle/>
                    <a:p>
                      <a:pPr algn="l" fontAlgn="b"/>
                      <a:r>
                        <a:rPr lang="en-US" sz="1400" b="0" i="0" u="none" strike="noStrike" dirty="0">
                          <a:solidFill>
                            <a:schemeClr val="tx1"/>
                          </a:solidFill>
                          <a:effectLst/>
                          <a:latin typeface="+mn-lt"/>
                        </a:rPr>
                        <a:t>The use of electronic information and telecommunications technologies to support long-distance clinical health care, professional health-related education, public health, and health administration.</a:t>
                      </a:r>
                    </a:p>
                  </a:txBody>
                  <a:tcPr marL="9525" marR="9525" marT="9525" marB="0"/>
                </a:tc>
                <a:extLst>
                  <a:ext uri="{0D108BD9-81ED-4DB2-BD59-A6C34878D82A}">
                    <a16:rowId xmlns:a16="http://schemas.microsoft.com/office/drawing/2014/main" val="1602592033"/>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62</a:t>
            </a:fld>
            <a:endParaRPr lang="en-US"/>
          </a:p>
        </p:txBody>
      </p:sp>
      <p:cxnSp>
        <p:nvCxnSpPr>
          <p:cNvPr id="3" name="Straight Connector 2">
            <a:extLst>
              <a:ext uri="{FF2B5EF4-FFF2-40B4-BE49-F238E27FC236}">
                <a16:creationId xmlns:a16="http://schemas.microsoft.com/office/drawing/2014/main" id="{126301A2-5940-BB2F-BA01-9E19756E3EF6}"/>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02D6C936-2E40-1FE2-B785-6FB0E17EBC99}"/>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3E83FBE0-E9BE-8015-E0E2-271D5177AF1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B84FD2B6-C7E7-A79E-B94D-43E415784CC4}"/>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2626982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Glossary</a:t>
            </a:r>
          </a:p>
        </p:txBody>
      </p:sp>
      <p:graphicFrame>
        <p:nvGraphicFramePr>
          <p:cNvPr id="12" name="Table 13">
            <a:extLst>
              <a:ext uri="{FF2B5EF4-FFF2-40B4-BE49-F238E27FC236}">
                <a16:creationId xmlns:a16="http://schemas.microsoft.com/office/drawing/2014/main" id="{F2E012C9-89D5-423E-9E26-707B57F30A85}"/>
              </a:ext>
            </a:extLst>
          </p:cNvPr>
          <p:cNvGraphicFramePr>
            <a:graphicFrameLocks noGrp="1"/>
          </p:cNvGraphicFramePr>
          <p:nvPr>
            <p:ph idx="1"/>
            <p:extLst>
              <p:ext uri="{D42A27DB-BD31-4B8C-83A1-F6EECF244321}">
                <p14:modId xmlns:p14="http://schemas.microsoft.com/office/powerpoint/2010/main" val="2422167734"/>
              </p:ext>
            </p:extLst>
          </p:nvPr>
        </p:nvGraphicFramePr>
        <p:xfrm>
          <a:off x="1228725" y="1828800"/>
          <a:ext cx="15425928" cy="5059680"/>
        </p:xfrm>
        <a:graphic>
          <a:graphicData uri="http://schemas.openxmlformats.org/drawingml/2006/table">
            <a:tbl>
              <a:tblPr firstRow="1" bandRow="1">
                <a:tableStyleId>{9D7B26C5-4107-4FEC-AEDC-1716B250A1EF}</a:tableStyleId>
              </a:tblPr>
              <a:tblGrid>
                <a:gridCol w="3878519">
                  <a:extLst>
                    <a:ext uri="{9D8B030D-6E8A-4147-A177-3AD203B41FA5}">
                      <a16:colId xmlns:a16="http://schemas.microsoft.com/office/drawing/2014/main" val="568047421"/>
                    </a:ext>
                  </a:extLst>
                </a:gridCol>
                <a:gridCol w="11547409">
                  <a:extLst>
                    <a:ext uri="{9D8B030D-6E8A-4147-A177-3AD203B41FA5}">
                      <a16:colId xmlns:a16="http://schemas.microsoft.com/office/drawing/2014/main" val="3880364234"/>
                    </a:ext>
                  </a:extLst>
                </a:gridCol>
              </a:tblGrid>
              <a:tr h="291225">
                <a:tc>
                  <a:txBody>
                    <a:bodyPr/>
                    <a:lstStyle/>
                    <a:p>
                      <a:pPr algn="ctr"/>
                      <a:r>
                        <a:rPr lang="en-US" sz="1400" dirty="0">
                          <a:solidFill>
                            <a:schemeClr val="tx1"/>
                          </a:solidFill>
                          <a:latin typeface="+mn-lt"/>
                        </a:rPr>
                        <a:t>Term</a:t>
                      </a:r>
                    </a:p>
                  </a:txBody>
                  <a:tcPr anchor="ctr"/>
                </a:tc>
                <a:tc>
                  <a:txBody>
                    <a:bodyPr/>
                    <a:lstStyle/>
                    <a:p>
                      <a:pPr algn="ctr"/>
                      <a:r>
                        <a:rPr lang="en-US" sz="1400" dirty="0">
                          <a:solidFill>
                            <a:schemeClr val="tx1"/>
                          </a:solidFill>
                          <a:latin typeface="+mn-lt"/>
                        </a:rPr>
                        <a:t>Definition</a:t>
                      </a:r>
                    </a:p>
                  </a:txBody>
                  <a:tcPr anchor="ctr"/>
                </a:tc>
                <a:extLst>
                  <a:ext uri="{0D108BD9-81ED-4DB2-BD59-A6C34878D82A}">
                    <a16:rowId xmlns:a16="http://schemas.microsoft.com/office/drawing/2014/main" val="178063082"/>
                  </a:ext>
                </a:extLst>
              </a:tr>
              <a:tr h="457200">
                <a:tc>
                  <a:txBody>
                    <a:bodyPr/>
                    <a:lstStyle/>
                    <a:p>
                      <a:pPr algn="l" fontAlgn="b"/>
                      <a:r>
                        <a:rPr lang="en-US" sz="1400" b="0" i="0" u="none" strike="noStrike" dirty="0">
                          <a:solidFill>
                            <a:schemeClr val="tx1"/>
                          </a:solidFill>
                          <a:effectLst/>
                          <a:latin typeface="+mn-lt"/>
                        </a:rPr>
                        <a:t>Total Budget</a:t>
                      </a:r>
                    </a:p>
                  </a:txBody>
                  <a:tcPr marL="9525" marR="9525" marT="9525" marB="0"/>
                </a:tc>
                <a:tc>
                  <a:txBody>
                    <a:bodyPr/>
                    <a:lstStyle/>
                    <a:p>
                      <a:pPr algn="l" fontAlgn="b"/>
                      <a:r>
                        <a:rPr lang="en-US" sz="1400" b="0" i="0" u="none" strike="noStrike" dirty="0">
                          <a:solidFill>
                            <a:schemeClr val="tx1"/>
                          </a:solidFill>
                          <a:effectLst/>
                          <a:latin typeface="+mn-lt"/>
                        </a:rPr>
                        <a:t>Include major sources of financial support AND expenditures for the Entire Program</a:t>
                      </a:r>
                    </a:p>
                  </a:txBody>
                  <a:tcPr marL="9525" marR="9525" marT="9525" marB="0"/>
                </a:tc>
                <a:extLst>
                  <a:ext uri="{0D108BD9-81ED-4DB2-BD59-A6C34878D82A}">
                    <a16:rowId xmlns:a16="http://schemas.microsoft.com/office/drawing/2014/main" val="475601841"/>
                  </a:ext>
                </a:extLst>
              </a:tr>
              <a:tr h="731520">
                <a:tc>
                  <a:txBody>
                    <a:bodyPr/>
                    <a:lstStyle/>
                    <a:p>
                      <a:pPr algn="l" fontAlgn="b"/>
                      <a:r>
                        <a:rPr lang="en-US" sz="1400" b="0" i="0" u="none" strike="noStrike" dirty="0">
                          <a:solidFill>
                            <a:schemeClr val="tx1"/>
                          </a:solidFill>
                          <a:effectLst/>
                          <a:latin typeface="+mn-lt"/>
                        </a:rPr>
                        <a:t>Trainee Clinical Experience</a:t>
                      </a:r>
                    </a:p>
                  </a:txBody>
                  <a:tcPr marL="9525" marR="9525" marT="9525" marB="0"/>
                </a:tc>
                <a:tc>
                  <a:txBody>
                    <a:bodyPr/>
                    <a:lstStyle/>
                    <a:p>
                      <a:pPr algn="l" fontAlgn="b"/>
                      <a:r>
                        <a:rPr lang="en-US" sz="1400" b="0" i="0" u="none" strike="noStrike" dirty="0">
                          <a:solidFill>
                            <a:schemeClr val="tx1"/>
                          </a:solidFill>
                          <a:effectLst/>
                          <a:latin typeface="+mn-lt"/>
                        </a:rPr>
                        <a:t>Supervised clinical practice experiences involving direct patient care provided by a PA trainee. At the discretion of the program or sponsoring institution, this term may be recognized as rotations or clerkships.</a:t>
                      </a:r>
                    </a:p>
                  </a:txBody>
                  <a:tcPr marL="9525" marR="9525" marT="9525" marB="0"/>
                </a:tc>
                <a:extLst>
                  <a:ext uri="{0D108BD9-81ED-4DB2-BD59-A6C34878D82A}">
                    <a16:rowId xmlns:a16="http://schemas.microsoft.com/office/drawing/2014/main" val="528550413"/>
                  </a:ext>
                </a:extLst>
              </a:tr>
              <a:tr h="1371600">
                <a:tc>
                  <a:txBody>
                    <a:bodyPr/>
                    <a:lstStyle/>
                    <a:p>
                      <a:pPr algn="l" fontAlgn="b"/>
                      <a:r>
                        <a:rPr lang="en-US" sz="1400" b="0" i="0" u="none" strike="noStrike" dirty="0">
                          <a:solidFill>
                            <a:schemeClr val="tx1"/>
                          </a:solidFill>
                          <a:effectLst/>
                          <a:latin typeface="+mn-lt"/>
                        </a:rPr>
                        <a:t>Withdrawn/Withheld</a:t>
                      </a:r>
                    </a:p>
                  </a:txBody>
                  <a:tcPr marL="9525" marR="9525" marT="9525" marB="0"/>
                </a:tc>
                <a:tc>
                  <a:txBody>
                    <a:bodyPr/>
                    <a:lstStyle/>
                    <a:p>
                      <a:pPr algn="l" fontAlgn="b"/>
                      <a:r>
                        <a:rPr lang="en-US" sz="1400" b="0" i="0" u="none" strike="noStrike" dirty="0">
                          <a:solidFill>
                            <a:schemeClr val="tx1"/>
                          </a:solidFill>
                          <a:effectLst/>
                          <a:latin typeface="+mn-lt"/>
                        </a:rPr>
                        <a:t>Accreditation Withheld is a status granted when a PA program, seeking accreditation-provisional, or a clinical postgraduate PA program seeking accreditation-clinical postgraduate program, is not in compliance with the Standards. The program receiving this accreditation status may voluntarily withdraw from the accreditation process within the 30-day appeal timeframe. Accreditation Withdrawn is a status granted when an established program is determined no longer to be in compliance with the Standards and is no longer capable of providing an acceptable educational experience for its students, or when the program has failed to comply with ARC-PA accreditation requirements, actions or procedures. The program may voluntarily withdraw from the accreditation process within the 30-day appeal timeframe.</a:t>
                      </a:r>
                    </a:p>
                  </a:txBody>
                  <a:tcPr marL="9525" marR="9525" marT="9525" marB="0"/>
                </a:tc>
                <a:extLst>
                  <a:ext uri="{0D108BD9-81ED-4DB2-BD59-A6C34878D82A}">
                    <a16:rowId xmlns:a16="http://schemas.microsoft.com/office/drawing/2014/main" val="1762406988"/>
                  </a:ext>
                </a:extLst>
              </a:tr>
              <a:tr h="731520">
                <a:tc>
                  <a:txBody>
                    <a:bodyPr/>
                    <a:lstStyle/>
                    <a:p>
                      <a:pPr algn="l" fontAlgn="b"/>
                      <a:r>
                        <a:rPr lang="en-US" sz="1400" b="0" i="0" u="none" strike="noStrike" dirty="0">
                          <a:solidFill>
                            <a:schemeClr val="tx1"/>
                          </a:solidFill>
                          <a:effectLst/>
                          <a:latin typeface="+mn-lt"/>
                        </a:rPr>
                        <a:t>1-4 Scale</a:t>
                      </a:r>
                    </a:p>
                  </a:txBody>
                  <a:tcPr marL="9525" marR="9525" marT="9525" marB="0"/>
                </a:tc>
                <a:tc>
                  <a:txBody>
                    <a:bodyPr/>
                    <a:lstStyle/>
                    <a:p>
                      <a:pPr algn="l" fontAlgn="b"/>
                      <a:r>
                        <a:rPr lang="en-US" sz="1400" b="0" i="0" u="none" strike="noStrike" dirty="0">
                          <a:solidFill>
                            <a:schemeClr val="tx1"/>
                          </a:solidFill>
                          <a:effectLst/>
                          <a:latin typeface="+mn-lt"/>
                        </a:rPr>
                        <a:t>1- Strongly Disagree, 2- Disagree, 3- Agree, 4 Strongly Agree</a:t>
                      </a:r>
                    </a:p>
                    <a:p>
                      <a:pPr algn="l" fontAlgn="b"/>
                      <a:r>
                        <a:rPr lang="en-US" sz="1400" b="0" i="0" u="none" strike="noStrike" dirty="0">
                          <a:solidFill>
                            <a:schemeClr val="tx1"/>
                          </a:solidFill>
                          <a:effectLst/>
                          <a:latin typeface="+mn-lt"/>
                        </a:rPr>
                        <a:t>1- Poor, 2- Average, 3- Good, 4- Exceptional</a:t>
                      </a:r>
                    </a:p>
                    <a:p>
                      <a:pPr algn="l" fontAlgn="b"/>
                      <a:r>
                        <a:rPr lang="en-US" sz="1400" b="0" i="0" u="none" strike="noStrike" dirty="0">
                          <a:solidFill>
                            <a:schemeClr val="tx1"/>
                          </a:solidFill>
                          <a:effectLst/>
                          <a:latin typeface="+mn-lt"/>
                        </a:rPr>
                        <a:t>(Appendix C)</a:t>
                      </a:r>
                    </a:p>
                  </a:txBody>
                  <a:tcPr marL="9525" marR="9525" marT="9525" marB="0"/>
                </a:tc>
                <a:extLst>
                  <a:ext uri="{0D108BD9-81ED-4DB2-BD59-A6C34878D82A}">
                    <a16:rowId xmlns:a16="http://schemas.microsoft.com/office/drawing/2014/main" val="926912829"/>
                  </a:ext>
                </a:extLst>
              </a:tr>
              <a:tr h="731520">
                <a:tc>
                  <a:txBody>
                    <a:bodyPr/>
                    <a:lstStyle/>
                    <a:p>
                      <a:pPr algn="l" fontAlgn="b"/>
                      <a:r>
                        <a:rPr lang="en-US" sz="1400" b="0" i="0" u="none" strike="noStrike" dirty="0">
                          <a:solidFill>
                            <a:schemeClr val="tx1"/>
                          </a:solidFill>
                          <a:effectLst/>
                          <a:latin typeface="+mn-lt"/>
                        </a:rPr>
                        <a:t>1-5 Scale</a:t>
                      </a:r>
                    </a:p>
                  </a:txBody>
                  <a:tcPr marL="9525" marR="9525" marT="9525" marB="0"/>
                </a:tc>
                <a:tc>
                  <a:txBody>
                    <a:bodyPr/>
                    <a:lstStyle/>
                    <a:p>
                      <a:pPr algn="l" fontAlgn="b"/>
                      <a:r>
                        <a:rPr lang="en-US" sz="1400" b="0" i="0" u="none" strike="noStrike" dirty="0">
                          <a:solidFill>
                            <a:schemeClr val="tx1"/>
                          </a:solidFill>
                          <a:effectLst/>
                          <a:latin typeface="+mn-lt"/>
                        </a:rPr>
                        <a:t>1- Strongly Disagree, 2- Disagree, 3- Neutral, 4- Agree, 5- Strongly Agree</a:t>
                      </a:r>
                    </a:p>
                    <a:p>
                      <a:pPr algn="l" fontAlgn="b"/>
                      <a:r>
                        <a:rPr lang="en-US" sz="1400" b="0" i="0" u="none" strike="noStrike" dirty="0">
                          <a:solidFill>
                            <a:schemeClr val="tx1"/>
                          </a:solidFill>
                          <a:effectLst/>
                          <a:latin typeface="+mn-lt"/>
                        </a:rPr>
                        <a:t>(Appendix A &amp; B)</a:t>
                      </a:r>
                    </a:p>
                  </a:txBody>
                  <a:tcPr marL="9525" marR="9525" marT="9525" marB="0"/>
                </a:tc>
                <a:extLst>
                  <a:ext uri="{0D108BD9-81ED-4DB2-BD59-A6C34878D82A}">
                    <a16:rowId xmlns:a16="http://schemas.microsoft.com/office/drawing/2014/main" val="3461551482"/>
                  </a:ext>
                </a:extLst>
              </a:tr>
              <a:tr h="731520">
                <a:tc>
                  <a:txBody>
                    <a:bodyPr/>
                    <a:lstStyle/>
                    <a:p>
                      <a:pPr algn="l" fontAlgn="b"/>
                      <a:r>
                        <a:rPr lang="en-US" sz="1400" b="0" i="0" u="none" strike="noStrike" dirty="0">
                          <a:solidFill>
                            <a:schemeClr val="tx1"/>
                          </a:solidFill>
                          <a:effectLst/>
                          <a:latin typeface="+mn-lt"/>
                        </a:rPr>
                        <a:t>1-7 Scale</a:t>
                      </a:r>
                    </a:p>
                  </a:txBody>
                  <a:tcPr marL="9525" marR="9525" marT="9525" marB="0"/>
                </a:tc>
                <a:tc>
                  <a:txBody>
                    <a:bodyPr/>
                    <a:lstStyle/>
                    <a:p>
                      <a:pPr algn="l" fontAlgn="b"/>
                      <a:r>
                        <a:rPr lang="en-US" sz="1400" b="0" i="0" u="none" strike="noStrike" dirty="0">
                          <a:solidFill>
                            <a:schemeClr val="tx1"/>
                          </a:solidFill>
                          <a:effectLst/>
                          <a:latin typeface="+mn-lt"/>
                        </a:rPr>
                        <a:t>1- Strongly Disagree, 2- Disagree, 3- Slightly Disagree, 4- Neutral, </a:t>
                      </a:r>
                    </a:p>
                    <a:p>
                      <a:pPr algn="l" fontAlgn="b"/>
                      <a:r>
                        <a:rPr lang="en-US" sz="1400" b="0" i="0" u="none" strike="noStrike" dirty="0">
                          <a:solidFill>
                            <a:schemeClr val="tx1"/>
                          </a:solidFill>
                          <a:effectLst/>
                          <a:latin typeface="+mn-lt"/>
                        </a:rPr>
                        <a:t>5- Slightly Agree, 6-Agree, 7- Strongly Agree</a:t>
                      </a:r>
                    </a:p>
                    <a:p>
                      <a:pPr algn="l" fontAlgn="b"/>
                      <a:r>
                        <a:rPr lang="en-US" sz="1400" b="0" i="0" u="none" strike="noStrike" dirty="0">
                          <a:solidFill>
                            <a:schemeClr val="tx1"/>
                          </a:solidFill>
                          <a:effectLst/>
                          <a:latin typeface="+mn-lt"/>
                        </a:rPr>
                        <a:t>(Appendix D)</a:t>
                      </a:r>
                    </a:p>
                  </a:txBody>
                  <a:tcPr marL="9525" marR="9525" marT="9525" marB="0"/>
                </a:tc>
                <a:extLst>
                  <a:ext uri="{0D108BD9-81ED-4DB2-BD59-A6C34878D82A}">
                    <a16:rowId xmlns:a16="http://schemas.microsoft.com/office/drawing/2014/main" val="3011799078"/>
                  </a:ext>
                </a:extLst>
              </a:tr>
            </a:tbl>
          </a:graphicData>
        </a:graphic>
      </p:graphicFrame>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63</a:t>
            </a:fld>
            <a:endParaRPr lang="en-US"/>
          </a:p>
        </p:txBody>
      </p:sp>
      <p:cxnSp>
        <p:nvCxnSpPr>
          <p:cNvPr id="3" name="Straight Connector 2">
            <a:extLst>
              <a:ext uri="{FF2B5EF4-FFF2-40B4-BE49-F238E27FC236}">
                <a16:creationId xmlns:a16="http://schemas.microsoft.com/office/drawing/2014/main" id="{46773C43-716F-6B84-6E5B-F57C58859B90}"/>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4113888A-4F34-21AA-F256-8653ED97DD29}"/>
              </a:ext>
            </a:extLst>
          </p:cNvPr>
          <p:cNvGrpSpPr/>
          <p:nvPr/>
        </p:nvGrpSpPr>
        <p:grpSpPr>
          <a:xfrm>
            <a:off x="0" y="9601200"/>
            <a:ext cx="17881600" cy="457200"/>
            <a:chOff x="0" y="9601200"/>
            <a:chExt cx="17881600" cy="457200"/>
          </a:xfrm>
        </p:grpSpPr>
        <p:sp>
          <p:nvSpPr>
            <p:cNvPr id="10" name="Rectangle 9">
              <a:extLst>
                <a:ext uri="{FF2B5EF4-FFF2-40B4-BE49-F238E27FC236}">
                  <a16:creationId xmlns:a16="http://schemas.microsoft.com/office/drawing/2014/main" id="{E276A388-BA6D-F17D-05E4-49C571624E42}"/>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1" name="Picture 10" descr="Logo&#10;&#10;Description automatically generated">
              <a:extLst>
                <a:ext uri="{FF2B5EF4-FFF2-40B4-BE49-F238E27FC236}">
                  <a16:creationId xmlns:a16="http://schemas.microsoft.com/office/drawing/2014/main" id="{E32FC81C-F730-BB7F-98B6-850F8C97D512}"/>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2166175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ABOUT THIS REPORT</a:t>
            </a:r>
          </a:p>
        </p:txBody>
      </p:sp>
      <p:sp>
        <p:nvSpPr>
          <p:cNvPr id="9" name="Content Placeholder 8">
            <a:extLst>
              <a:ext uri="{FF2B5EF4-FFF2-40B4-BE49-F238E27FC236}">
                <a16:creationId xmlns:a16="http://schemas.microsoft.com/office/drawing/2014/main" id="{46C133EB-7E6C-7129-62E3-EDA8F75B3FE2}"/>
              </a:ext>
            </a:extLst>
          </p:cNvPr>
          <p:cNvSpPr>
            <a:spLocks noGrp="1"/>
          </p:cNvSpPr>
          <p:nvPr>
            <p:ph idx="1"/>
          </p:nvPr>
        </p:nvSpPr>
        <p:spPr>
          <a:xfrm>
            <a:off x="1229360" y="1386040"/>
            <a:ext cx="15422880" cy="8173821"/>
          </a:xfrm>
        </p:spPr>
        <p:txBody>
          <a:bodyPr>
            <a:normAutofit fontScale="85000" lnSpcReduction="20000"/>
          </a:bodyPr>
          <a:lstStyle/>
          <a:p>
            <a:pPr marL="0" indent="0">
              <a:lnSpc>
                <a:spcPct val="110000"/>
              </a:lnSpc>
              <a:spcBef>
                <a:spcPts val="1200"/>
              </a:spcBef>
              <a:buNone/>
            </a:pPr>
            <a:r>
              <a:rPr lang="en-US" sz="1400" dirty="0"/>
              <a:t>COPYRIGHT</a:t>
            </a:r>
          </a:p>
          <a:p>
            <a:pPr marL="0" indent="0">
              <a:lnSpc>
                <a:spcPct val="110000"/>
              </a:lnSpc>
              <a:spcBef>
                <a:spcPts val="1200"/>
              </a:spcBef>
              <a:buNone/>
            </a:pPr>
            <a:r>
              <a:rPr lang="en-US" sz="1400" dirty="0"/>
              <a:t>COPYRIGHT © 2022 by the Accreditation Review Commission on Education for the Physician Assistant, Inc. (ARC-PA).</a:t>
            </a:r>
          </a:p>
          <a:p>
            <a:pPr marL="0" indent="0">
              <a:lnSpc>
                <a:spcPct val="110000"/>
              </a:lnSpc>
              <a:spcBef>
                <a:spcPts val="1200"/>
              </a:spcBef>
              <a:buNone/>
            </a:pPr>
            <a:r>
              <a:rPr lang="en-US" sz="1400" dirty="0"/>
              <a:t>All rights reserved. This report was developed to inform PA programs and other stakeholders about aggregate data from the ARC-PA 2021 annual report. For any other purposes, this report or any portion thereof may not be copied, reproduced, modified, distributed, displayed, or transmitted without the express written permission of ARC-PA.</a:t>
            </a:r>
          </a:p>
          <a:p>
            <a:pPr marL="0" indent="0">
              <a:lnSpc>
                <a:spcPct val="110000"/>
              </a:lnSpc>
              <a:spcBef>
                <a:spcPts val="1200"/>
              </a:spcBef>
              <a:buNone/>
            </a:pPr>
            <a:r>
              <a:rPr lang="en-US" sz="1400" dirty="0"/>
              <a:t>ACKNOWLEDGEMENTS	</a:t>
            </a:r>
          </a:p>
          <a:p>
            <a:pPr>
              <a:lnSpc>
                <a:spcPct val="110000"/>
              </a:lnSpc>
              <a:spcBef>
                <a:spcPts val="1200"/>
              </a:spcBef>
            </a:pPr>
            <a:r>
              <a:rPr lang="en-US" sz="1400" dirty="0"/>
              <a:t>The ARC-PA would like to acknowledge Christy Wentworth, PhD, Director of Research and Evaluation for her development and preparation of this report.</a:t>
            </a:r>
          </a:p>
          <a:p>
            <a:pPr marL="0" indent="0">
              <a:lnSpc>
                <a:spcPct val="110000"/>
              </a:lnSpc>
              <a:spcBef>
                <a:spcPts val="1200"/>
              </a:spcBef>
              <a:buNone/>
            </a:pPr>
            <a:r>
              <a:rPr lang="en-US" sz="1400" dirty="0"/>
              <a:t>The ARC-PA Research and Development Workgroup was responsible for the development and administration of the annual survey as well as for input to the content of this report.</a:t>
            </a:r>
          </a:p>
          <a:p>
            <a:pPr>
              <a:lnSpc>
                <a:spcPct val="110000"/>
              </a:lnSpc>
              <a:spcBef>
                <a:spcPts val="1200"/>
              </a:spcBef>
            </a:pPr>
            <a:r>
              <a:rPr lang="en-US" sz="1400" dirty="0"/>
              <a:t>Sharon Luke, EdD, PA-C, Executive Director</a:t>
            </a:r>
          </a:p>
          <a:p>
            <a:pPr>
              <a:lnSpc>
                <a:spcPct val="110000"/>
              </a:lnSpc>
              <a:spcBef>
                <a:spcPts val="1200"/>
              </a:spcBef>
            </a:pPr>
            <a:r>
              <a:rPr lang="en-US" sz="1400" dirty="0"/>
              <a:t>Donna Agnew, MSPAS, PA-C, Accreditation Director</a:t>
            </a:r>
          </a:p>
          <a:p>
            <a:pPr>
              <a:lnSpc>
                <a:spcPct val="110000"/>
              </a:lnSpc>
              <a:spcBef>
                <a:spcPts val="1200"/>
              </a:spcBef>
            </a:pPr>
            <a:r>
              <a:rPr lang="en-US" sz="1400" dirty="0"/>
              <a:t>Donna Yeisley, Med, PA-C Emeritus, Accreditation Director</a:t>
            </a:r>
          </a:p>
          <a:p>
            <a:pPr>
              <a:lnSpc>
                <a:spcPct val="110000"/>
              </a:lnSpc>
              <a:spcBef>
                <a:spcPts val="1200"/>
              </a:spcBef>
            </a:pPr>
            <a:r>
              <a:rPr lang="en-US" sz="1400" dirty="0"/>
              <a:t>Dawn Ludwig, PhD, PA-C Emeritus, Accreditation Director</a:t>
            </a:r>
          </a:p>
          <a:p>
            <a:pPr>
              <a:lnSpc>
                <a:spcPct val="110000"/>
              </a:lnSpc>
              <a:spcBef>
                <a:spcPts val="1200"/>
              </a:spcBef>
            </a:pPr>
            <a:r>
              <a:rPr lang="en-US" sz="1400" dirty="0"/>
              <a:t>Rachel Carlson, EdD, PA-C,  Accreditation Director</a:t>
            </a:r>
          </a:p>
          <a:p>
            <a:pPr>
              <a:lnSpc>
                <a:spcPct val="110000"/>
              </a:lnSpc>
              <a:spcBef>
                <a:spcPts val="1200"/>
              </a:spcBef>
            </a:pPr>
            <a:r>
              <a:rPr lang="en-US" sz="1400" dirty="0"/>
              <a:t>Sonia Ratliff, MBA, MSA, Director of Finance and Administration</a:t>
            </a:r>
          </a:p>
          <a:p>
            <a:pPr marL="0" indent="0">
              <a:lnSpc>
                <a:spcPct val="110000"/>
              </a:lnSpc>
              <a:spcBef>
                <a:spcPts val="1200"/>
              </a:spcBef>
              <a:buNone/>
            </a:pPr>
            <a:r>
              <a:rPr lang="en-US" sz="1400" dirty="0"/>
              <a:t>Additional ARC-PA Staff Contributors and Administrators of the annual report survey:</a:t>
            </a:r>
          </a:p>
          <a:p>
            <a:pPr>
              <a:lnSpc>
                <a:spcPct val="110000"/>
              </a:lnSpc>
              <a:spcBef>
                <a:spcPts val="1200"/>
              </a:spcBef>
            </a:pPr>
            <a:r>
              <a:rPr lang="en-US" sz="1400" dirty="0"/>
              <a:t>Danny Wyatt, IT Developer</a:t>
            </a:r>
          </a:p>
          <a:p>
            <a:pPr>
              <a:lnSpc>
                <a:spcPct val="110000"/>
              </a:lnSpc>
              <a:spcBef>
                <a:spcPts val="1200"/>
              </a:spcBef>
            </a:pPr>
            <a:r>
              <a:rPr lang="en-US" sz="1400" dirty="0"/>
              <a:t>Erica Holiday, Portal Coordinator</a:t>
            </a:r>
          </a:p>
          <a:p>
            <a:pPr>
              <a:lnSpc>
                <a:spcPct val="110000"/>
              </a:lnSpc>
              <a:spcBef>
                <a:spcPts val="1200"/>
              </a:spcBef>
            </a:pPr>
            <a:r>
              <a:rPr lang="en-US" sz="1400" dirty="0"/>
              <a:t>Suzanne York, MPH, PA-C, Accreditation Director</a:t>
            </a:r>
          </a:p>
          <a:p>
            <a:pPr marL="0" indent="0">
              <a:lnSpc>
                <a:spcPct val="110000"/>
              </a:lnSpc>
              <a:spcBef>
                <a:spcPts val="1200"/>
              </a:spcBef>
              <a:buNone/>
            </a:pPr>
            <a:r>
              <a:rPr lang="en-US" sz="1400" dirty="0"/>
              <a:t>The ARC-PA Executive Committee was responsible for input and editorial review of the report.</a:t>
            </a:r>
          </a:p>
          <a:p>
            <a:pPr>
              <a:lnSpc>
                <a:spcPct val="110000"/>
              </a:lnSpc>
              <a:spcBef>
                <a:spcPts val="1200"/>
              </a:spcBef>
            </a:pPr>
            <a:r>
              <a:rPr lang="en-US" sz="1400" dirty="0"/>
              <a:t>Anthony Brenneman, MPAS, PA-C, Chair</a:t>
            </a:r>
          </a:p>
          <a:p>
            <a:pPr>
              <a:lnSpc>
                <a:spcPct val="110000"/>
              </a:lnSpc>
              <a:spcBef>
                <a:spcPts val="1200"/>
              </a:spcBef>
            </a:pPr>
            <a:r>
              <a:rPr lang="en-US" sz="1400" dirty="0"/>
              <a:t>Kim Meyer, PhD, PA-C, Vice Chair</a:t>
            </a:r>
          </a:p>
          <a:p>
            <a:pPr>
              <a:lnSpc>
                <a:spcPct val="110000"/>
              </a:lnSpc>
              <a:spcBef>
                <a:spcPts val="1200"/>
              </a:spcBef>
            </a:pPr>
            <a:r>
              <a:rPr lang="en-US" sz="1400" dirty="0"/>
              <a:t>Matthew McQuillan, MS, PA-C, Past Chair</a:t>
            </a:r>
          </a:p>
          <a:p>
            <a:pPr>
              <a:lnSpc>
                <a:spcPct val="110000"/>
              </a:lnSpc>
              <a:spcBef>
                <a:spcPts val="1200"/>
              </a:spcBef>
            </a:pPr>
            <a:r>
              <a:rPr lang="en-US" sz="1400" dirty="0"/>
              <a:t>Daniel O’Donoghue, PhD, PA-C, Secretary</a:t>
            </a:r>
          </a:p>
          <a:p>
            <a:pPr>
              <a:lnSpc>
                <a:spcPct val="110000"/>
              </a:lnSpc>
              <a:spcBef>
                <a:spcPts val="1200"/>
              </a:spcBef>
            </a:pPr>
            <a:r>
              <a:rPr lang="en-US" sz="1400" dirty="0"/>
              <a:t>Brian Shulman, PhD, CCC-SLP, Treasurer</a:t>
            </a:r>
          </a:p>
          <a:p>
            <a:pPr marL="0" indent="0">
              <a:lnSpc>
                <a:spcPct val="110000"/>
              </a:lnSpc>
              <a:spcBef>
                <a:spcPts val="1200"/>
              </a:spcBef>
              <a:buNone/>
            </a:pPr>
            <a:r>
              <a:rPr lang="en-US" sz="1400" dirty="0"/>
              <a:t>For any questions regarding the contents of this report, please contact </a:t>
            </a:r>
            <a:r>
              <a:rPr lang="en-US" sz="1400" dirty="0">
                <a:hlinkClick r:id="rId2"/>
              </a:rPr>
              <a:t>arc-pa@arc-pa.org</a:t>
            </a:r>
            <a:endParaRPr lang="en-US" sz="1400" dirty="0"/>
          </a:p>
          <a:p>
            <a:pPr marL="0" indent="0">
              <a:lnSpc>
                <a:spcPct val="110000"/>
              </a:lnSpc>
              <a:spcBef>
                <a:spcPts val="1200"/>
              </a:spcBef>
              <a:buNone/>
            </a:pPr>
            <a:r>
              <a:rPr lang="en-US" sz="1400" dirty="0"/>
              <a:t>RECOMMENDED CITATION</a:t>
            </a:r>
          </a:p>
          <a:p>
            <a:pPr marL="0" indent="0">
              <a:lnSpc>
                <a:spcPct val="110000"/>
              </a:lnSpc>
              <a:spcBef>
                <a:spcPts val="1200"/>
              </a:spcBef>
              <a:buNone/>
            </a:pPr>
            <a:r>
              <a:rPr lang="en-US" sz="1400" dirty="0"/>
              <a:t>Accreditation Review Commission on Education for the Physician Assistant, Inc. (ARC-PA), Annual Report Publication. Suwanee, GA. ARC-PA; 2022. </a:t>
            </a:r>
            <a:r>
              <a:rPr lang="en-US" sz="1400" dirty="0" err="1"/>
              <a:t>doi</a:t>
            </a:r>
            <a:r>
              <a:rPr lang="en-US" sz="1400" dirty="0"/>
              <a:t>:</a:t>
            </a:r>
          </a:p>
        </p:txBody>
      </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p:txBody>
          <a:bodyPr/>
          <a:lstStyle/>
          <a:p>
            <a:fld id="{E6F80D84-AC5F-4C9D-A315-AC399149B226}" type="slidenum">
              <a:rPr lang="en-US" smtClean="0"/>
              <a:pPr/>
              <a:t>64</a:t>
            </a:fld>
            <a:endParaRPr lang="en-US" dirty="0"/>
          </a:p>
        </p:txBody>
      </p:sp>
      <p:cxnSp>
        <p:nvCxnSpPr>
          <p:cNvPr id="3" name="Straight Connector 2">
            <a:extLst>
              <a:ext uri="{FF2B5EF4-FFF2-40B4-BE49-F238E27FC236}">
                <a16:creationId xmlns:a16="http://schemas.microsoft.com/office/drawing/2014/main" id="{7D18B390-03C3-B42A-8F0A-2BD3B0E0B935}"/>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6B124FEC-2B39-8A53-2160-975A5A8B87D1}"/>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FD4B1FEF-8B02-4719-F8B4-B49D656B9C47}"/>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1A0D2E25-5FB6-738A-A845-871EE540ED84}"/>
                </a:ext>
              </a:extLst>
            </p:cNvPr>
            <p:cNvPicPr>
              <a:picLocks noChangeAspect="1"/>
            </p:cNvPicPr>
            <p:nvPr/>
          </p:nvPicPr>
          <p:blipFill rotWithShape="1">
            <a:blip r:embed="rId3">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Tree>
    <p:extLst>
      <p:ext uri="{BB962C8B-B14F-4D97-AF65-F5344CB8AC3E}">
        <p14:creationId xmlns:p14="http://schemas.microsoft.com/office/powerpoint/2010/main" val="112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7D41-B32A-4756-A56A-BDE717C1338F}"/>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4" name="Table 4">
            <a:extLst>
              <a:ext uri="{FF2B5EF4-FFF2-40B4-BE49-F238E27FC236}">
                <a16:creationId xmlns:a16="http://schemas.microsoft.com/office/drawing/2014/main" id="{D2EF3D80-16F7-4F65-B091-11151991D49D}"/>
              </a:ext>
            </a:extLst>
          </p:cNvPr>
          <p:cNvGraphicFramePr>
            <a:graphicFrameLocks noGrp="1"/>
          </p:cNvGraphicFramePr>
          <p:nvPr>
            <p:ph idx="1"/>
            <p:extLst>
              <p:ext uri="{D42A27DB-BD31-4B8C-83A1-F6EECF244321}">
                <p14:modId xmlns:p14="http://schemas.microsoft.com/office/powerpoint/2010/main" val="590653120"/>
              </p:ext>
            </p:extLst>
          </p:nvPr>
        </p:nvGraphicFramePr>
        <p:xfrm>
          <a:off x="1229360" y="2104380"/>
          <a:ext cx="15325343" cy="4769566"/>
        </p:xfrm>
        <a:graphic>
          <a:graphicData uri="http://schemas.openxmlformats.org/drawingml/2006/table">
            <a:tbl>
              <a:tblPr firstRow="1" bandRow="1">
                <a:tableStyleId>{3B4B98B0-60AC-42C2-AFA5-B58CD77FA1E5}</a:tableStyleId>
              </a:tblPr>
              <a:tblGrid>
                <a:gridCol w="2729280">
                  <a:extLst>
                    <a:ext uri="{9D8B030D-6E8A-4147-A177-3AD203B41FA5}">
                      <a16:colId xmlns:a16="http://schemas.microsoft.com/office/drawing/2014/main" val="810999702"/>
                    </a:ext>
                  </a:extLst>
                </a:gridCol>
                <a:gridCol w="4212603">
                  <a:extLst>
                    <a:ext uri="{9D8B030D-6E8A-4147-A177-3AD203B41FA5}">
                      <a16:colId xmlns:a16="http://schemas.microsoft.com/office/drawing/2014/main" val="899084989"/>
                    </a:ext>
                  </a:extLst>
                </a:gridCol>
                <a:gridCol w="1505297">
                  <a:extLst>
                    <a:ext uri="{9D8B030D-6E8A-4147-A177-3AD203B41FA5}">
                      <a16:colId xmlns:a16="http://schemas.microsoft.com/office/drawing/2014/main" val="1075566768"/>
                    </a:ext>
                  </a:extLst>
                </a:gridCol>
                <a:gridCol w="758866">
                  <a:extLst>
                    <a:ext uri="{9D8B030D-6E8A-4147-A177-3AD203B41FA5}">
                      <a16:colId xmlns:a16="http://schemas.microsoft.com/office/drawing/2014/main" val="2434580065"/>
                    </a:ext>
                  </a:extLst>
                </a:gridCol>
                <a:gridCol w="2033422">
                  <a:extLst>
                    <a:ext uri="{9D8B030D-6E8A-4147-A177-3AD203B41FA5}">
                      <a16:colId xmlns:a16="http://schemas.microsoft.com/office/drawing/2014/main" val="3021121598"/>
                    </a:ext>
                  </a:extLst>
                </a:gridCol>
                <a:gridCol w="1356595">
                  <a:extLst>
                    <a:ext uri="{9D8B030D-6E8A-4147-A177-3AD203B41FA5}">
                      <a16:colId xmlns:a16="http://schemas.microsoft.com/office/drawing/2014/main" val="3028304227"/>
                    </a:ext>
                  </a:extLst>
                </a:gridCol>
                <a:gridCol w="2729280">
                  <a:extLst>
                    <a:ext uri="{9D8B030D-6E8A-4147-A177-3AD203B41FA5}">
                      <a16:colId xmlns:a16="http://schemas.microsoft.com/office/drawing/2014/main" val="321722786"/>
                    </a:ext>
                  </a:extLst>
                </a:gridCol>
              </a:tblGrid>
              <a:tr h="256032">
                <a:tc>
                  <a:txBody>
                    <a:bodyPr/>
                    <a:lstStyle/>
                    <a:p>
                      <a:pPr marL="0" marR="0" algn="ctr">
                        <a:lnSpc>
                          <a:spcPct val="107000"/>
                        </a:lnSpc>
                        <a:spcBef>
                          <a:spcPts val="0"/>
                        </a:spcBef>
                        <a:spcAft>
                          <a:spcPts val="0"/>
                        </a:spcAft>
                      </a:pPr>
                      <a:r>
                        <a:rPr lang="en-US" sz="1700">
                          <a:solidFill>
                            <a:schemeClr val="tx1"/>
                          </a:solidFill>
                          <a:effectLst/>
                        </a:rPr>
                        <a:t>Region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Division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State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 Total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New</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gn="ctr">
                        <a:lnSpc>
                          <a:spcPct val="107000"/>
                        </a:lnSpc>
                        <a:spcBef>
                          <a:spcPts val="0"/>
                        </a:spcBef>
                        <a:spcAft>
                          <a:spcPts val="0"/>
                        </a:spcAft>
                      </a:pPr>
                      <a:r>
                        <a:rPr lang="en-US" sz="1700">
                          <a:solidFill>
                            <a:schemeClr val="tx1"/>
                          </a:solidFill>
                          <a:effectLst/>
                        </a:rPr>
                        <a:t>% Change</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extLst>
                  <a:ext uri="{0D108BD9-81ED-4DB2-BD59-A6C34878D82A}">
                    <a16:rowId xmlns:a16="http://schemas.microsoft.com/office/drawing/2014/main" val="4201974568"/>
                  </a:ext>
                </a:extLst>
              </a:tr>
              <a:tr h="256032">
                <a:tc>
                  <a:txBody>
                    <a:bodyPr/>
                    <a:lstStyle/>
                    <a:p>
                      <a:pPr marL="0" marR="0">
                        <a:lnSpc>
                          <a:spcPct val="107000"/>
                        </a:lnSpc>
                        <a:spcBef>
                          <a:spcPts val="0"/>
                        </a:spcBef>
                        <a:spcAft>
                          <a:spcPts val="0"/>
                        </a:spcAft>
                      </a:pPr>
                      <a:r>
                        <a:rPr lang="en-US" sz="1700">
                          <a:solidFill>
                            <a:schemeClr val="tx1"/>
                          </a:solidFill>
                          <a:effectLst/>
                        </a:rPr>
                        <a:t>West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38</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13.52%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+2</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5.56%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331009051"/>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Mountain</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16</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5.69%</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6.67%</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936421207"/>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AZ</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3</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1.07%</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9544446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CO</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1.42%</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34367156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ID</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58480645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MT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094957526"/>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NM</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293319020"/>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NV</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2</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0.71%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05677939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UT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3</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1.07%</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699990743"/>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Pacific</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22</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7.83%</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4.76%</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16148508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CA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18</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6.41%</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+2</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12.50%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2098818154"/>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OR</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3</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1.07%</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52259115"/>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WA</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-50.00%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3872717720"/>
                  </a:ext>
                </a:extLst>
              </a:tr>
              <a:tr h="256032">
                <a:tc>
                  <a:txBody>
                    <a:bodyPr/>
                    <a:lstStyle/>
                    <a:p>
                      <a:pPr marL="0" marR="0">
                        <a:lnSpc>
                          <a:spcPct val="107000"/>
                        </a:lnSpc>
                        <a:spcBef>
                          <a:spcPts val="0"/>
                        </a:spcBef>
                        <a:spcAft>
                          <a:spcPts val="0"/>
                        </a:spcAft>
                      </a:pPr>
                      <a:r>
                        <a:rPr lang="en-US" sz="1700" dirty="0">
                          <a:solidFill>
                            <a:schemeClr val="tx1"/>
                          </a:solidFill>
                          <a:effectLst/>
                        </a:rPr>
                        <a:t>US Territory</a:t>
                      </a: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1</a:t>
                      </a:r>
                      <a:endParaRPr lang="en-US" sz="1700" b="1"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4275286019"/>
                  </a:ext>
                </a:extLst>
              </a:tr>
              <a:tr h="256032">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PR</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1</a:t>
                      </a:r>
                      <a:endParaRPr lang="en-US" sz="1700" b="0" i="0" u="none" strike="noStrike">
                        <a:solidFill>
                          <a:schemeClr val="tx1"/>
                        </a:solidFill>
                        <a:effectLst/>
                        <a:latin typeface="+mn-lt"/>
                      </a:endParaRPr>
                    </a:p>
                  </a:txBody>
                  <a:tcPr marL="10160" marR="10160" marT="10160" marB="0" anchor="ctr"/>
                </a:tc>
                <a:tc>
                  <a:txBody>
                    <a:bodyPr/>
                    <a:lstStyle/>
                    <a:p>
                      <a:pPr algn="r" fontAlgn="b"/>
                      <a:r>
                        <a:rPr lang="en-US" sz="1700" b="0" u="none" strike="noStrike">
                          <a:solidFill>
                            <a:schemeClr val="tx1"/>
                          </a:solidFill>
                          <a:effectLst/>
                        </a:rPr>
                        <a:t>0.36%</a:t>
                      </a:r>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a:solidFill>
                            <a:schemeClr val="tx1"/>
                          </a:solidFill>
                          <a:effectLst/>
                        </a:rPr>
                        <a:t>0.00%</a:t>
                      </a:r>
                      <a:endParaRPr lang="en-US" sz="1700" b="0" i="0" u="none" strike="noStrike">
                        <a:solidFill>
                          <a:schemeClr val="tx1"/>
                        </a:solidFill>
                        <a:effectLst/>
                        <a:latin typeface="+mn-lt"/>
                      </a:endParaRPr>
                    </a:p>
                  </a:txBody>
                  <a:tcPr marL="10160" marR="10160" marT="10160" marB="0" anchor="ctr"/>
                </a:tc>
                <a:extLst>
                  <a:ext uri="{0D108BD9-81ED-4DB2-BD59-A6C34878D82A}">
                    <a16:rowId xmlns:a16="http://schemas.microsoft.com/office/drawing/2014/main" val="1934406909"/>
                  </a:ext>
                </a:extLst>
              </a:tr>
              <a:tr h="473854">
                <a:tc>
                  <a:txBody>
                    <a:bodyPr/>
                    <a:lstStyle/>
                    <a:p>
                      <a:pPr marL="0" marR="0">
                        <a:lnSpc>
                          <a:spcPct val="107000"/>
                        </a:lnSpc>
                        <a:spcBef>
                          <a:spcPts val="0"/>
                        </a:spcBef>
                        <a:spcAft>
                          <a:spcPts val="0"/>
                        </a:spcAft>
                      </a:pPr>
                      <a:r>
                        <a:rPr lang="en-US" sz="1700">
                          <a:solidFill>
                            <a:schemeClr val="tx1"/>
                          </a:solidFill>
                          <a:effectLst/>
                        </a:rPr>
                        <a:t>TOTAL</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marL="0" marR="0">
                        <a:lnSpc>
                          <a:spcPct val="107000"/>
                        </a:lnSpc>
                        <a:spcBef>
                          <a:spcPts val="0"/>
                        </a:spcBef>
                        <a:spcAft>
                          <a:spcPts val="0"/>
                        </a:spcAft>
                      </a:pPr>
                      <a:r>
                        <a:rPr lang="en-US" sz="1700">
                          <a:solidFill>
                            <a:schemeClr val="tx1"/>
                          </a:solidFill>
                          <a:effectLst/>
                        </a:rPr>
                        <a:t> </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1" u="none" strike="noStrike">
                          <a:solidFill>
                            <a:schemeClr val="tx1"/>
                          </a:solidFill>
                          <a:effectLst/>
                        </a:rPr>
                        <a:t>281</a:t>
                      </a:r>
                      <a:endParaRPr lang="en-US" sz="1700" b="1" i="0" u="none" strike="noStrike">
                        <a:solidFill>
                          <a:schemeClr val="tx1"/>
                        </a:solidFill>
                        <a:effectLst/>
                        <a:latin typeface="+mn-lt"/>
                      </a:endParaRPr>
                    </a:p>
                  </a:txBody>
                  <a:tcPr marL="10160" marR="10160" marT="10160" marB="0" anchor="ctr"/>
                </a:tc>
                <a:tc>
                  <a:txBody>
                    <a:bodyPr/>
                    <a:lstStyle/>
                    <a:p>
                      <a:pPr algn="r" fontAlgn="b"/>
                      <a:endParaRPr lang="en-US" sz="1700" b="0" i="0" u="none" strike="noStrike">
                        <a:solidFill>
                          <a:schemeClr val="tx1"/>
                        </a:solidFill>
                        <a:effectLst/>
                        <a:latin typeface="+mn-lt"/>
                      </a:endParaRPr>
                    </a:p>
                  </a:txBody>
                  <a:tcPr marL="10160" marR="10160" marT="10160" marB="0" anchor="ctr"/>
                </a:tc>
                <a:tc>
                  <a:txBody>
                    <a:bodyPr/>
                    <a:lstStyle/>
                    <a:p>
                      <a:pPr marL="0" marR="0" algn="r">
                        <a:lnSpc>
                          <a:spcPct val="107000"/>
                        </a:lnSpc>
                        <a:spcBef>
                          <a:spcPts val="0"/>
                        </a:spcBef>
                        <a:spcAft>
                          <a:spcPts val="0"/>
                        </a:spcAft>
                      </a:pPr>
                      <a:r>
                        <a:rPr lang="en-US" sz="1700">
                          <a:solidFill>
                            <a:schemeClr val="tx1"/>
                          </a:solidFill>
                          <a:effectLst/>
                        </a:rPr>
                        <a:t>+13</a:t>
                      </a:r>
                      <a:endParaRPr lang="en-US" sz="1700">
                        <a:solidFill>
                          <a:schemeClr val="tx1"/>
                        </a:solidFill>
                        <a:effectLst/>
                        <a:latin typeface="+mn-lt"/>
                        <a:ea typeface="Calibri" panose="020F0502020204030204" pitchFamily="34" charset="0"/>
                        <a:cs typeface="Times New Roman" panose="02020603050405020304" pitchFamily="18" charset="0"/>
                      </a:endParaRPr>
                    </a:p>
                  </a:txBody>
                  <a:tcPr marL="36046" marR="36046" marT="0" marB="0" anchor="ctr"/>
                </a:tc>
                <a:tc>
                  <a:txBody>
                    <a:bodyPr/>
                    <a:lstStyle/>
                    <a:p>
                      <a:pPr algn="r" fontAlgn="b"/>
                      <a:r>
                        <a:rPr lang="en-US" sz="1700" b="0" u="none" strike="noStrike" dirty="0">
                          <a:solidFill>
                            <a:schemeClr val="tx1"/>
                          </a:solidFill>
                          <a:effectLst/>
                        </a:rPr>
                        <a:t>4.85%</a:t>
                      </a:r>
                      <a:endParaRPr lang="en-US" sz="1700" b="0" i="0" u="none" strike="noStrike" dirty="0">
                        <a:solidFill>
                          <a:schemeClr val="tx1"/>
                        </a:solidFill>
                        <a:effectLst/>
                        <a:latin typeface="+mn-lt"/>
                      </a:endParaRPr>
                    </a:p>
                  </a:txBody>
                  <a:tcPr marL="10160" marR="10160" marT="10160" marB="0" anchor="ctr"/>
                </a:tc>
                <a:extLst>
                  <a:ext uri="{0D108BD9-81ED-4DB2-BD59-A6C34878D82A}">
                    <a16:rowId xmlns:a16="http://schemas.microsoft.com/office/drawing/2014/main" val="1926600257"/>
                  </a:ext>
                </a:extLst>
              </a:tr>
            </a:tbl>
          </a:graphicData>
        </a:graphic>
      </p:graphicFrame>
      <p:sp>
        <p:nvSpPr>
          <p:cNvPr id="10" name="Title 1">
            <a:extLst>
              <a:ext uri="{FF2B5EF4-FFF2-40B4-BE49-F238E27FC236}">
                <a16:creationId xmlns:a16="http://schemas.microsoft.com/office/drawing/2014/main" id="{0D533C42-FAE8-46B4-BB53-07FE6BDDD557}"/>
              </a:ext>
            </a:extLst>
          </p:cNvPr>
          <p:cNvSpPr txBox="1">
            <a:spLocks/>
          </p:cNvSpPr>
          <p:nvPr/>
        </p:nvSpPr>
        <p:spPr>
          <a:xfrm>
            <a:off x="1229360" y="1372860"/>
            <a:ext cx="15325343"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Geographic Distribution </a:t>
            </a:r>
          </a:p>
        </p:txBody>
      </p:sp>
      <p:cxnSp>
        <p:nvCxnSpPr>
          <p:cNvPr id="13" name="Straight Connector 12">
            <a:extLst>
              <a:ext uri="{FF2B5EF4-FFF2-40B4-BE49-F238E27FC236}">
                <a16:creationId xmlns:a16="http://schemas.microsoft.com/office/drawing/2014/main" id="{C3F5C55B-3EDB-F9BD-6E00-D749C0FE45C0}"/>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C42047DC-DE61-BB96-919C-788036F0C654}"/>
              </a:ext>
            </a:extLst>
          </p:cNvPr>
          <p:cNvGrpSpPr/>
          <p:nvPr/>
        </p:nvGrpSpPr>
        <p:grpSpPr>
          <a:xfrm>
            <a:off x="0" y="9601200"/>
            <a:ext cx="17881600" cy="457200"/>
            <a:chOff x="0" y="9601200"/>
            <a:chExt cx="17881600" cy="457200"/>
          </a:xfrm>
        </p:grpSpPr>
        <p:sp>
          <p:nvSpPr>
            <p:cNvPr id="15" name="Rectangle 14">
              <a:extLst>
                <a:ext uri="{FF2B5EF4-FFF2-40B4-BE49-F238E27FC236}">
                  <a16:creationId xmlns:a16="http://schemas.microsoft.com/office/drawing/2014/main" id="{CC57556A-7E0C-A6DC-0E2C-0279F0C16253}"/>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6" name="Picture 15" descr="Logo&#10;&#10;Description automatically generated">
              <a:extLst>
                <a:ext uri="{FF2B5EF4-FFF2-40B4-BE49-F238E27FC236}">
                  <a16:creationId xmlns:a16="http://schemas.microsoft.com/office/drawing/2014/main" id="{5F3C1E41-38A7-1C7A-84DD-3FCF6EFD056F}"/>
                </a:ext>
              </a:extLst>
            </p:cNvPr>
            <p:cNvPicPr>
              <a:picLocks noChangeAspect="1"/>
            </p:cNvPicPr>
            <p:nvPr/>
          </p:nvPicPr>
          <p:blipFill rotWithShape="1">
            <a:blip r:embed="rId2">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6" name="Slide Number Placeholder 5">
            <a:extLst>
              <a:ext uri="{FF2B5EF4-FFF2-40B4-BE49-F238E27FC236}">
                <a16:creationId xmlns:a16="http://schemas.microsoft.com/office/drawing/2014/main" id="{BB47CA40-AB35-4D89-A702-25499FED990C}"/>
              </a:ext>
            </a:extLst>
          </p:cNvPr>
          <p:cNvSpPr>
            <a:spLocks noGrp="1"/>
          </p:cNvSpPr>
          <p:nvPr>
            <p:ph type="sldNum" sz="quarter" idx="12"/>
          </p:nvPr>
        </p:nvSpPr>
        <p:spPr>
          <a:xfrm>
            <a:off x="12628880" y="9561185"/>
            <a:ext cx="4023360" cy="535517"/>
          </a:xfrm>
        </p:spPr>
        <p:txBody>
          <a:bodyPr/>
          <a:lstStyle/>
          <a:p>
            <a:fld id="{E6F80D84-AC5F-4C9D-A315-AC399149B226}"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321793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11" name="Content Placeholder 10">
            <a:extLst>
              <a:ext uri="{FF2B5EF4-FFF2-40B4-BE49-F238E27FC236}">
                <a16:creationId xmlns:a16="http://schemas.microsoft.com/office/drawing/2014/main" id="{87BCDCF1-399B-33E3-5083-B88C0F45EE62}"/>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224470491"/>
              </p:ext>
            </p:extLst>
          </p:nvPr>
        </p:nvGraphicFramePr>
        <p:xfrm>
          <a:off x="1228725" y="2104380"/>
          <a:ext cx="7600950" cy="4458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332D619A-EE28-DD1C-2F6D-99842EA38D2B}"/>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210483766"/>
              </p:ext>
            </p:extLst>
          </p:nvPr>
        </p:nvGraphicFramePr>
        <p:xfrm>
          <a:off x="9051925" y="2104380"/>
          <a:ext cx="7600950" cy="445831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7837" y="1372860"/>
            <a:ext cx="15322804"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Institutional Details</a:t>
            </a:r>
          </a:p>
        </p:txBody>
      </p:sp>
      <p:graphicFrame>
        <p:nvGraphicFramePr>
          <p:cNvPr id="17" name="Table 16">
            <a:extLst>
              <a:ext uri="{FF2B5EF4-FFF2-40B4-BE49-F238E27FC236}">
                <a16:creationId xmlns:a16="http://schemas.microsoft.com/office/drawing/2014/main" id="{715DD0FE-2C28-4A2A-ABE2-ADA5ACB934D6}"/>
              </a:ext>
            </a:extLst>
          </p:cNvPr>
          <p:cNvGraphicFramePr>
            <a:graphicFrameLocks noGrp="1"/>
          </p:cNvGraphicFramePr>
          <p:nvPr>
            <p:extLst>
              <p:ext uri="{D42A27DB-BD31-4B8C-83A1-F6EECF244321}">
                <p14:modId xmlns:p14="http://schemas.microsoft.com/office/powerpoint/2010/main" val="4274295879"/>
              </p:ext>
            </p:extLst>
          </p:nvPr>
        </p:nvGraphicFramePr>
        <p:xfrm>
          <a:off x="3017520" y="6661128"/>
          <a:ext cx="4023360" cy="822960"/>
        </p:xfrm>
        <a:graphic>
          <a:graphicData uri="http://schemas.openxmlformats.org/drawingml/2006/table">
            <a:tbl>
              <a:tblPr firstRow="1" firstCol="1" bandRow="1">
                <a:tableStyleId>{3B4B98B0-60AC-42C2-AFA5-B58CD77FA1E5}</a:tableStyleId>
              </a:tblPr>
              <a:tblGrid>
                <a:gridCol w="1948237">
                  <a:extLst>
                    <a:ext uri="{9D8B030D-6E8A-4147-A177-3AD203B41FA5}">
                      <a16:colId xmlns:a16="http://schemas.microsoft.com/office/drawing/2014/main" val="927423651"/>
                    </a:ext>
                  </a:extLst>
                </a:gridCol>
                <a:gridCol w="974655">
                  <a:extLst>
                    <a:ext uri="{9D8B030D-6E8A-4147-A177-3AD203B41FA5}">
                      <a16:colId xmlns:a16="http://schemas.microsoft.com/office/drawing/2014/main" val="3054637108"/>
                    </a:ext>
                  </a:extLst>
                </a:gridCol>
                <a:gridCol w="1100468">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600">
                          <a:effectLst/>
                        </a:rPr>
                        <a:t>Organization 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Percent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600">
                          <a:effectLst/>
                        </a:rPr>
                        <a:t>Not for Profit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600">
                          <a:effectLst/>
                        </a:rPr>
                        <a:t>For Profit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bl>
          </a:graphicData>
        </a:graphic>
      </p:graphicFrame>
      <p:graphicFrame>
        <p:nvGraphicFramePr>
          <p:cNvPr id="19" name="Table 18">
            <a:extLst>
              <a:ext uri="{FF2B5EF4-FFF2-40B4-BE49-F238E27FC236}">
                <a16:creationId xmlns:a16="http://schemas.microsoft.com/office/drawing/2014/main" id="{71E981D0-5205-4306-A0D7-E8F52B14E9ED}"/>
              </a:ext>
            </a:extLst>
          </p:cNvPr>
          <p:cNvGraphicFramePr>
            <a:graphicFrameLocks noGrp="1"/>
          </p:cNvGraphicFramePr>
          <p:nvPr>
            <p:extLst>
              <p:ext uri="{D42A27DB-BD31-4B8C-83A1-F6EECF244321}">
                <p14:modId xmlns:p14="http://schemas.microsoft.com/office/powerpoint/2010/main" val="1250211470"/>
              </p:ext>
            </p:extLst>
          </p:nvPr>
        </p:nvGraphicFramePr>
        <p:xfrm>
          <a:off x="10977880" y="6562693"/>
          <a:ext cx="3749040" cy="1097280"/>
        </p:xfrm>
        <a:graphic>
          <a:graphicData uri="http://schemas.openxmlformats.org/drawingml/2006/table">
            <a:tbl>
              <a:tblPr firstRow="1" firstCol="1" bandRow="1">
                <a:tableStyleId>{3B4B98B0-60AC-42C2-AFA5-B58CD77FA1E5}</a:tableStyleId>
              </a:tblPr>
              <a:tblGrid>
                <a:gridCol w="1638573">
                  <a:extLst>
                    <a:ext uri="{9D8B030D-6E8A-4147-A177-3AD203B41FA5}">
                      <a16:colId xmlns:a16="http://schemas.microsoft.com/office/drawing/2014/main" val="927423651"/>
                    </a:ext>
                  </a:extLst>
                </a:gridCol>
                <a:gridCol w="941962">
                  <a:extLst>
                    <a:ext uri="{9D8B030D-6E8A-4147-A177-3AD203B41FA5}">
                      <a16:colId xmlns:a16="http://schemas.microsoft.com/office/drawing/2014/main" val="3054637108"/>
                    </a:ext>
                  </a:extLst>
                </a:gridCol>
                <a:gridCol w="1168505">
                  <a:extLst>
                    <a:ext uri="{9D8B030D-6E8A-4147-A177-3AD203B41FA5}">
                      <a16:colId xmlns:a16="http://schemas.microsoft.com/office/drawing/2014/main" val="778441610"/>
                    </a:ext>
                  </a:extLst>
                </a:gridCol>
              </a:tblGrid>
              <a:tr h="274320">
                <a:tc>
                  <a:txBody>
                    <a:bodyPr/>
                    <a:lstStyle/>
                    <a:p>
                      <a:pPr marL="0" marR="0" algn="ctr">
                        <a:lnSpc>
                          <a:spcPct val="107000"/>
                        </a:lnSpc>
                        <a:spcBef>
                          <a:spcPts val="0"/>
                        </a:spcBef>
                        <a:spcAft>
                          <a:spcPts val="0"/>
                        </a:spcAft>
                      </a:pPr>
                      <a:r>
                        <a:rPr lang="en-US" sz="1600">
                          <a:effectLst/>
                        </a:rPr>
                        <a:t>Institution 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Percent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600">
                          <a:effectLst/>
                        </a:rPr>
                        <a:t>Private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186</a:t>
                      </a:r>
                    </a:p>
                  </a:txBody>
                  <a:tcPr marL="68580" marR="68580" marT="0" marB="0" anchor="ctr"/>
                </a:tc>
                <a:tc>
                  <a:txBody>
                    <a:bodyPr/>
                    <a:lstStyle/>
                    <a:p>
                      <a:pPr marL="0" marR="0" algn="ctr">
                        <a:lnSpc>
                          <a:spcPct val="107000"/>
                        </a:lnSpc>
                        <a:spcBef>
                          <a:spcPts val="0"/>
                        </a:spcBef>
                        <a:spcAft>
                          <a:spcPts val="0"/>
                        </a:spcAft>
                      </a:pPr>
                      <a:r>
                        <a:rPr lang="en-US" sz="1600">
                          <a:effectLst/>
                        </a:rPr>
                        <a:t>68.38%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600">
                          <a:effectLst/>
                        </a:rPr>
                        <a:t>Public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31.25%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r h="274320">
                <a:tc>
                  <a:txBody>
                    <a:bodyPr/>
                    <a:lstStyle/>
                    <a:p>
                      <a:pPr marL="0" marR="0" algn="l">
                        <a:lnSpc>
                          <a:spcPct val="107000"/>
                        </a:lnSpc>
                        <a:spcBef>
                          <a:spcPts val="0"/>
                        </a:spcBef>
                        <a:spcAft>
                          <a:spcPts val="0"/>
                        </a:spcAft>
                      </a:pPr>
                      <a:r>
                        <a:rPr lang="en-US" sz="1600">
                          <a:effectLst/>
                        </a:rPr>
                        <a:t>Military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914432"/>
                  </a:ext>
                </a:extLst>
              </a:tr>
            </a:tbl>
          </a:graphicData>
        </a:graphic>
      </p:graphicFrame>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 uri="{C183D7F6-B498-43B3-948B-1728B52AA6E4}">
                <adec:decorative xmlns:adec="http://schemas.microsoft.com/office/drawing/2017/decorative" val="1"/>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endParaRPr>
          </a:p>
        </p:txBody>
      </p:sp>
      <p:graphicFrame>
        <p:nvGraphicFramePr>
          <p:cNvPr id="16" name="Table 15">
            <a:extLst>
              <a:ext uri="{FF2B5EF4-FFF2-40B4-BE49-F238E27FC236}">
                <a16:creationId xmlns:a16="http://schemas.microsoft.com/office/drawing/2014/main" id="{C95990B6-06C1-E7C3-4219-8F55078D4484}"/>
              </a:ext>
            </a:extLst>
          </p:cNvPr>
          <p:cNvGraphicFramePr>
            <a:graphicFrameLocks noGrp="1"/>
          </p:cNvGraphicFramePr>
          <p:nvPr>
            <p:extLst>
              <p:ext uri="{D42A27DB-BD31-4B8C-83A1-F6EECF244321}">
                <p14:modId xmlns:p14="http://schemas.microsoft.com/office/powerpoint/2010/main" val="497838300"/>
              </p:ext>
            </p:extLst>
          </p:nvPr>
        </p:nvGraphicFramePr>
        <p:xfrm>
          <a:off x="6517640" y="8585026"/>
          <a:ext cx="4846320" cy="822960"/>
        </p:xfrm>
        <a:graphic>
          <a:graphicData uri="http://schemas.openxmlformats.org/drawingml/2006/table">
            <a:tbl>
              <a:tblPr firstRow="1" firstCol="1" bandRow="1">
                <a:tableStyleId>{2D5ABB26-0587-4C30-8999-92F81FD0307C}</a:tableStyleId>
              </a:tblPr>
              <a:tblGrid>
                <a:gridCol w="2243390">
                  <a:extLst>
                    <a:ext uri="{9D8B030D-6E8A-4147-A177-3AD203B41FA5}">
                      <a16:colId xmlns:a16="http://schemas.microsoft.com/office/drawing/2014/main" val="927423651"/>
                    </a:ext>
                  </a:extLst>
                </a:gridCol>
                <a:gridCol w="1222561">
                  <a:extLst>
                    <a:ext uri="{9D8B030D-6E8A-4147-A177-3AD203B41FA5}">
                      <a16:colId xmlns:a16="http://schemas.microsoft.com/office/drawing/2014/main" val="3054637108"/>
                    </a:ext>
                  </a:extLst>
                </a:gridCol>
                <a:gridCol w="1380369">
                  <a:extLst>
                    <a:ext uri="{9D8B030D-6E8A-4147-A177-3AD203B41FA5}">
                      <a16:colId xmlns:a16="http://schemas.microsoft.com/office/drawing/2014/main" val="778441610"/>
                    </a:ext>
                  </a:extLst>
                </a:gridCol>
              </a:tblGrid>
              <a:tr h="274320">
                <a:tc>
                  <a:txBody>
                    <a:bodyPr/>
                    <a:lstStyle/>
                    <a:p>
                      <a:pPr marL="0" marR="0" algn="l">
                        <a:lnSpc>
                          <a:spcPct val="107000"/>
                        </a:lnSpc>
                        <a:spcBef>
                          <a:spcPts val="0"/>
                        </a:spcBef>
                        <a:spcAft>
                          <a:spcPts val="0"/>
                        </a:spcAft>
                      </a:pPr>
                      <a:r>
                        <a:rPr lang="en-US" sz="1600" dirty="0">
                          <a:effectLst/>
                        </a:rPr>
                        <a:t>Organization/Institution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Private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Public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593046"/>
                  </a:ext>
                </a:extLst>
              </a:tr>
              <a:tr h="274320">
                <a:tc>
                  <a:txBody>
                    <a:bodyPr/>
                    <a:lstStyle/>
                    <a:p>
                      <a:pPr marL="0" marR="0" algn="l">
                        <a:lnSpc>
                          <a:spcPct val="107000"/>
                        </a:lnSpc>
                        <a:spcBef>
                          <a:spcPts val="0"/>
                        </a:spcBef>
                        <a:spcAft>
                          <a:spcPts val="0"/>
                        </a:spcAft>
                      </a:pPr>
                      <a:r>
                        <a:rPr lang="en-US" sz="1600" dirty="0">
                          <a:effectLst/>
                        </a:rPr>
                        <a:t>Not for Profit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dirty="0">
                          <a:effectLst/>
                        </a:rPr>
                        <a:t>5.91%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dirty="0">
                          <a:effectLst/>
                        </a:rPr>
                        <a:t>5.88%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46449480"/>
                  </a:ext>
                </a:extLst>
              </a:tr>
              <a:tr h="274320">
                <a:tc>
                  <a:txBody>
                    <a:bodyPr/>
                    <a:lstStyle/>
                    <a:p>
                      <a:pPr marL="0" marR="0" algn="l">
                        <a:lnSpc>
                          <a:spcPct val="107000"/>
                        </a:lnSpc>
                        <a:spcBef>
                          <a:spcPts val="0"/>
                        </a:spcBef>
                        <a:spcAft>
                          <a:spcPts val="0"/>
                        </a:spcAft>
                      </a:pPr>
                      <a:r>
                        <a:rPr lang="en-US" sz="1600" dirty="0">
                          <a:effectLst/>
                        </a:rPr>
                        <a:t>For Profit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dirty="0">
                          <a:effectLst/>
                        </a:rPr>
                        <a:t>94.09%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94.12%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950574"/>
                  </a:ext>
                </a:extLst>
              </a:tr>
            </a:tbl>
          </a:graphicData>
        </a:graphic>
      </p:graphicFrame>
      <p:cxnSp>
        <p:nvCxnSpPr>
          <p:cNvPr id="25" name="Straight Connector 24">
            <a:extLst>
              <a:ext uri="{FF2B5EF4-FFF2-40B4-BE49-F238E27FC236}">
                <a16:creationId xmlns:a16="http://schemas.microsoft.com/office/drawing/2014/main" id="{479E5135-B19F-54C0-847A-C05BB1E86A7B}"/>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4940C375-9489-6EE5-378B-2F82DD6DFC55}"/>
              </a:ext>
            </a:extLst>
          </p:cNvPr>
          <p:cNvGrpSpPr/>
          <p:nvPr/>
        </p:nvGrpSpPr>
        <p:grpSpPr>
          <a:xfrm>
            <a:off x="0" y="9601200"/>
            <a:ext cx="17881600" cy="457200"/>
            <a:chOff x="0" y="9601200"/>
            <a:chExt cx="17881600" cy="457200"/>
          </a:xfrm>
        </p:grpSpPr>
        <p:sp>
          <p:nvSpPr>
            <p:cNvPr id="27" name="Rectangle 26">
              <a:extLst>
                <a:ext uri="{FF2B5EF4-FFF2-40B4-BE49-F238E27FC236}">
                  <a16:creationId xmlns:a16="http://schemas.microsoft.com/office/drawing/2014/main" id="{D7B6016E-FF68-3495-A5E3-39C2A2BDFACC}"/>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28" name="Picture 27" descr="Logo&#10;&#10;Description automatically generated">
              <a:extLst>
                <a:ext uri="{FF2B5EF4-FFF2-40B4-BE49-F238E27FC236}">
                  <a16:creationId xmlns:a16="http://schemas.microsoft.com/office/drawing/2014/main" id="{3744AD5E-351F-431D-907D-BBD76C8D03E3}"/>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09"/>
            <a:ext cx="4023360" cy="535517"/>
          </a:xfrm>
        </p:spPr>
        <p:txBody>
          <a:bodyPr/>
          <a:lstStyle/>
          <a:p>
            <a:fld id="{E6F80D84-AC5F-4C9D-A315-AC399149B226}"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07347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78D-BD1C-4517-98F2-FCAB2B5A91B5}"/>
              </a:ext>
            </a:extLst>
          </p:cNvPr>
          <p:cNvSpPr>
            <a:spLocks noGrp="1"/>
          </p:cNvSpPr>
          <p:nvPr>
            <p:ph type="title"/>
          </p:nvPr>
        </p:nvSpPr>
        <p:spPr>
          <a:xfrm>
            <a:off x="1229360" y="365760"/>
            <a:ext cx="15422880" cy="914400"/>
          </a:xfrm>
        </p:spPr>
        <p:txBody>
          <a:bodyPr>
            <a:normAutofit fontScale="90000"/>
          </a:bodyPr>
          <a:lstStyle/>
          <a:p>
            <a:pPr algn="ctr"/>
            <a:r>
              <a:rPr lang="en-US" b="1" dirty="0">
                <a:latin typeface="Arial Narrow" panose="020B0606020202030204" pitchFamily="34" charset="0"/>
              </a:rPr>
              <a:t>Entry Level Programs</a:t>
            </a:r>
          </a:p>
        </p:txBody>
      </p:sp>
      <p:graphicFrame>
        <p:nvGraphicFramePr>
          <p:cNvPr id="20" name="Content Placeholder 7">
            <a:extLst>
              <a:ext uri="{FF2B5EF4-FFF2-40B4-BE49-F238E27FC236}">
                <a16:creationId xmlns:a16="http://schemas.microsoft.com/office/drawing/2014/main" id="{DCB805A5-819B-446D-86E2-873D17182F65}"/>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343290331"/>
              </p:ext>
            </p:extLst>
          </p:nvPr>
        </p:nvGraphicFramePr>
        <p:xfrm>
          <a:off x="1228725" y="2099310"/>
          <a:ext cx="7589520" cy="630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9">
            <a:extLst>
              <a:ext uri="{FF2B5EF4-FFF2-40B4-BE49-F238E27FC236}">
                <a16:creationId xmlns:a16="http://schemas.microsoft.com/office/drawing/2014/main" id="{79E722D0-38A7-E959-8F7A-EEAA0B67C85E}"/>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140170630"/>
              </p:ext>
            </p:extLst>
          </p:nvPr>
        </p:nvGraphicFramePr>
        <p:xfrm>
          <a:off x="9051925" y="2099310"/>
          <a:ext cx="7589520" cy="63093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EA4CE47-3976-4696-BD42-5A7D89B14BF0}"/>
              </a:ext>
              <a:ext uri="{C183D7F6-B498-43B3-948B-1728B52AA6E4}">
                <adec:decorative xmlns:adec="http://schemas.microsoft.com/office/drawing/2017/decorative" val="1"/>
              </a:ext>
            </a:extLst>
          </p:cNvPr>
          <p:cNvCxnSpPr>
            <a:cxnSpLocks/>
          </p:cNvCxnSpPr>
          <p:nvPr/>
        </p:nvCxnSpPr>
        <p:spPr>
          <a:xfrm>
            <a:off x="1227836" y="8412480"/>
            <a:ext cx="15425928" cy="0"/>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38397F87-8948-4DE3-A1EC-3463AA62528C}"/>
              </a:ext>
            </a:extLst>
          </p:cNvPr>
          <p:cNvSpPr txBox="1">
            <a:spLocks/>
          </p:cNvSpPr>
          <p:nvPr/>
        </p:nvSpPr>
        <p:spPr>
          <a:xfrm>
            <a:off x="1228725" y="1372860"/>
            <a:ext cx="15321915" cy="731520"/>
          </a:xfrm>
          <a:prstGeom prst="rect">
            <a:avLst/>
          </a:prstGeom>
        </p:spPr>
        <p:txBody>
          <a:bodyPr vert="horz" lIns="97536" tIns="48768" rIns="97536" bIns="48768"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400" dirty="0">
                <a:latin typeface="Arial Narrow" panose="020B0606020202030204" pitchFamily="34" charset="0"/>
              </a:rPr>
              <a:t>Institutional Details</a:t>
            </a:r>
          </a:p>
        </p:txBody>
      </p:sp>
      <p:pic>
        <p:nvPicPr>
          <p:cNvPr id="22" name="Graphic 21" descr="A lightbulb">
            <a:extLst>
              <a:ext uri="{FF2B5EF4-FFF2-40B4-BE49-F238E27FC236}">
                <a16:creationId xmlns:a16="http://schemas.microsoft.com/office/drawing/2014/main" id="{551B6492-3B0E-40DF-BF73-77652ADAA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836" y="8549640"/>
            <a:ext cx="914400" cy="914400"/>
          </a:xfrm>
          <a:prstGeom prst="rect">
            <a:avLst/>
          </a:prstGeom>
        </p:spPr>
      </p:pic>
      <p:sp>
        <p:nvSpPr>
          <p:cNvPr id="23" name="Rectangle 22">
            <a:extLst>
              <a:ext uri="{FF2B5EF4-FFF2-40B4-BE49-F238E27FC236}">
                <a16:creationId xmlns:a16="http://schemas.microsoft.com/office/drawing/2014/main" id="{58D575FA-4CDC-475A-B4BC-DF073B4C00FC}"/>
              </a:ext>
            </a:extLst>
          </p:cNvPr>
          <p:cNvSpPr/>
          <p:nvPr/>
        </p:nvSpPr>
        <p:spPr>
          <a:xfrm>
            <a:off x="2363445" y="8549640"/>
            <a:ext cx="14288795"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A majority of programs have institutions accredited by the Higher Learning Commission. Based in Chicago, the commission accredits 19 states, mainly in the Midwest.</a:t>
            </a:r>
          </a:p>
        </p:txBody>
      </p:sp>
      <p:cxnSp>
        <p:nvCxnSpPr>
          <p:cNvPr id="3" name="Straight Connector 2">
            <a:extLst>
              <a:ext uri="{FF2B5EF4-FFF2-40B4-BE49-F238E27FC236}">
                <a16:creationId xmlns:a16="http://schemas.microsoft.com/office/drawing/2014/main" id="{2C46232C-4070-5747-74B0-301705892D8E}"/>
              </a:ext>
              <a:ext uri="{C183D7F6-B498-43B3-948B-1728B52AA6E4}">
                <adec:decorative xmlns:adec="http://schemas.microsoft.com/office/drawing/2017/decorative" val="1"/>
              </a:ext>
            </a:extLst>
          </p:cNvPr>
          <p:cNvCxnSpPr>
            <a:cxnSpLocks/>
          </p:cNvCxnSpPr>
          <p:nvPr/>
        </p:nvCxnSpPr>
        <p:spPr>
          <a:xfrm>
            <a:off x="0" y="1321496"/>
            <a:ext cx="16550640"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CD87BE83-1EDC-2F9E-564B-147DF4599B92}"/>
              </a:ext>
            </a:extLst>
          </p:cNvPr>
          <p:cNvGrpSpPr/>
          <p:nvPr/>
        </p:nvGrpSpPr>
        <p:grpSpPr>
          <a:xfrm>
            <a:off x="0" y="9601200"/>
            <a:ext cx="17881600" cy="457200"/>
            <a:chOff x="0" y="9601200"/>
            <a:chExt cx="17881600" cy="457200"/>
          </a:xfrm>
        </p:grpSpPr>
        <p:sp>
          <p:nvSpPr>
            <p:cNvPr id="11" name="Rectangle 10">
              <a:extLst>
                <a:ext uri="{FF2B5EF4-FFF2-40B4-BE49-F238E27FC236}">
                  <a16:creationId xmlns:a16="http://schemas.microsoft.com/office/drawing/2014/main" id="{35DA4B6B-5EB3-CB62-C75F-44788232CE5D}"/>
                </a:ext>
              </a:extLst>
            </p:cNvPr>
            <p:cNvSpPr/>
            <p:nvPr/>
          </p:nvSpPr>
          <p:spPr>
            <a:xfrm>
              <a:off x="0" y="9601200"/>
              <a:ext cx="178816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t>2022 Annual Report © ARC-PA 2022</a:t>
              </a:r>
            </a:p>
          </p:txBody>
        </p:sp>
        <p:pic>
          <p:nvPicPr>
            <p:cNvPr id="12" name="Picture 11" descr="Logo&#10;&#10;Description automatically generated">
              <a:extLst>
                <a:ext uri="{FF2B5EF4-FFF2-40B4-BE49-F238E27FC236}">
                  <a16:creationId xmlns:a16="http://schemas.microsoft.com/office/drawing/2014/main" id="{D53D447C-5609-D2DF-95E0-0C00D9198641}"/>
                </a:ext>
              </a:extLst>
            </p:cNvPr>
            <p:cNvPicPr>
              <a:picLocks noChangeAspect="1"/>
            </p:cNvPicPr>
            <p:nvPr/>
          </p:nvPicPr>
          <p:blipFill rotWithShape="1">
            <a:blip r:embed="rId6">
              <a:extLst>
                <a:ext uri="{28A0092B-C50C-407E-A947-70E740481C1C}">
                  <a14:useLocalDpi xmlns:a14="http://schemas.microsoft.com/office/drawing/2010/main" val="0"/>
                </a:ext>
              </a:extLst>
            </a:blip>
            <a:srcRect l="24863" t="1" r="25310" b="41340"/>
            <a:stretch/>
          </p:blipFill>
          <p:spPr>
            <a:xfrm>
              <a:off x="1229360" y="9665744"/>
              <a:ext cx="1134085" cy="334023"/>
            </a:xfrm>
            <a:prstGeom prst="rect">
              <a:avLst/>
            </a:prstGeom>
          </p:spPr>
        </p:pic>
      </p:grpSp>
      <p:sp>
        <p:nvSpPr>
          <p:cNvPr id="4" name="Slide Number Placeholder 3">
            <a:extLst>
              <a:ext uri="{FF2B5EF4-FFF2-40B4-BE49-F238E27FC236}">
                <a16:creationId xmlns:a16="http://schemas.microsoft.com/office/drawing/2014/main" id="{526EC8B4-01D5-4F3D-B5C2-89EA9BA51756}"/>
              </a:ext>
            </a:extLst>
          </p:cNvPr>
          <p:cNvSpPr>
            <a:spLocks noGrp="1"/>
          </p:cNvSpPr>
          <p:nvPr>
            <p:ph type="sldNum" sz="quarter" idx="12"/>
          </p:nvPr>
        </p:nvSpPr>
        <p:spPr>
          <a:xfrm>
            <a:off x="12628880" y="9568311"/>
            <a:ext cx="4023360" cy="535517"/>
          </a:xfrm>
        </p:spPr>
        <p:txBody>
          <a:bodyPr/>
          <a:lstStyle/>
          <a:p>
            <a:fld id="{E6F80D84-AC5F-4C9D-A315-AC399149B226}"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576236272"/>
      </p:ext>
    </p:extLst>
  </p:cSld>
  <p:clrMapOvr>
    <a:masterClrMapping/>
  </p:clrMapOvr>
</p:sld>
</file>

<file path=ppt/theme/theme1.xml><?xml version="1.0" encoding="utf-8"?>
<a:theme xmlns:a="http://schemas.openxmlformats.org/drawingml/2006/main" name="Office Theme">
  <a:themeElements>
    <a:clrScheme name="ARC-PA">
      <a:dk1>
        <a:srgbClr val="005483"/>
      </a:dk1>
      <a:lt1>
        <a:sysClr val="window" lastClr="FFFFFF"/>
      </a:lt1>
      <a:dk2>
        <a:srgbClr val="005483"/>
      </a:dk2>
      <a:lt2>
        <a:srgbClr val="FFFFFF"/>
      </a:lt2>
      <a:accent1>
        <a:srgbClr val="005483"/>
      </a:accent1>
      <a:accent2>
        <a:srgbClr val="ED7D31"/>
      </a:accent2>
      <a:accent3>
        <a:srgbClr val="008371"/>
      </a:accent3>
      <a:accent4>
        <a:srgbClr val="830054"/>
      </a:accent4>
      <a:accent5>
        <a:srgbClr val="FFC000"/>
      </a:accent5>
      <a:accent6>
        <a:srgbClr val="5483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BA24B8F5F3C4D8A72F42344DC64D4" ma:contentTypeVersion="16" ma:contentTypeDescription="Create a new document." ma:contentTypeScope="" ma:versionID="048cdcd294882363c39e6a0c57d82ede">
  <xsd:schema xmlns:xsd="http://www.w3.org/2001/XMLSchema" xmlns:xs="http://www.w3.org/2001/XMLSchema" xmlns:p="http://schemas.microsoft.com/office/2006/metadata/properties" xmlns:ns2="fc3bc35b-45fe-485b-8084-1ba212fe0e06" xmlns:ns3="933c16b3-391d-4108-8383-79277b237fa1" targetNamespace="http://schemas.microsoft.com/office/2006/metadata/properties" ma:root="true" ma:fieldsID="60964f7633509bc18f27c7e77072696e" ns2:_="" ns3:_="">
    <xsd:import namespace="fc3bc35b-45fe-485b-8084-1ba212fe0e06"/>
    <xsd:import namespace="933c16b3-391d-4108-8383-79277b237f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bc35b-45fe-485b-8084-1ba212fe0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a0ec00-8158-442a-ad37-bb8e6bc18d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3c16b3-391d-4108-8383-79277b237f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30754c-661f-4711-b7c5-98250225f369}" ma:internalName="TaxCatchAll" ma:showField="CatchAllData" ma:web="933c16b3-391d-4108-8383-79277b237f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3bc35b-45fe-485b-8084-1ba212fe0e06">
      <Terms xmlns="http://schemas.microsoft.com/office/infopath/2007/PartnerControls"/>
    </lcf76f155ced4ddcb4097134ff3c332f>
    <TaxCatchAll xmlns="933c16b3-391d-4108-8383-79277b237f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F97F9-59C2-4E3C-B2BB-F54958CBB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bc35b-45fe-485b-8084-1ba212fe0e06"/>
    <ds:schemaRef ds:uri="933c16b3-391d-4108-8383-79277b237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8360FC-571A-4ADA-ACC8-D9EA83BA5EA2}">
  <ds:schemaRefs>
    <ds:schemaRef ds:uri="http://purl.org/dc/terms/"/>
    <ds:schemaRef ds:uri="http://www.w3.org/XML/1998/namespace"/>
    <ds:schemaRef ds:uri="http://purl.org/dc/dcmitype/"/>
    <ds:schemaRef ds:uri="http://schemas.microsoft.com/office/2006/documentManagement/types"/>
    <ds:schemaRef ds:uri="fc3bc35b-45fe-485b-8084-1ba212fe0e06"/>
    <ds:schemaRef ds:uri="933c16b3-391d-4108-8383-79277b237fa1"/>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8850250-E946-4677-B32F-240FB6C7F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4716</TotalTime>
  <Words>7510</Words>
  <Application>Microsoft Office PowerPoint</Application>
  <PresentationFormat>Custom</PresentationFormat>
  <Paragraphs>2135</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Arial Narrow</vt:lpstr>
      <vt:lpstr>Calibri</vt:lpstr>
      <vt:lpstr>Office Theme</vt:lpstr>
      <vt:lpstr>Annual Publication</vt:lpstr>
      <vt:lpstr>Table of Contents</vt:lpstr>
      <vt:lpstr>About the Report</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Entry Level Programs</vt:lpstr>
      <vt:lpstr>Post-Graduate Programs</vt:lpstr>
      <vt:lpstr>Post-Graduate Programs</vt:lpstr>
      <vt:lpstr>Post-Graduate Programs</vt:lpstr>
      <vt:lpstr>Post-Graduate Programs</vt:lpstr>
      <vt:lpstr>Post-Graduate Programs</vt:lpstr>
      <vt:lpstr>Appendix A</vt:lpstr>
      <vt:lpstr>Appendix B</vt:lpstr>
      <vt:lpstr>Appendix C</vt:lpstr>
      <vt:lpstr>Appendix D</vt:lpstr>
      <vt:lpstr>Appendix E</vt:lpstr>
      <vt:lpstr>Glossary</vt:lpstr>
      <vt:lpstr>Glossary</vt:lpstr>
      <vt:lpstr>Glossary</vt:lpstr>
      <vt:lpstr>Glossary</vt:lpstr>
      <vt:lpstr>Glossary</vt:lpstr>
      <vt:lpstr>ABOUT THIS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Annual Report</dc:title>
  <dc:creator>Christy Wentworth</dc:creator>
  <cp:lastModifiedBy>Kristi Burton</cp:lastModifiedBy>
  <cp:revision>8</cp:revision>
  <dcterms:created xsi:type="dcterms:W3CDTF">2022-02-10T14:16:35Z</dcterms:created>
  <dcterms:modified xsi:type="dcterms:W3CDTF">2023-02-09T13:29:17Z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0x010100ECFBA24B8F5F3C4D8A72F42344DC64D4</vt:lpwstr>
  </property>
  <property fmtid="{D5CDD505-2E9C-101B-9397-08002B2CF9AE}" pid="3" name="MediaServiceImageTags">
    <vt:lpwstr/>
  </property>
</Properties>
</file>